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2978C-1BE1-46F4-9380-53F1A41952C1}" type="datetimeFigureOut">
              <a:rPr lang="fr-FR" smtClean="0"/>
              <a:t>10/01/2021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4F78A-2E1A-401C-A645-9C8A746E81EB}" type="slidenum">
              <a:rPr lang="fr-FR" smtClean="0"/>
              <a:t>‹N°›</a:t>
            </a:fld>
            <a:endParaRPr lang="fr-FR"/>
          </a:p>
        </p:txBody>
      </p:sp>
    </p:spTree>
    <p:extLst>
      <p:ext uri="{BB962C8B-B14F-4D97-AF65-F5344CB8AC3E}">
        <p14:creationId xmlns:p14="http://schemas.microsoft.com/office/powerpoint/2010/main" val="157060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4FEDF-561B-45F3-9F4E-DF237049ADB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62B3CC-D223-4DF4-957A-0D474054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2B1B113-C059-4B3D-BAC4-3DE30DD8CB39}"/>
              </a:ext>
            </a:extLst>
          </p:cNvPr>
          <p:cNvSpPr>
            <a:spLocks noGrp="1"/>
          </p:cNvSpPr>
          <p:nvPr>
            <p:ph type="dt" sz="half" idx="10"/>
          </p:nvPr>
        </p:nvSpPr>
        <p:spPr/>
        <p:txBody>
          <a:bodyPr/>
          <a:lstStyle/>
          <a:p>
            <a:fld id="{0D40A9A5-BFB7-4250-911B-15D0D45B39B5}" type="datetime1">
              <a:rPr lang="fr-FR" smtClean="0"/>
              <a:t>10/01/2021</a:t>
            </a:fld>
            <a:endParaRPr lang="fr-FR"/>
          </a:p>
        </p:txBody>
      </p:sp>
      <p:sp>
        <p:nvSpPr>
          <p:cNvPr id="5" name="Espace réservé du pied de page 4">
            <a:extLst>
              <a:ext uri="{FF2B5EF4-FFF2-40B4-BE49-F238E27FC236}">
                <a16:creationId xmlns:a16="http://schemas.microsoft.com/office/drawing/2014/main" id="{C82B4D51-AAC9-44E8-8202-A0C2FD68AF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5BBED0-503F-4D39-97CB-5A10E6F0D13A}"/>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339692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AD04A-F381-45B5-A396-2A0BC2CF85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C90725C-EDCD-4CB7-94B6-8058A609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61AEA1-69BC-4965-9914-9F6F0ED13014}"/>
              </a:ext>
            </a:extLst>
          </p:cNvPr>
          <p:cNvSpPr>
            <a:spLocks noGrp="1"/>
          </p:cNvSpPr>
          <p:nvPr>
            <p:ph type="dt" sz="half" idx="10"/>
          </p:nvPr>
        </p:nvSpPr>
        <p:spPr/>
        <p:txBody>
          <a:bodyPr/>
          <a:lstStyle/>
          <a:p>
            <a:fld id="{44D4F861-228C-4450-8BD7-F4980A391F96}" type="datetime1">
              <a:rPr lang="fr-FR" smtClean="0"/>
              <a:t>10/01/2021</a:t>
            </a:fld>
            <a:endParaRPr lang="fr-FR"/>
          </a:p>
        </p:txBody>
      </p:sp>
      <p:sp>
        <p:nvSpPr>
          <p:cNvPr id="5" name="Espace réservé du pied de page 4">
            <a:extLst>
              <a:ext uri="{FF2B5EF4-FFF2-40B4-BE49-F238E27FC236}">
                <a16:creationId xmlns:a16="http://schemas.microsoft.com/office/drawing/2014/main" id="{AFBB0CE0-4D07-4E20-A334-78A1926E3D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8D0F42-DBA3-4325-8E5E-145A8B3DC64A}"/>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177142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E54DFB-6F16-4712-BBB8-0B1F9CCFAA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DC7E43E-F3F1-4529-A2D6-B0206E30A0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AD166A-E256-41B5-90B4-3CA1721E0DC8}"/>
              </a:ext>
            </a:extLst>
          </p:cNvPr>
          <p:cNvSpPr>
            <a:spLocks noGrp="1"/>
          </p:cNvSpPr>
          <p:nvPr>
            <p:ph type="dt" sz="half" idx="10"/>
          </p:nvPr>
        </p:nvSpPr>
        <p:spPr/>
        <p:txBody>
          <a:bodyPr/>
          <a:lstStyle/>
          <a:p>
            <a:fld id="{D1DB0B9D-4FF4-4204-862E-39149B758F8A}" type="datetime1">
              <a:rPr lang="fr-FR" smtClean="0"/>
              <a:t>10/01/2021</a:t>
            </a:fld>
            <a:endParaRPr lang="fr-FR"/>
          </a:p>
        </p:txBody>
      </p:sp>
      <p:sp>
        <p:nvSpPr>
          <p:cNvPr id="5" name="Espace réservé du pied de page 4">
            <a:extLst>
              <a:ext uri="{FF2B5EF4-FFF2-40B4-BE49-F238E27FC236}">
                <a16:creationId xmlns:a16="http://schemas.microsoft.com/office/drawing/2014/main" id="{1BC41118-6549-43C6-934B-9746308E67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4C593E-C16F-42F7-80AF-301F24719340}"/>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56828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F4D16-022D-49A5-B59A-EA64876F3B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5D7F84C-1F69-428E-809A-EB28498CBE8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A2F08B-6D9C-4155-888C-F1C63ED1C14B}"/>
              </a:ext>
            </a:extLst>
          </p:cNvPr>
          <p:cNvSpPr>
            <a:spLocks noGrp="1"/>
          </p:cNvSpPr>
          <p:nvPr>
            <p:ph type="dt" sz="half" idx="10"/>
          </p:nvPr>
        </p:nvSpPr>
        <p:spPr/>
        <p:txBody>
          <a:bodyPr/>
          <a:lstStyle/>
          <a:p>
            <a:fld id="{47C21EAB-7757-4038-975B-B1E5E3E3EEFE}" type="datetime1">
              <a:rPr lang="fr-FR" smtClean="0"/>
              <a:t>10/01/2021</a:t>
            </a:fld>
            <a:endParaRPr lang="fr-FR"/>
          </a:p>
        </p:txBody>
      </p:sp>
      <p:sp>
        <p:nvSpPr>
          <p:cNvPr id="5" name="Espace réservé du pied de page 4">
            <a:extLst>
              <a:ext uri="{FF2B5EF4-FFF2-40B4-BE49-F238E27FC236}">
                <a16:creationId xmlns:a16="http://schemas.microsoft.com/office/drawing/2014/main" id="{FE816CF2-0CDB-4FBB-A9C4-B35FD7BC83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E64528-220D-40C1-BDF4-BB0441177828}"/>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237900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6C243-AAF1-4417-99EC-0EBCD3B149A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15899D2-1320-4D4D-A73E-2DF1BF6E0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25CD93-58A2-45F6-A98F-D6911B573930}"/>
              </a:ext>
            </a:extLst>
          </p:cNvPr>
          <p:cNvSpPr>
            <a:spLocks noGrp="1"/>
          </p:cNvSpPr>
          <p:nvPr>
            <p:ph type="dt" sz="half" idx="10"/>
          </p:nvPr>
        </p:nvSpPr>
        <p:spPr/>
        <p:txBody>
          <a:bodyPr/>
          <a:lstStyle/>
          <a:p>
            <a:fld id="{39739CA7-6706-4F50-A586-8C4D59EE1E17}" type="datetime1">
              <a:rPr lang="fr-FR" smtClean="0"/>
              <a:t>10/01/2021</a:t>
            </a:fld>
            <a:endParaRPr lang="fr-FR"/>
          </a:p>
        </p:txBody>
      </p:sp>
      <p:sp>
        <p:nvSpPr>
          <p:cNvPr id="5" name="Espace réservé du pied de page 4">
            <a:extLst>
              <a:ext uri="{FF2B5EF4-FFF2-40B4-BE49-F238E27FC236}">
                <a16:creationId xmlns:a16="http://schemas.microsoft.com/office/drawing/2014/main" id="{19212915-E81E-4C96-A108-7E80878DF8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C2A7D7-FC2B-448C-8B3D-C32912912276}"/>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45488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7C7AA-6AF8-4D1B-8BEF-F9AD8DDCA7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6DDB25F-705B-4364-B6C5-6AD4773BE47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6E8C20A-9783-436F-962D-A733016CCBF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0493B33-38A3-441A-98B5-586ED81B9F98}"/>
              </a:ext>
            </a:extLst>
          </p:cNvPr>
          <p:cNvSpPr>
            <a:spLocks noGrp="1"/>
          </p:cNvSpPr>
          <p:nvPr>
            <p:ph type="dt" sz="half" idx="10"/>
          </p:nvPr>
        </p:nvSpPr>
        <p:spPr/>
        <p:txBody>
          <a:bodyPr/>
          <a:lstStyle/>
          <a:p>
            <a:fld id="{EF1383CB-5A3B-46EC-BA79-527BAFA36167}" type="datetime1">
              <a:rPr lang="fr-FR" smtClean="0"/>
              <a:t>10/01/2021</a:t>
            </a:fld>
            <a:endParaRPr lang="fr-FR"/>
          </a:p>
        </p:txBody>
      </p:sp>
      <p:sp>
        <p:nvSpPr>
          <p:cNvPr id="6" name="Espace réservé du pied de page 5">
            <a:extLst>
              <a:ext uri="{FF2B5EF4-FFF2-40B4-BE49-F238E27FC236}">
                <a16:creationId xmlns:a16="http://schemas.microsoft.com/office/drawing/2014/main" id="{4E4A21D4-65E9-4F77-A6E8-411E6DC7F6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B2D498-B2E3-48A4-A397-F543FBB0DD72}"/>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376897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AD554-837A-4B7E-9065-CE4C093077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A3E5A0-08E4-4B7E-A86D-2516442E4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33362CB-2956-4521-B07B-D2FFA6B2C0E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2D6C94B-A961-44A1-84AC-89C92B14B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9735ED8-E86E-446C-AFD6-0D5BC769649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AB850-7EBD-4769-A347-0C2051B40D19}"/>
              </a:ext>
            </a:extLst>
          </p:cNvPr>
          <p:cNvSpPr>
            <a:spLocks noGrp="1"/>
          </p:cNvSpPr>
          <p:nvPr>
            <p:ph type="dt" sz="half" idx="10"/>
          </p:nvPr>
        </p:nvSpPr>
        <p:spPr/>
        <p:txBody>
          <a:bodyPr/>
          <a:lstStyle/>
          <a:p>
            <a:fld id="{542701BB-C2EA-4613-AEF9-F6372C6DC8E3}" type="datetime1">
              <a:rPr lang="fr-FR" smtClean="0"/>
              <a:t>10/01/2021</a:t>
            </a:fld>
            <a:endParaRPr lang="fr-FR"/>
          </a:p>
        </p:txBody>
      </p:sp>
      <p:sp>
        <p:nvSpPr>
          <p:cNvPr id="8" name="Espace réservé du pied de page 7">
            <a:extLst>
              <a:ext uri="{FF2B5EF4-FFF2-40B4-BE49-F238E27FC236}">
                <a16:creationId xmlns:a16="http://schemas.microsoft.com/office/drawing/2014/main" id="{11F8D2B7-B97B-4985-ADAB-3E6901DA9F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349AA3A-1C1D-4911-B63E-B5A944EC14ED}"/>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27295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5296A-99C0-4F25-9B8D-B866F1F71F3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CF9A5CA-8BBA-4B1C-9E70-638E47CFE043}"/>
              </a:ext>
            </a:extLst>
          </p:cNvPr>
          <p:cNvSpPr>
            <a:spLocks noGrp="1"/>
          </p:cNvSpPr>
          <p:nvPr>
            <p:ph type="dt" sz="half" idx="10"/>
          </p:nvPr>
        </p:nvSpPr>
        <p:spPr/>
        <p:txBody>
          <a:bodyPr/>
          <a:lstStyle/>
          <a:p>
            <a:fld id="{2BF0CAAE-111E-4C85-A924-37693E3D37C6}" type="datetime1">
              <a:rPr lang="fr-FR" smtClean="0"/>
              <a:t>10/01/2021</a:t>
            </a:fld>
            <a:endParaRPr lang="fr-FR"/>
          </a:p>
        </p:txBody>
      </p:sp>
      <p:sp>
        <p:nvSpPr>
          <p:cNvPr id="4" name="Espace réservé du pied de page 3">
            <a:extLst>
              <a:ext uri="{FF2B5EF4-FFF2-40B4-BE49-F238E27FC236}">
                <a16:creationId xmlns:a16="http://schemas.microsoft.com/office/drawing/2014/main" id="{6CDD651D-4893-4A2C-8D08-A091F8F3D1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BBBEED-3A88-48C1-B41B-BA1A07D946AE}"/>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20447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EDBE313-2511-48FF-B6A1-A0A6E89BD5AF}"/>
              </a:ext>
            </a:extLst>
          </p:cNvPr>
          <p:cNvSpPr>
            <a:spLocks noGrp="1"/>
          </p:cNvSpPr>
          <p:nvPr>
            <p:ph type="dt" sz="half" idx="10"/>
          </p:nvPr>
        </p:nvSpPr>
        <p:spPr/>
        <p:txBody>
          <a:bodyPr/>
          <a:lstStyle/>
          <a:p>
            <a:fld id="{669419E3-572A-4E6F-AC58-44CF3E63D8BD}" type="datetime1">
              <a:rPr lang="fr-FR" smtClean="0"/>
              <a:t>10/01/2021</a:t>
            </a:fld>
            <a:endParaRPr lang="fr-FR"/>
          </a:p>
        </p:txBody>
      </p:sp>
      <p:sp>
        <p:nvSpPr>
          <p:cNvPr id="3" name="Espace réservé du pied de page 2">
            <a:extLst>
              <a:ext uri="{FF2B5EF4-FFF2-40B4-BE49-F238E27FC236}">
                <a16:creationId xmlns:a16="http://schemas.microsoft.com/office/drawing/2014/main" id="{A2780AC0-948E-4E5C-9D70-081A4857BD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2540836-06DB-48B8-8F69-B6E5771B659E}"/>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375467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E23FB-F3C7-45A7-B3EE-E8CF2DFD99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FB8944-8B34-4324-BF10-3A07C1BD7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84473A5-D154-4305-B154-1BA47E2A0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C3CD51-7F70-45B9-956C-E812E3D0CBB0}"/>
              </a:ext>
            </a:extLst>
          </p:cNvPr>
          <p:cNvSpPr>
            <a:spLocks noGrp="1"/>
          </p:cNvSpPr>
          <p:nvPr>
            <p:ph type="dt" sz="half" idx="10"/>
          </p:nvPr>
        </p:nvSpPr>
        <p:spPr/>
        <p:txBody>
          <a:bodyPr/>
          <a:lstStyle/>
          <a:p>
            <a:fld id="{FB58459F-239E-4267-8714-0D100E2428A2}" type="datetime1">
              <a:rPr lang="fr-FR" smtClean="0"/>
              <a:t>10/01/2021</a:t>
            </a:fld>
            <a:endParaRPr lang="fr-FR"/>
          </a:p>
        </p:txBody>
      </p:sp>
      <p:sp>
        <p:nvSpPr>
          <p:cNvPr id="6" name="Espace réservé du pied de page 5">
            <a:extLst>
              <a:ext uri="{FF2B5EF4-FFF2-40B4-BE49-F238E27FC236}">
                <a16:creationId xmlns:a16="http://schemas.microsoft.com/office/drawing/2014/main" id="{EFBD0BDB-5BD4-42D8-B0FA-F201A8D64C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932178-4507-4736-9828-055960062B98}"/>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122000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641F0-36D3-4B53-B2D1-037CC0CF75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1883324-1766-4B24-8C16-92983DD9F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95F7289-AF65-4DBB-ACE5-5D1789DD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42C531-1AAA-4292-B787-E4F3DAC0065E}"/>
              </a:ext>
            </a:extLst>
          </p:cNvPr>
          <p:cNvSpPr>
            <a:spLocks noGrp="1"/>
          </p:cNvSpPr>
          <p:nvPr>
            <p:ph type="dt" sz="half" idx="10"/>
          </p:nvPr>
        </p:nvSpPr>
        <p:spPr/>
        <p:txBody>
          <a:bodyPr/>
          <a:lstStyle/>
          <a:p>
            <a:fld id="{6019D06F-8099-482E-A110-565B70D07E13}" type="datetime1">
              <a:rPr lang="fr-FR" smtClean="0"/>
              <a:t>10/01/2021</a:t>
            </a:fld>
            <a:endParaRPr lang="fr-FR"/>
          </a:p>
        </p:txBody>
      </p:sp>
      <p:sp>
        <p:nvSpPr>
          <p:cNvPr id="6" name="Espace réservé du pied de page 5">
            <a:extLst>
              <a:ext uri="{FF2B5EF4-FFF2-40B4-BE49-F238E27FC236}">
                <a16:creationId xmlns:a16="http://schemas.microsoft.com/office/drawing/2014/main" id="{FCAA80C7-91C1-49A0-ACFC-E9FBDA0ED2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F0004B8-DD18-4C6B-8FB2-F129D3B5FD58}"/>
              </a:ext>
            </a:extLst>
          </p:cNvPr>
          <p:cNvSpPr>
            <a:spLocks noGrp="1"/>
          </p:cNvSpPr>
          <p:nvPr>
            <p:ph type="sldNum" sz="quarter" idx="12"/>
          </p:nvPr>
        </p:nvSpPr>
        <p:spPr/>
        <p:txBody>
          <a:bodyPr/>
          <a:lstStyle/>
          <a:p>
            <a:fld id="{829F4413-B459-47F9-B5E1-25B7F7D62D84}" type="slidenum">
              <a:rPr lang="fr-FR" smtClean="0"/>
              <a:t>‹N°›</a:t>
            </a:fld>
            <a:endParaRPr lang="fr-FR"/>
          </a:p>
        </p:txBody>
      </p:sp>
    </p:spTree>
    <p:extLst>
      <p:ext uri="{BB962C8B-B14F-4D97-AF65-F5344CB8AC3E}">
        <p14:creationId xmlns:p14="http://schemas.microsoft.com/office/powerpoint/2010/main" val="171123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A837C0B-F691-4B54-85F1-653CE5A62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40A1C5-A1E9-4D67-8988-8CB3B3206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8127D8-2554-437F-B41E-CEB7E2086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5C522-EEFD-4A8F-8674-28BEF9D4E841}" type="datetime1">
              <a:rPr lang="fr-FR" smtClean="0"/>
              <a:t>10/01/2021</a:t>
            </a:fld>
            <a:endParaRPr lang="fr-FR"/>
          </a:p>
        </p:txBody>
      </p:sp>
      <p:sp>
        <p:nvSpPr>
          <p:cNvPr id="5" name="Espace réservé du pied de page 4">
            <a:extLst>
              <a:ext uri="{FF2B5EF4-FFF2-40B4-BE49-F238E27FC236}">
                <a16:creationId xmlns:a16="http://schemas.microsoft.com/office/drawing/2014/main" id="{3849F8AB-5449-491E-9BAF-D4F71CC41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8ECC4CD-7428-4851-A211-D64C201A0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F4413-B459-47F9-B5E1-25B7F7D62D84}" type="slidenum">
              <a:rPr lang="fr-FR" smtClean="0"/>
              <a:t>‹N°›</a:t>
            </a:fld>
            <a:endParaRPr lang="fr-FR"/>
          </a:p>
        </p:txBody>
      </p:sp>
    </p:spTree>
    <p:extLst>
      <p:ext uri="{BB962C8B-B14F-4D97-AF65-F5344CB8AC3E}">
        <p14:creationId xmlns:p14="http://schemas.microsoft.com/office/powerpoint/2010/main" val="69338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Online+Video+Characteristics+and+Transcoding+Time+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42FC4-7FE2-48B7-9C6F-ABDA2AD6B59E}"/>
              </a:ext>
            </a:extLst>
          </p:cNvPr>
          <p:cNvSpPr>
            <a:spLocks noGrp="1"/>
          </p:cNvSpPr>
          <p:nvPr>
            <p:ph type="ctrTitle"/>
          </p:nvPr>
        </p:nvSpPr>
        <p:spPr>
          <a:xfrm>
            <a:off x="1593542" y="1131240"/>
            <a:ext cx="9004916" cy="2387600"/>
          </a:xfrm>
        </p:spPr>
        <p:txBody>
          <a:bodyPr>
            <a:normAutofit/>
          </a:bodyPr>
          <a:lstStyle/>
          <a:p>
            <a:r>
              <a:rPr lang="fr-FR" sz="5400" dirty="0">
                <a:latin typeface="Fira Sans Extra Condensed" panose="020B0803050000020004" pitchFamily="34" charset="0"/>
              </a:rPr>
              <a:t>Prédiction du temps de transcodage des vidéos</a:t>
            </a:r>
          </a:p>
        </p:txBody>
      </p:sp>
      <p:sp>
        <p:nvSpPr>
          <p:cNvPr id="3" name="Sous-titre 2">
            <a:extLst>
              <a:ext uri="{FF2B5EF4-FFF2-40B4-BE49-F238E27FC236}">
                <a16:creationId xmlns:a16="http://schemas.microsoft.com/office/drawing/2014/main" id="{16C64AB0-1B50-4672-B281-BA4ECF35BA94}"/>
              </a:ext>
            </a:extLst>
          </p:cNvPr>
          <p:cNvSpPr>
            <a:spLocks noGrp="1"/>
          </p:cNvSpPr>
          <p:nvPr>
            <p:ph type="subTitle" idx="1"/>
          </p:nvPr>
        </p:nvSpPr>
        <p:spPr/>
        <p:txBody>
          <a:bodyPr/>
          <a:lstStyle/>
          <a:p>
            <a:r>
              <a:rPr lang="fr-FR" dirty="0">
                <a:latin typeface="Fira Sans Extra Condensed Light" panose="020B0403050000020004" pitchFamily="34" charset="0"/>
              </a:rPr>
              <a:t>Python for Data </a:t>
            </a:r>
            <a:r>
              <a:rPr lang="fr-FR" dirty="0" err="1">
                <a:latin typeface="Fira Sans Extra Condensed Light" panose="020B0403050000020004" pitchFamily="34" charset="0"/>
              </a:rPr>
              <a:t>Analysis</a:t>
            </a:r>
            <a:endParaRPr lang="fr-FR" dirty="0">
              <a:latin typeface="Fira Sans Extra Condensed Light" panose="020B0403050000020004" pitchFamily="34" charset="0"/>
            </a:endParaRPr>
          </a:p>
          <a:p>
            <a:r>
              <a:rPr lang="fr-FR" dirty="0"/>
              <a:t>Marwan </a:t>
            </a:r>
            <a:r>
              <a:rPr lang="fr-FR" dirty="0" err="1"/>
              <a:t>Larroussi</a:t>
            </a:r>
            <a:r>
              <a:rPr lang="fr-FR" dirty="0"/>
              <a:t> et Anatole Lapelerie, DIA 3</a:t>
            </a:r>
          </a:p>
        </p:txBody>
      </p:sp>
      <p:sp>
        <p:nvSpPr>
          <p:cNvPr id="4" name="Espace réservé du numéro de diapositive 3">
            <a:extLst>
              <a:ext uri="{FF2B5EF4-FFF2-40B4-BE49-F238E27FC236}">
                <a16:creationId xmlns:a16="http://schemas.microsoft.com/office/drawing/2014/main" id="{205C799E-A4D4-4EBD-B7AD-2D7CDEED7B1D}"/>
              </a:ext>
            </a:extLst>
          </p:cNvPr>
          <p:cNvSpPr>
            <a:spLocks noGrp="1"/>
          </p:cNvSpPr>
          <p:nvPr>
            <p:ph type="sldNum" sz="quarter" idx="12"/>
          </p:nvPr>
        </p:nvSpPr>
        <p:spPr/>
        <p:txBody>
          <a:bodyPr/>
          <a:lstStyle/>
          <a:p>
            <a:fld id="{829F4413-B459-47F9-B5E1-25B7F7D62D84}" type="slidenum">
              <a:rPr lang="fr-FR" smtClean="0"/>
              <a:t>1</a:t>
            </a:fld>
            <a:endParaRPr lang="fr-FR"/>
          </a:p>
        </p:txBody>
      </p:sp>
    </p:spTree>
    <p:extLst>
      <p:ext uri="{BB962C8B-B14F-4D97-AF65-F5344CB8AC3E}">
        <p14:creationId xmlns:p14="http://schemas.microsoft.com/office/powerpoint/2010/main" val="428185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10</a:t>
            </a:fld>
            <a:endParaRPr lang="fr-FR"/>
          </a:p>
        </p:txBody>
      </p:sp>
      <p:pic>
        <p:nvPicPr>
          <p:cNvPr id="2050" name="Picture 2">
            <a:extLst>
              <a:ext uri="{FF2B5EF4-FFF2-40B4-BE49-F238E27FC236}">
                <a16:creationId xmlns:a16="http://schemas.microsoft.com/office/drawing/2014/main" id="{503A43CB-CB0B-4D36-9BD5-BD227E144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5" y="886815"/>
            <a:ext cx="6720395" cy="21057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4E52DEB-5D6E-4556-A298-11D111F34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75" y="3353170"/>
            <a:ext cx="6720394" cy="2618015"/>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a:extLst>
              <a:ext uri="{FF2B5EF4-FFF2-40B4-BE49-F238E27FC236}">
                <a16:creationId xmlns:a16="http://schemas.microsoft.com/office/drawing/2014/main" id="{5D08D16C-7994-455D-A32F-8C568DC867FF}"/>
              </a:ext>
            </a:extLst>
          </p:cNvPr>
          <p:cNvSpPr>
            <a:spLocks noGrp="1"/>
          </p:cNvSpPr>
          <p:nvPr>
            <p:ph idx="1"/>
          </p:nvPr>
        </p:nvSpPr>
        <p:spPr>
          <a:xfrm>
            <a:off x="7327034" y="1371660"/>
            <a:ext cx="4474346" cy="4247904"/>
          </a:xfrm>
        </p:spPr>
        <p:txBody>
          <a:bodyPr>
            <a:normAutofit/>
          </a:bodyPr>
          <a:lstStyle/>
          <a:p>
            <a:pPr marL="0" indent="0">
              <a:buNone/>
            </a:pPr>
            <a:r>
              <a:rPr lang="fr-FR" sz="2400" dirty="0"/>
              <a:t>On vérifie également la répartition des valeurs non numériques présentes dans </a:t>
            </a:r>
            <a:r>
              <a:rPr lang="fr-FR" sz="2400" b="1" dirty="0"/>
              <a:t>codec</a:t>
            </a:r>
            <a:r>
              <a:rPr lang="fr-FR" sz="2400" dirty="0"/>
              <a:t> et </a:t>
            </a:r>
            <a:r>
              <a:rPr lang="fr-FR" sz="2400" dirty="0" err="1"/>
              <a:t>o_</a:t>
            </a:r>
            <a:r>
              <a:rPr lang="fr-FR" sz="2400" b="1" dirty="0" err="1"/>
              <a:t>codec</a:t>
            </a:r>
            <a:r>
              <a:rPr lang="fr-FR" sz="2400" dirty="0"/>
              <a:t> d’une part et </a:t>
            </a:r>
            <a:r>
              <a:rPr lang="fr-FR" sz="2400" b="1" dirty="0" err="1"/>
              <a:t>category</a:t>
            </a:r>
            <a:r>
              <a:rPr lang="fr-FR" sz="2400" dirty="0"/>
              <a:t> d’autre part.</a:t>
            </a:r>
          </a:p>
          <a:p>
            <a:pPr marL="0" indent="0">
              <a:buNone/>
            </a:pPr>
            <a:r>
              <a:rPr lang="fr-FR" sz="2400" dirty="0"/>
              <a:t>Dans le </a:t>
            </a:r>
            <a:r>
              <a:rPr lang="fr-FR" sz="2400" dirty="0" err="1"/>
              <a:t>dataset</a:t>
            </a:r>
            <a:r>
              <a:rPr lang="fr-FR" sz="2400" dirty="0"/>
              <a:t> YouTube, si la répartition de ces valeurs était relativement inégale, il a été décider pour réaliser le </a:t>
            </a:r>
            <a:r>
              <a:rPr lang="fr-FR" sz="2400" dirty="0" err="1"/>
              <a:t>dataset</a:t>
            </a:r>
            <a:r>
              <a:rPr lang="fr-FR" sz="2400" dirty="0"/>
              <a:t> de transcodage d’avoir un meilleur équilibre des classes de codecs et de catégorie de vidéo.</a:t>
            </a:r>
          </a:p>
        </p:txBody>
      </p:sp>
    </p:spTree>
    <p:extLst>
      <p:ext uri="{BB962C8B-B14F-4D97-AF65-F5344CB8AC3E}">
        <p14:creationId xmlns:p14="http://schemas.microsoft.com/office/powerpoint/2010/main" val="14363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dirty="0">
                <a:latin typeface="Fira Sans Extra Condensed Light" panose="020B0403050000020004" pitchFamily="34" charset="0"/>
              </a:rPr>
              <a:t>Cible n°1 : le temps de transcodage </a:t>
            </a:r>
            <a:r>
              <a:rPr lang="fr-FR" b="1" dirty="0" err="1">
                <a:latin typeface="Fira Sans Extra Condensed Light" panose="020B0403050000020004" pitchFamily="34" charset="0"/>
              </a:rPr>
              <a:t>utime</a:t>
            </a:r>
            <a:endParaRPr lang="fr-FR" b="1" dirty="0">
              <a:latin typeface="Fira Sans Extra Condensed Light" panose="020B0403050000020004" pitchFamily="34" charset="0"/>
            </a:endParaRPr>
          </a:p>
          <a:p>
            <a:pPr marL="0" indent="0">
              <a:buNone/>
            </a:pPr>
            <a:endParaRPr lang="fr-FR" sz="2400" b="1" dirty="0"/>
          </a:p>
          <a:p>
            <a:pPr marL="0" indent="0">
              <a:buNone/>
            </a:pPr>
            <a:r>
              <a:rPr lang="fr-FR" sz="2400" dirty="0"/>
              <a:t>Pour poursuivre la visualisation des données, on décide de se concentrer d’abord sur le paramètre </a:t>
            </a:r>
            <a:r>
              <a:rPr lang="fr-FR" sz="2400" b="1" dirty="0" err="1"/>
              <a:t>utime</a:t>
            </a:r>
            <a:r>
              <a:rPr lang="fr-FR" sz="2400" dirty="0"/>
              <a:t>, première potentielle cible à prédire.</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La répartition de </a:t>
            </a:r>
            <a:r>
              <a:rPr lang="fr-FR" sz="2400" b="1" dirty="0" err="1"/>
              <a:t>utime</a:t>
            </a:r>
            <a:r>
              <a:rPr lang="fr-FR" sz="2400" dirty="0"/>
              <a:t> n’est pas normalisée et suit vraisemblablement une loi exponentielle ou de Poisson.</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11</a:t>
            </a:fld>
            <a:endParaRPr lang="fr-FR"/>
          </a:p>
        </p:txBody>
      </p:sp>
      <p:pic>
        <p:nvPicPr>
          <p:cNvPr id="3078" name="Picture 6">
            <a:extLst>
              <a:ext uri="{FF2B5EF4-FFF2-40B4-BE49-F238E27FC236}">
                <a16:creationId xmlns:a16="http://schemas.microsoft.com/office/drawing/2014/main" id="{221203CE-00F6-476D-8C64-A9DE8E6B3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556" y="2391089"/>
            <a:ext cx="9496887" cy="25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1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Regardons cette répartition en fonction des codecs d’entrée </a:t>
            </a:r>
            <a:r>
              <a:rPr lang="fr-FR" sz="2400" b="1" dirty="0"/>
              <a:t>codec</a:t>
            </a:r>
            <a:r>
              <a:rPr lang="fr-FR" sz="2400" dirty="0"/>
              <a:t> et de sortie </a:t>
            </a:r>
            <a:r>
              <a:rPr lang="fr-FR" sz="2400" b="1" dirty="0" err="1"/>
              <a:t>o_codec</a:t>
            </a:r>
            <a:r>
              <a:rPr lang="fr-FR" sz="2400" dirty="0"/>
              <a:t>.</a:t>
            </a:r>
          </a:p>
          <a:p>
            <a:pPr marL="0" indent="0">
              <a:buNone/>
            </a:pPr>
            <a:r>
              <a:rPr lang="fr-FR" sz="2400" dirty="0"/>
              <a:t>Cette répartition est toujours asymétrique et très concentrée en « ses sommets ».</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12</a:t>
            </a:fld>
            <a:endParaRPr lang="fr-FR"/>
          </a:p>
        </p:txBody>
      </p:sp>
      <p:pic>
        <p:nvPicPr>
          <p:cNvPr id="4098" name="Picture 2">
            <a:extLst>
              <a:ext uri="{FF2B5EF4-FFF2-40B4-BE49-F238E27FC236}">
                <a16:creationId xmlns:a16="http://schemas.microsoft.com/office/drawing/2014/main" id="{187DD222-6A65-4C48-916E-4B5F8E140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74" y="1978349"/>
            <a:ext cx="9112651" cy="428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2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Regardons l’incidence de la catégorie de la vidéo </a:t>
            </a:r>
            <a:r>
              <a:rPr lang="fr-FR" sz="2400" b="1" dirty="0" err="1"/>
              <a:t>category</a:t>
            </a:r>
            <a:r>
              <a:rPr lang="fr-FR" sz="2400" dirty="0"/>
              <a:t> sur la durée de transcodage </a:t>
            </a:r>
            <a:r>
              <a:rPr lang="fr-FR" sz="2400" b="1" dirty="0" err="1"/>
              <a:t>utime</a:t>
            </a:r>
            <a:r>
              <a:rPr lang="fr-FR" sz="2400" dirty="0"/>
              <a:t>.</a:t>
            </a:r>
          </a:p>
          <a:p>
            <a:pPr marL="0" indent="0">
              <a:buNone/>
            </a:pPr>
            <a:r>
              <a:rPr lang="fr-FR" sz="2400" dirty="0"/>
              <a:t>Peu d’informations ressortent. On peut peut-être remarquer que les catégories "Autos &amp; Events" et "Pets &amp; Animals" demandent souvent moins de temps de transcodage, mais une explication poussée à ces résultats paraît hasardeuse.</a:t>
            </a:r>
            <a:endParaRPr lang="fr-FR" sz="20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13</a:t>
            </a:fld>
            <a:endParaRPr lang="fr-FR"/>
          </a:p>
        </p:txBody>
      </p:sp>
      <p:pic>
        <p:nvPicPr>
          <p:cNvPr id="5122" name="Picture 2">
            <a:extLst>
              <a:ext uri="{FF2B5EF4-FFF2-40B4-BE49-F238E27FC236}">
                <a16:creationId xmlns:a16="http://schemas.microsoft.com/office/drawing/2014/main" id="{97033761-F101-40E6-BCF1-C1FDCFC42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09619"/>
            <a:ext cx="10363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41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4"/>
            <a:ext cx="10818181" cy="5991225"/>
          </a:xfrm>
        </p:spPr>
        <p:txBody>
          <a:bodyPr>
            <a:normAutofit/>
          </a:bodyPr>
          <a:lstStyle/>
          <a:p>
            <a:pPr marL="0" indent="0">
              <a:buNone/>
            </a:pPr>
            <a:r>
              <a:rPr lang="fr-FR" sz="2400" dirty="0"/>
              <a:t>Regardons l’incidence de la résolution de la vidéo en sortie de transcodage (hauteur </a:t>
            </a:r>
            <a:r>
              <a:rPr lang="fr-FR" sz="2400" b="1" dirty="0" err="1"/>
              <a:t>o_height</a:t>
            </a:r>
            <a:r>
              <a:rPr lang="fr-FR" sz="2400" dirty="0"/>
              <a:t> et largeur </a:t>
            </a:r>
            <a:r>
              <a:rPr lang="fr-FR" sz="2400" b="1" dirty="0" err="1"/>
              <a:t>o_width</a:t>
            </a:r>
            <a:r>
              <a:rPr lang="fr-FR" sz="2400" dirty="0"/>
              <a:t>) sur la durée de transcodage </a:t>
            </a:r>
            <a:r>
              <a:rPr lang="fr-FR" sz="2400" b="1" dirty="0" err="1"/>
              <a:t>utime</a:t>
            </a:r>
            <a:r>
              <a:rPr lang="fr-FR" sz="2400" dirty="0"/>
              <a:t>.</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Les durées de transcodage sont très étalées, mais on voit bien que plus la résolution de sortie est importante, plus le transcodage nécessite de temps. On rappelle les associations hauteur – largeur suivantes :</a:t>
            </a:r>
          </a:p>
          <a:p>
            <a:pPr marL="0" indent="0">
              <a:buNone/>
            </a:pPr>
            <a:r>
              <a:rPr lang="fr-FR" sz="1900" dirty="0"/>
              <a:t>144 px </a:t>
            </a:r>
            <a:r>
              <a:rPr lang="fr-FR" sz="2000" dirty="0"/>
              <a:t>× </a:t>
            </a:r>
            <a:r>
              <a:rPr lang="fr-FR" sz="1900" dirty="0"/>
              <a:t>176 px = 25 344 pts	360 px </a:t>
            </a:r>
            <a:r>
              <a:rPr lang="fr-FR" sz="2000" dirty="0"/>
              <a:t>× </a:t>
            </a:r>
            <a:r>
              <a:rPr lang="fr-FR" sz="1900" dirty="0"/>
              <a:t>450 px = 172 800 pts 	720 px × 1280 px = 921 600 pts</a:t>
            </a:r>
          </a:p>
          <a:p>
            <a:pPr marL="0" indent="0">
              <a:buNone/>
            </a:pPr>
            <a:r>
              <a:rPr lang="fr-FR" sz="1900" dirty="0"/>
              <a:t>240 px </a:t>
            </a:r>
            <a:r>
              <a:rPr lang="fr-FR" sz="2000" dirty="0"/>
              <a:t>× </a:t>
            </a:r>
            <a:r>
              <a:rPr lang="fr-FR" sz="1900" dirty="0"/>
              <a:t>320 px = 76 800 pts 	480 px × 640 px = 307 200 pts	</a:t>
            </a:r>
            <a:r>
              <a:rPr lang="en-US" sz="1900" dirty="0"/>
              <a:t>1080 px × 1920 px = 2 073 600 pts</a:t>
            </a: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14</a:t>
            </a:fld>
            <a:endParaRPr lang="fr-FR"/>
          </a:p>
        </p:txBody>
      </p:sp>
      <p:pic>
        <p:nvPicPr>
          <p:cNvPr id="6146" name="Picture 2">
            <a:extLst>
              <a:ext uri="{FF2B5EF4-FFF2-40B4-BE49-F238E27FC236}">
                <a16:creationId xmlns:a16="http://schemas.microsoft.com/office/drawing/2014/main" id="{8D3B64F2-DA45-4C2B-87AA-21543F1FB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97863"/>
            <a:ext cx="10363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7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2749550"/>
          </a:xfrm>
        </p:spPr>
        <p:txBody>
          <a:bodyPr>
            <a:normAutofit/>
          </a:bodyPr>
          <a:lstStyle/>
          <a:p>
            <a:pPr marL="0" indent="0">
              <a:buNone/>
            </a:pPr>
            <a:r>
              <a:rPr lang="fr-FR" sz="2400" dirty="0"/>
              <a:t>Regardons l’incidence de la mémoire allouée pour le transcodage </a:t>
            </a:r>
            <a:r>
              <a:rPr lang="fr-FR" sz="2400" b="1" dirty="0" err="1"/>
              <a:t>umem</a:t>
            </a:r>
            <a:r>
              <a:rPr lang="fr-FR" sz="2400" dirty="0"/>
              <a:t> sur la durée de transcodage </a:t>
            </a:r>
            <a:r>
              <a:rPr lang="fr-FR" sz="2400" b="1" dirty="0" err="1"/>
              <a:t>utime</a:t>
            </a:r>
            <a:r>
              <a:rPr lang="fr-FR" sz="2400" dirty="0"/>
              <a:t>.</a:t>
            </a:r>
          </a:p>
          <a:p>
            <a:pPr marL="0" indent="0">
              <a:buNone/>
            </a:pPr>
            <a:r>
              <a:rPr lang="fr-FR" sz="2400" dirty="0"/>
              <a:t>Le marqueur sur le graphique représente le codec d’entrée </a:t>
            </a:r>
            <a:r>
              <a:rPr lang="fr-FR" sz="2400" b="1" dirty="0"/>
              <a:t>codec</a:t>
            </a:r>
            <a:r>
              <a:rPr lang="fr-FR" sz="2400" dirty="0"/>
              <a:t>, la couleur représente le codec de sortie </a:t>
            </a:r>
            <a:r>
              <a:rPr lang="fr-FR" sz="2400" dirty="0" err="1"/>
              <a:t>o_</a:t>
            </a:r>
            <a:r>
              <a:rPr lang="fr-FR" sz="2400" b="1" dirty="0" err="1"/>
              <a:t>codec</a:t>
            </a:r>
            <a:r>
              <a:rPr lang="fr-FR" sz="2400" dirty="0"/>
              <a:t> et la taille du marqueur représente le </a:t>
            </a:r>
            <a:r>
              <a:rPr lang="fr-FR" sz="2400" dirty="0" err="1"/>
              <a:t>bitrate</a:t>
            </a:r>
            <a:r>
              <a:rPr lang="fr-FR" sz="2400" dirty="0"/>
              <a:t> de sortie </a:t>
            </a:r>
            <a:r>
              <a:rPr lang="fr-FR" sz="2400" dirty="0" err="1"/>
              <a:t>o_</a:t>
            </a:r>
            <a:r>
              <a:rPr lang="fr-FR" sz="2400" b="1" dirty="0" err="1"/>
              <a:t>bitrate</a:t>
            </a:r>
            <a:r>
              <a:rPr lang="fr-FR" sz="2400" dirty="0"/>
              <a:t>.</a:t>
            </a:r>
          </a:p>
          <a:p>
            <a:pPr marL="0" indent="0">
              <a:buNone/>
            </a:pPr>
            <a:r>
              <a:rPr lang="fr-FR" sz="2400" dirty="0"/>
              <a:t>On remarque que plus </a:t>
            </a:r>
            <a:r>
              <a:rPr lang="fr-FR" sz="2400" b="1" dirty="0" err="1"/>
              <a:t>utime</a:t>
            </a:r>
            <a:r>
              <a:rPr lang="fr-FR" sz="2400" dirty="0"/>
              <a:t> est grand, plus </a:t>
            </a:r>
            <a:r>
              <a:rPr lang="fr-FR" sz="2400" b="1" dirty="0" err="1"/>
              <a:t>o_bitrate</a:t>
            </a:r>
            <a:r>
              <a:rPr lang="fr-FR" sz="2400" b="1" dirty="0"/>
              <a:t> </a:t>
            </a:r>
            <a:r>
              <a:rPr lang="fr-FR" sz="2400" dirty="0"/>
              <a:t>est important.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15</a:t>
            </a:fld>
            <a:endParaRPr lang="fr-FR"/>
          </a:p>
        </p:txBody>
      </p:sp>
      <p:pic>
        <p:nvPicPr>
          <p:cNvPr id="7170" name="Picture 2">
            <a:extLst>
              <a:ext uri="{FF2B5EF4-FFF2-40B4-BE49-F238E27FC236}">
                <a16:creationId xmlns:a16="http://schemas.microsoft.com/office/drawing/2014/main" id="{F65F732D-2DF8-4C15-A71B-ACF791CF1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6243"/>
            <a:ext cx="5068957" cy="364331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a:extLst>
              <a:ext uri="{FF2B5EF4-FFF2-40B4-BE49-F238E27FC236}">
                <a16:creationId xmlns:a16="http://schemas.microsoft.com/office/drawing/2014/main" id="{EB63FD6E-E31B-46BC-88B8-1255E3730B8C}"/>
              </a:ext>
            </a:extLst>
          </p:cNvPr>
          <p:cNvSpPr txBox="1">
            <a:spLocks/>
          </p:cNvSpPr>
          <p:nvPr/>
        </p:nvSpPr>
        <p:spPr>
          <a:xfrm>
            <a:off x="6513444" y="2966242"/>
            <a:ext cx="5154681" cy="3643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400" dirty="0"/>
              <a:t>Différents regroupements apparaissent indépendamment du codec de sortie </a:t>
            </a:r>
            <a:r>
              <a:rPr lang="fr-FR" sz="2400" b="1" dirty="0" err="1"/>
              <a:t>o_codec</a:t>
            </a:r>
            <a:r>
              <a:rPr lang="fr-FR" sz="2400" dirty="0"/>
              <a:t>. </a:t>
            </a:r>
          </a:p>
          <a:p>
            <a:pPr marL="0" indent="0">
              <a:buFont typeface="Arial" panose="020B0604020202020204" pitchFamily="34" charset="0"/>
              <a:buNone/>
            </a:pPr>
            <a:r>
              <a:rPr lang="fr-FR" sz="2400" dirty="0"/>
              <a:t>En bleu, les vidéos transcodées vers le codec h264 : on observe au moins trois clusters qui correspondent à cette couleur.</a:t>
            </a:r>
          </a:p>
          <a:p>
            <a:pPr marL="0" indent="0">
              <a:buFont typeface="Arial" panose="020B0604020202020204" pitchFamily="34" charset="0"/>
              <a:buNone/>
            </a:pPr>
            <a:r>
              <a:rPr lang="fr-FR" sz="2400" dirty="0"/>
              <a:t>Il semble qu’il en va de même pour les autres codecs de sortie.</a:t>
            </a:r>
          </a:p>
        </p:txBody>
      </p:sp>
    </p:spTree>
    <p:extLst>
      <p:ext uri="{BB962C8B-B14F-4D97-AF65-F5344CB8AC3E}">
        <p14:creationId xmlns:p14="http://schemas.microsoft.com/office/powerpoint/2010/main" val="146725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4"/>
            <a:ext cx="10515600" cy="3463925"/>
          </a:xfrm>
        </p:spPr>
        <p:txBody>
          <a:bodyPr>
            <a:normAutofit/>
          </a:bodyPr>
          <a:lstStyle/>
          <a:p>
            <a:pPr marL="0" indent="0">
              <a:buNone/>
            </a:pPr>
            <a:r>
              <a:rPr lang="fr-FR" sz="2400" dirty="0"/>
              <a:t>On étudie plus particulièrement </a:t>
            </a:r>
            <a:r>
              <a:rPr lang="fr-FR" sz="2400" b="1" dirty="0" err="1"/>
              <a:t>utime</a:t>
            </a:r>
            <a:r>
              <a:rPr lang="fr-FR" sz="2400" dirty="0"/>
              <a:t> en fonction de </a:t>
            </a:r>
            <a:r>
              <a:rPr lang="fr-FR" sz="2400" b="1" dirty="0" err="1"/>
              <a:t>umem</a:t>
            </a:r>
            <a:r>
              <a:rPr lang="fr-FR" sz="2400" dirty="0"/>
              <a:t> pour les transcodages vers le codec h264 uniquement (couleur bleue).</a:t>
            </a:r>
          </a:p>
          <a:p>
            <a:pPr marL="0" indent="0">
              <a:buNone/>
            </a:pPr>
            <a:r>
              <a:rPr lang="fr-FR" sz="2400" dirty="0"/>
              <a:t>Pour identifier l’origine des clusters cités précédemment, on introduit la résolution de sortie de transcodage (uniquement </a:t>
            </a:r>
            <a:r>
              <a:rPr lang="fr-FR" sz="2400" b="1" dirty="0" err="1"/>
              <a:t>o_height</a:t>
            </a:r>
            <a:r>
              <a:rPr lang="fr-FR" sz="2400" dirty="0"/>
              <a:t>), caractérisée par une tonalité particulière de bleu, ainsi que le </a:t>
            </a:r>
            <a:r>
              <a:rPr lang="fr-FR" sz="2400" dirty="0" err="1"/>
              <a:t>bitrate</a:t>
            </a:r>
            <a:r>
              <a:rPr lang="fr-FR" sz="2400" dirty="0"/>
              <a:t> d’entrée de la vidéo.</a:t>
            </a:r>
          </a:p>
          <a:p>
            <a:pPr marL="0" indent="0">
              <a:buNone/>
            </a:pPr>
            <a:r>
              <a:rPr lang="fr-FR" sz="2400" dirty="0"/>
              <a:t>Chaque résolution a son cluster : la résolution de sortie est donc la principale raison de différences pour </a:t>
            </a:r>
            <a:r>
              <a:rPr lang="fr-FR" sz="2400" b="1" dirty="0" err="1"/>
              <a:t>umem</a:t>
            </a:r>
            <a:r>
              <a:rPr lang="fr-FR" sz="2400" dirty="0"/>
              <a:t>. De plus, </a:t>
            </a:r>
            <a:r>
              <a:rPr lang="fr-FR" sz="2400" u="sng" dirty="0"/>
              <a:t>dans chaque cluster</a:t>
            </a:r>
            <a:r>
              <a:rPr lang="fr-FR" sz="2400" dirty="0"/>
              <a:t>, plus </a:t>
            </a:r>
            <a:r>
              <a:rPr lang="fr-FR" sz="2400" b="1" dirty="0" err="1"/>
              <a:t>bitrate</a:t>
            </a:r>
            <a:r>
              <a:rPr lang="fr-FR" sz="2400" dirty="0"/>
              <a:t> est important, plus </a:t>
            </a:r>
            <a:r>
              <a:rPr lang="fr-FR" sz="2400" b="1" dirty="0" err="1"/>
              <a:t>umem</a:t>
            </a:r>
            <a:r>
              <a:rPr lang="fr-FR" sz="2400" dirty="0"/>
              <a:t> est grand et donc plus la vidéo se place « à droite » de son cluster.</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16</a:t>
            </a:fld>
            <a:endParaRPr lang="fr-FR"/>
          </a:p>
        </p:txBody>
      </p:sp>
      <p:pic>
        <p:nvPicPr>
          <p:cNvPr id="8194" name="Picture 2">
            <a:extLst>
              <a:ext uri="{FF2B5EF4-FFF2-40B4-BE49-F238E27FC236}">
                <a16:creationId xmlns:a16="http://schemas.microsoft.com/office/drawing/2014/main" id="{E9A520CF-95B6-47D6-9451-224698F5D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3509449"/>
            <a:ext cx="9496425" cy="321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2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4"/>
            <a:ext cx="10515600" cy="3463925"/>
          </a:xfrm>
        </p:spPr>
        <p:txBody>
          <a:bodyPr>
            <a:normAutofit/>
          </a:bodyPr>
          <a:lstStyle/>
          <a:p>
            <a:pPr marL="0" indent="0">
              <a:buNone/>
            </a:pPr>
            <a:r>
              <a:rPr lang="fr-FR" sz="2400" dirty="0"/>
              <a:t>On s’intéresse à ce phénomène pour les trois autres codecs de sortie.</a:t>
            </a:r>
          </a:p>
          <a:p>
            <a:pPr marL="0" indent="0">
              <a:buNone/>
            </a:pPr>
            <a:r>
              <a:rPr lang="fr-FR" sz="2400" dirty="0"/>
              <a:t>Ici, les vidéos se regroupent par colonnes où le </a:t>
            </a:r>
            <a:r>
              <a:rPr lang="fr-FR" sz="2400" dirty="0" err="1"/>
              <a:t>bitrate</a:t>
            </a:r>
            <a:r>
              <a:rPr lang="fr-FR" sz="2400" dirty="0"/>
              <a:t> est équivalent. On sait en réalité que ces colonnes sont des colonnes où le codec d’entrée </a:t>
            </a:r>
            <a:r>
              <a:rPr lang="fr-FR" sz="2400" b="1" dirty="0"/>
              <a:t>codec</a:t>
            </a:r>
            <a:r>
              <a:rPr lang="fr-FR" sz="2400" dirty="0"/>
              <a:t> est également le même (voir le premier graphique comparant </a:t>
            </a:r>
            <a:r>
              <a:rPr lang="fr-FR" sz="2400" b="1" dirty="0" err="1"/>
              <a:t>utime</a:t>
            </a:r>
            <a:r>
              <a:rPr lang="fr-FR" sz="2400" dirty="0"/>
              <a:t> à </a:t>
            </a:r>
            <a:r>
              <a:rPr lang="fr-FR" sz="2400" b="1" dirty="0" err="1"/>
              <a:t>umem</a:t>
            </a:r>
            <a:r>
              <a:rPr lang="fr-FR" sz="2400" dirty="0"/>
              <a:t>).</a:t>
            </a:r>
          </a:p>
          <a:p>
            <a:pPr marL="0" indent="0">
              <a:buNone/>
            </a:pPr>
            <a:r>
              <a:rPr lang="fr-FR" sz="2400" dirty="0"/>
              <a:t>Dans ces colonnes, </a:t>
            </a:r>
            <a:r>
              <a:rPr lang="fr-FR" sz="2400" b="1" dirty="0" err="1"/>
              <a:t>utime</a:t>
            </a:r>
            <a:r>
              <a:rPr lang="fr-FR" sz="2400" dirty="0"/>
              <a:t> dépend principalement de la résolution de sortie (à la différence des transcodages vers le h264).</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17</a:t>
            </a:fld>
            <a:endParaRPr lang="fr-FR"/>
          </a:p>
        </p:txBody>
      </p:sp>
      <p:pic>
        <p:nvPicPr>
          <p:cNvPr id="9218" name="Picture 2">
            <a:extLst>
              <a:ext uri="{FF2B5EF4-FFF2-40B4-BE49-F238E27FC236}">
                <a16:creationId xmlns:a16="http://schemas.microsoft.com/office/drawing/2014/main" id="{6F27A2A2-B68B-4897-8D71-FE52FB636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2917404"/>
            <a:ext cx="9163050" cy="37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5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4"/>
            <a:ext cx="10515600" cy="4846068"/>
          </a:xfrm>
        </p:spPr>
        <p:txBody>
          <a:bodyPr>
            <a:normAutofit/>
          </a:bodyPr>
          <a:lstStyle/>
          <a:p>
            <a:pPr marL="0" indent="0">
              <a:buNone/>
            </a:pPr>
            <a:r>
              <a:rPr lang="fr-FR" sz="2400" dirty="0"/>
              <a:t>En résumé, pour les transcodages vers le codec h264 :</a:t>
            </a:r>
          </a:p>
          <a:p>
            <a:pPr>
              <a:spcBef>
                <a:spcPts val="0"/>
              </a:spcBef>
              <a:buFontTx/>
              <a:buChar char="-"/>
            </a:pPr>
            <a:r>
              <a:rPr lang="fr-FR" sz="2400" b="1" dirty="0" err="1"/>
              <a:t>utime</a:t>
            </a:r>
            <a:r>
              <a:rPr lang="fr-FR" sz="2400" dirty="0"/>
              <a:t> augmente avec </a:t>
            </a:r>
            <a:r>
              <a:rPr lang="fr-FR" sz="2400" b="1" dirty="0" err="1"/>
              <a:t>o_bitrate</a:t>
            </a:r>
            <a:r>
              <a:rPr lang="fr-FR" sz="2400" b="1" dirty="0"/>
              <a:t> </a:t>
            </a:r>
            <a:r>
              <a:rPr lang="fr-FR" sz="2400" dirty="0"/>
              <a:t>;</a:t>
            </a:r>
          </a:p>
          <a:p>
            <a:pPr>
              <a:spcBef>
                <a:spcPts val="0"/>
              </a:spcBef>
              <a:buFontTx/>
              <a:buChar char="-"/>
            </a:pPr>
            <a:r>
              <a:rPr lang="fr-FR" sz="2400" b="1" dirty="0" err="1"/>
              <a:t>umem</a:t>
            </a:r>
            <a:r>
              <a:rPr lang="fr-FR" sz="2400" dirty="0"/>
              <a:t> est relativement équivalent pour les vidéos de même résolution de sortie ;</a:t>
            </a:r>
          </a:p>
          <a:p>
            <a:pPr>
              <a:spcBef>
                <a:spcPts val="0"/>
              </a:spcBef>
              <a:buFontTx/>
              <a:buChar char="-"/>
            </a:pPr>
            <a:r>
              <a:rPr lang="fr-FR" sz="2400" b="1" dirty="0" err="1"/>
              <a:t>umem</a:t>
            </a:r>
            <a:r>
              <a:rPr lang="fr-FR" sz="2400" dirty="0"/>
              <a:t> augmente légèrement avec </a:t>
            </a:r>
            <a:r>
              <a:rPr lang="fr-FR" sz="2400" b="1" dirty="0" err="1"/>
              <a:t>o_bitrate</a:t>
            </a:r>
            <a:r>
              <a:rPr lang="fr-FR" sz="2400" dirty="0"/>
              <a:t>.</a:t>
            </a:r>
          </a:p>
          <a:p>
            <a:pPr marL="0" indent="0">
              <a:buNone/>
            </a:pPr>
            <a:r>
              <a:rPr lang="fr-FR" sz="2400" dirty="0"/>
              <a:t>Pour les transcodages vers les autres codecs :</a:t>
            </a:r>
          </a:p>
          <a:p>
            <a:pPr>
              <a:spcBef>
                <a:spcPts val="0"/>
              </a:spcBef>
              <a:buFontTx/>
              <a:buChar char="-"/>
            </a:pPr>
            <a:r>
              <a:rPr lang="fr-FR" sz="2400" b="1" dirty="0" err="1"/>
              <a:t>utime</a:t>
            </a:r>
            <a:r>
              <a:rPr lang="fr-FR" sz="2400" dirty="0"/>
              <a:t> augmente avec la résolution de sortie ;</a:t>
            </a:r>
          </a:p>
          <a:p>
            <a:pPr>
              <a:spcBef>
                <a:spcPts val="0"/>
              </a:spcBef>
              <a:buFontTx/>
              <a:buChar char="-"/>
            </a:pPr>
            <a:r>
              <a:rPr lang="fr-FR" sz="2400" b="1" dirty="0" err="1"/>
              <a:t>umem</a:t>
            </a:r>
            <a:r>
              <a:rPr lang="fr-FR" sz="2400" dirty="0"/>
              <a:t> augmente plutôt avec </a:t>
            </a:r>
            <a:r>
              <a:rPr lang="fr-FR" sz="2400" b="1" dirty="0" err="1"/>
              <a:t>bitrate</a:t>
            </a:r>
            <a:r>
              <a:rPr lang="fr-FR" sz="2400" dirty="0"/>
              <a:t>.</a:t>
            </a:r>
          </a:p>
          <a:p>
            <a:pPr>
              <a:spcBef>
                <a:spcPts val="0"/>
              </a:spcBef>
              <a:buFontTx/>
              <a:buChar char="-"/>
            </a:pPr>
            <a:endParaRPr lang="fr-FR" sz="2400" dirty="0"/>
          </a:p>
          <a:p>
            <a:pPr marL="0" indent="0">
              <a:spcBef>
                <a:spcPts val="0"/>
              </a:spcBef>
              <a:buNone/>
            </a:pPr>
            <a:r>
              <a:rPr lang="fr-FR" sz="2400" dirty="0"/>
              <a:t>On décide de s’intéresser, pour la suite de la visualisation des données, à la mémoire allouée </a:t>
            </a:r>
            <a:r>
              <a:rPr lang="fr-FR" sz="2400" b="1" dirty="0" err="1"/>
              <a:t>umem</a:t>
            </a:r>
            <a:r>
              <a:rPr lang="fr-FR" sz="2400" dirty="0"/>
              <a:t> et à ses rapports avec le </a:t>
            </a:r>
            <a:r>
              <a:rPr lang="fr-FR" sz="2400" dirty="0" err="1"/>
              <a:t>dataset</a:t>
            </a:r>
            <a:r>
              <a:rPr lang="fr-FR" sz="2400" dirty="0"/>
              <a: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18</a:t>
            </a:fld>
            <a:endParaRPr lang="fr-FR"/>
          </a:p>
        </p:txBody>
      </p:sp>
    </p:spTree>
    <p:extLst>
      <p:ext uri="{BB962C8B-B14F-4D97-AF65-F5344CB8AC3E}">
        <p14:creationId xmlns:p14="http://schemas.microsoft.com/office/powerpoint/2010/main" val="3506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dirty="0">
                <a:latin typeface="Fira Sans Extra Condensed Light" panose="020B0403050000020004" pitchFamily="34" charset="0"/>
              </a:rPr>
              <a:t>Cible n°2 : la mémoire allouée </a:t>
            </a:r>
            <a:r>
              <a:rPr lang="fr-FR" b="1" dirty="0" err="1">
                <a:latin typeface="Fira Sans Extra Condensed Light" panose="020B0403050000020004" pitchFamily="34" charset="0"/>
              </a:rPr>
              <a:t>umem</a:t>
            </a:r>
            <a:endParaRPr lang="fr-FR" b="1" dirty="0">
              <a:latin typeface="Fira Sans Extra Condensed Light" panose="020B0403050000020004" pitchFamily="34" charset="0"/>
            </a:endParaRPr>
          </a:p>
          <a:p>
            <a:pPr marL="0" indent="0">
              <a:buNone/>
            </a:pPr>
            <a:endParaRPr lang="fr-FR" sz="2400" b="1" dirty="0"/>
          </a:p>
          <a:p>
            <a:pPr marL="0" indent="0">
              <a:buNone/>
            </a:pPr>
            <a:r>
              <a:rPr lang="fr-FR" sz="2400" dirty="0"/>
              <a:t>Comme pour </a:t>
            </a:r>
            <a:r>
              <a:rPr lang="fr-FR" sz="2400" b="1" dirty="0" err="1"/>
              <a:t>utime</a:t>
            </a:r>
            <a:r>
              <a:rPr lang="fr-FR" sz="2400" dirty="0"/>
              <a:t>, étudions d’abord la répartition des valeurs en fonction du paramètre </a:t>
            </a:r>
            <a:r>
              <a:rPr lang="fr-FR" sz="2400" b="1" dirty="0" err="1"/>
              <a:t>umem</a:t>
            </a:r>
            <a:r>
              <a:rPr lang="fr-FR" sz="2400" dirty="0"/>
              <a:t>, deuxième potentielle cible à prédire.</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19</a:t>
            </a:fld>
            <a:endParaRPr lang="fr-FR"/>
          </a:p>
        </p:txBody>
      </p:sp>
      <p:pic>
        <p:nvPicPr>
          <p:cNvPr id="10242" name="Picture 2">
            <a:extLst>
              <a:ext uri="{FF2B5EF4-FFF2-40B4-BE49-F238E27FC236}">
                <a16:creationId xmlns:a16="http://schemas.microsoft.com/office/drawing/2014/main" id="{ABC723EA-03DE-45D7-A754-6BC667A9F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556" y="2479865"/>
            <a:ext cx="9496887" cy="25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8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0FDFC-044E-45F5-9D97-DD0A3612F634}"/>
              </a:ext>
            </a:extLst>
          </p:cNvPr>
          <p:cNvSpPr>
            <a:spLocks noGrp="1"/>
          </p:cNvSpPr>
          <p:nvPr>
            <p:ph type="title"/>
          </p:nvPr>
        </p:nvSpPr>
        <p:spPr/>
        <p:txBody>
          <a:bodyPr/>
          <a:lstStyle/>
          <a:p>
            <a:r>
              <a:rPr lang="fr-FR" dirty="0">
                <a:latin typeface="Fira Sans Extra Condensed" panose="020B0803050000020004" pitchFamily="34" charset="0"/>
              </a:rPr>
              <a:t>Sommaire</a:t>
            </a:r>
          </a:p>
        </p:txBody>
      </p:sp>
      <p:sp>
        <p:nvSpPr>
          <p:cNvPr id="3" name="Espace réservé du contenu 2">
            <a:extLst>
              <a:ext uri="{FF2B5EF4-FFF2-40B4-BE49-F238E27FC236}">
                <a16:creationId xmlns:a16="http://schemas.microsoft.com/office/drawing/2014/main" id="{F148DB55-BDEE-464F-AF50-CF9F2A64CC31}"/>
              </a:ext>
            </a:extLst>
          </p:cNvPr>
          <p:cNvSpPr>
            <a:spLocks noGrp="1"/>
          </p:cNvSpPr>
          <p:nvPr>
            <p:ph idx="1"/>
          </p:nvPr>
        </p:nvSpPr>
        <p:spPr/>
        <p:txBody>
          <a:bodyPr anchor="t"/>
          <a:lstStyle/>
          <a:p>
            <a:pPr marL="514350" indent="-514350">
              <a:lnSpc>
                <a:spcPct val="150000"/>
              </a:lnSpc>
              <a:buAutoNum type="arabicPeriod"/>
            </a:pPr>
            <a:r>
              <a:rPr lang="fr-FR" dirty="0">
                <a:latin typeface="Fira Sans Extra Condensed Light" panose="020B0403050000020004" pitchFamily="34" charset="0"/>
              </a:rPr>
              <a:t>Introduction au transcodage</a:t>
            </a:r>
          </a:p>
          <a:p>
            <a:pPr marL="514350" indent="-514350">
              <a:lnSpc>
                <a:spcPct val="150000"/>
              </a:lnSpc>
              <a:buAutoNum type="arabicPeriod"/>
            </a:pPr>
            <a:r>
              <a:rPr lang="fr-FR" dirty="0">
                <a:latin typeface="Fira Sans Extra Condensed Light" panose="020B0403050000020004" pitchFamily="34" charset="0"/>
              </a:rPr>
              <a:t>A propos du </a:t>
            </a:r>
            <a:r>
              <a:rPr lang="fr-FR" dirty="0" err="1">
                <a:latin typeface="Fira Sans Extra Condensed Light" panose="020B0403050000020004" pitchFamily="34" charset="0"/>
              </a:rPr>
              <a:t>dataset</a:t>
            </a:r>
            <a:endParaRPr lang="fr-FR" dirty="0">
              <a:latin typeface="Fira Sans Extra Condensed Light" panose="020B0403050000020004" pitchFamily="34" charset="0"/>
            </a:endParaRPr>
          </a:p>
          <a:p>
            <a:pPr marL="514350" indent="-514350">
              <a:lnSpc>
                <a:spcPct val="150000"/>
              </a:lnSpc>
              <a:buAutoNum type="arabicPeriod"/>
            </a:pPr>
            <a:r>
              <a:rPr lang="fr-FR" dirty="0">
                <a:latin typeface="Fira Sans Extra Condensed Light" panose="020B0403050000020004" pitchFamily="34" charset="0"/>
              </a:rPr>
              <a:t>Data Visualisation</a:t>
            </a:r>
          </a:p>
          <a:p>
            <a:pPr marL="514350" indent="-514350">
              <a:lnSpc>
                <a:spcPct val="150000"/>
              </a:lnSpc>
              <a:buAutoNum type="arabicPeriod"/>
            </a:pPr>
            <a:r>
              <a:rPr lang="fr-FR" dirty="0">
                <a:latin typeface="Fira Sans Extra Condensed Light" panose="020B0403050000020004" pitchFamily="34" charset="0"/>
              </a:rPr>
              <a:t>Machine Learning</a:t>
            </a:r>
          </a:p>
          <a:p>
            <a:pPr marL="514350" indent="-514350">
              <a:lnSpc>
                <a:spcPct val="150000"/>
              </a:lnSpc>
              <a:buAutoNum type="arabicPeriod"/>
            </a:pPr>
            <a:r>
              <a:rPr lang="fr-FR" dirty="0">
                <a:latin typeface="Fira Sans Extra Condensed Light" panose="020B0403050000020004" pitchFamily="34" charset="0"/>
              </a:rPr>
              <a:t>Rendu final</a:t>
            </a:r>
          </a:p>
        </p:txBody>
      </p:sp>
      <p:sp>
        <p:nvSpPr>
          <p:cNvPr id="6" name="Espace réservé du numéro de diapositive 5">
            <a:extLst>
              <a:ext uri="{FF2B5EF4-FFF2-40B4-BE49-F238E27FC236}">
                <a16:creationId xmlns:a16="http://schemas.microsoft.com/office/drawing/2014/main" id="{9E636B19-030B-414F-9F4D-A1B722086D8B}"/>
              </a:ext>
            </a:extLst>
          </p:cNvPr>
          <p:cNvSpPr>
            <a:spLocks noGrp="1"/>
          </p:cNvSpPr>
          <p:nvPr>
            <p:ph type="sldNum" sz="quarter" idx="12"/>
          </p:nvPr>
        </p:nvSpPr>
        <p:spPr/>
        <p:txBody>
          <a:bodyPr/>
          <a:lstStyle/>
          <a:p>
            <a:fld id="{829F4413-B459-47F9-B5E1-25B7F7D62D84}" type="slidenum">
              <a:rPr lang="fr-FR" smtClean="0"/>
              <a:t>2</a:t>
            </a:fld>
            <a:endParaRPr lang="fr-FR"/>
          </a:p>
        </p:txBody>
      </p:sp>
    </p:spTree>
    <p:extLst>
      <p:ext uri="{BB962C8B-B14F-4D97-AF65-F5344CB8AC3E}">
        <p14:creationId xmlns:p14="http://schemas.microsoft.com/office/powerpoint/2010/main" val="423665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Regardons cette répartition en fonction des codecs d’entrée </a:t>
            </a:r>
            <a:r>
              <a:rPr lang="fr-FR" sz="2400" b="1" dirty="0"/>
              <a:t>codec</a:t>
            </a:r>
            <a:r>
              <a:rPr lang="fr-FR" sz="2400" dirty="0"/>
              <a:t> et de sortie </a:t>
            </a:r>
            <a:r>
              <a:rPr lang="fr-FR" sz="2400" b="1" dirty="0" err="1"/>
              <a:t>o_codec</a:t>
            </a:r>
            <a:r>
              <a:rPr lang="fr-FR" sz="2400" dirty="0"/>
              <a:t>.</a:t>
            </a:r>
          </a:p>
          <a:p>
            <a:pPr marL="0" indent="0">
              <a:buNone/>
            </a:pPr>
            <a:r>
              <a:rPr lang="fr-FR" sz="2400" dirty="0"/>
              <a:t>Cette répartition est toujours asymétrique mais moins concentrée en certaines valeurs que pour </a:t>
            </a:r>
            <a:r>
              <a:rPr lang="fr-FR" sz="2400" b="1" dirty="0" err="1"/>
              <a:t>utime</a:t>
            </a:r>
            <a:r>
              <a:rPr lang="fr-FR" sz="2400" dirty="0"/>
              <a:t>. </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20</a:t>
            </a:fld>
            <a:endParaRPr lang="fr-FR"/>
          </a:p>
        </p:txBody>
      </p:sp>
      <p:pic>
        <p:nvPicPr>
          <p:cNvPr id="12290" name="Picture 2">
            <a:extLst>
              <a:ext uri="{FF2B5EF4-FFF2-40B4-BE49-F238E27FC236}">
                <a16:creationId xmlns:a16="http://schemas.microsoft.com/office/drawing/2014/main" id="{1567F898-EC1D-499F-9B54-0E9087349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2131546"/>
            <a:ext cx="9267825" cy="436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92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t>Regardons l’incidence de la catégorie de la vidéo </a:t>
            </a:r>
            <a:r>
              <a:rPr lang="fr-FR" sz="2400" b="1" dirty="0" err="1"/>
              <a:t>category</a:t>
            </a:r>
            <a:r>
              <a:rPr lang="fr-FR" sz="2400" dirty="0"/>
              <a:t> sur la mémoire allouée </a:t>
            </a:r>
            <a:r>
              <a:rPr lang="fr-FR" sz="2400" b="1" dirty="0" err="1"/>
              <a:t>umem</a:t>
            </a:r>
            <a:r>
              <a:rPr lang="fr-FR" sz="2400" dirty="0"/>
              <a:t>.</a:t>
            </a:r>
          </a:p>
          <a:p>
            <a:pPr marL="0" indent="0">
              <a:buNone/>
            </a:pPr>
            <a:r>
              <a:rPr lang="fr-FR" sz="2400" dirty="0"/>
              <a:t>On réobserve les mêmes groupes de répartition des valeurs de </a:t>
            </a:r>
            <a:r>
              <a:rPr lang="fr-FR" sz="2400" b="1" dirty="0" err="1"/>
              <a:t>umem</a:t>
            </a:r>
            <a:r>
              <a:rPr lang="fr-FR" sz="2400" dirty="0"/>
              <a:t>, principalement en fonction de la résolution de l’image de sortie. On en déduit qu’il sera moins aisé de réaliser une prédiction de la mémoire « automatiquement » allouée au transcodeur et qu’il sera plus intéressant d’ajouter </a:t>
            </a:r>
            <a:r>
              <a:rPr lang="fr-FR" sz="2400" b="1" dirty="0" err="1"/>
              <a:t>umem</a:t>
            </a:r>
            <a:r>
              <a:rPr lang="fr-FR" sz="2400" dirty="0"/>
              <a:t> aux entrées pour se concentrer sur la prédiction de la durée de transcodage </a:t>
            </a:r>
            <a:r>
              <a:rPr lang="fr-FR" sz="2400" b="1" dirty="0" err="1"/>
              <a:t>utime</a:t>
            </a:r>
            <a:r>
              <a:rPr lang="fr-FR" sz="2400" dirty="0"/>
              <a:t>. </a:t>
            </a:r>
            <a:r>
              <a:rPr lang="fr-FR" sz="2400" b="1" dirty="0" err="1"/>
              <a:t>umem</a:t>
            </a:r>
            <a:r>
              <a:rPr lang="fr-FR" sz="2400" dirty="0"/>
              <a:t> deviendrait pour notre étude une mémoire « manuellement » allouée à la machine.</a:t>
            </a:r>
            <a:endParaRPr lang="fr-FR" sz="20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21</a:t>
            </a:fld>
            <a:endParaRPr lang="fr-FR"/>
          </a:p>
        </p:txBody>
      </p:sp>
      <p:pic>
        <p:nvPicPr>
          <p:cNvPr id="13314" name="Picture 2">
            <a:extLst>
              <a:ext uri="{FF2B5EF4-FFF2-40B4-BE49-F238E27FC236}">
                <a16:creationId xmlns:a16="http://schemas.microsoft.com/office/drawing/2014/main" id="{B405B099-C048-47B9-8862-C6BEAC149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617" y="3405157"/>
            <a:ext cx="9804765" cy="331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3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Machine Learning</a:t>
            </a: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lnSpcReduction="10000"/>
          </a:bodyPr>
          <a:lstStyle/>
          <a:p>
            <a:pPr marL="0" indent="0">
              <a:buNone/>
            </a:pPr>
            <a:r>
              <a:rPr lang="fr-FR" sz="2400" dirty="0"/>
              <a:t>Comme nous avons décidé d’utiliser </a:t>
            </a:r>
            <a:r>
              <a:rPr lang="fr-FR" sz="2400" b="1" dirty="0" err="1"/>
              <a:t>umem</a:t>
            </a:r>
            <a:r>
              <a:rPr lang="fr-FR" sz="2400" dirty="0"/>
              <a:t> en tant que paramètre d’entrée, en supposant que l’on connait la mémoire allouée au transcodage, nous concentrons le travail de prédiction sur le temps de transcodage </a:t>
            </a:r>
            <a:r>
              <a:rPr lang="fr-FR" sz="2400" b="1" dirty="0" err="1"/>
              <a:t>utime</a:t>
            </a:r>
            <a:r>
              <a:rPr lang="fr-FR" sz="2400" dirty="0"/>
              <a:t>.</a:t>
            </a:r>
          </a:p>
          <a:p>
            <a:pPr marL="0" indent="0">
              <a:buNone/>
            </a:pPr>
            <a:endParaRPr lang="fr-FR" sz="2400" dirty="0"/>
          </a:p>
          <a:p>
            <a:pPr marL="457200" indent="-457200">
              <a:buAutoNum type="arabicPeriod"/>
            </a:pPr>
            <a:r>
              <a:rPr lang="fr-FR" sz="2200" b="1" dirty="0">
                <a:latin typeface="Fira Sans Extra Condensed Light" panose="020B0403050000020004" pitchFamily="34" charset="0"/>
              </a:rPr>
              <a:t>Traitement des données</a:t>
            </a:r>
          </a:p>
          <a:p>
            <a:pPr marL="914400" lvl="1" indent="-457200">
              <a:buFont typeface="+mj-lt"/>
              <a:buAutoNum type="alphaLcPeriod"/>
            </a:pPr>
            <a:r>
              <a:rPr lang="fr-FR" sz="2000" dirty="0">
                <a:latin typeface="Fira Sans Extra Condensed Light" panose="020B0403050000020004" pitchFamily="34" charset="0"/>
              </a:rPr>
              <a:t>Ajout des données non numériques</a:t>
            </a:r>
          </a:p>
          <a:p>
            <a:pPr marL="914400" lvl="1" indent="-457200">
              <a:buFont typeface="+mj-lt"/>
              <a:buAutoNum type="alphaLcPeriod"/>
            </a:pPr>
            <a:r>
              <a:rPr lang="fr-FR" sz="2000" dirty="0">
                <a:latin typeface="Fira Sans Extra Condensed Light" panose="020B0403050000020004" pitchFamily="34" charset="0"/>
              </a:rPr>
              <a:t>Séparation des données</a:t>
            </a:r>
          </a:p>
          <a:p>
            <a:pPr marL="914400" lvl="1" indent="-457200">
              <a:buFont typeface="+mj-lt"/>
              <a:buAutoNum type="alphaLcPeriod"/>
            </a:pPr>
            <a:r>
              <a:rPr lang="fr-FR" sz="2000" dirty="0">
                <a:latin typeface="Fira Sans Extra Condensed Light" panose="020B0403050000020004" pitchFamily="34" charset="0"/>
              </a:rPr>
              <a:t>Normalisation</a:t>
            </a:r>
          </a:p>
          <a:p>
            <a:pPr marL="914400" lvl="1" indent="-457200">
              <a:buFont typeface="+mj-lt"/>
              <a:buAutoNum type="alphaLcPeriod"/>
            </a:pPr>
            <a:r>
              <a:rPr lang="fr-FR" sz="2000" dirty="0">
                <a:latin typeface="Fira Sans Extra Condensed Light" panose="020B0403050000020004" pitchFamily="34" charset="0"/>
              </a:rPr>
              <a:t>Visualisation des corrélations pour le </a:t>
            </a:r>
            <a:r>
              <a:rPr lang="fr-FR" sz="2000" dirty="0" err="1">
                <a:latin typeface="Fira Sans Extra Condensed Light" panose="020B0403050000020004" pitchFamily="34" charset="0"/>
              </a:rPr>
              <a:t>dataset</a:t>
            </a:r>
            <a:r>
              <a:rPr lang="fr-FR" sz="2000" dirty="0">
                <a:latin typeface="Fira Sans Extra Condensed Light" panose="020B0403050000020004" pitchFamily="34" charset="0"/>
              </a:rPr>
              <a:t> d’entraînement</a:t>
            </a:r>
          </a:p>
          <a:p>
            <a:pPr marL="457200" indent="-457200">
              <a:buAutoNum type="arabicPeriod"/>
            </a:pPr>
            <a:r>
              <a:rPr lang="fr-FR" sz="2200" b="1" dirty="0">
                <a:latin typeface="Fira Sans Extra Condensed Light" panose="020B0403050000020004" pitchFamily="34" charset="0"/>
              </a:rPr>
              <a:t>Choix du modèle</a:t>
            </a:r>
          </a:p>
          <a:p>
            <a:pPr marL="914400" lvl="1" indent="-457200">
              <a:buFont typeface="+mj-lt"/>
              <a:buAutoNum type="alphaLcPeriod"/>
            </a:pPr>
            <a:r>
              <a:rPr lang="fr-FR" sz="2000" dirty="0">
                <a:latin typeface="Fira Sans Extra Condensed Light" panose="020B0403050000020004" pitchFamily="34" charset="0"/>
              </a:rPr>
              <a:t>Modèles avec </a:t>
            </a:r>
            <a:r>
              <a:rPr lang="fr-FR" sz="2000" dirty="0" err="1">
                <a:latin typeface="Fira Sans Extra Condensed Light" panose="020B0403050000020004" pitchFamily="34" charset="0"/>
              </a:rPr>
              <a:t>Scikit-Learn</a:t>
            </a:r>
            <a:endParaRPr lang="fr-FR" sz="2000" dirty="0">
              <a:latin typeface="Fira Sans Extra Condensed Light" panose="020B0403050000020004" pitchFamily="34" charset="0"/>
            </a:endParaRPr>
          </a:p>
          <a:p>
            <a:pPr marL="914400" lvl="1" indent="-457200">
              <a:buFont typeface="+mj-lt"/>
              <a:buAutoNum type="alphaLcPeriod"/>
            </a:pPr>
            <a:r>
              <a:rPr lang="fr-FR" sz="2000" dirty="0">
                <a:latin typeface="Fira Sans Extra Condensed Light" panose="020B0403050000020004" pitchFamily="34" charset="0"/>
              </a:rPr>
              <a:t>Modèles avec </a:t>
            </a:r>
            <a:r>
              <a:rPr lang="fr-FR" sz="2000" dirty="0" err="1">
                <a:latin typeface="Fira Sans Extra Condensed Light" panose="020B0403050000020004" pitchFamily="34" charset="0"/>
              </a:rPr>
              <a:t>Keras</a:t>
            </a:r>
            <a:endParaRPr lang="fr-FR" sz="2000" dirty="0">
              <a:latin typeface="Fira Sans Extra Condensed Light" panose="020B0403050000020004" pitchFamily="34" charset="0"/>
            </a:endParaRPr>
          </a:p>
          <a:p>
            <a:pPr marL="0" indent="0">
              <a:buNone/>
            </a:pPr>
            <a:endParaRPr lang="fr-FR" sz="2400" dirty="0"/>
          </a:p>
          <a:p>
            <a:pPr marL="0" indent="0">
              <a:buNone/>
            </a:pPr>
            <a:endParaRPr lang="fr-FR" sz="2400" dirty="0">
              <a:latin typeface="Fira Sans Extra Condensed Light" panose="020B0403050000020004" pitchFamily="34"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22</a:t>
            </a:fld>
            <a:endParaRPr lang="fr-FR"/>
          </a:p>
        </p:txBody>
      </p:sp>
    </p:spTree>
    <p:extLst>
      <p:ext uri="{BB962C8B-B14F-4D97-AF65-F5344CB8AC3E}">
        <p14:creationId xmlns:p14="http://schemas.microsoft.com/office/powerpoint/2010/main" val="1645080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1. Traitement des données</a:t>
            </a:r>
            <a:endParaRPr lang="fr-FR" sz="2400" dirty="0"/>
          </a:p>
          <a:p>
            <a:pPr marL="0" indent="0">
              <a:buNone/>
            </a:pPr>
            <a:endParaRPr lang="fr-FR" sz="2400" dirty="0"/>
          </a:p>
          <a:p>
            <a:pPr marL="0" indent="0">
              <a:buNone/>
            </a:pPr>
            <a:r>
              <a:rPr lang="fr-FR" sz="2400" dirty="0"/>
              <a:t>Pour inclure les paramètres non numériques aux </a:t>
            </a:r>
            <a:r>
              <a:rPr lang="fr-FR" sz="2400" i="1" dirty="0" err="1"/>
              <a:t>features</a:t>
            </a:r>
            <a:r>
              <a:rPr lang="fr-FR" sz="2400" dirty="0"/>
              <a:t> qui serviront à prédire </a:t>
            </a:r>
            <a:r>
              <a:rPr lang="fr-FR" sz="2400" dirty="0" err="1"/>
              <a:t>utime</a:t>
            </a:r>
            <a:r>
              <a:rPr lang="fr-FR" sz="2400" dirty="0"/>
              <a:t>, on ajoute autant de nouvelles colonnes booléennes qu’il y a de valeurs différentes pour </a:t>
            </a:r>
            <a:r>
              <a:rPr lang="fr-FR" sz="2400" b="1" dirty="0"/>
              <a:t>codec</a:t>
            </a:r>
            <a:r>
              <a:rPr lang="fr-FR" sz="2400" dirty="0"/>
              <a:t>, </a:t>
            </a:r>
            <a:r>
              <a:rPr lang="fr-FR" sz="2400" b="1" dirty="0" err="1"/>
              <a:t>o_codec</a:t>
            </a:r>
            <a:r>
              <a:rPr lang="fr-FR" sz="2400" b="1" dirty="0"/>
              <a:t> </a:t>
            </a:r>
            <a:r>
              <a:rPr lang="fr-FR" sz="2400" dirty="0"/>
              <a:t>et </a:t>
            </a:r>
            <a:r>
              <a:rPr lang="fr-FR" sz="2400" b="1" dirty="0" err="1"/>
              <a:t>category</a:t>
            </a:r>
            <a:r>
              <a:rPr lang="fr-FR" sz="2400" dirty="0"/>
              <a:t>. Ces colonnes valent 0 ou 1 en fonction de ce que valent les paramètres non numériques. On passe ainsi d’un </a:t>
            </a:r>
            <a:r>
              <a:rPr lang="fr-FR" sz="2400" dirty="0" err="1"/>
              <a:t>dataset</a:t>
            </a:r>
            <a:r>
              <a:rPr lang="fr-FR" sz="2400" dirty="0"/>
              <a:t> de 25 paramètres à un </a:t>
            </a:r>
            <a:r>
              <a:rPr lang="fr-FR" sz="2400" dirty="0" err="1"/>
              <a:t>dataset</a:t>
            </a:r>
            <a:r>
              <a:rPr lang="fr-FR" sz="2400" dirty="0"/>
              <a:t> de 42 paramètres.</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On affiche ici les cinq premières lignes du </a:t>
            </a:r>
            <a:r>
              <a:rPr lang="fr-FR" sz="2400" dirty="0" err="1"/>
              <a:t>DataFrame</a:t>
            </a:r>
            <a:r>
              <a:rPr lang="fr-FR" sz="2400" dirty="0"/>
              <a:t> correspondant.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23</a:t>
            </a:fld>
            <a:endParaRPr lang="fr-FR"/>
          </a:p>
        </p:txBody>
      </p:sp>
      <p:pic>
        <p:nvPicPr>
          <p:cNvPr id="2" name="Image 1">
            <a:extLst>
              <a:ext uri="{FF2B5EF4-FFF2-40B4-BE49-F238E27FC236}">
                <a16:creationId xmlns:a16="http://schemas.microsoft.com/office/drawing/2014/main" id="{9714F25E-8954-42F3-9868-C9D6C9B7660F}"/>
              </a:ext>
            </a:extLst>
          </p:cNvPr>
          <p:cNvPicPr>
            <a:picLocks noChangeAspect="1"/>
          </p:cNvPicPr>
          <p:nvPr/>
        </p:nvPicPr>
        <p:blipFill>
          <a:blip r:embed="rId2"/>
          <a:stretch>
            <a:fillRect/>
          </a:stretch>
        </p:blipFill>
        <p:spPr>
          <a:xfrm>
            <a:off x="241827" y="3352800"/>
            <a:ext cx="11708345" cy="1775304"/>
          </a:xfrm>
          <a:prstGeom prst="rect">
            <a:avLst/>
          </a:prstGeom>
        </p:spPr>
      </p:pic>
    </p:spTree>
    <p:extLst>
      <p:ext uri="{BB962C8B-B14F-4D97-AF65-F5344CB8AC3E}">
        <p14:creationId xmlns:p14="http://schemas.microsoft.com/office/powerpoint/2010/main" val="633550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t>On poursuit la préparation des données en les séparant en deux </a:t>
            </a:r>
            <a:r>
              <a:rPr lang="fr-FR" sz="2400" dirty="0" err="1"/>
              <a:t>datasets</a:t>
            </a:r>
            <a:r>
              <a:rPr lang="fr-FR" sz="2400" dirty="0"/>
              <a:t> : un premier </a:t>
            </a:r>
            <a:r>
              <a:rPr lang="fr-FR" sz="2400" dirty="0" err="1"/>
              <a:t>dataset</a:t>
            </a:r>
            <a:r>
              <a:rPr lang="fr-FR" sz="2400" dirty="0"/>
              <a:t> d’entraînement, qui servira à améliorer les modèles et un second </a:t>
            </a:r>
            <a:r>
              <a:rPr lang="fr-FR" sz="2400" dirty="0" err="1"/>
              <a:t>dataset</a:t>
            </a:r>
            <a:r>
              <a:rPr lang="fr-FR" sz="2400" dirty="0"/>
              <a:t> de test, qui servira à tester les modèles.</a:t>
            </a:r>
          </a:p>
          <a:p>
            <a:pPr marL="0" indent="0">
              <a:buNone/>
            </a:pPr>
            <a:r>
              <a:rPr lang="fr-FR" sz="2400" dirty="0"/>
              <a:t>Si besoin, un troisième </a:t>
            </a:r>
            <a:r>
              <a:rPr lang="fr-FR" sz="2400" dirty="0" err="1"/>
              <a:t>dataset</a:t>
            </a:r>
            <a:r>
              <a:rPr lang="fr-FR" sz="2400" dirty="0"/>
              <a:t> de validation pourra être utilisé, créé à partir des données d’entraînement.</a:t>
            </a:r>
          </a:p>
          <a:p>
            <a:pPr marL="0" indent="0">
              <a:buNone/>
            </a:pPr>
            <a:r>
              <a:rPr lang="fr-FR" sz="2400" dirty="0"/>
              <a:t>Cette séparation des données inclut également l’isolement du paramètre cible.</a:t>
            </a:r>
          </a:p>
          <a:p>
            <a:pPr marL="0" indent="0">
              <a:buNone/>
            </a:pPr>
            <a:endParaRPr lang="fr-FR" sz="2400" dirty="0"/>
          </a:p>
          <a:p>
            <a:pPr marL="0" indent="0">
              <a:spcBef>
                <a:spcPts val="0"/>
              </a:spcBef>
              <a:buNone/>
            </a:pPr>
            <a:r>
              <a:rPr lang="en-US" sz="1600" dirty="0">
                <a:latin typeface="Consolas" panose="020B0609020204030204" pitchFamily="49" charset="0"/>
              </a:rPr>
              <a:t>from </a:t>
            </a:r>
            <a:r>
              <a:rPr lang="en-US" sz="1600" dirty="0" err="1">
                <a:latin typeface="Consolas" panose="020B0609020204030204" pitchFamily="49" charset="0"/>
              </a:rPr>
              <a:t>sklearn.model_selection</a:t>
            </a:r>
            <a:r>
              <a:rPr lang="en-US" sz="1600" dirty="0">
                <a:latin typeface="Consolas" panose="020B0609020204030204" pitchFamily="49" charset="0"/>
              </a:rPr>
              <a:t> import </a:t>
            </a:r>
            <a:r>
              <a:rPr lang="en-US" sz="1600" dirty="0" err="1">
                <a:latin typeface="Consolas" panose="020B0609020204030204" pitchFamily="49" charset="0"/>
              </a:rPr>
              <a:t>train_test_split</a:t>
            </a:r>
            <a:endParaRPr lang="fr-FR" sz="1600" dirty="0">
              <a:latin typeface="Consolas" panose="020B0609020204030204" pitchFamily="49" charset="0"/>
            </a:endParaRPr>
          </a:p>
          <a:p>
            <a:pPr marL="0" indent="0">
              <a:spcBef>
                <a:spcPts val="0"/>
              </a:spcBef>
              <a:buNone/>
            </a:pPr>
            <a:r>
              <a:rPr lang="en-US" sz="1600" dirty="0" err="1">
                <a:latin typeface="Consolas" panose="020B0609020204030204" pitchFamily="49" charset="0"/>
              </a:rPr>
              <a:t>train_features</a:t>
            </a:r>
            <a:r>
              <a:rPr lang="en-US" sz="1600" dirty="0">
                <a:latin typeface="Consolas" panose="020B0609020204030204" pitchFamily="49" charset="0"/>
              </a:rPr>
              <a:t>, </a:t>
            </a:r>
            <a:r>
              <a:rPr lang="en-US" sz="1600" dirty="0" err="1">
                <a:latin typeface="Consolas" panose="020B0609020204030204" pitchFamily="49" charset="0"/>
              </a:rPr>
              <a:t>test_features</a:t>
            </a:r>
            <a:r>
              <a:rPr lang="en-US" sz="1600" dirty="0">
                <a:latin typeface="Consolas" panose="020B0609020204030204" pitchFamily="49" charset="0"/>
              </a:rPr>
              <a:t>, </a:t>
            </a:r>
            <a:r>
              <a:rPr lang="en-US" sz="1600" dirty="0" err="1">
                <a:latin typeface="Consolas" panose="020B0609020204030204" pitchFamily="49" charset="0"/>
              </a:rPr>
              <a:t>train_labels</a:t>
            </a:r>
            <a:r>
              <a:rPr lang="en-US" sz="1600" dirty="0">
                <a:latin typeface="Consolas" panose="020B0609020204030204" pitchFamily="49" charset="0"/>
              </a:rPr>
              <a:t>, </a:t>
            </a:r>
            <a:r>
              <a:rPr lang="en-US" sz="1600" dirty="0" err="1">
                <a:latin typeface="Consolas" panose="020B0609020204030204" pitchFamily="49" charset="0"/>
              </a:rPr>
              <a:t>test_labels</a:t>
            </a:r>
            <a:r>
              <a:rPr lang="en-US" sz="1600" dirty="0">
                <a:latin typeface="Consolas" panose="020B0609020204030204" pitchFamily="49" charset="0"/>
              </a:rPr>
              <a:t> = </a:t>
            </a:r>
            <a:r>
              <a:rPr lang="en-US" sz="1600" dirty="0" err="1">
                <a:latin typeface="Consolas" panose="020B0609020204030204" pitchFamily="49" charset="0"/>
              </a:rPr>
              <a:t>train_test_split</a:t>
            </a:r>
            <a:r>
              <a:rPr lang="en-US" sz="1600" dirty="0">
                <a:latin typeface="Consolas" panose="020B0609020204030204" pitchFamily="49" charset="0"/>
              </a:rPr>
              <a:t>(features, labels)</a:t>
            </a:r>
            <a:endParaRPr lang="fr-FR" sz="1600" dirty="0">
              <a:latin typeface="Consolas" panose="020B0609020204030204" pitchFamily="49"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24</a:t>
            </a:fld>
            <a:endParaRPr lang="fr-FR"/>
          </a:p>
        </p:txBody>
      </p:sp>
      <p:pic>
        <p:nvPicPr>
          <p:cNvPr id="4" name="Image 3">
            <a:extLst>
              <a:ext uri="{FF2B5EF4-FFF2-40B4-BE49-F238E27FC236}">
                <a16:creationId xmlns:a16="http://schemas.microsoft.com/office/drawing/2014/main" id="{03933B15-66C5-485F-A99B-B8EA06AD59F1}"/>
              </a:ext>
            </a:extLst>
          </p:cNvPr>
          <p:cNvPicPr>
            <a:picLocks noChangeAspect="1"/>
          </p:cNvPicPr>
          <p:nvPr/>
        </p:nvPicPr>
        <p:blipFill>
          <a:blip r:embed="rId2"/>
          <a:stretch>
            <a:fillRect/>
          </a:stretch>
        </p:blipFill>
        <p:spPr>
          <a:xfrm>
            <a:off x="1736341" y="4209872"/>
            <a:ext cx="5937294" cy="1797913"/>
          </a:xfrm>
          <a:prstGeom prst="rect">
            <a:avLst/>
          </a:prstGeom>
        </p:spPr>
      </p:pic>
      <p:pic>
        <p:nvPicPr>
          <p:cNvPr id="5" name="Image 4">
            <a:extLst>
              <a:ext uri="{FF2B5EF4-FFF2-40B4-BE49-F238E27FC236}">
                <a16:creationId xmlns:a16="http://schemas.microsoft.com/office/drawing/2014/main" id="{17FDD9C9-AED0-4EE2-8D88-20A0C381E127}"/>
              </a:ext>
            </a:extLst>
          </p:cNvPr>
          <p:cNvPicPr>
            <a:picLocks noChangeAspect="1"/>
          </p:cNvPicPr>
          <p:nvPr/>
        </p:nvPicPr>
        <p:blipFill>
          <a:blip r:embed="rId3"/>
          <a:stretch>
            <a:fillRect/>
          </a:stretch>
        </p:blipFill>
        <p:spPr>
          <a:xfrm>
            <a:off x="8610600" y="4209872"/>
            <a:ext cx="1066204" cy="1777007"/>
          </a:xfrm>
          <a:prstGeom prst="rect">
            <a:avLst/>
          </a:prstGeom>
        </p:spPr>
      </p:pic>
    </p:spTree>
    <p:extLst>
      <p:ext uri="{BB962C8B-B14F-4D97-AF65-F5344CB8AC3E}">
        <p14:creationId xmlns:p14="http://schemas.microsoft.com/office/powerpoint/2010/main" val="3746624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t>Les données étant inégalement réparties, il convient ensuite de normaliser les valeurs des différents paramètres.</a:t>
            </a:r>
          </a:p>
          <a:p>
            <a:pPr marL="0" indent="0">
              <a:buNone/>
            </a:pPr>
            <a:r>
              <a:rPr lang="fr-FR" sz="2400" dirty="0"/>
              <a:t>On créée avec </a:t>
            </a:r>
            <a:r>
              <a:rPr lang="fr-FR" sz="2400" dirty="0" err="1"/>
              <a:t>Keras</a:t>
            </a:r>
            <a:r>
              <a:rPr lang="fr-FR" sz="2400" dirty="0"/>
              <a:t> un calque de normalisation basé sur les valeurs du </a:t>
            </a:r>
            <a:r>
              <a:rPr lang="fr-FR" sz="2400" dirty="0" err="1"/>
              <a:t>dataset</a:t>
            </a:r>
            <a:r>
              <a:rPr lang="fr-FR" sz="2400" dirty="0"/>
              <a:t> d’entraînement </a:t>
            </a:r>
            <a:r>
              <a:rPr lang="fr-FR" sz="2400" dirty="0" err="1">
                <a:latin typeface="Consolas" panose="020B0609020204030204" pitchFamily="49" charset="0"/>
              </a:rPr>
              <a:t>train_features</a:t>
            </a:r>
            <a:r>
              <a:rPr lang="fr-FR" sz="2400" dirty="0"/>
              <a:t>.</a:t>
            </a:r>
          </a:p>
          <a:p>
            <a:pPr marL="0" indent="0">
              <a:buNone/>
            </a:pPr>
            <a:endParaRPr lang="fr-FR" sz="2400" dirty="0"/>
          </a:p>
          <a:p>
            <a:pPr marL="0" indent="0">
              <a:spcBef>
                <a:spcPts val="0"/>
              </a:spcBef>
              <a:buNone/>
            </a:pPr>
            <a:r>
              <a:rPr lang="en-US" sz="1600" dirty="0">
                <a:latin typeface="Consolas" panose="020B0609020204030204" pitchFamily="49" charset="0"/>
              </a:rPr>
              <a:t>normalizer = </a:t>
            </a:r>
            <a:r>
              <a:rPr lang="en-US" sz="1600" dirty="0" err="1">
                <a:latin typeface="Consolas" panose="020B0609020204030204" pitchFamily="49" charset="0"/>
              </a:rPr>
              <a:t>preprocessing.Normalization</a:t>
            </a:r>
            <a:r>
              <a:rPr lang="en-US" sz="1600" dirty="0">
                <a:latin typeface="Consolas" panose="020B0609020204030204" pitchFamily="49" charset="0"/>
              </a:rPr>
              <a:t>()</a:t>
            </a:r>
          </a:p>
          <a:p>
            <a:pPr marL="0" indent="0">
              <a:spcBef>
                <a:spcPts val="0"/>
              </a:spcBef>
              <a:buNone/>
            </a:pPr>
            <a:r>
              <a:rPr lang="en-US" sz="1600" dirty="0" err="1">
                <a:latin typeface="Consolas" panose="020B0609020204030204" pitchFamily="49" charset="0"/>
              </a:rPr>
              <a:t>Normalizer.adapt</a:t>
            </a:r>
            <a:r>
              <a:rPr lang="en-US" sz="1600" dirty="0">
                <a:latin typeface="Consolas" panose="020B0609020204030204" pitchFamily="49" charset="0"/>
              </a:rPr>
              <a:t>(</a:t>
            </a:r>
            <a:r>
              <a:rPr lang="en-US" sz="1600" dirty="0" err="1">
                <a:latin typeface="Consolas" panose="020B0609020204030204" pitchFamily="49" charset="0"/>
              </a:rPr>
              <a:t>np.array</a:t>
            </a:r>
            <a:r>
              <a:rPr lang="en-US" sz="1600" dirty="0">
                <a:latin typeface="Consolas" panose="020B0609020204030204" pitchFamily="49" charset="0"/>
              </a:rPr>
              <a:t>(</a:t>
            </a:r>
            <a:r>
              <a:rPr lang="en-US" sz="1600" dirty="0" err="1">
                <a:latin typeface="Consolas" panose="020B0609020204030204" pitchFamily="49" charset="0"/>
              </a:rPr>
              <a:t>train_features</a:t>
            </a:r>
            <a:r>
              <a:rPr lang="en-US" sz="1600" dirty="0">
                <a:latin typeface="Consolas" panose="020B0609020204030204" pitchFamily="49" charset="0"/>
              </a:rPr>
              <a:t>))</a:t>
            </a:r>
          </a:p>
          <a:p>
            <a:pPr marL="0" indent="0">
              <a:spcBef>
                <a:spcPts val="0"/>
              </a:spcBef>
              <a:buNone/>
            </a:pPr>
            <a:endParaRPr lang="fr-FR" sz="2400" dirty="0"/>
          </a:p>
          <a:p>
            <a:pPr marL="0" indent="0">
              <a:spcBef>
                <a:spcPts val="0"/>
              </a:spcBef>
              <a:buNone/>
            </a:pPr>
            <a:endParaRPr lang="fr-FR" sz="3600" dirty="0"/>
          </a:p>
          <a:p>
            <a:pPr marL="0" indent="0">
              <a:spcBef>
                <a:spcPts val="0"/>
              </a:spcBef>
              <a:buNone/>
            </a:pPr>
            <a:endParaRPr lang="fr-FR" sz="3600" dirty="0"/>
          </a:p>
          <a:p>
            <a:pPr marL="0" indent="0">
              <a:spcBef>
                <a:spcPts val="0"/>
              </a:spcBef>
              <a:buNone/>
            </a:pPr>
            <a:endParaRPr lang="fr-FR" sz="3600" dirty="0"/>
          </a:p>
          <a:p>
            <a:pPr marL="0" indent="0">
              <a:spcBef>
                <a:spcPts val="0"/>
              </a:spcBef>
              <a:buNone/>
            </a:pPr>
            <a:endParaRPr lang="fr-FR" sz="3600" dirty="0"/>
          </a:p>
          <a:p>
            <a:pPr marL="0" indent="0">
              <a:spcBef>
                <a:spcPts val="0"/>
              </a:spcBef>
              <a:buNone/>
            </a:pPr>
            <a:endParaRPr lang="fr-FR" sz="2400" dirty="0">
              <a:solidFill>
                <a:prstClr val="black"/>
              </a:solidFill>
            </a:endParaRPr>
          </a:p>
          <a:p>
            <a:pPr marL="0" indent="0">
              <a:spcBef>
                <a:spcPts val="0"/>
              </a:spcBef>
              <a:buNone/>
            </a:pPr>
            <a:r>
              <a:rPr lang="fr-FR" sz="2400" dirty="0">
                <a:solidFill>
                  <a:prstClr val="black"/>
                </a:solidFill>
              </a:rPr>
              <a:t>Avant de tester différents modèles sur ces données, on visualise une dernière fois la table des corrélations des paramètres sur les données d’entraînement.</a:t>
            </a:r>
            <a:endParaRPr lang="fr-FR" sz="36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25</a:t>
            </a:fld>
            <a:endParaRPr lang="fr-FR"/>
          </a:p>
        </p:txBody>
      </p:sp>
      <p:pic>
        <p:nvPicPr>
          <p:cNvPr id="2" name="Image 1">
            <a:extLst>
              <a:ext uri="{FF2B5EF4-FFF2-40B4-BE49-F238E27FC236}">
                <a16:creationId xmlns:a16="http://schemas.microsoft.com/office/drawing/2014/main" id="{7FECB5D5-D3D6-4104-82D6-95090AC18A7E}"/>
              </a:ext>
            </a:extLst>
          </p:cNvPr>
          <p:cNvPicPr>
            <a:picLocks noChangeAspect="1"/>
          </p:cNvPicPr>
          <p:nvPr/>
        </p:nvPicPr>
        <p:blipFill>
          <a:blip r:embed="rId2"/>
          <a:stretch>
            <a:fillRect/>
          </a:stretch>
        </p:blipFill>
        <p:spPr>
          <a:xfrm>
            <a:off x="838199" y="3120124"/>
            <a:ext cx="7085749" cy="1951885"/>
          </a:xfrm>
          <a:prstGeom prst="rect">
            <a:avLst/>
          </a:prstGeom>
        </p:spPr>
      </p:pic>
    </p:spTree>
    <p:extLst>
      <p:ext uri="{BB962C8B-B14F-4D97-AF65-F5344CB8AC3E}">
        <p14:creationId xmlns:p14="http://schemas.microsoft.com/office/powerpoint/2010/main" val="353670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26</a:t>
            </a:fld>
            <a:endParaRPr lang="fr-FR"/>
          </a:p>
        </p:txBody>
      </p:sp>
      <p:pic>
        <p:nvPicPr>
          <p:cNvPr id="14338" name="Picture 2">
            <a:extLst>
              <a:ext uri="{FF2B5EF4-FFF2-40B4-BE49-F238E27FC236}">
                <a16:creationId xmlns:a16="http://schemas.microsoft.com/office/drawing/2014/main" id="{AC506A37-EE01-4C09-84AB-9F5D74589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18" y="4407"/>
            <a:ext cx="11265763" cy="684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19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2. Choix du modèle</a:t>
            </a:r>
            <a:endParaRPr lang="fr-FR" sz="2400" dirty="0"/>
          </a:p>
          <a:p>
            <a:pPr marL="0" indent="0">
              <a:buNone/>
            </a:pPr>
            <a:endParaRPr lang="fr-FR" sz="2400" dirty="0"/>
          </a:p>
          <a:p>
            <a:pPr marL="0" indent="0">
              <a:buNone/>
            </a:pPr>
            <a:r>
              <a:rPr lang="fr-FR" sz="2400" dirty="0"/>
              <a:t>Nous allons tester différents modèles avec différents paramètres afin de choisir le modèle le plus adapté à la prédiction de </a:t>
            </a:r>
            <a:r>
              <a:rPr lang="fr-FR" sz="2400" b="1" dirty="0" err="1"/>
              <a:t>utime</a:t>
            </a:r>
            <a:r>
              <a:rPr lang="fr-FR" sz="2400" dirty="0"/>
              <a:t>.</a:t>
            </a:r>
          </a:p>
          <a:p>
            <a:pPr marL="0" indent="0">
              <a:buNone/>
            </a:pPr>
            <a:r>
              <a:rPr lang="fr-FR" sz="2400" dirty="0"/>
              <a:t>Le modèle choisi sera celui présentant le meilleur R².</a:t>
            </a:r>
          </a:p>
          <a:p>
            <a:pPr marL="0" indent="0">
              <a:buNone/>
            </a:pPr>
            <a:endParaRPr lang="fr-FR" sz="2400" dirty="0"/>
          </a:p>
          <a:p>
            <a:pPr marL="0" indent="0">
              <a:buNone/>
            </a:pPr>
            <a:r>
              <a:rPr lang="fr-FR" sz="2400" dirty="0"/>
              <a:t>Nous utiliserons des modèles de régression proposés par </a:t>
            </a:r>
            <a:r>
              <a:rPr lang="fr-FR" sz="2400" dirty="0" err="1"/>
              <a:t>Scikit-Learn</a:t>
            </a:r>
            <a:r>
              <a:rPr lang="fr-FR" sz="2400" dirty="0"/>
              <a:t>, puis par </a:t>
            </a:r>
            <a:r>
              <a:rPr lang="fr-FR" sz="2400" dirty="0" err="1"/>
              <a:t>Keras</a:t>
            </a:r>
            <a:r>
              <a:rPr lang="fr-FR" sz="2400" dirty="0"/>
              <a:t> (avec l’aide de </a:t>
            </a:r>
            <a:r>
              <a:rPr lang="fr-FR" sz="2400" dirty="0" err="1"/>
              <a:t>TensorFlow</a:t>
            </a:r>
            <a:r>
              <a:rPr lang="fr-FR" sz="2400" dirty="0"/>
              <a:t>) :</a:t>
            </a:r>
          </a:p>
          <a:p>
            <a:pPr>
              <a:buFontTx/>
              <a:buChar char="-"/>
            </a:pPr>
            <a:r>
              <a:rPr lang="fr-FR" sz="2400" dirty="0"/>
              <a:t>Régression linéaire simple</a:t>
            </a:r>
          </a:p>
          <a:p>
            <a:pPr>
              <a:buFontTx/>
              <a:buChar char="-"/>
            </a:pPr>
            <a:r>
              <a:rPr lang="fr-FR" sz="2400" dirty="0"/>
              <a:t>Régression Lasso</a:t>
            </a:r>
          </a:p>
          <a:p>
            <a:pPr>
              <a:buFontTx/>
              <a:buChar char="-"/>
            </a:pPr>
            <a:r>
              <a:rPr lang="fr-FR" sz="2400" dirty="0"/>
              <a:t>Régression avec arbre de décision</a:t>
            </a:r>
          </a:p>
          <a:p>
            <a:pPr>
              <a:buFontTx/>
              <a:buChar char="-"/>
            </a:pPr>
            <a:r>
              <a:rPr lang="fr-FR" sz="2400" dirty="0"/>
              <a:t>Régression KNN</a:t>
            </a:r>
          </a:p>
          <a:p>
            <a:pPr>
              <a:buFontTx/>
              <a:buChar char="-"/>
            </a:pPr>
            <a:r>
              <a:rPr lang="fr-FR" sz="2400" dirty="0"/>
              <a:t>Régression avec réseau de neurones DNN</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27</a:t>
            </a:fld>
            <a:endParaRPr lang="fr-FR"/>
          </a:p>
        </p:txBody>
      </p:sp>
    </p:spTree>
    <p:extLst>
      <p:ext uri="{BB962C8B-B14F-4D97-AF65-F5344CB8AC3E}">
        <p14:creationId xmlns:p14="http://schemas.microsoft.com/office/powerpoint/2010/main" val="2645435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linéaire avec </a:t>
            </a:r>
            <a:r>
              <a:rPr lang="fr-FR" sz="2400" b="1" dirty="0" err="1">
                <a:latin typeface="Fira Sans Extra Condensed Light" panose="020B0403050000020004" pitchFamily="34" charset="0"/>
              </a:rPr>
              <a:t>LinearRegression</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scaler</a:t>
            </a:r>
            <a:r>
              <a:rPr lang="fr-FR" sz="2400" dirty="0"/>
              <a:t> </a:t>
            </a:r>
            <a:r>
              <a:rPr lang="fr-FR" sz="2400" dirty="0" err="1"/>
              <a:t>MinMax</a:t>
            </a:r>
            <a:r>
              <a:rPr lang="fr-FR" sz="2400" dirty="0"/>
              <a:t> de </a:t>
            </a:r>
            <a:r>
              <a:rPr lang="fr-FR" sz="2400" dirty="0" err="1"/>
              <a:t>Scikit-Learn</a:t>
            </a:r>
            <a:r>
              <a:rPr lang="fr-FR" sz="2400" dirty="0"/>
              <a:t>.</a:t>
            </a:r>
          </a:p>
          <a:p>
            <a:pPr marL="0" indent="0">
              <a:buNone/>
            </a:pPr>
            <a:r>
              <a:rPr lang="fr-FR" sz="2400" dirty="0"/>
              <a:t>On utilise ensuite les paramètres par défaut de </a:t>
            </a:r>
            <a:r>
              <a:rPr lang="fr-FR" sz="2400" dirty="0" err="1">
                <a:latin typeface="Consolas" panose="020B0609020204030204" pitchFamily="49" charset="0"/>
              </a:rPr>
              <a:t>LinearRegression</a:t>
            </a:r>
            <a:r>
              <a:rPr lang="fr-FR" sz="2400" dirty="0"/>
              <a:t>.</a:t>
            </a:r>
          </a:p>
          <a:p>
            <a:pPr marL="0" indent="0">
              <a:buNone/>
            </a:pPr>
            <a:endParaRPr lang="fr-FR" sz="2400" dirty="0"/>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a:t>
            </a:r>
            <a:r>
              <a:rPr lang="fr-FR" sz="1600" dirty="0" err="1">
                <a:latin typeface="Consolas" panose="020B0609020204030204" pitchFamily="49" charset="0"/>
              </a:rPr>
              <a:t>LinearRegression</a:t>
            </a:r>
            <a:r>
              <a:rPr lang="fr-FR" sz="1600" dirty="0">
                <a:latin typeface="Consolas" panose="020B0609020204030204" pitchFamily="49" charset="0"/>
              </a:rPr>
              <a:t>()</a:t>
            </a:r>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r>
              <a:rPr lang="fr-FR" sz="1600" dirty="0" err="1">
                <a:latin typeface="Consolas" panose="020B0609020204030204" pitchFamily="49" charset="0"/>
              </a:rPr>
              <a:t>train_features_scaled</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p>
          <a:p>
            <a:pPr marL="0" indent="0">
              <a:buNone/>
            </a:pP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28</a:t>
            </a:fld>
            <a:endParaRPr lang="fr-FR"/>
          </a:p>
        </p:txBody>
      </p:sp>
      <p:pic>
        <p:nvPicPr>
          <p:cNvPr id="1026" name="Picture 2">
            <a:extLst>
              <a:ext uri="{FF2B5EF4-FFF2-40B4-BE49-F238E27FC236}">
                <a16:creationId xmlns:a16="http://schemas.microsoft.com/office/drawing/2014/main" id="{09478874-6BEC-4788-8998-F5494614B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3363"/>
            <a:ext cx="10363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21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Lasso avec </a:t>
            </a:r>
            <a:r>
              <a:rPr lang="fr-FR" sz="2400" b="1" dirty="0">
                <a:latin typeface="Fira Sans Extra Condensed Light" panose="020B0403050000020004" pitchFamily="34" charset="0"/>
              </a:rPr>
              <a:t>Lasso</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scaler</a:t>
            </a:r>
            <a:r>
              <a:rPr lang="fr-FR" sz="2400" dirty="0"/>
              <a:t> </a:t>
            </a:r>
            <a:r>
              <a:rPr lang="fr-FR" sz="2400" dirty="0" err="1"/>
              <a:t>MinMax</a:t>
            </a:r>
            <a:r>
              <a:rPr lang="fr-FR" sz="2400" dirty="0"/>
              <a:t> de </a:t>
            </a:r>
            <a:r>
              <a:rPr lang="fr-FR" sz="2400" dirty="0" err="1"/>
              <a:t>Scikit-Learn</a:t>
            </a:r>
            <a:r>
              <a:rPr lang="fr-FR" sz="2400" dirty="0"/>
              <a:t>.</a:t>
            </a:r>
          </a:p>
          <a:p>
            <a:pPr marL="0" indent="0">
              <a:buNone/>
            </a:pPr>
            <a:r>
              <a:rPr lang="fr-FR" sz="2400" dirty="0"/>
              <a:t>On utilise ensuite les paramètres par défaut de </a:t>
            </a:r>
            <a:r>
              <a:rPr lang="fr-FR" sz="2400" dirty="0">
                <a:latin typeface="Consolas" panose="020B0609020204030204" pitchFamily="49" charset="0"/>
              </a:rPr>
              <a:t>Lasso</a:t>
            </a:r>
            <a:r>
              <a:rPr lang="fr-FR" sz="2400" dirty="0"/>
              <a:t>.</a:t>
            </a:r>
          </a:p>
          <a:p>
            <a:pPr marL="0" indent="0">
              <a:buNone/>
            </a:pPr>
            <a:endParaRPr lang="fr-FR" sz="2400" dirty="0"/>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Lasso()</a:t>
            </a:r>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r>
              <a:rPr lang="fr-FR" sz="1600" dirty="0" err="1">
                <a:latin typeface="Consolas" panose="020B0609020204030204" pitchFamily="49" charset="0"/>
              </a:rPr>
              <a:t>train_features_scaled</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p>
          <a:p>
            <a:pPr marL="0" indent="0">
              <a:buNone/>
            </a:pP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29</a:t>
            </a:fld>
            <a:endParaRPr lang="fr-FR"/>
          </a:p>
        </p:txBody>
      </p:sp>
      <p:pic>
        <p:nvPicPr>
          <p:cNvPr id="2050" name="Picture 2">
            <a:extLst>
              <a:ext uri="{FF2B5EF4-FFF2-40B4-BE49-F238E27FC236}">
                <a16:creationId xmlns:a16="http://schemas.microsoft.com/office/drawing/2014/main" id="{EA43987D-027D-49F2-A838-13D51B633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3363"/>
            <a:ext cx="10363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78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Introduction au transcodage</a:t>
            </a: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a:bodyPr>
          <a:lstStyle/>
          <a:p>
            <a:pPr marL="0" indent="0">
              <a:buNone/>
            </a:pPr>
            <a:r>
              <a:rPr lang="fr-FR" sz="2400" dirty="0"/>
              <a:t>En vidéo, le transcodage est le fait de changer le format de codage d'un média pour le comprimer ou l'encapsuler dans un fichier, ou pour transporter un signal analogique ou numérique. Bien souvent, la transformation comporte des pertes d'information.</a:t>
            </a:r>
          </a:p>
          <a:p>
            <a:pPr marL="0" indent="0">
              <a:buNone/>
            </a:pPr>
            <a:r>
              <a:rPr lang="fr-FR" sz="2400" dirty="0"/>
              <a:t>Une heure de film de DVD au format PAL (25 images de 720×557 px par seconde) contient un total de 104 Go d’information d’image ! La compression est donc essentielle pour stocker le fichier dans un DVD de 9 Go de capacité.</a:t>
            </a:r>
          </a:p>
          <a:p>
            <a:pPr marL="0" indent="0">
              <a:buNone/>
            </a:pPr>
            <a:r>
              <a:rPr lang="fr-FR" sz="2400" dirty="0"/>
              <a:t>Les supports de transcodage utilisent un codec (</a:t>
            </a:r>
            <a:r>
              <a:rPr lang="fr-FR" sz="2400" i="1" dirty="0"/>
              <a:t>coder – encoder</a:t>
            </a:r>
            <a:r>
              <a:rPr lang="fr-FR" sz="2400" dirty="0"/>
              <a:t>), un langage particulier pour compresser la vidéo.</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a:t>
            </a:fld>
            <a:endParaRPr lang="fr-FR"/>
          </a:p>
        </p:txBody>
      </p:sp>
    </p:spTree>
    <p:extLst>
      <p:ext uri="{BB962C8B-B14F-4D97-AF65-F5344CB8AC3E}">
        <p14:creationId xmlns:p14="http://schemas.microsoft.com/office/powerpoint/2010/main" val="145752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F2F5E87-3A95-4F1D-8389-0E4CA78A4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0085"/>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avec arbre de décision avec </a:t>
            </a:r>
            <a:r>
              <a:rPr lang="fr-FR" sz="2400" b="1" dirty="0" err="1">
                <a:latin typeface="Fira Sans Extra Condensed Light" panose="020B0403050000020004" pitchFamily="34" charset="0"/>
              </a:rPr>
              <a:t>DecisionTreeRegressor</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ne normalise pas les données ici.</a:t>
            </a:r>
          </a:p>
          <a:p>
            <a:pPr marL="0" indent="0">
              <a:buNone/>
            </a:pPr>
            <a:r>
              <a:rPr lang="fr-FR" sz="2400" dirty="0"/>
              <a:t>On utilise ensuite les paramètres par défaut de </a:t>
            </a:r>
            <a:r>
              <a:rPr lang="fr-FR" sz="2400" dirty="0" err="1">
                <a:latin typeface="Consolas" panose="020B0609020204030204" pitchFamily="49" charset="0"/>
              </a:rPr>
              <a:t>DecisionTreeRegressor</a:t>
            </a:r>
            <a:r>
              <a:rPr lang="fr-FR" sz="2400" dirty="0"/>
              <a:t>.</a:t>
            </a:r>
          </a:p>
          <a:p>
            <a:pPr marL="0" indent="0">
              <a:buNone/>
            </a:pPr>
            <a:endParaRPr lang="fr-FR" sz="2400" dirty="0"/>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a:t>
            </a:r>
            <a:r>
              <a:rPr lang="fr-FR" sz="1600" dirty="0" err="1">
                <a:latin typeface="Consolas" panose="020B0609020204030204" pitchFamily="49" charset="0"/>
              </a:rPr>
              <a:t>DecisionTreeRegressor</a:t>
            </a:r>
            <a:r>
              <a:rPr lang="fr-FR" sz="1600" dirty="0">
                <a:latin typeface="Consolas" panose="020B0609020204030204" pitchFamily="49" charset="0"/>
              </a:rPr>
              <a:t>()</a:t>
            </a:r>
          </a:p>
          <a:p>
            <a:pPr marL="0" indent="0">
              <a:buNone/>
            </a:pP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r>
              <a:rPr lang="fr-FR" sz="1600" dirty="0" err="1">
                <a:latin typeface="Consolas" panose="020B0609020204030204" pitchFamily="49" charset="0"/>
              </a:rPr>
              <a:t>train_features</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30</a:t>
            </a:fld>
            <a:endParaRPr lang="fr-FR"/>
          </a:p>
        </p:txBody>
      </p:sp>
    </p:spTree>
    <p:extLst>
      <p:ext uri="{BB962C8B-B14F-4D97-AF65-F5344CB8AC3E}">
        <p14:creationId xmlns:p14="http://schemas.microsoft.com/office/powerpoint/2010/main" val="419497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3AD9A118-1CC1-47E0-9FAA-6A8BAB991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40088"/>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KNN avec </a:t>
            </a:r>
            <a:r>
              <a:rPr lang="fr-FR" sz="2400" b="1" dirty="0" err="1">
                <a:latin typeface="Fira Sans Extra Condensed Light" panose="020B0403050000020004" pitchFamily="34" charset="0"/>
              </a:rPr>
              <a:t>KNeighborsRegressor</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Scikit-Learn</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scaler</a:t>
            </a:r>
            <a:r>
              <a:rPr lang="fr-FR" sz="2400" dirty="0"/>
              <a:t> </a:t>
            </a:r>
            <a:r>
              <a:rPr lang="fr-FR" sz="2400" dirty="0" err="1"/>
              <a:t>MinMax</a:t>
            </a:r>
            <a:r>
              <a:rPr lang="fr-FR" sz="2400" dirty="0"/>
              <a:t> de </a:t>
            </a:r>
            <a:r>
              <a:rPr lang="fr-FR" sz="2400" dirty="0" err="1"/>
              <a:t>Scikit-Learn</a:t>
            </a:r>
            <a:r>
              <a:rPr lang="fr-FR" sz="2400" dirty="0"/>
              <a:t>.</a:t>
            </a:r>
          </a:p>
          <a:p>
            <a:pPr marL="0" indent="0">
              <a:buNone/>
            </a:pPr>
            <a:r>
              <a:rPr lang="fr-FR" sz="2400" dirty="0"/>
              <a:t>On teste pour différents K le </a:t>
            </a:r>
            <a:r>
              <a:rPr lang="fr-FR" sz="2400" dirty="0" err="1">
                <a:latin typeface="Consolas" panose="020B0609020204030204" pitchFamily="49" charset="0"/>
              </a:rPr>
              <a:t>DecisionTreeRegressor</a:t>
            </a:r>
            <a:r>
              <a:rPr lang="fr-FR" sz="2400" dirty="0"/>
              <a:t>.</a:t>
            </a:r>
          </a:p>
          <a:p>
            <a:pPr marL="0" indent="0">
              <a:buNone/>
            </a:pPr>
            <a:endParaRPr lang="fr-FR" sz="2400" dirty="0"/>
          </a:p>
          <a:p>
            <a:pPr marL="0" indent="0">
              <a:buNone/>
            </a:pPr>
            <a:r>
              <a:rPr lang="en-US" sz="1600" dirty="0">
                <a:latin typeface="Consolas" panose="020B0609020204030204" pitchFamily="49" charset="0"/>
              </a:rPr>
              <a:t>models[</a:t>
            </a:r>
            <a:r>
              <a:rPr lang="en-US" sz="1600" dirty="0" err="1">
                <a:latin typeface="Consolas" panose="020B0609020204030204" pitchFamily="49" charset="0"/>
              </a:rPr>
              <a:t>model_name</a:t>
            </a:r>
            <a:r>
              <a:rPr lang="en-US" sz="1600" dirty="0">
                <a:latin typeface="Consolas" panose="020B0609020204030204" pitchFamily="49" charset="0"/>
              </a:rPr>
              <a:t>] = </a:t>
            </a:r>
            <a:r>
              <a:rPr lang="en-US" sz="1600" dirty="0" err="1">
                <a:latin typeface="Consolas" panose="020B0609020204030204" pitchFamily="49" charset="0"/>
              </a:rPr>
              <a:t>KNeighborsRegressor</a:t>
            </a:r>
            <a:r>
              <a:rPr lang="en-US" sz="1600" dirty="0">
                <a:latin typeface="Consolas" panose="020B0609020204030204" pitchFamily="49" charset="0"/>
              </a:rPr>
              <a:t>(</a:t>
            </a:r>
            <a:r>
              <a:rPr lang="en-US" sz="1600" dirty="0" err="1">
                <a:latin typeface="Consolas" panose="020B0609020204030204" pitchFamily="49" charset="0"/>
              </a:rPr>
              <a:t>n_neighbors</a:t>
            </a:r>
            <a:r>
              <a:rPr lang="en-US" sz="1600" dirty="0">
                <a:latin typeface="Consolas" panose="020B0609020204030204" pitchFamily="49" charset="0"/>
              </a:rPr>
              <a:t> = k)</a:t>
            </a:r>
          </a:p>
          <a:p>
            <a:pPr marL="0" indent="0">
              <a:buNone/>
            </a:pPr>
            <a:r>
              <a:rPr lang="en-US" sz="1600" dirty="0">
                <a:latin typeface="Consolas" panose="020B0609020204030204" pitchFamily="49" charset="0"/>
              </a:rPr>
              <a:t>models[</a:t>
            </a:r>
            <a:r>
              <a:rPr lang="en-US" sz="1600" dirty="0" err="1">
                <a:latin typeface="Consolas" panose="020B0609020204030204" pitchFamily="49" charset="0"/>
              </a:rPr>
              <a:t>model_name</a:t>
            </a:r>
            <a:r>
              <a:rPr lang="en-US" sz="1600" dirty="0">
                <a:latin typeface="Consolas" panose="020B0609020204030204" pitchFamily="49" charset="0"/>
              </a:rPr>
              <a:t>].fit(</a:t>
            </a:r>
            <a:r>
              <a:rPr lang="en-US" sz="1600" dirty="0" err="1">
                <a:latin typeface="Consolas" panose="020B0609020204030204" pitchFamily="49" charset="0"/>
              </a:rPr>
              <a:t>train_features_scaled</a:t>
            </a:r>
            <a:r>
              <a:rPr lang="en-US" sz="1600" dirty="0">
                <a:latin typeface="Consolas" panose="020B0609020204030204" pitchFamily="49" charset="0"/>
              </a:rPr>
              <a:t>, </a:t>
            </a:r>
            <a:r>
              <a:rPr lang="en-US" sz="1600" dirty="0" err="1">
                <a:latin typeface="Consolas" panose="020B0609020204030204" pitchFamily="49" charset="0"/>
              </a:rPr>
              <a:t>train_labels</a:t>
            </a:r>
            <a:r>
              <a:rPr lang="en-US" sz="1600" dirty="0">
                <a:latin typeface="Consolas" panose="020B0609020204030204" pitchFamily="49" charset="0"/>
              </a:rPr>
              <a:t>['</a:t>
            </a:r>
            <a:r>
              <a:rPr lang="en-US" sz="1600" dirty="0" err="1">
                <a:latin typeface="Consolas" panose="020B0609020204030204" pitchFamily="49" charset="0"/>
              </a:rPr>
              <a:t>utime</a:t>
            </a:r>
            <a:r>
              <a:rPr lang="en-US" sz="1600" dirty="0">
                <a:latin typeface="Consolas" panose="020B0609020204030204" pitchFamily="49" charset="0"/>
              </a:rPr>
              <a:t>'])</a:t>
            </a:r>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31</a:t>
            </a:fld>
            <a:endParaRPr lang="fr-FR"/>
          </a:p>
        </p:txBody>
      </p:sp>
    </p:spTree>
    <p:extLst>
      <p:ext uri="{BB962C8B-B14F-4D97-AF65-F5344CB8AC3E}">
        <p14:creationId xmlns:p14="http://schemas.microsoft.com/office/powerpoint/2010/main" val="3988103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Régression avec réseau de neurones DNN avec </a:t>
            </a:r>
            <a:r>
              <a:rPr lang="fr-FR" sz="2400" b="1" dirty="0" err="1">
                <a:latin typeface="Fira Sans Extra Condensed Light" panose="020B0403050000020004" pitchFamily="34" charset="0"/>
              </a:rPr>
              <a:t>Sequential</a:t>
            </a:r>
            <a:r>
              <a:rPr lang="fr-FR" sz="2400" dirty="0">
                <a:latin typeface="Fira Sans Extra Condensed Light" panose="020B0403050000020004" pitchFamily="34" charset="0"/>
              </a:rPr>
              <a:t> de </a:t>
            </a:r>
            <a:r>
              <a:rPr lang="fr-FR" sz="2400" dirty="0" err="1">
                <a:latin typeface="Fira Sans Extra Condensed Light" panose="020B0403050000020004" pitchFamily="34" charset="0"/>
              </a:rPr>
              <a:t>Keras</a:t>
            </a:r>
            <a:endParaRPr lang="fr-FR" sz="2400" dirty="0">
              <a:latin typeface="Fira Sans Extra Condensed Light" panose="020B0403050000020004" pitchFamily="34" charset="0"/>
            </a:endParaRPr>
          </a:p>
          <a:p>
            <a:pPr marL="0" indent="0">
              <a:buNone/>
            </a:pPr>
            <a:endParaRPr lang="fr-FR" sz="2400" dirty="0"/>
          </a:p>
          <a:p>
            <a:pPr marL="0" indent="0">
              <a:buNone/>
            </a:pPr>
            <a:r>
              <a:rPr lang="fr-FR" sz="2400" dirty="0"/>
              <a:t>On normalise d’abord les données avec un </a:t>
            </a:r>
            <a:r>
              <a:rPr lang="fr-FR" sz="2400" dirty="0" err="1">
                <a:latin typeface="Consolas" panose="020B0609020204030204" pitchFamily="49" charset="0"/>
              </a:rPr>
              <a:t>normalizer</a:t>
            </a:r>
            <a:r>
              <a:rPr lang="fr-FR" sz="2400" dirty="0"/>
              <a:t> de </a:t>
            </a:r>
            <a:r>
              <a:rPr lang="fr-FR" sz="2400" dirty="0" err="1"/>
              <a:t>Keras</a:t>
            </a:r>
            <a:r>
              <a:rPr lang="fr-FR" sz="2400" dirty="0"/>
              <a:t>.</a:t>
            </a:r>
          </a:p>
          <a:p>
            <a:pPr marL="0" indent="0">
              <a:buNone/>
            </a:pPr>
            <a:r>
              <a:rPr lang="fr-FR" sz="2400" dirty="0"/>
              <a:t>On établit 2 couches de 64 neurones et on détermine les paramètres d’entraînement suivant :</a:t>
            </a:r>
          </a:p>
          <a:p>
            <a:pPr>
              <a:buFontTx/>
              <a:buChar char="-"/>
            </a:pPr>
            <a:r>
              <a:rPr lang="fr-FR" sz="2400" dirty="0"/>
              <a:t>Erreur : </a:t>
            </a:r>
            <a:r>
              <a:rPr lang="fr-FR" sz="2400" i="1" dirty="0" err="1"/>
              <a:t>Mean</a:t>
            </a:r>
            <a:r>
              <a:rPr lang="fr-FR" sz="2400" i="1" dirty="0"/>
              <a:t> </a:t>
            </a:r>
            <a:r>
              <a:rPr lang="fr-FR" sz="2400" i="1" dirty="0" err="1"/>
              <a:t>Squared</a:t>
            </a:r>
            <a:r>
              <a:rPr lang="fr-FR" sz="2400" i="1" dirty="0"/>
              <a:t> </a:t>
            </a:r>
            <a:r>
              <a:rPr lang="fr-FR" sz="2400" i="1" dirty="0" err="1"/>
              <a:t>Error</a:t>
            </a:r>
            <a:endParaRPr lang="fr-FR" sz="2400" i="1" dirty="0"/>
          </a:p>
          <a:p>
            <a:pPr>
              <a:buFontTx/>
              <a:buChar char="-"/>
            </a:pPr>
            <a:r>
              <a:rPr lang="fr-FR" sz="2400" dirty="0"/>
              <a:t>Optimiseur : Adam(0.001)</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32</a:t>
            </a:fld>
            <a:endParaRPr lang="fr-FR"/>
          </a:p>
        </p:txBody>
      </p:sp>
      <p:pic>
        <p:nvPicPr>
          <p:cNvPr id="2" name="Image 1">
            <a:extLst>
              <a:ext uri="{FF2B5EF4-FFF2-40B4-BE49-F238E27FC236}">
                <a16:creationId xmlns:a16="http://schemas.microsoft.com/office/drawing/2014/main" id="{CF923548-41FD-479F-99D2-4C1320C8922B}"/>
              </a:ext>
            </a:extLst>
          </p:cNvPr>
          <p:cNvPicPr>
            <a:picLocks noChangeAspect="1"/>
          </p:cNvPicPr>
          <p:nvPr/>
        </p:nvPicPr>
        <p:blipFill>
          <a:blip r:embed="rId2"/>
          <a:stretch>
            <a:fillRect/>
          </a:stretch>
        </p:blipFill>
        <p:spPr>
          <a:xfrm>
            <a:off x="838199" y="3747764"/>
            <a:ext cx="4524375" cy="2114550"/>
          </a:xfrm>
          <a:prstGeom prst="rect">
            <a:avLst/>
          </a:prstGeom>
        </p:spPr>
      </p:pic>
      <p:sp>
        <p:nvSpPr>
          <p:cNvPr id="4" name="ZoneTexte 3">
            <a:extLst>
              <a:ext uri="{FF2B5EF4-FFF2-40B4-BE49-F238E27FC236}">
                <a16:creationId xmlns:a16="http://schemas.microsoft.com/office/drawing/2014/main" id="{9A1F7F3E-B9DB-4344-BC9D-B3D3195CBA8A}"/>
              </a:ext>
            </a:extLst>
          </p:cNvPr>
          <p:cNvSpPr txBox="1"/>
          <p:nvPr/>
        </p:nvSpPr>
        <p:spPr>
          <a:xfrm>
            <a:off x="5655075" y="2496715"/>
            <a:ext cx="6098959" cy="2308324"/>
          </a:xfrm>
          <a:prstGeom prst="rect">
            <a:avLst/>
          </a:prstGeom>
          <a:noFill/>
        </p:spPr>
        <p:txBody>
          <a:bodyPr wrap="square" rtlCol="0">
            <a:spAutoFit/>
          </a:bodyPr>
          <a:lstStyle/>
          <a:p>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 = </a:t>
            </a:r>
            <a:r>
              <a:rPr lang="fr-FR" sz="1600" dirty="0" err="1">
                <a:latin typeface="Consolas" panose="020B0609020204030204" pitchFamily="49" charset="0"/>
              </a:rPr>
              <a:t>keras.Sequential</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normalizer</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layers.Dense</a:t>
            </a:r>
            <a:r>
              <a:rPr lang="fr-FR" sz="1600" dirty="0">
                <a:latin typeface="Consolas" panose="020B0609020204030204" pitchFamily="49" charset="0"/>
              </a:rPr>
              <a:t>(64, activation='relu'),</a:t>
            </a:r>
          </a:p>
          <a:p>
            <a:r>
              <a:rPr lang="fr-FR" sz="1600" dirty="0">
                <a:latin typeface="Consolas" panose="020B0609020204030204" pitchFamily="49" charset="0"/>
              </a:rPr>
              <a:t>      </a:t>
            </a:r>
            <a:r>
              <a:rPr lang="fr-FR" sz="1600" dirty="0" err="1">
                <a:latin typeface="Consolas" panose="020B0609020204030204" pitchFamily="49" charset="0"/>
              </a:rPr>
              <a:t>layers.Dense</a:t>
            </a:r>
            <a:r>
              <a:rPr lang="fr-FR" sz="1600" dirty="0">
                <a:latin typeface="Consolas" panose="020B0609020204030204" pitchFamily="49" charset="0"/>
              </a:rPr>
              <a:t>(64, activation='relu'),</a:t>
            </a:r>
          </a:p>
          <a:p>
            <a:r>
              <a:rPr lang="fr-FR" sz="1600" dirty="0">
                <a:latin typeface="Consolas" panose="020B0609020204030204" pitchFamily="49" charset="0"/>
              </a:rPr>
              <a:t>      </a:t>
            </a:r>
            <a:r>
              <a:rPr lang="fr-FR" sz="1600" dirty="0" err="1">
                <a:latin typeface="Consolas" panose="020B0609020204030204" pitchFamily="49" charset="0"/>
              </a:rPr>
              <a:t>layers.Dense</a:t>
            </a:r>
            <a:r>
              <a:rPr lang="fr-FR" sz="1600" dirty="0">
                <a:latin typeface="Consolas" panose="020B0609020204030204" pitchFamily="49" charset="0"/>
              </a:rPr>
              <a:t>(1)</a:t>
            </a:r>
          </a:p>
          <a:p>
            <a:r>
              <a:rPr lang="fr-FR" sz="1600" dirty="0">
                <a:latin typeface="Consolas" panose="020B0609020204030204" pitchFamily="49" charset="0"/>
              </a:rPr>
              <a:t>  ])</a:t>
            </a:r>
          </a:p>
          <a:p>
            <a:endParaRPr lang="fr-FR" sz="1600" dirty="0">
              <a:latin typeface="Consolas" panose="020B0609020204030204" pitchFamily="49" charset="0"/>
            </a:endParaRPr>
          </a:p>
          <a:p>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].compile(</a:t>
            </a:r>
            <a:r>
              <a:rPr lang="fr-FR" sz="1600" dirty="0" err="1">
                <a:latin typeface="Consolas" panose="020B0609020204030204" pitchFamily="49" charset="0"/>
              </a:rPr>
              <a:t>loss</a:t>
            </a:r>
            <a:r>
              <a:rPr lang="fr-FR" sz="1600" dirty="0">
                <a:latin typeface="Consolas" panose="020B0609020204030204" pitchFamily="49" charset="0"/>
              </a:rPr>
              <a:t>='</a:t>
            </a:r>
            <a:r>
              <a:rPr lang="fr-FR" sz="1600" dirty="0" err="1">
                <a:latin typeface="Consolas" panose="020B0609020204030204" pitchFamily="49" charset="0"/>
              </a:rPr>
              <a:t>mean_squared_error</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optimizer</a:t>
            </a:r>
            <a:r>
              <a:rPr lang="fr-FR" sz="1600" dirty="0">
                <a:latin typeface="Consolas" panose="020B0609020204030204" pitchFamily="49" charset="0"/>
              </a:rPr>
              <a:t>=</a:t>
            </a:r>
            <a:r>
              <a:rPr lang="fr-FR" sz="1600" dirty="0" err="1">
                <a:latin typeface="Consolas" panose="020B0609020204030204" pitchFamily="49" charset="0"/>
              </a:rPr>
              <a:t>tf.keras.optimizers.Adam</a:t>
            </a:r>
            <a:r>
              <a:rPr lang="fr-FR" sz="1600" dirty="0">
                <a:latin typeface="Consolas" panose="020B0609020204030204" pitchFamily="49" charset="0"/>
              </a:rPr>
              <a:t>(0.001))</a:t>
            </a:r>
          </a:p>
        </p:txBody>
      </p:sp>
    </p:spTree>
    <p:extLst>
      <p:ext uri="{BB962C8B-B14F-4D97-AF65-F5344CB8AC3E}">
        <p14:creationId xmlns:p14="http://schemas.microsoft.com/office/powerpoint/2010/main" val="3807206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a:extLst>
              <a:ext uri="{FF2B5EF4-FFF2-40B4-BE49-F238E27FC236}">
                <a16:creationId xmlns:a16="http://schemas.microsoft.com/office/drawing/2014/main" id="{EED5EB4F-2AEE-4DD5-9080-42162F5C3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39959"/>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33</a:t>
            </a:fld>
            <a:endParaRPr lang="fr-FR"/>
          </a:p>
        </p:txBody>
      </p:sp>
      <p:sp>
        <p:nvSpPr>
          <p:cNvPr id="4" name="ZoneTexte 3">
            <a:extLst>
              <a:ext uri="{FF2B5EF4-FFF2-40B4-BE49-F238E27FC236}">
                <a16:creationId xmlns:a16="http://schemas.microsoft.com/office/drawing/2014/main" id="{9A1F7F3E-B9DB-4344-BC9D-B3D3195CBA8A}"/>
              </a:ext>
            </a:extLst>
          </p:cNvPr>
          <p:cNvSpPr txBox="1"/>
          <p:nvPr/>
        </p:nvSpPr>
        <p:spPr>
          <a:xfrm>
            <a:off x="4803649" y="1642616"/>
            <a:ext cx="6098959" cy="1077218"/>
          </a:xfrm>
          <a:prstGeom prst="rect">
            <a:avLst/>
          </a:prstGeom>
          <a:noFill/>
        </p:spPr>
        <p:txBody>
          <a:bodyPr wrap="square" rtlCol="0">
            <a:spAutoFit/>
          </a:bodyPr>
          <a:lstStyle/>
          <a:p>
            <a:r>
              <a:rPr lang="fr-FR" sz="1600" dirty="0" err="1">
                <a:latin typeface="Consolas" panose="020B0609020204030204" pitchFamily="49" charset="0"/>
              </a:rPr>
              <a:t>dnn_history</a:t>
            </a:r>
            <a:r>
              <a:rPr lang="fr-FR" sz="1600" dirty="0">
                <a:latin typeface="Consolas" panose="020B0609020204030204" pitchFamily="49" charset="0"/>
              </a:rPr>
              <a:t> = </a:t>
            </a:r>
            <a:r>
              <a:rPr lang="fr-FR" sz="1600" dirty="0" err="1">
                <a:latin typeface="Consolas" panose="020B0609020204030204" pitchFamily="49" charset="0"/>
              </a:rPr>
              <a:t>models</a:t>
            </a:r>
            <a:r>
              <a:rPr lang="fr-FR" sz="1600" dirty="0">
                <a:latin typeface="Consolas" panose="020B0609020204030204" pitchFamily="49" charset="0"/>
              </a:rPr>
              <a:t>[</a:t>
            </a:r>
            <a:r>
              <a:rPr lang="fr-FR" sz="1600" dirty="0" err="1">
                <a:latin typeface="Consolas" panose="020B0609020204030204" pitchFamily="49" charset="0"/>
              </a:rPr>
              <a:t>model_name</a:t>
            </a:r>
            <a:r>
              <a:rPr lang="fr-FR" sz="1600" dirty="0">
                <a:latin typeface="Consolas" panose="020B0609020204030204" pitchFamily="49" charset="0"/>
              </a:rPr>
              <a:t>].fit(</a:t>
            </a:r>
          </a:p>
          <a:p>
            <a:r>
              <a:rPr lang="fr-FR" sz="1600" dirty="0">
                <a:latin typeface="Consolas" panose="020B0609020204030204" pitchFamily="49" charset="0"/>
              </a:rPr>
              <a:t>    </a:t>
            </a:r>
            <a:r>
              <a:rPr lang="fr-FR" sz="1600" dirty="0" err="1">
                <a:latin typeface="Consolas" panose="020B0609020204030204" pitchFamily="49" charset="0"/>
              </a:rPr>
              <a:t>train_features</a:t>
            </a:r>
            <a:r>
              <a:rPr lang="fr-FR" sz="1600" dirty="0">
                <a:latin typeface="Consolas" panose="020B0609020204030204" pitchFamily="49" charset="0"/>
              </a:rPr>
              <a:t>, </a:t>
            </a:r>
            <a:r>
              <a:rPr lang="fr-FR" sz="1600" dirty="0" err="1">
                <a:latin typeface="Consolas" panose="020B0609020204030204" pitchFamily="49" charset="0"/>
              </a:rPr>
              <a:t>train_labels</a:t>
            </a:r>
            <a:r>
              <a:rPr lang="fr-FR" sz="1600" dirty="0">
                <a:latin typeface="Consolas" panose="020B0609020204030204" pitchFamily="49" charset="0"/>
              </a:rPr>
              <a:t>['</a:t>
            </a:r>
            <a:r>
              <a:rPr lang="fr-FR" sz="1600" dirty="0" err="1">
                <a:latin typeface="Consolas" panose="020B0609020204030204" pitchFamily="49" charset="0"/>
              </a:rPr>
              <a:t>utime</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validation_split</a:t>
            </a:r>
            <a:r>
              <a:rPr lang="fr-FR" sz="1600" dirty="0">
                <a:latin typeface="Consolas" panose="020B0609020204030204" pitchFamily="49" charset="0"/>
              </a:rPr>
              <a:t>=0.2,</a:t>
            </a:r>
          </a:p>
          <a:p>
            <a:r>
              <a:rPr lang="fr-FR" sz="1600" dirty="0">
                <a:latin typeface="Consolas" panose="020B0609020204030204" pitchFamily="49" charset="0"/>
              </a:rPr>
              <a:t>    </a:t>
            </a:r>
            <a:r>
              <a:rPr lang="fr-FR" sz="1600" dirty="0" err="1">
                <a:latin typeface="Consolas" panose="020B0609020204030204" pitchFamily="49" charset="0"/>
              </a:rPr>
              <a:t>verbose</a:t>
            </a:r>
            <a:r>
              <a:rPr lang="fr-FR" sz="1600" dirty="0">
                <a:latin typeface="Consolas" panose="020B0609020204030204" pitchFamily="49" charset="0"/>
              </a:rPr>
              <a:t>=0, </a:t>
            </a:r>
            <a:r>
              <a:rPr lang="fr-FR" sz="1600" dirty="0" err="1">
                <a:latin typeface="Consolas" panose="020B0609020204030204" pitchFamily="49" charset="0"/>
              </a:rPr>
              <a:t>epochs</a:t>
            </a:r>
            <a:r>
              <a:rPr lang="fr-FR" sz="1600" dirty="0">
                <a:latin typeface="Consolas" panose="020B0609020204030204" pitchFamily="49" charset="0"/>
              </a:rPr>
              <a:t>=20)</a:t>
            </a:r>
          </a:p>
        </p:txBody>
      </p:sp>
      <p:pic>
        <p:nvPicPr>
          <p:cNvPr id="6148" name="Picture 4">
            <a:extLst>
              <a:ext uri="{FF2B5EF4-FFF2-40B4-BE49-F238E27FC236}">
                <a16:creationId xmlns:a16="http://schemas.microsoft.com/office/drawing/2014/main" id="{E0CB58C6-22D0-4C2F-8763-BB3876BE5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254" y="1642616"/>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id="{8BC7FA54-36F3-4921-90A9-35BAFF3A2CD5}"/>
              </a:ext>
            </a:extLst>
          </p:cNvPr>
          <p:cNvSpPr>
            <a:spLocks noGrp="1"/>
          </p:cNvSpPr>
          <p:nvPr>
            <p:ph idx="1"/>
          </p:nvPr>
        </p:nvSpPr>
        <p:spPr>
          <a:xfrm>
            <a:off x="838200" y="698161"/>
            <a:ext cx="10515600" cy="748899"/>
          </a:xfrm>
        </p:spPr>
        <p:txBody>
          <a:bodyPr>
            <a:normAutofit lnSpcReduction="10000"/>
          </a:bodyPr>
          <a:lstStyle/>
          <a:p>
            <a:pPr marL="0" indent="0">
              <a:buNone/>
            </a:pPr>
            <a:r>
              <a:rPr lang="fr-FR" sz="2400" dirty="0"/>
              <a:t>Le modèle n’est pas surentraîné : </a:t>
            </a:r>
            <a:r>
              <a:rPr lang="fr-FR" sz="2400" dirty="0" err="1">
                <a:latin typeface="Consolas" panose="020B0609020204030204" pitchFamily="49" charset="0"/>
              </a:rPr>
              <a:t>loss</a:t>
            </a:r>
            <a:r>
              <a:rPr lang="fr-FR" sz="2400" dirty="0"/>
              <a:t> et </a:t>
            </a:r>
            <a:r>
              <a:rPr lang="fr-FR" sz="2400" dirty="0" err="1">
                <a:latin typeface="Consolas" panose="020B0609020204030204" pitchFamily="49" charset="0"/>
              </a:rPr>
              <a:t>val_loss</a:t>
            </a:r>
            <a:r>
              <a:rPr lang="fr-FR" sz="2400" dirty="0">
                <a:latin typeface="Consolas" panose="020B0609020204030204" pitchFamily="49" charset="0"/>
              </a:rPr>
              <a:t> </a:t>
            </a:r>
            <a:r>
              <a:rPr lang="fr-FR" sz="2400" dirty="0"/>
              <a:t>sont équivalent et évoluent de la même manière lors des dernières époques.</a:t>
            </a:r>
          </a:p>
        </p:txBody>
      </p:sp>
    </p:spTree>
    <p:extLst>
      <p:ext uri="{BB962C8B-B14F-4D97-AF65-F5344CB8AC3E}">
        <p14:creationId xmlns:p14="http://schemas.microsoft.com/office/powerpoint/2010/main" val="187678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199" y="365125"/>
            <a:ext cx="10649505" cy="5811838"/>
          </a:xfrm>
        </p:spPr>
        <p:txBody>
          <a:bodyPr>
            <a:normAutofit/>
          </a:bodyPr>
          <a:lstStyle/>
          <a:p>
            <a:pPr marL="0" indent="0">
              <a:buNone/>
            </a:pPr>
            <a:r>
              <a:rPr lang="fr-FR" sz="2400" dirty="0">
                <a:latin typeface="Fira Sans Extra Condensed Light" panose="020B0403050000020004" pitchFamily="34" charset="0"/>
              </a:rPr>
              <a:t>Choix du modèle</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Selon toute vraisemblance, les calculs du R² et du MSE pour le </a:t>
            </a:r>
            <a:r>
              <a:rPr lang="fr-FR" sz="2400" dirty="0" err="1">
                <a:latin typeface="Consolas" panose="020B0609020204030204" pitchFamily="49" charset="0"/>
              </a:rPr>
              <a:t>DecisionTreeRegressor</a:t>
            </a:r>
            <a:r>
              <a:rPr lang="fr-FR" sz="2400" dirty="0"/>
              <a:t> et les </a:t>
            </a:r>
            <a:r>
              <a:rPr lang="fr-FR" sz="2400" dirty="0" err="1">
                <a:latin typeface="Consolas" panose="020B0609020204030204" pitchFamily="49" charset="0"/>
              </a:rPr>
              <a:t>KNeighborsRegressor</a:t>
            </a:r>
            <a:r>
              <a:rPr lang="fr-FR" sz="2400" dirty="0"/>
              <a:t> sont biaisés. Nous n’avons pas trouvé d’explication à ce phénomène.</a:t>
            </a:r>
          </a:p>
          <a:p>
            <a:pPr marL="0" indent="0">
              <a:buNone/>
            </a:pPr>
            <a:r>
              <a:rPr lang="fr-FR" sz="2400" dirty="0"/>
              <a:t>Nous choisissons donc le modèle DNN réalisé avec </a:t>
            </a:r>
            <a:r>
              <a:rPr lang="fr-FR" sz="2400" dirty="0" err="1"/>
              <a:t>Keras</a:t>
            </a:r>
            <a:r>
              <a:rPr lang="fr-FR" sz="2400" dirty="0"/>
              <a:t>, que nous enregistrons.</a:t>
            </a:r>
          </a:p>
          <a:p>
            <a:pPr marL="0" indent="0">
              <a:buNone/>
            </a:pPr>
            <a:endParaRPr lang="fr-FR" sz="2400" dirty="0"/>
          </a:p>
          <a:p>
            <a:pPr marL="0" indent="0">
              <a:buNone/>
            </a:pPr>
            <a:r>
              <a:rPr lang="fr-FR" sz="1400" dirty="0" err="1">
                <a:latin typeface="Consolas" panose="020B0609020204030204" pitchFamily="49" charset="0"/>
              </a:rPr>
              <a:t>models</a:t>
            </a:r>
            <a:r>
              <a:rPr lang="fr-FR" sz="1400" dirty="0">
                <a:latin typeface="Consolas" panose="020B0609020204030204" pitchFamily="49" charset="0"/>
              </a:rPr>
              <a:t>[</a:t>
            </a:r>
            <a:r>
              <a:rPr lang="fr-FR" sz="1400" dirty="0" err="1">
                <a:latin typeface="Consolas" panose="020B0609020204030204" pitchFamily="49" charset="0"/>
              </a:rPr>
              <a:t>choice</a:t>
            </a:r>
            <a:r>
              <a:rPr lang="fr-FR" sz="1400" dirty="0">
                <a:latin typeface="Consolas" panose="020B0609020204030204" pitchFamily="49" charset="0"/>
              </a:rPr>
              <a:t>].</a:t>
            </a:r>
            <a:r>
              <a:rPr lang="fr-FR" sz="1400" dirty="0" err="1">
                <a:latin typeface="Consolas" panose="020B0609020204030204" pitchFamily="49" charset="0"/>
              </a:rPr>
              <a:t>save</a:t>
            </a:r>
            <a:r>
              <a:rPr lang="fr-FR" sz="1400" dirty="0">
                <a:latin typeface="Consolas" panose="020B0609020204030204" pitchFamily="49" charset="0"/>
              </a:rPr>
              <a:t>('</a:t>
            </a:r>
            <a:r>
              <a:rPr lang="fr-FR" sz="1400" dirty="0" err="1">
                <a:latin typeface="Consolas" panose="020B0609020204030204" pitchFamily="49" charset="0"/>
              </a:rPr>
              <a:t>saves</a:t>
            </a:r>
            <a:r>
              <a:rPr lang="fr-FR" sz="1400" dirty="0">
                <a:latin typeface="Consolas" panose="020B0609020204030204" pitchFamily="49" charset="0"/>
              </a:rPr>
              <a:t>') # La normalisation est inclue dans le modèle avec </a:t>
            </a:r>
            <a:r>
              <a:rPr lang="fr-FR" sz="1400" dirty="0" err="1">
                <a:latin typeface="Consolas" panose="020B0609020204030204" pitchFamily="49" charset="0"/>
              </a:rPr>
              <a:t>Keras</a:t>
            </a:r>
            <a:endParaRPr lang="fr-FR" sz="1400" dirty="0">
              <a:latin typeface="Consolas" panose="020B0609020204030204" pitchFamily="49"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34</a:t>
            </a:fld>
            <a:endParaRPr lang="fr-FR"/>
          </a:p>
        </p:txBody>
      </p:sp>
      <p:pic>
        <p:nvPicPr>
          <p:cNvPr id="5" name="Image 4">
            <a:extLst>
              <a:ext uri="{FF2B5EF4-FFF2-40B4-BE49-F238E27FC236}">
                <a16:creationId xmlns:a16="http://schemas.microsoft.com/office/drawing/2014/main" id="{347E7CB0-9C47-47B0-B73C-E18B9A3985AC}"/>
              </a:ext>
            </a:extLst>
          </p:cNvPr>
          <p:cNvPicPr>
            <a:picLocks noChangeAspect="1"/>
          </p:cNvPicPr>
          <p:nvPr/>
        </p:nvPicPr>
        <p:blipFill>
          <a:blip r:embed="rId2"/>
          <a:stretch>
            <a:fillRect/>
          </a:stretch>
        </p:blipFill>
        <p:spPr>
          <a:xfrm>
            <a:off x="838199" y="1008031"/>
            <a:ext cx="3400425" cy="2143125"/>
          </a:xfrm>
          <a:prstGeom prst="rect">
            <a:avLst/>
          </a:prstGeom>
        </p:spPr>
      </p:pic>
    </p:spTree>
    <p:extLst>
      <p:ext uri="{BB962C8B-B14F-4D97-AF65-F5344CB8AC3E}">
        <p14:creationId xmlns:p14="http://schemas.microsoft.com/office/powerpoint/2010/main" val="882079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Rendu final</a:t>
            </a: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a:bodyPr>
          <a:lstStyle/>
          <a:p>
            <a:pPr marL="0" indent="0">
              <a:buNone/>
            </a:pPr>
            <a:r>
              <a:rPr lang="fr-FR" sz="2400" dirty="0"/>
              <a:t>On créée une API avec l’aide de Flask.</a:t>
            </a:r>
          </a:p>
          <a:p>
            <a:pPr marL="0" indent="0">
              <a:buNone/>
            </a:pPr>
            <a:r>
              <a:rPr lang="fr-FR" sz="2400" dirty="0"/>
              <a:t>Une première page comporte un formulaire pour compléter toutes les valeurs d’entrée du modèle. Une deuxième page affiche le résultat de la régression.</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35</a:t>
            </a:fld>
            <a:endParaRPr lang="fr-FR"/>
          </a:p>
        </p:txBody>
      </p:sp>
    </p:spTree>
    <p:extLst>
      <p:ext uri="{BB962C8B-B14F-4D97-AF65-F5344CB8AC3E}">
        <p14:creationId xmlns:p14="http://schemas.microsoft.com/office/powerpoint/2010/main" val="153384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Il existe plusieurs techniques pour compresser une vidéo :</a:t>
            </a:r>
          </a:p>
          <a:p>
            <a:pPr>
              <a:lnSpc>
                <a:spcPct val="100000"/>
              </a:lnSpc>
              <a:spcBef>
                <a:spcPts val="0"/>
              </a:spcBef>
            </a:pPr>
            <a:r>
              <a:rPr lang="fr-FR" sz="2400" dirty="0"/>
              <a:t>Le sous échantillonnage de la chrominance</a:t>
            </a:r>
          </a:p>
          <a:p>
            <a:pPr>
              <a:lnSpc>
                <a:spcPct val="100000"/>
              </a:lnSpc>
              <a:spcBef>
                <a:spcPts val="0"/>
              </a:spcBef>
            </a:pPr>
            <a:r>
              <a:rPr lang="fr-FR" sz="2400" dirty="0"/>
              <a:t>La compression spatiale</a:t>
            </a:r>
          </a:p>
          <a:p>
            <a:pPr>
              <a:lnSpc>
                <a:spcPct val="100000"/>
              </a:lnSpc>
              <a:spcBef>
                <a:spcPts val="0"/>
              </a:spcBef>
            </a:pPr>
            <a:r>
              <a:rPr lang="fr-FR" sz="2400" dirty="0"/>
              <a:t>La compression temporelle</a:t>
            </a:r>
          </a:p>
          <a:p>
            <a:pPr marL="0" indent="0">
              <a:buNone/>
            </a:pPr>
            <a:r>
              <a:rPr lang="fr-FR" sz="2400" dirty="0"/>
              <a:t>C’est lors de l’utilisation de cette dernière technique que sont créées les </a:t>
            </a:r>
            <a:r>
              <a:rPr lang="fr-FR" sz="2400" i="1" dirty="0"/>
              <a:t>i-frames</a:t>
            </a:r>
            <a:r>
              <a:rPr lang="fr-FR" sz="2400" dirty="0"/>
              <a:t>, </a:t>
            </a:r>
            <a:r>
              <a:rPr lang="fr-FR" sz="2400" i="1" dirty="0"/>
              <a:t>p-frames</a:t>
            </a:r>
            <a:r>
              <a:rPr lang="fr-FR" sz="2400" dirty="0"/>
              <a:t> et </a:t>
            </a:r>
            <a:r>
              <a:rPr lang="fr-FR" sz="2400" i="1" dirty="0"/>
              <a:t>b-frames</a:t>
            </a:r>
            <a:r>
              <a:rPr lang="fr-FR" sz="2400" dirty="0"/>
              <a:t>.</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Il existe de même plusieurs codecs, ayant des performances, des taux de compression et une rapidité de décompression tous différents. On citera les codecs suivants : H.264, H.265, VP9, FLV1, MPEG-4.</a:t>
            </a:r>
          </a:p>
          <a:p>
            <a:pPr marL="0" indent="0">
              <a:buNone/>
            </a:pPr>
            <a:endParaRPr lang="fr-FR" sz="2400" dirty="0"/>
          </a:p>
          <a:p>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4</a:t>
            </a:fld>
            <a:endParaRPr lang="fr-FR"/>
          </a:p>
        </p:txBody>
      </p:sp>
      <p:pic>
        <p:nvPicPr>
          <p:cNvPr id="1026" name="Picture 2" descr="[Public domain]">
            <a:extLst>
              <a:ext uri="{FF2B5EF4-FFF2-40B4-BE49-F238E27FC236}">
                <a16:creationId xmlns:a16="http://schemas.microsoft.com/office/drawing/2014/main" id="{E1D9EAFB-5113-4631-9400-23916639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44" y="2747260"/>
            <a:ext cx="10543688" cy="199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1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A propos du </a:t>
            </a:r>
            <a:r>
              <a:rPr lang="fr-FR" dirty="0" err="1">
                <a:latin typeface="Fira Sans Extra Condensed" panose="020B0803050000020004" pitchFamily="34" charset="0"/>
              </a:rPr>
              <a:t>dataset</a:t>
            </a:r>
            <a:endParaRPr lang="fr-FR" dirty="0">
              <a:latin typeface="Fira Sans Extra Condensed" panose="020B0803050000020004" pitchFamily="34" charset="0"/>
            </a:endParaRPr>
          </a:p>
        </p:txBody>
      </p:sp>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p:txBody>
          <a:bodyPr>
            <a:normAutofit/>
          </a:bodyPr>
          <a:lstStyle/>
          <a:p>
            <a:pPr marL="0" indent="0">
              <a:buNone/>
            </a:pPr>
            <a:r>
              <a:rPr lang="fr-FR" sz="2400" dirty="0"/>
              <a:t>Les données utilisées pour ce projet sont issues de deux </a:t>
            </a:r>
            <a:r>
              <a:rPr lang="fr-FR" sz="2400" dirty="0" err="1"/>
              <a:t>datasets</a:t>
            </a:r>
            <a:r>
              <a:rPr lang="fr-FR" sz="2400" dirty="0"/>
              <a:t> :</a:t>
            </a:r>
          </a:p>
          <a:p>
            <a:pPr>
              <a:lnSpc>
                <a:spcPct val="100000"/>
              </a:lnSpc>
              <a:spcBef>
                <a:spcPts val="0"/>
              </a:spcBef>
            </a:pPr>
            <a:r>
              <a:rPr lang="fr-FR" sz="2400" dirty="0" err="1">
                <a:latin typeface="Consolas" panose="020B0609020204030204" pitchFamily="49" charset="0"/>
              </a:rPr>
              <a:t>youtube_videos.tsv</a:t>
            </a:r>
            <a:r>
              <a:rPr lang="fr-FR" sz="2400" dirty="0"/>
              <a:t>, qui contient des métadonnées de vidéos YouTube ;</a:t>
            </a:r>
          </a:p>
          <a:p>
            <a:pPr>
              <a:lnSpc>
                <a:spcPct val="100000"/>
              </a:lnSpc>
              <a:spcBef>
                <a:spcPts val="0"/>
              </a:spcBef>
            </a:pPr>
            <a:r>
              <a:rPr lang="fr-FR" sz="2400" dirty="0" err="1">
                <a:latin typeface="Consolas" panose="020B0609020204030204" pitchFamily="49" charset="0"/>
              </a:rPr>
              <a:t>transcoding_mesurment.tsv</a:t>
            </a:r>
            <a:r>
              <a:rPr lang="fr-FR" sz="2400" dirty="0"/>
              <a:t>, qui contient des données issues de transcodages entre différents codecs à partir des vidéos du précédent fichier et menés sur une machine Intel i7-3720QM CPU grâce au logiciel </a:t>
            </a:r>
            <a:r>
              <a:rPr lang="fr-FR" sz="2400" dirty="0" err="1"/>
              <a:t>FFmpeg</a:t>
            </a:r>
            <a:r>
              <a:rPr lang="fr-FR" sz="2400" dirty="0"/>
              <a:t> 4.</a:t>
            </a:r>
          </a:p>
          <a:p>
            <a:pPr marL="0" indent="0">
              <a:lnSpc>
                <a:spcPct val="100000"/>
              </a:lnSpc>
              <a:buNone/>
            </a:pPr>
            <a:r>
              <a:rPr lang="fr-FR" sz="2400" dirty="0"/>
              <a:t>Ces données sont tirées du </a:t>
            </a:r>
            <a:r>
              <a:rPr lang="fr-FR" sz="2400" i="1" dirty="0"/>
              <a:t>Machine Learning Repository </a:t>
            </a:r>
            <a:r>
              <a:rPr lang="fr-FR" sz="2400" dirty="0"/>
              <a:t>de l’UCI et sont regroupées sous la référence </a:t>
            </a:r>
            <a:r>
              <a:rPr lang="fr-FR" sz="2400" i="1" dirty="0">
                <a:hlinkClick r:id="rId2"/>
              </a:rPr>
              <a:t>Online </a:t>
            </a:r>
            <a:r>
              <a:rPr lang="fr-FR" sz="2400" i="1" dirty="0" err="1">
                <a:hlinkClick r:id="rId2"/>
              </a:rPr>
              <a:t>Video</a:t>
            </a:r>
            <a:r>
              <a:rPr lang="fr-FR" sz="2400" i="1" dirty="0">
                <a:hlinkClick r:id="rId2"/>
              </a:rPr>
              <a:t> </a:t>
            </a:r>
            <a:r>
              <a:rPr lang="fr-FR" sz="2400" i="1" dirty="0" err="1">
                <a:hlinkClick r:id="rId2"/>
              </a:rPr>
              <a:t>Characteristics</a:t>
            </a:r>
            <a:r>
              <a:rPr lang="fr-FR" sz="2400" i="1" dirty="0">
                <a:hlinkClick r:id="rId2"/>
              </a:rPr>
              <a:t> and </a:t>
            </a:r>
            <a:r>
              <a:rPr lang="fr-FR" sz="2400" i="1" dirty="0" err="1">
                <a:hlinkClick r:id="rId2"/>
              </a:rPr>
              <a:t>Transcoding</a:t>
            </a:r>
            <a:r>
              <a:rPr lang="fr-FR" sz="2400" i="1" dirty="0">
                <a:hlinkClick r:id="rId2"/>
              </a:rPr>
              <a:t> Time </a:t>
            </a:r>
            <a:r>
              <a:rPr lang="fr-FR" sz="2400" i="1" dirty="0" err="1">
                <a:hlinkClick r:id="rId2"/>
              </a:rPr>
              <a:t>Dataset</a:t>
            </a:r>
            <a:r>
              <a:rPr lang="fr-FR" sz="2400" i="1" dirty="0">
                <a:hlinkClick r:id="rId2"/>
              </a:rPr>
              <a:t> Data Set</a:t>
            </a:r>
            <a:r>
              <a:rPr lang="fr-FR" sz="2400" dirty="0"/>
              <a:t>.</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5</a:t>
            </a:fld>
            <a:endParaRPr lang="fr-FR"/>
          </a:p>
        </p:txBody>
      </p:sp>
    </p:spTree>
    <p:extLst>
      <p:ext uri="{BB962C8B-B14F-4D97-AF65-F5344CB8AC3E}">
        <p14:creationId xmlns:p14="http://schemas.microsoft.com/office/powerpoint/2010/main" val="82104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lnSpcReduction="10000"/>
          </a:bodyPr>
          <a:lstStyle/>
          <a:p>
            <a:pPr marL="0" indent="0">
              <a:buNone/>
            </a:pPr>
            <a:r>
              <a:rPr lang="fr-FR" sz="2400" dirty="0"/>
              <a:t>Le </a:t>
            </a:r>
            <a:r>
              <a:rPr lang="fr-FR" sz="2400" dirty="0" err="1"/>
              <a:t>dataset</a:t>
            </a:r>
            <a:r>
              <a:rPr lang="fr-FR" sz="2400" dirty="0"/>
              <a:t> </a:t>
            </a:r>
            <a:r>
              <a:rPr lang="fr-FR" sz="2400" dirty="0" err="1">
                <a:latin typeface="Consolas" panose="020B0609020204030204" pitchFamily="49" charset="0"/>
              </a:rPr>
              <a:t>youtube_videos.tsv</a:t>
            </a:r>
            <a:r>
              <a:rPr lang="fr-FR" sz="2400" dirty="0"/>
              <a:t> contient les paramètres suivants :</a:t>
            </a:r>
          </a:p>
          <a:p>
            <a:pPr>
              <a:lnSpc>
                <a:spcPct val="100000"/>
              </a:lnSpc>
              <a:spcBef>
                <a:spcPts val="0"/>
              </a:spcBef>
            </a:pPr>
            <a:r>
              <a:rPr lang="fr-FR" sz="2400" b="1" dirty="0"/>
              <a:t>id</a:t>
            </a:r>
            <a:r>
              <a:rPr lang="fr-FR" sz="2400" dirty="0"/>
              <a:t>, </a:t>
            </a:r>
            <a:r>
              <a:rPr lang="fr-FR" sz="2400" b="1" dirty="0"/>
              <a:t>url</a:t>
            </a:r>
            <a:r>
              <a:rPr lang="fr-FR" sz="2400" dirty="0"/>
              <a:t> : informations identifiant la vidéo ;</a:t>
            </a:r>
          </a:p>
          <a:p>
            <a:pPr>
              <a:lnSpc>
                <a:spcPct val="100000"/>
              </a:lnSpc>
              <a:spcBef>
                <a:spcPts val="0"/>
              </a:spcBef>
            </a:pPr>
            <a:r>
              <a:rPr lang="fr-FR" sz="2400" b="1" dirty="0" err="1"/>
              <a:t>category</a:t>
            </a:r>
            <a:r>
              <a:rPr lang="fr-FR" sz="2400" dirty="0"/>
              <a:t> : catégorie de la vidéo ;</a:t>
            </a:r>
          </a:p>
          <a:p>
            <a:pPr>
              <a:lnSpc>
                <a:spcPct val="100000"/>
              </a:lnSpc>
              <a:spcBef>
                <a:spcPts val="0"/>
              </a:spcBef>
            </a:pPr>
            <a:r>
              <a:rPr lang="fr-FR" sz="2400" b="1" dirty="0"/>
              <a:t>codec</a:t>
            </a:r>
            <a:r>
              <a:rPr lang="fr-FR" sz="2400" dirty="0"/>
              <a:t> : codec de la vidéo ;</a:t>
            </a:r>
          </a:p>
          <a:p>
            <a:pPr>
              <a:lnSpc>
                <a:spcPct val="100000"/>
              </a:lnSpc>
              <a:spcBef>
                <a:spcPts val="0"/>
              </a:spcBef>
            </a:pPr>
            <a:r>
              <a:rPr lang="fr-FR" sz="2400" b="1" dirty="0"/>
              <a:t>duration</a:t>
            </a:r>
            <a:r>
              <a:rPr lang="fr-FR" sz="2400" dirty="0"/>
              <a:t> : durée de la vidéo ;</a:t>
            </a:r>
          </a:p>
          <a:p>
            <a:pPr>
              <a:lnSpc>
                <a:spcPct val="100000"/>
              </a:lnSpc>
              <a:spcBef>
                <a:spcPts val="0"/>
              </a:spcBef>
            </a:pPr>
            <a:r>
              <a:rPr lang="fr-FR" sz="2400" b="1" dirty="0" err="1"/>
              <a:t>bitrate</a:t>
            </a:r>
            <a:r>
              <a:rPr lang="fr-FR" sz="2400" dirty="0"/>
              <a:t>, </a:t>
            </a:r>
            <a:r>
              <a:rPr lang="fr-FR" sz="2400" b="1" dirty="0" err="1"/>
              <a:t>bitrate</a:t>
            </a:r>
            <a:r>
              <a:rPr lang="fr-FR" sz="2400" b="1" dirty="0"/>
              <a:t>(</a:t>
            </a:r>
            <a:r>
              <a:rPr lang="fr-FR" sz="2400" b="1" dirty="0" err="1"/>
              <a:t>video</a:t>
            </a:r>
            <a:r>
              <a:rPr lang="fr-FR" sz="2400" b="1" dirty="0"/>
              <a:t>) </a:t>
            </a:r>
            <a:r>
              <a:rPr lang="fr-FR" sz="2400" dirty="0"/>
              <a:t>: débit en bit/s et débit de la vidéo en bit/s ;</a:t>
            </a:r>
          </a:p>
          <a:p>
            <a:pPr>
              <a:lnSpc>
                <a:spcPct val="100000"/>
              </a:lnSpc>
              <a:spcBef>
                <a:spcPts val="0"/>
              </a:spcBef>
            </a:pPr>
            <a:r>
              <a:rPr lang="fr-FR" sz="2400" b="1" dirty="0" err="1"/>
              <a:t>height</a:t>
            </a:r>
            <a:r>
              <a:rPr lang="fr-FR" sz="2400" dirty="0"/>
              <a:t>, </a:t>
            </a:r>
            <a:r>
              <a:rPr lang="fr-FR" sz="2400" b="1" dirty="0" err="1"/>
              <a:t>weight</a:t>
            </a:r>
            <a:r>
              <a:rPr lang="fr-FR" sz="2400" dirty="0"/>
              <a:t> : résolution de l’image (hauteur et largeur) ;</a:t>
            </a:r>
          </a:p>
          <a:p>
            <a:pPr>
              <a:lnSpc>
                <a:spcPct val="100000"/>
              </a:lnSpc>
              <a:spcBef>
                <a:spcPts val="0"/>
              </a:spcBef>
            </a:pPr>
            <a:r>
              <a:rPr lang="fr-FR" sz="2400" b="1" dirty="0" err="1"/>
              <a:t>framerate</a:t>
            </a:r>
            <a:r>
              <a:rPr lang="fr-FR" sz="2400" dirty="0"/>
              <a:t>, </a:t>
            </a:r>
            <a:r>
              <a:rPr lang="fr-FR" sz="2400" b="1" dirty="0" err="1"/>
              <a:t>framerate</a:t>
            </a:r>
            <a:r>
              <a:rPr lang="fr-FR" sz="2400" b="1" dirty="0"/>
              <a:t>(est.) </a:t>
            </a:r>
            <a:r>
              <a:rPr lang="fr-FR" sz="2400" dirty="0"/>
              <a:t>: débit d’image par seconde.</a:t>
            </a:r>
          </a:p>
          <a:p>
            <a:pPr marL="0" indent="0">
              <a:buNone/>
            </a:pPr>
            <a:r>
              <a:rPr lang="fr-FR" sz="2400" dirty="0"/>
              <a:t>En plus des données présentées pour le fichier précédent, le </a:t>
            </a:r>
            <a:r>
              <a:rPr lang="fr-FR" sz="2400" dirty="0" err="1"/>
              <a:t>dataset</a:t>
            </a:r>
            <a:r>
              <a:rPr lang="fr-FR" sz="2400" dirty="0"/>
              <a:t> </a:t>
            </a:r>
            <a:r>
              <a:rPr lang="fr-FR" sz="2400" dirty="0" err="1">
                <a:latin typeface="Consolas" panose="020B0609020204030204" pitchFamily="49" charset="0"/>
              </a:rPr>
              <a:t>transcoding_mesurment.tsv</a:t>
            </a:r>
            <a:r>
              <a:rPr lang="fr-FR" sz="2400" dirty="0"/>
              <a:t> contient les paramètres suivants :</a:t>
            </a:r>
          </a:p>
          <a:p>
            <a:pPr>
              <a:lnSpc>
                <a:spcPct val="100000"/>
              </a:lnSpc>
              <a:spcBef>
                <a:spcPts val="0"/>
              </a:spcBef>
            </a:pPr>
            <a:r>
              <a:rPr lang="fr-FR" sz="2400" b="1" dirty="0"/>
              <a:t>i</a:t>
            </a:r>
            <a:r>
              <a:rPr lang="fr-FR" sz="2400" dirty="0"/>
              <a:t>, </a:t>
            </a:r>
            <a:r>
              <a:rPr lang="fr-FR" sz="2400" b="1" dirty="0"/>
              <a:t>p</a:t>
            </a:r>
            <a:r>
              <a:rPr lang="fr-FR" sz="2400" dirty="0"/>
              <a:t>,</a:t>
            </a:r>
            <a:r>
              <a:rPr lang="fr-FR" sz="2400" b="1" dirty="0"/>
              <a:t> b</a:t>
            </a:r>
            <a:r>
              <a:rPr lang="fr-FR" sz="2400" dirty="0"/>
              <a:t>, : nombre total de </a:t>
            </a:r>
            <a:r>
              <a:rPr lang="fr-FR" sz="2400" i="1" dirty="0"/>
              <a:t>i-frames</a:t>
            </a:r>
            <a:r>
              <a:rPr lang="fr-FR" sz="2400" dirty="0"/>
              <a:t>, </a:t>
            </a:r>
            <a:r>
              <a:rPr lang="fr-FR" sz="2400" i="1" dirty="0"/>
              <a:t>p-frames</a:t>
            </a:r>
            <a:r>
              <a:rPr lang="fr-FR" sz="2400" dirty="0"/>
              <a:t> et </a:t>
            </a:r>
            <a:r>
              <a:rPr lang="fr-FR" sz="2400" i="1" dirty="0"/>
              <a:t>b-frames</a:t>
            </a:r>
            <a:r>
              <a:rPr lang="fr-FR" sz="2400" dirty="0"/>
              <a:t> ;</a:t>
            </a:r>
          </a:p>
          <a:p>
            <a:pPr>
              <a:lnSpc>
                <a:spcPct val="100000"/>
              </a:lnSpc>
              <a:spcBef>
                <a:spcPts val="0"/>
              </a:spcBef>
            </a:pPr>
            <a:r>
              <a:rPr lang="fr-FR" sz="2400" b="1" dirty="0"/>
              <a:t>frames</a:t>
            </a:r>
            <a:r>
              <a:rPr lang="fr-FR" sz="2400" dirty="0"/>
              <a:t> : nombre total d’image dans la vidéo ;</a:t>
            </a:r>
          </a:p>
          <a:p>
            <a:pPr>
              <a:lnSpc>
                <a:spcPct val="100000"/>
              </a:lnSpc>
              <a:spcBef>
                <a:spcPts val="0"/>
              </a:spcBef>
            </a:pPr>
            <a:r>
              <a:rPr lang="fr-FR" sz="2400" b="1" dirty="0" err="1"/>
              <a:t>i_size</a:t>
            </a:r>
            <a:r>
              <a:rPr lang="fr-FR" sz="2400" dirty="0"/>
              <a:t>,</a:t>
            </a:r>
            <a:r>
              <a:rPr lang="fr-FR" sz="2400" b="1" dirty="0"/>
              <a:t> </a:t>
            </a:r>
            <a:r>
              <a:rPr lang="fr-FR" sz="2400" b="1" dirty="0" err="1"/>
              <a:t>p_size</a:t>
            </a:r>
            <a:r>
              <a:rPr lang="fr-FR" sz="2400" dirty="0"/>
              <a:t>,</a:t>
            </a:r>
            <a:r>
              <a:rPr lang="fr-FR" sz="2400" b="1" dirty="0"/>
              <a:t> </a:t>
            </a:r>
            <a:r>
              <a:rPr lang="fr-FR" sz="2400" b="1" dirty="0" err="1"/>
              <a:t>b_size</a:t>
            </a:r>
            <a:r>
              <a:rPr lang="fr-FR" sz="2400" dirty="0"/>
              <a:t> : taille totale des </a:t>
            </a:r>
            <a:r>
              <a:rPr lang="fr-FR" sz="2400" i="1" dirty="0"/>
              <a:t>i-frames</a:t>
            </a:r>
            <a:r>
              <a:rPr lang="fr-FR" sz="2400" dirty="0"/>
              <a:t>, </a:t>
            </a:r>
            <a:r>
              <a:rPr lang="fr-FR" sz="2400" i="1" dirty="0"/>
              <a:t>p-frames</a:t>
            </a:r>
            <a:r>
              <a:rPr lang="fr-FR" sz="2400" dirty="0"/>
              <a:t> et </a:t>
            </a:r>
            <a:r>
              <a:rPr lang="fr-FR" sz="2400" i="1" dirty="0"/>
              <a:t>b-frames</a:t>
            </a:r>
            <a:r>
              <a:rPr lang="fr-FR" sz="2400" dirty="0"/>
              <a:t> ;</a:t>
            </a:r>
          </a:p>
          <a:p>
            <a:pPr>
              <a:lnSpc>
                <a:spcPct val="100000"/>
              </a:lnSpc>
              <a:spcBef>
                <a:spcPts val="0"/>
              </a:spcBef>
            </a:pPr>
            <a:r>
              <a:rPr lang="fr-FR" sz="2400" b="1" dirty="0"/>
              <a:t>size</a:t>
            </a:r>
            <a:r>
              <a:rPr lang="fr-FR" sz="2400" dirty="0"/>
              <a:t> : taille totale du fichier vidéo;</a:t>
            </a:r>
          </a:p>
          <a:p>
            <a:pPr>
              <a:lnSpc>
                <a:spcPct val="100000"/>
              </a:lnSpc>
              <a:spcBef>
                <a:spcPts val="0"/>
              </a:spcBef>
            </a:pPr>
            <a:r>
              <a:rPr lang="fr-FR" sz="2400" b="1" dirty="0" err="1"/>
              <a:t>o_bitrate</a:t>
            </a:r>
            <a:r>
              <a:rPr lang="fr-FR" sz="2400" dirty="0"/>
              <a:t>, </a:t>
            </a:r>
            <a:r>
              <a:rPr lang="fr-FR" sz="2400" b="1" dirty="0" err="1"/>
              <a:t>o_framerate</a:t>
            </a:r>
            <a:r>
              <a:rPr lang="fr-FR" sz="2400" dirty="0"/>
              <a:t>,</a:t>
            </a:r>
            <a:r>
              <a:rPr lang="fr-FR" sz="2400" b="1" dirty="0"/>
              <a:t> </a:t>
            </a:r>
            <a:r>
              <a:rPr lang="fr-FR" sz="2400" b="1" dirty="0" err="1"/>
              <a:t>o_width</a:t>
            </a:r>
            <a:r>
              <a:rPr lang="fr-FR" sz="2400" dirty="0"/>
              <a:t>,</a:t>
            </a:r>
            <a:r>
              <a:rPr lang="fr-FR" sz="2400" b="1" dirty="0"/>
              <a:t> </a:t>
            </a:r>
            <a:r>
              <a:rPr lang="fr-FR" sz="2400" b="1" dirty="0" err="1"/>
              <a:t>o_height</a:t>
            </a:r>
            <a:r>
              <a:rPr lang="fr-FR" sz="2400" b="1" dirty="0"/>
              <a:t> </a:t>
            </a:r>
            <a:r>
              <a:rPr lang="fr-FR" sz="2400" dirty="0"/>
              <a:t>: </a:t>
            </a:r>
            <a:r>
              <a:rPr lang="fr-FR" sz="2400" dirty="0" err="1"/>
              <a:t>bitrate</a:t>
            </a:r>
            <a:r>
              <a:rPr lang="fr-FR" sz="2400" dirty="0"/>
              <a:t>, </a:t>
            </a:r>
            <a:r>
              <a:rPr lang="fr-FR" sz="2400" dirty="0" err="1"/>
              <a:t>framerate</a:t>
            </a:r>
            <a:r>
              <a:rPr lang="fr-FR" sz="2400" dirty="0"/>
              <a:t>, largeur et hauteur de sortie de transcodage ;</a:t>
            </a:r>
          </a:p>
          <a:p>
            <a:pPr>
              <a:lnSpc>
                <a:spcPct val="100000"/>
              </a:lnSpc>
              <a:spcBef>
                <a:spcPts val="0"/>
              </a:spcBef>
            </a:pPr>
            <a:r>
              <a:rPr lang="fr-FR" sz="2400" b="1" dirty="0" err="1"/>
              <a:t>utime</a:t>
            </a:r>
            <a:r>
              <a:rPr lang="fr-FR" sz="2400" dirty="0"/>
              <a:t>, </a:t>
            </a:r>
            <a:r>
              <a:rPr lang="fr-FR" sz="2400" b="1" dirty="0" err="1"/>
              <a:t>umem</a:t>
            </a:r>
            <a:r>
              <a:rPr lang="fr-FR" sz="2400" dirty="0"/>
              <a:t> : temps total et mémoire totale utilisée pour le transcodage.</a:t>
            </a:r>
          </a:p>
          <a:p>
            <a:endParaRPr lang="fr-FR" sz="2400" dirty="0"/>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6</a:t>
            </a:fld>
            <a:endParaRPr lang="fr-FR"/>
          </a:p>
        </p:txBody>
      </p:sp>
    </p:spTree>
    <p:extLst>
      <p:ext uri="{BB962C8B-B14F-4D97-AF65-F5344CB8AC3E}">
        <p14:creationId xmlns:p14="http://schemas.microsoft.com/office/powerpoint/2010/main" val="368362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7</a:t>
            </a:fld>
            <a:endParaRPr lang="fr-FR"/>
          </a:p>
        </p:txBody>
      </p:sp>
      <p:pic>
        <p:nvPicPr>
          <p:cNvPr id="4" name="Image 3">
            <a:extLst>
              <a:ext uri="{FF2B5EF4-FFF2-40B4-BE49-F238E27FC236}">
                <a16:creationId xmlns:a16="http://schemas.microsoft.com/office/drawing/2014/main" id="{AF653C5A-5996-4BC5-A741-5537BEBDD96E}"/>
              </a:ext>
            </a:extLst>
          </p:cNvPr>
          <p:cNvPicPr>
            <a:picLocks noChangeAspect="1"/>
          </p:cNvPicPr>
          <p:nvPr/>
        </p:nvPicPr>
        <p:blipFill>
          <a:blip r:embed="rId2"/>
          <a:stretch>
            <a:fillRect/>
          </a:stretch>
        </p:blipFill>
        <p:spPr>
          <a:xfrm>
            <a:off x="5374077" y="1196244"/>
            <a:ext cx="6657975" cy="4791075"/>
          </a:xfrm>
          <a:prstGeom prst="rect">
            <a:avLst/>
          </a:prstGeom>
        </p:spPr>
      </p:pic>
      <p:pic>
        <p:nvPicPr>
          <p:cNvPr id="8" name="Image 7">
            <a:extLst>
              <a:ext uri="{FF2B5EF4-FFF2-40B4-BE49-F238E27FC236}">
                <a16:creationId xmlns:a16="http://schemas.microsoft.com/office/drawing/2014/main" id="{1E05E0AA-BA89-4607-9CC9-093872BC488F}"/>
              </a:ext>
            </a:extLst>
          </p:cNvPr>
          <p:cNvPicPr>
            <a:picLocks noChangeAspect="1"/>
          </p:cNvPicPr>
          <p:nvPr/>
        </p:nvPicPr>
        <p:blipFill>
          <a:blip r:embed="rId3"/>
          <a:stretch>
            <a:fillRect/>
          </a:stretch>
        </p:blipFill>
        <p:spPr>
          <a:xfrm>
            <a:off x="159948" y="4026209"/>
            <a:ext cx="4962525" cy="1962150"/>
          </a:xfrm>
          <a:prstGeom prst="rect">
            <a:avLst/>
          </a:prstGeom>
        </p:spPr>
      </p:pic>
      <p:sp>
        <p:nvSpPr>
          <p:cNvPr id="9" name="Rectangle 8">
            <a:extLst>
              <a:ext uri="{FF2B5EF4-FFF2-40B4-BE49-F238E27FC236}">
                <a16:creationId xmlns:a16="http://schemas.microsoft.com/office/drawing/2014/main" id="{49EC2F3F-DEB7-48EF-BF07-89DBAFC0C2DF}"/>
              </a:ext>
            </a:extLst>
          </p:cNvPr>
          <p:cNvSpPr/>
          <p:nvPr/>
        </p:nvSpPr>
        <p:spPr>
          <a:xfrm>
            <a:off x="1382692" y="3532471"/>
            <a:ext cx="2517036" cy="369332"/>
          </a:xfrm>
          <a:prstGeom prst="rect">
            <a:avLst/>
          </a:prstGeom>
        </p:spPr>
        <p:txBody>
          <a:bodyPr wrap="none">
            <a:spAutoFit/>
          </a:bodyPr>
          <a:lstStyle/>
          <a:p>
            <a:r>
              <a:rPr lang="fr-FR" dirty="0" err="1">
                <a:latin typeface="Consolas" panose="020B0609020204030204" pitchFamily="49" charset="0"/>
              </a:rPr>
              <a:t>youtube_videos.tsv</a:t>
            </a:r>
            <a:r>
              <a:rPr lang="fr-FR" dirty="0"/>
              <a:t> </a:t>
            </a:r>
          </a:p>
        </p:txBody>
      </p:sp>
      <p:sp>
        <p:nvSpPr>
          <p:cNvPr id="10" name="Rectangle 9">
            <a:extLst>
              <a:ext uri="{FF2B5EF4-FFF2-40B4-BE49-F238E27FC236}">
                <a16:creationId xmlns:a16="http://schemas.microsoft.com/office/drawing/2014/main" id="{0D11EFC4-9283-4796-8D18-3EF071738F0F}"/>
              </a:ext>
            </a:extLst>
          </p:cNvPr>
          <p:cNvSpPr/>
          <p:nvPr/>
        </p:nvSpPr>
        <p:spPr>
          <a:xfrm>
            <a:off x="7001316" y="673854"/>
            <a:ext cx="3403496" cy="369332"/>
          </a:xfrm>
          <a:prstGeom prst="rect">
            <a:avLst/>
          </a:prstGeom>
        </p:spPr>
        <p:txBody>
          <a:bodyPr wrap="none">
            <a:spAutoFit/>
          </a:bodyPr>
          <a:lstStyle/>
          <a:p>
            <a:r>
              <a:rPr lang="fr-FR" dirty="0" err="1">
                <a:latin typeface="Consolas" panose="020B0609020204030204" pitchFamily="49" charset="0"/>
              </a:rPr>
              <a:t>transcoding_mesurment.tsv</a:t>
            </a:r>
            <a:r>
              <a:rPr lang="fr-FR" dirty="0"/>
              <a:t> </a:t>
            </a:r>
          </a:p>
        </p:txBody>
      </p:sp>
      <p:sp>
        <p:nvSpPr>
          <p:cNvPr id="7" name="Espace réservé du contenu 2">
            <a:extLst>
              <a:ext uri="{FF2B5EF4-FFF2-40B4-BE49-F238E27FC236}">
                <a16:creationId xmlns:a16="http://schemas.microsoft.com/office/drawing/2014/main" id="{93A3360F-726E-4359-A866-FF02B2567491}"/>
              </a:ext>
            </a:extLst>
          </p:cNvPr>
          <p:cNvSpPr>
            <a:spLocks noGrp="1"/>
          </p:cNvSpPr>
          <p:nvPr>
            <p:ph idx="1"/>
          </p:nvPr>
        </p:nvSpPr>
        <p:spPr>
          <a:xfrm>
            <a:off x="328577" y="1285816"/>
            <a:ext cx="4625266" cy="2678190"/>
          </a:xfrm>
        </p:spPr>
        <p:txBody>
          <a:bodyPr>
            <a:normAutofit/>
          </a:bodyPr>
          <a:lstStyle/>
          <a:p>
            <a:pPr marL="0" indent="0">
              <a:buNone/>
            </a:pPr>
            <a:r>
              <a:rPr lang="fr-FR" sz="2400" dirty="0"/>
              <a:t>On affiche les statistiques de répartition des paramètres numériques des </a:t>
            </a:r>
            <a:r>
              <a:rPr lang="fr-FR" sz="2400" dirty="0" err="1"/>
              <a:t>datasets</a:t>
            </a:r>
            <a:r>
              <a:rPr lang="fr-FR" sz="2400" dirty="0"/>
              <a:t> YouTube et de transcodage.</a:t>
            </a:r>
          </a:p>
        </p:txBody>
      </p:sp>
    </p:spTree>
    <p:extLst>
      <p:ext uri="{BB962C8B-B14F-4D97-AF65-F5344CB8AC3E}">
        <p14:creationId xmlns:p14="http://schemas.microsoft.com/office/powerpoint/2010/main" val="46335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AD6FCB1-8DBE-4F16-B976-63E396A95740}"/>
              </a:ext>
            </a:extLst>
          </p:cNvPr>
          <p:cNvSpPr>
            <a:spLocks noGrp="1"/>
          </p:cNvSpPr>
          <p:nvPr>
            <p:ph idx="1"/>
          </p:nvPr>
        </p:nvSpPr>
        <p:spPr>
          <a:xfrm>
            <a:off x="838200" y="365125"/>
            <a:ext cx="10515600" cy="5811838"/>
          </a:xfrm>
        </p:spPr>
        <p:txBody>
          <a:bodyPr>
            <a:normAutofit/>
          </a:bodyPr>
          <a:lstStyle/>
          <a:p>
            <a:pPr marL="0" indent="0">
              <a:buNone/>
            </a:pPr>
            <a:r>
              <a:rPr lang="fr-FR" sz="2400" dirty="0"/>
              <a:t>On remarque que, comme les vidéos du </a:t>
            </a:r>
            <a:r>
              <a:rPr lang="fr-FR" sz="2400" dirty="0" err="1"/>
              <a:t>dataset</a:t>
            </a:r>
            <a:r>
              <a:rPr lang="fr-FR" sz="2400" dirty="0"/>
              <a:t> de transcodage sont tirées du </a:t>
            </a:r>
            <a:r>
              <a:rPr lang="fr-FR" sz="2400" dirty="0" err="1"/>
              <a:t>dataset</a:t>
            </a:r>
            <a:r>
              <a:rPr lang="fr-FR" sz="2400" dirty="0"/>
              <a:t> des vidéos YouTube, il est possible de réaliser une jointure de ces deux tables en une seule à partir de l’identifiant de la vidéo.</a:t>
            </a:r>
          </a:p>
          <a:p>
            <a:pPr marL="0" indent="0">
              <a:buNone/>
            </a:pPr>
            <a:r>
              <a:rPr lang="fr-FR" sz="2400" dirty="0"/>
              <a:t>Durant tout le projet, on utilise Pandas pour traiter les données. On choisira donc ici des </a:t>
            </a:r>
            <a:r>
              <a:rPr lang="fr-FR" sz="2400" dirty="0" err="1"/>
              <a:t>DataFrame</a:t>
            </a:r>
            <a:r>
              <a:rPr lang="fr-FR" sz="2400" dirty="0"/>
              <a:t> pour manipuler nos tables.</a:t>
            </a: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8</a:t>
            </a:fld>
            <a:endParaRPr lang="fr-FR"/>
          </a:p>
        </p:txBody>
      </p:sp>
    </p:spTree>
    <p:extLst>
      <p:ext uri="{BB962C8B-B14F-4D97-AF65-F5344CB8AC3E}">
        <p14:creationId xmlns:p14="http://schemas.microsoft.com/office/powerpoint/2010/main" val="112380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56F78-4CA0-42EC-A119-590F535A73F4}"/>
              </a:ext>
            </a:extLst>
          </p:cNvPr>
          <p:cNvSpPr>
            <a:spLocks noGrp="1"/>
          </p:cNvSpPr>
          <p:nvPr>
            <p:ph type="title"/>
          </p:nvPr>
        </p:nvSpPr>
        <p:spPr/>
        <p:txBody>
          <a:bodyPr/>
          <a:lstStyle/>
          <a:p>
            <a:r>
              <a:rPr lang="fr-FR" dirty="0">
                <a:latin typeface="Fira Sans Extra Condensed" panose="020B0803050000020004" pitchFamily="34" charset="0"/>
              </a:rPr>
              <a:t>Data </a:t>
            </a:r>
            <a:r>
              <a:rPr lang="fr-FR" dirty="0" err="1">
                <a:latin typeface="Fira Sans Extra Condensed" panose="020B0803050000020004" pitchFamily="34" charset="0"/>
              </a:rPr>
              <a:t>Vizualisation</a:t>
            </a:r>
            <a:endParaRPr lang="fr-FR" dirty="0">
              <a:latin typeface="Fira Sans Extra Condensed" panose="020B0803050000020004" pitchFamily="34" charset="0"/>
            </a:endParaRPr>
          </a:p>
        </p:txBody>
      </p:sp>
      <p:sp>
        <p:nvSpPr>
          <p:cNvPr id="6" name="Espace réservé du numéro de diapositive 5">
            <a:extLst>
              <a:ext uri="{FF2B5EF4-FFF2-40B4-BE49-F238E27FC236}">
                <a16:creationId xmlns:a16="http://schemas.microsoft.com/office/drawing/2014/main" id="{D32D170B-7EC7-4DEE-85A4-466131A715CF}"/>
              </a:ext>
            </a:extLst>
          </p:cNvPr>
          <p:cNvSpPr>
            <a:spLocks noGrp="1"/>
          </p:cNvSpPr>
          <p:nvPr>
            <p:ph type="sldNum" sz="quarter" idx="12"/>
          </p:nvPr>
        </p:nvSpPr>
        <p:spPr/>
        <p:txBody>
          <a:bodyPr/>
          <a:lstStyle/>
          <a:p>
            <a:fld id="{829F4413-B459-47F9-B5E1-25B7F7D62D84}" type="slidenum">
              <a:rPr lang="fr-FR" smtClean="0"/>
              <a:t>9</a:t>
            </a:fld>
            <a:endParaRPr lang="fr-FR"/>
          </a:p>
        </p:txBody>
      </p:sp>
      <p:pic>
        <p:nvPicPr>
          <p:cNvPr id="1026" name="Picture 2">
            <a:extLst>
              <a:ext uri="{FF2B5EF4-FFF2-40B4-BE49-F238E27FC236}">
                <a16:creationId xmlns:a16="http://schemas.microsoft.com/office/drawing/2014/main" id="{E662E278-8BE4-47BC-9B66-709682D2F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97" y="1822450"/>
            <a:ext cx="698182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91AFCF-9AE8-424C-846B-7C5A73C63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875" y="3717925"/>
            <a:ext cx="3438525" cy="2638425"/>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D5C95203-EB26-4FB6-B19E-58582016F7EC}"/>
              </a:ext>
            </a:extLst>
          </p:cNvPr>
          <p:cNvSpPr>
            <a:spLocks noGrp="1"/>
          </p:cNvSpPr>
          <p:nvPr>
            <p:ph idx="1"/>
          </p:nvPr>
        </p:nvSpPr>
        <p:spPr>
          <a:xfrm>
            <a:off x="7483875" y="501649"/>
            <a:ext cx="4474346" cy="2927351"/>
          </a:xfrm>
        </p:spPr>
        <p:txBody>
          <a:bodyPr>
            <a:normAutofit/>
          </a:bodyPr>
          <a:lstStyle/>
          <a:p>
            <a:pPr marL="0" indent="0">
              <a:buNone/>
            </a:pPr>
            <a:r>
              <a:rPr lang="fr-FR" sz="2400" dirty="0"/>
              <a:t>On affiche les tables de corrélations pour les deux </a:t>
            </a:r>
            <a:r>
              <a:rPr lang="fr-FR" sz="2400" dirty="0" err="1"/>
              <a:t>datasets</a:t>
            </a:r>
            <a:r>
              <a:rPr lang="fr-FR" sz="2400" dirty="0"/>
              <a:t> afin d’avoir une rapide idée du comportement des valeurs numériques.</a:t>
            </a:r>
          </a:p>
          <a:p>
            <a:pPr marL="0" indent="0">
              <a:buNone/>
            </a:pPr>
            <a:r>
              <a:rPr lang="fr-FR" sz="2400" dirty="0"/>
              <a:t>A première vue, </a:t>
            </a:r>
            <a:r>
              <a:rPr lang="fr-FR" sz="2400" b="1" dirty="0" err="1"/>
              <a:t>umem</a:t>
            </a:r>
            <a:r>
              <a:rPr lang="fr-FR" sz="2400" dirty="0"/>
              <a:t> et </a:t>
            </a:r>
            <a:r>
              <a:rPr lang="fr-FR" sz="2400" b="1" dirty="0" err="1"/>
              <a:t>utime</a:t>
            </a:r>
            <a:r>
              <a:rPr lang="fr-FR" sz="2400" dirty="0"/>
              <a:t> sont assez indépendantes des autres valeurs.</a:t>
            </a:r>
          </a:p>
        </p:txBody>
      </p:sp>
    </p:spTree>
    <p:extLst>
      <p:ext uri="{BB962C8B-B14F-4D97-AF65-F5344CB8AC3E}">
        <p14:creationId xmlns:p14="http://schemas.microsoft.com/office/powerpoint/2010/main" val="35134902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2487</Words>
  <Application>Microsoft Office PowerPoint</Application>
  <PresentationFormat>Grand écran</PresentationFormat>
  <Paragraphs>258</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Calibri Light</vt:lpstr>
      <vt:lpstr>Consolas</vt:lpstr>
      <vt:lpstr>Fira Sans Extra Condensed</vt:lpstr>
      <vt:lpstr>Fira Sans Extra Condensed Light</vt:lpstr>
      <vt:lpstr>Thème Office</vt:lpstr>
      <vt:lpstr>Prédiction du temps de transcodage des vidéos</vt:lpstr>
      <vt:lpstr>Sommaire</vt:lpstr>
      <vt:lpstr>Introduction au transcodage</vt:lpstr>
      <vt:lpstr>Présentation PowerPoint</vt:lpstr>
      <vt:lpstr>A propos du dataset</vt:lpstr>
      <vt:lpstr>Présentation PowerPoint</vt:lpstr>
      <vt:lpstr>Présentation PowerPoint</vt:lpstr>
      <vt:lpstr>Présentation PowerPoint</vt:lpstr>
      <vt:lpstr>Data Vizualisation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Machine Learning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Rendu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Prédiction du temps de transcodage des vidéos</dc:title>
  <dc:creator>Anatole Lapelerie</dc:creator>
  <cp:lastModifiedBy>Anatole Lapelerie</cp:lastModifiedBy>
  <cp:revision>34</cp:revision>
  <dcterms:created xsi:type="dcterms:W3CDTF">2021-01-06T15:58:27Z</dcterms:created>
  <dcterms:modified xsi:type="dcterms:W3CDTF">2021-01-10T21:03:42Z</dcterms:modified>
</cp:coreProperties>
</file>