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handoutMasterIdLst>
    <p:handoutMasterId r:id="rId13"/>
  </p:handoutMasterIdLst>
  <p:sldIdLst>
    <p:sldId id="263" r:id="rId5"/>
    <p:sldId id="260" r:id="rId6"/>
    <p:sldId id="271" r:id="rId7"/>
    <p:sldId id="269" r:id="rId8"/>
    <p:sldId id="268" r:id="rId9"/>
    <p:sldId id="270" r:id="rId10"/>
    <p:sldId id="261" r:id="rId11"/>
    <p:sldId id="264" r:id="rId1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pos="5647">
          <p15:clr>
            <a:srgbClr val="A4A3A4"/>
          </p15:clr>
        </p15:guide>
        <p15:guide id="3" orient="horz" pos="391">
          <p15:clr>
            <a:srgbClr val="A4A3A4"/>
          </p15:clr>
        </p15:guide>
        <p15:guide id="4" orient="horz" pos="73">
          <p15:clr>
            <a:srgbClr val="A4A3A4"/>
          </p15:clr>
        </p15:guide>
        <p15:guide id="5" pos="43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1117"/>
        <p:guide pos="5647"/>
        <p:guide orient="horz" pos="391"/>
        <p:guide orient="horz" pos="73"/>
        <p:guide pos="43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8EA1D-728A-4E5F-9A4B-D1A7FD31BCED}" type="datetimeFigureOut">
              <a:rPr lang="en-GB" smtClean="0"/>
              <a:t>07/04/2015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8912-DC56-4920-85F1-EA9817C1761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024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2000" y="116632"/>
            <a:ext cx="61202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title, Arial 32pt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91680" y="5249416"/>
            <a:ext cx="7192888" cy="915888"/>
          </a:xfrm>
        </p:spPr>
        <p:txBody>
          <a:bodyPr>
            <a:normAutofit/>
          </a:bodyPr>
          <a:lstStyle>
            <a:lvl1pPr marL="0" indent="0" algn="r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Full Name and title, Arial 24pt</a:t>
            </a:r>
          </a:p>
          <a:p>
            <a:r>
              <a:rPr lang="en-US" dirty="0" smtClean="0"/>
              <a:t>Date, Arial 20pt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6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 with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title, Arial 32pt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Body copy, Arial 20pt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0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 with band and Impact images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title, Arial 32pt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Body copy, Arial 20pt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58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 with band and Learning images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title, Arial 32pt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Body copy, Arial 20pt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9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 with band and Research images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title, Arial 32pt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Body copy, Arial 20pt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01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Grey Content without band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title, Arial 32pt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844823"/>
            <a:ext cx="8604000" cy="4464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Body copy, Arial 20pt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5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Grey Two Content without band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title, Arial 32pt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28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9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97" b="89600"/>
          <a:stretch/>
        </p:blipFill>
        <p:spPr>
          <a:xfrm>
            <a:off x="6877050" y="0"/>
            <a:ext cx="2268000" cy="713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5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Final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2000" y="116632"/>
            <a:ext cx="6120000" cy="1470025"/>
          </a:xfr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Final slide title, Arial 32pt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844823"/>
            <a:ext cx="8604000" cy="316835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Body copy, Arial 20pt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1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01" y="115200"/>
            <a:ext cx="6120200" cy="146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title, Arial 32pt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844823"/>
            <a:ext cx="8604613" cy="316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Body copy, Arial 20pt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8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666666"/>
        </a:buClr>
        <a:buFont typeface="Arial" panose="020B0604020202020204" pitchFamily="34" charset="0"/>
        <a:buChar char="•"/>
        <a:defRPr sz="2000" kern="1200">
          <a:solidFill>
            <a:srgbClr val="6666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666666"/>
        </a:buClr>
        <a:buFont typeface="Arial" panose="020B0604020202020204" pitchFamily="34" charset="0"/>
        <a:buChar char="–"/>
        <a:defRPr sz="2000" kern="1200">
          <a:solidFill>
            <a:srgbClr val="6666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66666"/>
        </a:buClr>
        <a:buFont typeface="Arial" panose="020B0604020202020204" pitchFamily="34" charset="0"/>
        <a:buChar char="•"/>
        <a:defRPr sz="2000" kern="1200">
          <a:solidFill>
            <a:srgbClr val="6666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66666"/>
        </a:buClr>
        <a:buFont typeface="Arial" panose="020B0604020202020204" pitchFamily="34" charset="0"/>
        <a:buChar char="–"/>
        <a:defRPr sz="2000" kern="1200">
          <a:solidFill>
            <a:srgbClr val="6666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66666"/>
        </a:buClr>
        <a:buFont typeface="Arial" panose="020B0604020202020204" pitchFamily="34" charset="0"/>
        <a:buChar char="»"/>
        <a:defRPr sz="2000" kern="1200">
          <a:solidFill>
            <a:srgbClr val="6666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218"/>
            <a:ext cx="9144000" cy="57185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of Sensor-rich </a:t>
            </a:r>
            <a:br>
              <a:rPr lang="en-US" dirty="0" smtClean="0"/>
            </a:br>
            <a:r>
              <a:rPr lang="en-US" dirty="0" smtClean="0"/>
              <a:t>Flexible Airframe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Anatole </a:t>
            </a:r>
            <a:r>
              <a:rPr lang="en-US" sz="2400" dirty="0" err="1" smtClean="0"/>
              <a:t>Verhaegen</a:t>
            </a:r>
            <a:endParaRPr lang="en-US" sz="2400" dirty="0"/>
          </a:p>
          <a:p>
            <a:r>
              <a:rPr lang="en-US" dirty="0" smtClean="0"/>
              <a:t>08/04/2015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9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Vibration active suppression</a:t>
            </a:r>
          </a:p>
          <a:p>
            <a:pPr lvl="1"/>
            <a:r>
              <a:rPr lang="en-US" dirty="0" smtClean="0"/>
              <a:t>Flutter</a:t>
            </a:r>
          </a:p>
          <a:p>
            <a:pPr lvl="1"/>
            <a:r>
              <a:rPr lang="en-US" dirty="0" smtClean="0"/>
              <a:t>Large structures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Aggressive manoeuvers</a:t>
            </a:r>
          </a:p>
          <a:p>
            <a:endParaRPr lang="en-US" dirty="0" smtClean="0"/>
          </a:p>
          <a:p>
            <a:r>
              <a:rPr lang="en-US" dirty="0" smtClean="0"/>
              <a:t>Morphing monitoring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360000" y="4499379"/>
            <a:ext cx="4699000" cy="1474231"/>
            <a:chOff x="679901" y="4293096"/>
            <a:chExt cx="4699000" cy="1474231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901" y="4293096"/>
              <a:ext cx="4699000" cy="1104900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761149" y="5397995"/>
              <a:ext cx="4536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smtClean="0"/>
                <a:t>Lockheed Martin Morphing Aircraft Structure</a:t>
              </a:r>
              <a:endParaRPr lang="fr-FR" i="1" dirty="0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4956948" y="4427337"/>
            <a:ext cx="4536504" cy="2266883"/>
            <a:chOff x="4956948" y="4427337"/>
            <a:chExt cx="4536504" cy="2266883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59" y="4427337"/>
              <a:ext cx="3555087" cy="1941317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4956948" y="6324888"/>
              <a:ext cx="4536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MBDA </a:t>
              </a:r>
              <a:r>
                <a:rPr lang="fr-FR" i="1" dirty="0" err="1" smtClean="0"/>
                <a:t>Fire</a:t>
              </a:r>
              <a:r>
                <a:rPr lang="fr-FR" i="1" dirty="0" smtClean="0"/>
                <a:t> Shadow</a:t>
              </a:r>
              <a:endParaRPr lang="fr-FR" i="1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4476923" y="979754"/>
            <a:ext cx="4536504" cy="3087091"/>
            <a:chOff x="4476923" y="979754"/>
            <a:chExt cx="4536504" cy="3087091"/>
          </a:xfrm>
        </p:grpSpPr>
        <p:pic>
          <p:nvPicPr>
            <p:cNvPr id="4" name="How to break a glider´s wing">
              <a:hlinkClick r:id="" action="ppaction://media"/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6"/>
            <a:stretch>
              <a:fillRect/>
            </a:stretch>
          </p:blipFill>
          <p:spPr>
            <a:xfrm>
              <a:off x="4916375" y="979754"/>
              <a:ext cx="3657600" cy="2743200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4476923" y="3697513"/>
              <a:ext cx="4536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smtClean="0"/>
                <a:t>Flutter </a:t>
              </a:r>
              <a:r>
                <a:rPr lang="fr-FR" i="1" dirty="0" err="1" smtClean="0"/>
                <a:t>Phenomenon</a:t>
              </a:r>
              <a:r>
                <a:rPr lang="fr-FR" i="1" dirty="0" smtClean="0"/>
                <a:t> on a </a:t>
              </a:r>
              <a:r>
                <a:rPr lang="fr-FR" i="1" dirty="0" err="1" smtClean="0"/>
                <a:t>glider</a:t>
              </a:r>
              <a:endParaRPr lang="fr-FR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996166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Methodology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fr-FR" dirty="0" smtClean="0"/>
              </a:p>
              <a:p>
                <a:pPr marL="0" indent="0" algn="ctr">
                  <a:buNone/>
                </a:pPr>
                <a:r>
                  <a:rPr lang="fr-FR" dirty="0" err="1" smtClean="0"/>
                  <a:t>Linearized</a:t>
                </a:r>
                <a:r>
                  <a:rPr lang="fr-FR" dirty="0" smtClean="0"/>
                  <a:t> system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𝐷𝑢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 smtClean="0"/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221205" y="3953012"/>
            <a:ext cx="8181322" cy="2039595"/>
            <a:chOff x="-107989" y="4306599"/>
            <a:chExt cx="8181322" cy="2039595"/>
          </a:xfrm>
        </p:grpSpPr>
        <p:sp>
          <p:nvSpPr>
            <p:cNvPr id="4" name="ZoneTexte 3"/>
            <p:cNvSpPr txBox="1"/>
            <p:nvPr/>
          </p:nvSpPr>
          <p:spPr>
            <a:xfrm>
              <a:off x="-107989" y="4863643"/>
              <a:ext cx="1979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</a:t>
              </a:r>
              <a:endParaRPr lang="fr-FR" dirty="0"/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331640" y="5048309"/>
              <a:ext cx="731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ZoneTexte 7"/>
            <p:cNvSpPr txBox="1"/>
            <p:nvPr/>
          </p:nvSpPr>
          <p:spPr>
            <a:xfrm>
              <a:off x="2261904" y="4863643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A, B, C, D</a:t>
              </a:r>
              <a:endParaRPr lang="fr-FR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332177" y="4842230"/>
              <a:ext cx="187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A</a:t>
              </a:r>
              <a:r>
                <a:rPr lang="fr-FR" baseline="-25000" dirty="0" err="1" smtClean="0"/>
                <a:t>red</a:t>
              </a:r>
              <a:r>
                <a:rPr lang="fr-FR" dirty="0" smtClean="0"/>
                <a:t>, B</a:t>
              </a:r>
              <a:r>
                <a:rPr lang="fr-FR" baseline="-25000" dirty="0" smtClean="0"/>
                <a:t>red</a:t>
              </a:r>
              <a:r>
                <a:rPr lang="fr-FR" dirty="0" smtClean="0"/>
                <a:t>, </a:t>
              </a:r>
              <a:r>
                <a:rPr lang="fr-FR" dirty="0" err="1" smtClean="0"/>
                <a:t>C</a:t>
              </a:r>
              <a:r>
                <a:rPr lang="fr-FR" baseline="-25000" dirty="0" err="1" smtClean="0"/>
                <a:t>red</a:t>
              </a:r>
              <a:r>
                <a:rPr lang="fr-FR" dirty="0" smtClean="0"/>
                <a:t>, </a:t>
              </a:r>
              <a:r>
                <a:rPr lang="fr-FR" dirty="0" err="1" smtClean="0"/>
                <a:t>D</a:t>
              </a:r>
              <a:r>
                <a:rPr lang="fr-FR" baseline="-25000" dirty="0" err="1" smtClean="0"/>
                <a:t>red</a:t>
              </a:r>
              <a:endParaRPr lang="fr-FR" baseline="-250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242368" y="484223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K(s)</a:t>
              </a:r>
              <a:endParaRPr lang="fr-FR" baseline="-25000" dirty="0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3422022" y="5050583"/>
              <a:ext cx="731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6372201" y="5062868"/>
              <a:ext cx="731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252001" y="4309646"/>
              <a:ext cx="1318053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 smtClean="0"/>
                <a:t>State matrix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975585" y="4313889"/>
              <a:ext cx="1789208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Full </a:t>
              </a:r>
              <a:r>
                <a:rPr lang="fr-FR" dirty="0" err="1" smtClean="0"/>
                <a:t>order</a:t>
              </a:r>
              <a:r>
                <a:rPr lang="fr-FR" dirty="0" smtClean="0"/>
                <a:t> system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132956" y="4315859"/>
              <a:ext cx="2270878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 err="1" smtClean="0"/>
                <a:t>Reduced</a:t>
              </a:r>
              <a:r>
                <a:rPr lang="fr-FR" dirty="0" smtClean="0"/>
                <a:t> </a:t>
              </a:r>
              <a:r>
                <a:rPr lang="fr-FR" dirty="0" err="1" smtClean="0"/>
                <a:t>order</a:t>
              </a:r>
              <a:r>
                <a:rPr lang="fr-FR" dirty="0" smtClean="0"/>
                <a:t> system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947127" y="4306599"/>
              <a:ext cx="1126206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 smtClean="0"/>
                <a:t>Controller</a:t>
              </a:r>
              <a:endParaRPr lang="fr-FR" dirty="0"/>
            </a:p>
          </p:txBody>
        </p:sp>
        <p:cxnSp>
          <p:nvCxnSpPr>
            <p:cNvPr id="22" name="Connecteur droit 21"/>
            <p:cNvCxnSpPr/>
            <p:nvPr/>
          </p:nvCxnSpPr>
          <p:spPr>
            <a:xfrm flipV="1">
              <a:off x="1697426" y="5048309"/>
              <a:ext cx="0" cy="54093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3751968" y="5048309"/>
              <a:ext cx="0" cy="54093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6709525" y="5048309"/>
              <a:ext cx="0" cy="54093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623052" y="5699863"/>
              <a:ext cx="2148748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Sensors</a:t>
              </a:r>
              <a:r>
                <a:rPr lang="fr-FR" dirty="0" smtClean="0"/>
                <a:t> &amp; </a:t>
              </a:r>
              <a:r>
                <a:rPr lang="fr-FR" dirty="0" err="1" smtClean="0"/>
                <a:t>Actuators</a:t>
              </a:r>
              <a:r>
                <a:rPr lang="fr-FR" dirty="0" smtClean="0"/>
                <a:t> placement</a:t>
              </a:r>
              <a:endParaRPr lang="fr-FR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997164" y="5699862"/>
              <a:ext cx="161631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Balance </a:t>
              </a:r>
              <a:r>
                <a:rPr lang="fr-FR" dirty="0" err="1" smtClean="0"/>
                <a:t>Order</a:t>
              </a:r>
              <a:r>
                <a:rPr lang="fr-FR" dirty="0" smtClean="0"/>
                <a:t> </a:t>
              </a:r>
              <a:r>
                <a:rPr lang="fr-FR" dirty="0" err="1" smtClean="0"/>
                <a:t>Reduction</a:t>
              </a:r>
              <a:endParaRPr lang="fr-FR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5981144" y="5663970"/>
              <a:ext cx="161519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Controller </a:t>
              </a:r>
              <a:r>
                <a:rPr lang="fr-FR" dirty="0" err="1" smtClean="0"/>
                <a:t>Synthesis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7536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844823"/>
            <a:ext cx="8604000" cy="1584177"/>
          </a:xfrm>
        </p:spPr>
        <p:txBody>
          <a:bodyPr>
            <a:normAutofit/>
          </a:bodyPr>
          <a:lstStyle/>
          <a:p>
            <a:r>
              <a:rPr lang="en-US" dirty="0" smtClean="0"/>
              <a:t>Sensors :</a:t>
            </a:r>
          </a:p>
          <a:p>
            <a:pPr lvl="1"/>
            <a:r>
              <a:rPr lang="en-US" dirty="0" smtClean="0"/>
              <a:t>Accelerometers [2]</a:t>
            </a:r>
            <a:endParaRPr lang="en-US" dirty="0"/>
          </a:p>
          <a:p>
            <a:pPr lvl="1"/>
            <a:r>
              <a:rPr lang="en-US" dirty="0"/>
              <a:t>Strain </a:t>
            </a:r>
            <a:r>
              <a:rPr lang="en-US" dirty="0" smtClean="0"/>
              <a:t>gages</a:t>
            </a:r>
          </a:p>
          <a:p>
            <a:pPr lvl="1"/>
            <a:r>
              <a:rPr lang="en-US" dirty="0" smtClean="0"/>
              <a:t>Others [3]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49255" t="41343" r="18646" b="13376"/>
          <a:stretch/>
        </p:blipFill>
        <p:spPr>
          <a:xfrm>
            <a:off x="3820124" y="908920"/>
            <a:ext cx="3540915" cy="28083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01682"/>
            <a:ext cx="3648075" cy="20859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54"/>
          <a:stretch/>
        </p:blipFill>
        <p:spPr>
          <a:xfrm>
            <a:off x="3491880" y="4668223"/>
            <a:ext cx="4701473" cy="20539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360000" y="4961304"/>
                <a:ext cx="8604000" cy="187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66666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66666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666666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rgbClr val="66666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66666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66666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rgbClr val="666666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rgbClr val="66666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rgbClr val="666666"/>
                  </a:buClr>
                  <a:buFont typeface="Arial" panose="020B0604020202020204" pitchFamily="34" charset="0"/>
                  <a:buChar char="»"/>
                  <a:defRPr sz="2000" kern="1200">
                    <a:solidFill>
                      <a:srgbClr val="66666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1">
                      <a:lumMod val="85000"/>
                    </a:schemeClr>
                  </a:buClr>
                </a:pPr>
                <a:r>
                  <a:rPr lang="en-US" sz="2900" dirty="0" smtClean="0">
                    <a:solidFill>
                      <a:schemeClr val="bg1">
                        <a:lumMod val="85000"/>
                      </a:schemeClr>
                    </a:solidFill>
                  </a:rPr>
                  <a:t>Control Strategy :</a:t>
                </a:r>
              </a:p>
              <a:p>
                <a:pPr lvl="1">
                  <a:buClr>
                    <a:schemeClr val="bg1">
                      <a:lumMod val="85000"/>
                    </a:schemeClr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fr-F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fr-FR" dirty="0" smtClean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>
                      <a:lumMod val="85000"/>
                    </a:schemeClr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LQR</m:t>
                    </m:r>
                    <m:r>
                      <a:rPr lang="fr-FR" b="0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fr-FR" dirty="0" smtClean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>
                      <a:lumMod val="85000"/>
                    </a:schemeClr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LMI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fr-FR" dirty="0" smtClean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>
                      <a:lumMod val="85000"/>
                    </a:schemeClr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Dissipative</m:t>
                    </m:r>
                    <m: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Controller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fr-FR" dirty="0" smtClean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>
                      <a:lumMod val="85000"/>
                    </a:schemeClr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Adaptative</m:t>
                    </m:r>
                    <m: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Controller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 [8]</a:t>
                </a:r>
              </a:p>
              <a:p>
                <a:pPr lvl="1">
                  <a:buClr>
                    <a:schemeClr val="bg1">
                      <a:lumMod val="85000"/>
                    </a:schemeClr>
                  </a:buClr>
                </a:pP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…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4961304"/>
                <a:ext cx="8604000" cy="1872208"/>
              </a:xfrm>
              <a:prstGeom prst="rect">
                <a:avLst/>
              </a:prstGeom>
              <a:blipFill rotWithShape="0">
                <a:blip r:embed="rId5"/>
                <a:stretch>
                  <a:fillRect l="-638" t="-48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360000" y="3429000"/>
            <a:ext cx="8604000" cy="158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–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–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»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Structural Model :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Finite Element Method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Model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Identification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Balance order reduction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49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15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844823"/>
            <a:ext cx="8604000" cy="1584177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Sensors :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Accelerometers [2]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Strain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gages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Others [3]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0000" y="3429000"/>
            <a:ext cx="8604000" cy="158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–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–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»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Structural Model 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Finite Element Method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Model </a:t>
            </a:r>
            <a:r>
              <a:rPr lang="en-US" dirty="0" smtClean="0"/>
              <a:t>Identification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Balance order 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360000" y="4985792"/>
                <a:ext cx="8604000" cy="187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66666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66666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666666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rgbClr val="66666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66666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66666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rgbClr val="666666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rgbClr val="66666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rgbClr val="666666"/>
                  </a:buClr>
                  <a:buFont typeface="Arial" panose="020B0604020202020204" pitchFamily="34" charset="0"/>
                  <a:buChar char="»"/>
                  <a:defRPr sz="2000" kern="1200">
                    <a:solidFill>
                      <a:srgbClr val="66666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1">
                      <a:lumMod val="85000"/>
                    </a:schemeClr>
                  </a:buClr>
                </a:pPr>
                <a:r>
                  <a:rPr lang="en-US" sz="2900" dirty="0" smtClean="0">
                    <a:solidFill>
                      <a:schemeClr val="bg1">
                        <a:lumMod val="85000"/>
                      </a:schemeClr>
                    </a:solidFill>
                  </a:rPr>
                  <a:t>Control Strategy :</a:t>
                </a:r>
              </a:p>
              <a:p>
                <a:pPr lvl="1">
                  <a:buClr>
                    <a:schemeClr val="bg1">
                      <a:lumMod val="85000"/>
                    </a:schemeClr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fr-FR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fr-FR" dirty="0" smtClean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>
                      <a:lumMod val="85000"/>
                    </a:schemeClr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LQR</m:t>
                    </m:r>
                    <m:r>
                      <a:rPr lang="fr-FR" b="0" i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fr-FR" dirty="0" smtClean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>
                      <a:lumMod val="85000"/>
                    </a:schemeClr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LMI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fr-FR" dirty="0" smtClean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>
                      <a:lumMod val="85000"/>
                    </a:schemeClr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Dissipative</m:t>
                    </m:r>
                    <m: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Controller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fr-FR" dirty="0" smtClean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>
                      <a:lumMod val="85000"/>
                    </a:schemeClr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Adaptative</m:t>
                    </m:r>
                    <m: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Controller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 [7]</a:t>
                </a:r>
              </a:p>
              <a:p>
                <a:pPr lvl="1">
                  <a:buClr>
                    <a:schemeClr val="bg1">
                      <a:lumMod val="85000"/>
                    </a:schemeClr>
                  </a:buClr>
                </a:pP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…</a:t>
                </a:r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4985792"/>
                <a:ext cx="8604000" cy="1872208"/>
              </a:xfrm>
              <a:prstGeom prst="rect">
                <a:avLst/>
              </a:prstGeom>
              <a:blipFill rotWithShape="0">
                <a:blip r:embed="rId2"/>
                <a:stretch>
                  <a:fillRect l="-638" t="-48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92" y="3849443"/>
            <a:ext cx="3672408" cy="275430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/>
          <a:srcRect l="4382" t="9845" r="3618" b="20025"/>
          <a:stretch/>
        </p:blipFill>
        <p:spPr>
          <a:xfrm>
            <a:off x="4067944" y="1977184"/>
            <a:ext cx="4200877" cy="18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7428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844823"/>
            <a:ext cx="8604000" cy="1584177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Sensors :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Accelerometers [2]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Strain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gages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Others [3]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60000" y="4985792"/>
                <a:ext cx="8604000" cy="187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66666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66666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666666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rgbClr val="66666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66666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rgbClr val="66666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rgbClr val="666666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rgbClr val="66666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rgbClr val="666666"/>
                  </a:buClr>
                  <a:buFont typeface="Arial" panose="020B0604020202020204" pitchFamily="34" charset="0"/>
                  <a:buChar char="»"/>
                  <a:defRPr sz="2000" kern="1200">
                    <a:solidFill>
                      <a:srgbClr val="66666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900" dirty="0" smtClean="0"/>
                  <a:t>Control Strategy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fr-F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LQR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fr-FR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fr-F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LMI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fr-FR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fr-F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Dissipative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Controller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fr-FR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fr-F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Adaptative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Controller</m:t>
                    </m:r>
                  </m:oMath>
                </a14:m>
                <a:r>
                  <a:rPr lang="en-US" dirty="0" smtClean="0"/>
                  <a:t> [7]</a:t>
                </a:r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4985792"/>
                <a:ext cx="8604000" cy="1872208"/>
              </a:xfrm>
              <a:prstGeom prst="rect">
                <a:avLst/>
              </a:prstGeom>
              <a:blipFill rotWithShape="0">
                <a:blip r:embed="rId2"/>
                <a:stretch>
                  <a:fillRect l="-638" t="-48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360000" y="3429000"/>
            <a:ext cx="8604000" cy="158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–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–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»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Structural Model :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Finite Element Method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Model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Identification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Balance order reduction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21030" t="49218" r="65688" b="34149"/>
          <a:stretch/>
        </p:blipFill>
        <p:spPr>
          <a:xfrm>
            <a:off x="5076056" y="3284984"/>
            <a:ext cx="3024335" cy="2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2139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Thank You</a:t>
            </a:r>
            <a:endParaRPr lang="en-GB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91680" y="5249416"/>
            <a:ext cx="7192888" cy="91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–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–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666666"/>
              </a:buClr>
              <a:buFont typeface="Arial" panose="020B0604020202020204" pitchFamily="34" charset="0"/>
              <a:buChar char="»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Anatole </a:t>
            </a:r>
            <a:r>
              <a:rPr lang="en-US" sz="2400" dirty="0" err="1" smtClean="0">
                <a:solidFill>
                  <a:schemeClr val="bg1"/>
                </a:solidFill>
              </a:rPr>
              <a:t>Verhaegen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r"/>
            <a:r>
              <a:rPr lang="fr-FR" dirty="0" smtClean="0">
                <a:solidFill>
                  <a:schemeClr val="bg1"/>
                </a:solidFill>
              </a:rPr>
              <a:t>a.verhaegen@cranfield.ac.uk</a:t>
            </a:r>
            <a:endParaRPr lang="en-GB" dirty="0" smtClean="0">
              <a:solidFill>
                <a:schemeClr val="bg1"/>
              </a:solidFill>
            </a:endParaRPr>
          </a:p>
          <a:p>
            <a:pPr algn="r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References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 smtClean="0"/>
                  <a:t>[1] </a:t>
                </a:r>
                <a:r>
                  <a:rPr lang="en-US" sz="1600" dirty="0" err="1" smtClean="0"/>
                  <a:t>Nissim</a:t>
                </a:r>
                <a:r>
                  <a:rPr lang="en-US" sz="1600" dirty="0" smtClean="0"/>
                  <a:t>, E., “Flutter Suppression Using Active Controls Based on the concept of Aerodynamic Energy”, </a:t>
                </a:r>
                <a:r>
                  <a:rPr lang="en-US" sz="1600" dirty="0"/>
                  <a:t>Langley Research Center </a:t>
                </a:r>
                <a:r>
                  <a:rPr lang="en-US" sz="1600" dirty="0" smtClean="0"/>
                  <a:t> Hampton</a:t>
                </a:r>
                <a:r>
                  <a:rPr lang="en-US" sz="1600" dirty="0"/>
                  <a:t>, Va. 23365 </a:t>
                </a:r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[2] </a:t>
                </a:r>
                <a:r>
                  <a:rPr lang="en-US" sz="1600" dirty="0" err="1" smtClean="0"/>
                  <a:t>Waszak</a:t>
                </a:r>
                <a:r>
                  <a:rPr lang="en-US" sz="1600" dirty="0" smtClean="0"/>
                  <a:t>, M. R., “Design </a:t>
                </a:r>
                <a:r>
                  <a:rPr lang="en-US" sz="1600" dirty="0"/>
                  <a:t>and Experimental Validation of a Flutter Suppression Controller for the Active Flexible </a:t>
                </a:r>
                <a:r>
                  <a:rPr lang="en-US" sz="1600" dirty="0" smtClean="0"/>
                  <a:t>Wing”, </a:t>
                </a:r>
                <a:r>
                  <a:rPr lang="fr-FR" sz="1600" dirty="0"/>
                  <a:t>NASA </a:t>
                </a:r>
                <a:r>
                  <a:rPr lang="fr-FR" sz="1600" dirty="0" err="1"/>
                  <a:t>Technical</a:t>
                </a:r>
                <a:r>
                  <a:rPr lang="fr-FR" sz="1600" dirty="0"/>
                  <a:t> </a:t>
                </a:r>
                <a:r>
                  <a:rPr lang="fr-FR" sz="1600" dirty="0" err="1"/>
                  <a:t>Memorandum</a:t>
                </a:r>
                <a:r>
                  <a:rPr lang="fr-FR" sz="1600" dirty="0"/>
                  <a:t> </a:t>
                </a:r>
                <a:r>
                  <a:rPr lang="fr-FR" sz="1600" dirty="0" smtClean="0"/>
                  <a:t>4381.</a:t>
                </a:r>
              </a:p>
              <a:p>
                <a:pPr marL="0" indent="0">
                  <a:buNone/>
                </a:pPr>
                <a:r>
                  <a:rPr lang="fr-FR" sz="1600" dirty="0" smtClean="0"/>
                  <a:t>[3] </a:t>
                </a:r>
                <a:r>
                  <a:rPr lang="fr-FR" sz="1600" dirty="0" err="1" smtClean="0"/>
                  <a:t>Akl</a:t>
                </a:r>
                <a:r>
                  <a:rPr lang="fr-FR" sz="1600" dirty="0" smtClean="0"/>
                  <a:t>, W., </a:t>
                </a:r>
                <a:r>
                  <a:rPr lang="fr-FR" sz="1600" dirty="0" err="1" smtClean="0"/>
                  <a:t>Poh</a:t>
                </a:r>
                <a:r>
                  <a:rPr lang="fr-FR" sz="1600" dirty="0" smtClean="0"/>
                  <a:t>, S., </a:t>
                </a:r>
                <a:r>
                  <a:rPr lang="fr-FR" sz="1600" dirty="0" err="1" smtClean="0"/>
                  <a:t>Baz</a:t>
                </a:r>
                <a:r>
                  <a:rPr lang="fr-FR" sz="1600" dirty="0" smtClean="0"/>
                  <a:t>, A., </a:t>
                </a:r>
                <a:r>
                  <a:rPr lang="en-US" sz="1600" dirty="0" smtClean="0"/>
                  <a:t>“Wireless and distributed sensing of the shape of morphing structures“, </a:t>
                </a:r>
                <a:r>
                  <a:rPr lang="en-US" sz="1600" dirty="0" err="1" smtClean="0"/>
                  <a:t>Sciencedirect</a:t>
                </a:r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r>
                  <a:rPr lang="fr-FR" sz="1600" dirty="0" smtClean="0"/>
                  <a:t>[4] Stoughton, M., </a:t>
                </a:r>
                <a:r>
                  <a:rPr lang="fr-FR" sz="1600" dirty="0" err="1" smtClean="0"/>
                  <a:t>Voth</a:t>
                </a:r>
                <a:r>
                  <a:rPr lang="fr-FR" sz="1600" dirty="0" smtClean="0"/>
                  <a:t>, C. T., </a:t>
                </a:r>
                <a:r>
                  <a:rPr lang="en-US" sz="1600" dirty="0" smtClean="0"/>
                  <a:t>“Vibration Suppression for a Large Space Structure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600" dirty="0" smtClean="0"/>
                  <a:t> Control“, AIAA 91-2649-CP</a:t>
                </a:r>
                <a:endParaRPr lang="fr-FR" sz="1600" dirty="0" smtClean="0"/>
              </a:p>
              <a:p>
                <a:pPr marL="0" indent="0">
                  <a:buNone/>
                </a:pPr>
                <a:r>
                  <a:rPr lang="fr-FR" sz="1600" dirty="0" smtClean="0"/>
                  <a:t>[5] </a:t>
                </a:r>
                <a:r>
                  <a:rPr lang="fr-FR" sz="1600" dirty="0" err="1" smtClean="0"/>
                  <a:t>Meirovitch</a:t>
                </a:r>
                <a:r>
                  <a:rPr lang="fr-FR" sz="1600" dirty="0" smtClean="0"/>
                  <a:t>, </a:t>
                </a:r>
                <a:r>
                  <a:rPr lang="fr-FR" sz="1600" dirty="0" err="1" smtClean="0"/>
                  <a:t>Tuzcu</a:t>
                </a:r>
                <a:r>
                  <a:rPr lang="fr-FR" sz="1600" dirty="0" smtClean="0"/>
                  <a:t>, </a:t>
                </a:r>
                <a:r>
                  <a:rPr lang="en-US" sz="1600" dirty="0" smtClean="0"/>
                  <a:t>“Control of Flexible Aircraft Executing Time-Dependent </a:t>
                </a:r>
                <a:r>
                  <a:rPr lang="en-US" sz="1600" dirty="0" err="1" smtClean="0"/>
                  <a:t>Maneuvres</a:t>
                </a:r>
                <a:r>
                  <a:rPr lang="en-US" sz="1600" dirty="0" smtClean="0"/>
                  <a:t>“ AIAA 2004-1634.</a:t>
                </a:r>
                <a:endParaRPr lang="fr-FR" sz="1600" dirty="0" smtClean="0"/>
              </a:p>
              <a:p>
                <a:pPr marL="0" indent="0">
                  <a:buNone/>
                </a:pPr>
                <a:r>
                  <a:rPr lang="fr-FR" sz="1600" dirty="0" smtClean="0"/>
                  <a:t>[6] </a:t>
                </a:r>
                <a:r>
                  <a:rPr lang="fr-FR" sz="1600" dirty="0" err="1" smtClean="0"/>
                  <a:t>Baldelli</a:t>
                </a:r>
                <a:r>
                  <a:rPr lang="fr-FR" sz="1600" dirty="0" smtClean="0"/>
                  <a:t>, H., Lee, D.-H., </a:t>
                </a:r>
                <a:r>
                  <a:rPr lang="en-US" sz="1600" dirty="0" smtClean="0"/>
                  <a:t>“</a:t>
                </a:r>
                <a:r>
                  <a:rPr lang="fr-FR" sz="1600" dirty="0" err="1" smtClean="0"/>
                  <a:t>Modeling</a:t>
                </a:r>
                <a:r>
                  <a:rPr lang="fr-FR" sz="1600" dirty="0" smtClean="0"/>
                  <a:t> and Control of an </a:t>
                </a:r>
                <a:r>
                  <a:rPr lang="fr-FR" sz="1600" dirty="0" err="1" smtClean="0"/>
                  <a:t>Aeroelastic</a:t>
                </a:r>
                <a:r>
                  <a:rPr lang="fr-FR" sz="1600" dirty="0" smtClean="0"/>
                  <a:t> Morphing </a:t>
                </a:r>
                <a:r>
                  <a:rPr lang="fr-FR" sz="1600" dirty="0" err="1" smtClean="0"/>
                  <a:t>Vehicle</a:t>
                </a:r>
                <a:r>
                  <a:rPr lang="en-US" sz="1600" dirty="0" smtClean="0"/>
                  <a:t>“, Journal of Guidance, Control and Dynamics Vol 31, No 6, 2008</a:t>
                </a:r>
                <a:endParaRPr lang="fr-FR" sz="1600" dirty="0" smtClean="0"/>
              </a:p>
              <a:p>
                <a:pPr marL="0" indent="0">
                  <a:buNone/>
                </a:pPr>
                <a:r>
                  <a:rPr lang="fr-FR" sz="1600" dirty="0" smtClean="0"/>
                  <a:t>[7] </a:t>
                </a:r>
                <a:r>
                  <a:rPr lang="fr-FR" sz="1600" dirty="0" err="1"/>
                  <a:t>Annaswamy</a:t>
                </a:r>
                <a:r>
                  <a:rPr lang="fr-FR" sz="1600" dirty="0"/>
                  <a:t>, A</a:t>
                </a:r>
                <a:r>
                  <a:rPr lang="fr-FR" sz="1600" dirty="0" smtClean="0"/>
                  <a:t>.,</a:t>
                </a:r>
                <a:r>
                  <a:rPr lang="fr-FR" sz="1600" dirty="0"/>
                  <a:t> </a:t>
                </a:r>
                <a:r>
                  <a:rPr lang="en-US" sz="1600" dirty="0" smtClean="0"/>
                  <a:t>“Adaptive </a:t>
                </a:r>
                <a:r>
                  <a:rPr lang="en-US" sz="1600" dirty="0"/>
                  <a:t>control strategies for vibration suppression in flexible </a:t>
                </a:r>
                <a:r>
                  <a:rPr lang="en-US" sz="1600" dirty="0" smtClean="0"/>
                  <a:t>structures”, AIAA Guidance, Navigation &amp; Control Conference.</a:t>
                </a: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54" t="-4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4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nfield Grey blank with log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anfield Grey.potx" id="{A084C81E-89E4-443A-AAA8-5099227181E2}" vid="{C32F3F08-7FEC-4F84-9058-D463EA8089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4E1498D49B34D80EE2733869F13FC" ma:contentTypeVersion="2" ma:contentTypeDescription="Create a new document." ma:contentTypeScope="" ma:versionID="11ee02595a50eb9256e433f55645630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0f24620a75af0e50ec87ecb9fe4f4e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StartDate xmlns="http://schemas.microsoft.com/sharepoint/v3" xsi:nil="true"/>
    <PublishingExpiration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8E5AAAA-1DBE-4DBC-BC56-E9981F0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3E192D-F838-482B-8E4D-24132D0F0F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F6AA8C-3EBC-43E5-A02A-657AF843353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CorporatePresentationTemplateGrey</Template>
  <TotalTime>478</TotalTime>
  <Words>267</Words>
  <Application>Microsoft Office PowerPoint</Application>
  <PresentationFormat>Affichage à l'écran (4:3)</PresentationFormat>
  <Paragraphs>88</Paragraphs>
  <Slides>8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Cranfield Grey blank with logo</vt:lpstr>
      <vt:lpstr>Control of Sensor-rich  Flexible Airframe</vt:lpstr>
      <vt:lpstr>Applications</vt:lpstr>
      <vt:lpstr>Methodology</vt:lpstr>
      <vt:lpstr>Requirements</vt:lpstr>
      <vt:lpstr>Requirements</vt:lpstr>
      <vt:lpstr>Requirements</vt:lpstr>
      <vt:lpstr>Présentation PowerPoint</vt:lpstr>
      <vt:lpstr>References</vt:lpstr>
    </vt:vector>
  </TitlesOfParts>
  <Company>Cranfield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Arial 32pt</dc:title>
  <dc:creator>Verhaegen, Anatole</dc:creator>
  <cp:lastModifiedBy>Verhaegen, Anatole</cp:lastModifiedBy>
  <cp:revision>23</cp:revision>
  <cp:lastPrinted>2014-09-02T09:13:37Z</cp:lastPrinted>
  <dcterms:created xsi:type="dcterms:W3CDTF">2015-04-07T12:48:01Z</dcterms:created>
  <dcterms:modified xsi:type="dcterms:W3CDTF">2015-04-07T22:31:05Z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0x01010046B4E1498D49B34D80EE2733869F13FC</vt:lpwstr>
  </property>
</Properties>
</file>