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0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3" r:id="rId18"/>
    <p:sldId id="271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87624-1AAA-4D8F-8102-569B7F2E1B85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76E5F-6749-4C12-9477-23B8EFE600F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1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E7A88-709B-46F4-B460-7B79AFF6D717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EE3D5-DD3C-4C9F-8066-ECDFD82A117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26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EE3D5-DD3C-4C9F-8066-ECDFD82A117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785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EE3D5-DD3C-4C9F-8066-ECDFD82A117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405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EE3D5-DD3C-4C9F-8066-ECDFD82A117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154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EE3D5-DD3C-4C9F-8066-ECDFD82A117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065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EE3D5-DD3C-4C9F-8066-ECDFD82A117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071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EE3D5-DD3C-4C9F-8066-ECDFD82A117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94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EE3D5-DD3C-4C9F-8066-ECDFD82A117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68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EE3D5-DD3C-4C9F-8066-ECDFD82A117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589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EE3D5-DD3C-4C9F-8066-ECDFD82A117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22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EE3D5-DD3C-4C9F-8066-ECDFD82A117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12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749361"/>
            <a:ext cx="9144000" cy="1760601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fr-FR" dirty="0" smtClean="0"/>
              <a:t>Titre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Sous-titre</a:t>
            </a:r>
            <a:endParaRPr lang="en-GB" dirty="0" smtClean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59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2534"/>
            <a:ext cx="12192000" cy="135636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699" y="454849"/>
            <a:ext cx="2106347" cy="506840"/>
          </a:xfrm>
          <a:prstGeom prst="rect">
            <a:avLst/>
          </a:prstGeom>
        </p:spPr>
      </p:pic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325582" y="6356350"/>
            <a:ext cx="2743200" cy="365125"/>
          </a:xfrm>
        </p:spPr>
        <p:txBody>
          <a:bodyPr/>
          <a:lstStyle>
            <a:lvl1pPr>
              <a:defRPr sz="1600"/>
            </a:lvl1pPr>
          </a:lstStyle>
          <a:p>
            <a:fld id="{3D2FE7CE-BBD4-47AB-A114-DEBFEB813291}" type="datetime1">
              <a:rPr lang="en-GB" smtClean="0"/>
              <a:pPr/>
              <a:t>26/04/2015</a:t>
            </a:fld>
            <a:endParaRPr lang="en-GB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>
            <a:lvl1pPr>
              <a:defRPr sz="1800"/>
            </a:lvl1pPr>
          </a:lstStyle>
          <a:p>
            <a:fld id="{C86BFFD7-B729-4A73-9C0B-16B3429A8059}" type="slidenum">
              <a:rPr lang="en-GB" smtClean="0"/>
              <a:pPr/>
              <a:t>‹N°›</a:t>
            </a:fld>
            <a:endParaRPr lang="en-GB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7" y="637705"/>
            <a:ext cx="223404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29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86E3-7804-40F6-8E05-EB67DC790C8D}" type="datetime1">
              <a:rPr lang="en-GB" smtClean="0"/>
              <a:t>26/04/2015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FD7-B729-4A73-9C0B-16B3429A805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25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2C76A-07F3-41CC-AC38-F49448AEF12F}" type="datetime1">
              <a:rPr lang="en-GB" smtClean="0"/>
              <a:t>26/04/2015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FD7-B729-4A73-9C0B-16B3429A805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68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304803"/>
            <a:ext cx="10515600" cy="9882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472423"/>
            <a:ext cx="10515600" cy="370453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672A-9BA1-4BDE-BA62-4EF2050A7DF7}" type="datetime1">
              <a:rPr lang="en-GB" smtClean="0"/>
              <a:t>26/04/2015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31036" y="6356350"/>
            <a:ext cx="2743200" cy="365125"/>
          </a:xfrm>
        </p:spPr>
        <p:txBody>
          <a:bodyPr/>
          <a:lstStyle>
            <a:lvl1pPr>
              <a:defRPr sz="1800"/>
            </a:lvl1pPr>
          </a:lstStyle>
          <a:p>
            <a:fld id="{C86BFFD7-B729-4A73-9C0B-16B3429A8059}" type="slidenum">
              <a:rPr lang="en-GB" smtClean="0"/>
              <a:pPr/>
              <a:t>‹N°›</a:t>
            </a:fld>
            <a:endParaRPr lang="en-GB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61"/>
          <a:stretch/>
        </p:blipFill>
        <p:spPr>
          <a:xfrm>
            <a:off x="0" y="0"/>
            <a:ext cx="12192000" cy="112541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699" y="454849"/>
            <a:ext cx="2106347" cy="50684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7" y="637705"/>
            <a:ext cx="223404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2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74E-9E15-4FD6-A08B-682304B022C3}" type="datetime1">
              <a:rPr lang="en-GB" smtClean="0"/>
              <a:t>26/04/2015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FD7-B729-4A73-9C0B-16B3429A805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99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B1C9-C9AD-4301-B621-32D717ECC41F}" type="datetime1">
              <a:rPr lang="en-GB" smtClean="0"/>
              <a:t>26/04/2015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FD7-B729-4A73-9C0B-16B3429A805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3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25FA-ADD5-4371-AC66-21FDD00A4A10}" type="datetime1">
              <a:rPr lang="en-GB" smtClean="0"/>
              <a:t>26/04/2015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FD7-B729-4A73-9C0B-16B3429A805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76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EFC3-1CA6-4FDB-8357-3EAA376544BF}" type="datetime1">
              <a:rPr lang="en-GB" smtClean="0"/>
              <a:t>26/04/2015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FD7-B729-4A73-9C0B-16B3429A805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95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5B25-2A1C-419E-A72D-A3DE40EBB27D}" type="datetime1">
              <a:rPr lang="en-GB" smtClean="0"/>
              <a:t>26/04/2015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FD7-B729-4A73-9C0B-16B3429A805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55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07F4-FAE3-4733-976A-33DDD44278B2}" type="datetime1">
              <a:rPr lang="en-GB" smtClean="0"/>
              <a:t>26/04/2015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FD7-B729-4A73-9C0B-16B3429A805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46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18BE-DF8F-4567-B630-416991949EAF}" type="datetime1">
              <a:rPr lang="en-GB" smtClean="0"/>
              <a:t>26/04/2015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FD7-B729-4A73-9C0B-16B3429A805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57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77132-682B-41BB-97A9-400C04DF3AFD}" type="datetime1">
              <a:rPr lang="en-GB" smtClean="0"/>
              <a:t>26/04/2015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BFFD7-B729-4A73-9C0B-16B3429A8059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964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../ASTER_demo/Verhaegen_24_04_15.pptx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avi"/><Relationship Id="rId1" Type="http://schemas.microsoft.com/office/2007/relationships/media" Target="../media/media2.avi"/><Relationship Id="rId5" Type="http://schemas.openxmlformats.org/officeDocument/2006/relationships/hyperlink" Target="file:///C:\Users\Anatole\Documents\Etudes\Cranfield%20University\Thesis\Presentations\Progress%20Review%201\sim_C1_C2.avi" TargetMode="Externa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68.xml"/><Relationship Id="rId18" Type="http://schemas.openxmlformats.org/officeDocument/2006/relationships/tags" Target="../tags/tag73.xml"/><Relationship Id="rId26" Type="http://schemas.openxmlformats.org/officeDocument/2006/relationships/tags" Target="../tags/tag81.xml"/><Relationship Id="rId39" Type="http://schemas.openxmlformats.org/officeDocument/2006/relationships/tags" Target="../tags/tag94.xml"/><Relationship Id="rId21" Type="http://schemas.openxmlformats.org/officeDocument/2006/relationships/tags" Target="../tags/tag76.xml"/><Relationship Id="rId34" Type="http://schemas.openxmlformats.org/officeDocument/2006/relationships/tags" Target="../tags/tag89.xml"/><Relationship Id="rId42" Type="http://schemas.openxmlformats.org/officeDocument/2006/relationships/tags" Target="../tags/tag97.xml"/><Relationship Id="rId47" Type="http://schemas.openxmlformats.org/officeDocument/2006/relationships/tags" Target="../tags/tag102.xml"/><Relationship Id="rId50" Type="http://schemas.openxmlformats.org/officeDocument/2006/relationships/tags" Target="../tags/tag105.xml"/><Relationship Id="rId55" Type="http://schemas.openxmlformats.org/officeDocument/2006/relationships/tags" Target="../tags/tag110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tags" Target="../tags/tag72.xml"/><Relationship Id="rId25" Type="http://schemas.openxmlformats.org/officeDocument/2006/relationships/tags" Target="../tags/tag80.xml"/><Relationship Id="rId33" Type="http://schemas.openxmlformats.org/officeDocument/2006/relationships/tags" Target="../tags/tag88.xml"/><Relationship Id="rId38" Type="http://schemas.openxmlformats.org/officeDocument/2006/relationships/tags" Target="../tags/tag93.xml"/><Relationship Id="rId46" Type="http://schemas.openxmlformats.org/officeDocument/2006/relationships/tags" Target="../tags/tag101.xml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20" Type="http://schemas.openxmlformats.org/officeDocument/2006/relationships/tags" Target="../tags/tag75.xml"/><Relationship Id="rId29" Type="http://schemas.openxmlformats.org/officeDocument/2006/relationships/tags" Target="../tags/tag84.xml"/><Relationship Id="rId41" Type="http://schemas.openxmlformats.org/officeDocument/2006/relationships/tags" Target="../tags/tag96.xml"/><Relationship Id="rId54" Type="http://schemas.openxmlformats.org/officeDocument/2006/relationships/tags" Target="../tags/tag109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24" Type="http://schemas.openxmlformats.org/officeDocument/2006/relationships/tags" Target="../tags/tag79.xml"/><Relationship Id="rId32" Type="http://schemas.openxmlformats.org/officeDocument/2006/relationships/tags" Target="../tags/tag87.xml"/><Relationship Id="rId37" Type="http://schemas.openxmlformats.org/officeDocument/2006/relationships/tags" Target="../tags/tag92.xml"/><Relationship Id="rId40" Type="http://schemas.openxmlformats.org/officeDocument/2006/relationships/tags" Target="../tags/tag95.xml"/><Relationship Id="rId45" Type="http://schemas.openxmlformats.org/officeDocument/2006/relationships/tags" Target="../tags/tag100.xml"/><Relationship Id="rId53" Type="http://schemas.openxmlformats.org/officeDocument/2006/relationships/tags" Target="../tags/tag108.xml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23" Type="http://schemas.openxmlformats.org/officeDocument/2006/relationships/tags" Target="../tags/tag78.xml"/><Relationship Id="rId28" Type="http://schemas.openxmlformats.org/officeDocument/2006/relationships/tags" Target="../tags/tag83.xml"/><Relationship Id="rId36" Type="http://schemas.openxmlformats.org/officeDocument/2006/relationships/tags" Target="../tags/tag91.xml"/><Relationship Id="rId49" Type="http://schemas.openxmlformats.org/officeDocument/2006/relationships/tags" Target="../tags/tag104.xml"/><Relationship Id="rId10" Type="http://schemas.openxmlformats.org/officeDocument/2006/relationships/tags" Target="../tags/tag65.xml"/><Relationship Id="rId19" Type="http://schemas.openxmlformats.org/officeDocument/2006/relationships/tags" Target="../tags/tag74.xml"/><Relationship Id="rId31" Type="http://schemas.openxmlformats.org/officeDocument/2006/relationships/tags" Target="../tags/tag86.xml"/><Relationship Id="rId44" Type="http://schemas.openxmlformats.org/officeDocument/2006/relationships/tags" Target="../tags/tag99.xml"/><Relationship Id="rId52" Type="http://schemas.openxmlformats.org/officeDocument/2006/relationships/tags" Target="../tags/tag107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Relationship Id="rId22" Type="http://schemas.openxmlformats.org/officeDocument/2006/relationships/tags" Target="../tags/tag77.xml"/><Relationship Id="rId27" Type="http://schemas.openxmlformats.org/officeDocument/2006/relationships/tags" Target="../tags/tag82.xml"/><Relationship Id="rId30" Type="http://schemas.openxmlformats.org/officeDocument/2006/relationships/tags" Target="../tags/tag85.xml"/><Relationship Id="rId35" Type="http://schemas.openxmlformats.org/officeDocument/2006/relationships/tags" Target="../tags/tag90.xml"/><Relationship Id="rId43" Type="http://schemas.openxmlformats.org/officeDocument/2006/relationships/tags" Target="../tags/tag98.xml"/><Relationship Id="rId48" Type="http://schemas.openxmlformats.org/officeDocument/2006/relationships/tags" Target="../tags/tag103.xml"/><Relationship Id="rId56" Type="http://schemas.openxmlformats.org/officeDocument/2006/relationships/slideLayout" Target="../slideLayouts/slideLayout2.xml"/><Relationship Id="rId8" Type="http://schemas.openxmlformats.org/officeDocument/2006/relationships/tags" Target="../tags/tag63.xml"/><Relationship Id="rId51" Type="http://schemas.openxmlformats.org/officeDocument/2006/relationships/tags" Target="../tags/tag106.xml"/><Relationship Id="rId3" Type="http://schemas.openxmlformats.org/officeDocument/2006/relationships/tags" Target="../tags/tag5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file:///C:\Users\Anatole\Documents\Etudes\Cranfield%20University\Thesis\Presentations\Progress%20Review%201\How%20to%20break%20a%20glider&#180;s%20wing.mp4" TargetMode="Externa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423" y="1477108"/>
            <a:ext cx="11301048" cy="2025747"/>
          </a:xfrm>
        </p:spPr>
        <p:txBody>
          <a:bodyPr/>
          <a:lstStyle/>
          <a:p>
            <a:r>
              <a:rPr lang="fr-FR" dirty="0" smtClean="0"/>
              <a:t>Flexible </a:t>
            </a:r>
            <a:r>
              <a:rPr lang="fr-FR" dirty="0" err="1" smtClean="0"/>
              <a:t>Slender</a:t>
            </a:r>
            <a:r>
              <a:rPr lang="fr-FR" dirty="0" smtClean="0"/>
              <a:t> Bodies Control</a:t>
            </a:r>
            <a:br>
              <a:rPr lang="fr-FR" dirty="0" smtClean="0"/>
            </a:br>
            <a:r>
              <a:rPr lang="fr-FR" sz="4000" i="1" dirty="0" err="1" smtClean="0"/>
              <a:t>Thesis</a:t>
            </a:r>
            <a:r>
              <a:rPr lang="fr-FR" sz="4000" i="1" dirty="0" smtClean="0"/>
              <a:t> Progress </a:t>
            </a:r>
            <a:r>
              <a:rPr lang="fr-FR" sz="4000" i="1" dirty="0" err="1" smtClean="0"/>
              <a:t>Review</a:t>
            </a:r>
            <a:r>
              <a:rPr lang="fr-FR" sz="4000" i="1" dirty="0" smtClean="0"/>
              <a:t> 1</a:t>
            </a:r>
            <a:endParaRPr lang="en-GB" sz="4000" i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20947" y="3871278"/>
            <a:ext cx="9144000" cy="1655762"/>
          </a:xfrm>
        </p:spPr>
        <p:txBody>
          <a:bodyPr/>
          <a:lstStyle/>
          <a:p>
            <a:r>
              <a:rPr lang="fr-FR" dirty="0" smtClean="0"/>
              <a:t>Anatole VERHAEGEN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244947" y="446856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2000" dirty="0" err="1" smtClean="0"/>
              <a:t>Supervisor</a:t>
            </a:r>
            <a:r>
              <a:rPr lang="fr-FR" sz="2000" dirty="0" smtClean="0"/>
              <a:t> : Prof. </a:t>
            </a:r>
            <a:r>
              <a:rPr lang="fr-FR" sz="2000" dirty="0" err="1" smtClean="0"/>
              <a:t>Rafał</a:t>
            </a:r>
            <a:r>
              <a:rPr lang="fr-FR" sz="2000" dirty="0" smtClean="0"/>
              <a:t> </a:t>
            </a:r>
            <a:r>
              <a:rPr lang="fr-FR" sz="2000" dirty="0" err="1" smtClean="0"/>
              <a:t>Żbikowski</a:t>
            </a:r>
            <a:endParaRPr lang="fr-FR" sz="2000" dirty="0" smtClean="0"/>
          </a:p>
          <a:p>
            <a:pPr algn="ctr"/>
            <a:r>
              <a:rPr lang="fr-FR" sz="2000" dirty="0" smtClean="0"/>
              <a:t>MBDA </a:t>
            </a:r>
            <a:r>
              <a:rPr lang="fr-FR" sz="2000" dirty="0" err="1" smtClean="0"/>
              <a:t>coordinator</a:t>
            </a:r>
            <a:r>
              <a:rPr lang="fr-FR" sz="2000" dirty="0" smtClean="0"/>
              <a:t> : Mr Graham Wallis</a:t>
            </a:r>
            <a:endParaRPr lang="en-GB" sz="20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FD7-B729-4A73-9C0B-16B3429A805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CDBE-CD41-4025-98FA-EE48FCE319CA}" type="datetime1">
              <a:rPr lang="en-GB" smtClean="0"/>
              <a:t>26/04/2015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23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7114" y="1304803"/>
            <a:ext cx="10706686" cy="98823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Background </a:t>
            </a:r>
            <a:r>
              <a:rPr lang="fr-FR" dirty="0" err="1" smtClean="0"/>
              <a:t>Literature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200" dirty="0" err="1" smtClean="0"/>
              <a:t>Sensors</a:t>
            </a:r>
            <a:r>
              <a:rPr lang="fr-FR" sz="3200" dirty="0" smtClean="0"/>
              <a:t> &amp; </a:t>
            </a:r>
            <a:r>
              <a:rPr lang="fr-FR" sz="3200" dirty="0" err="1" smtClean="0"/>
              <a:t>Actuators</a:t>
            </a:r>
            <a:r>
              <a:rPr lang="fr-FR" sz="3200" dirty="0" smtClean="0"/>
              <a:t> </a:t>
            </a:r>
            <a:r>
              <a:rPr lang="fr-FR" sz="3200" dirty="0" err="1" smtClean="0"/>
              <a:t>Technology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6334780"/>
            <a:ext cx="11366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*G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Selince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“Un Nouveau Concept de Pilotage des Missiles Application Aux Sol-Air“ -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AEROSPATIALE - DIVISION DES ENGINS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TACTIQUES</a:t>
            </a:r>
          </a:p>
          <a:p>
            <a:r>
              <a:rPr lang="en-GB" sz="1400" baseline="30000" dirty="0" smtClean="0">
                <a:solidFill>
                  <a:schemeClr val="bg1">
                    <a:lumMod val="50000"/>
                  </a:schemeClr>
                </a:solidFill>
              </a:rPr>
              <a:t>Ϯ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V. 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Viti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, R. 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Neel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J. A. </a:t>
            </a:r>
            <a:r>
              <a:rPr lang="en-GB" sz="1400" dirty="0" err="1" smtClean="0">
                <a:solidFill>
                  <a:schemeClr val="bg1">
                    <a:lumMod val="50000"/>
                  </a:schemeClr>
                </a:solidFill>
              </a:rPr>
              <a:t>Schetz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, “Detailed 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flow physics of the supersonic jet interaction flow field” - PHYSICS OF FLUIDS 21, 046101 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2009</a:t>
            </a:r>
            <a:endParaRPr lang="en-GB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Actuators</a:t>
            </a:r>
            <a:r>
              <a:rPr lang="fr-FR" dirty="0" smtClean="0"/>
              <a:t>:</a:t>
            </a:r>
          </a:p>
          <a:p>
            <a:pPr lvl="1">
              <a:lnSpc>
                <a:spcPct val="200000"/>
              </a:lnSpc>
              <a:buFontTx/>
              <a:buChar char="-"/>
            </a:pPr>
            <a:r>
              <a:rPr lang="fr-FR" dirty="0" smtClean="0"/>
              <a:t>Ailerons</a:t>
            </a:r>
            <a:endParaRPr lang="fr-FR" dirty="0"/>
          </a:p>
          <a:p>
            <a:pPr lvl="1">
              <a:lnSpc>
                <a:spcPct val="200000"/>
              </a:lnSpc>
              <a:buFontTx/>
              <a:buChar char="-"/>
            </a:pPr>
            <a:r>
              <a:rPr lang="fr-FR" dirty="0" smtClean="0"/>
              <a:t>Hot </a:t>
            </a:r>
            <a:r>
              <a:rPr lang="fr-FR" dirty="0" err="1" smtClean="0"/>
              <a:t>gas</a:t>
            </a:r>
            <a:r>
              <a:rPr lang="fr-FR" dirty="0" smtClean="0"/>
              <a:t> jets (PIF-PAF)*</a:t>
            </a:r>
          </a:p>
          <a:p>
            <a:pPr lvl="1">
              <a:lnSpc>
                <a:spcPct val="200000"/>
              </a:lnSpc>
              <a:buFontTx/>
              <a:buChar char="-"/>
            </a:pPr>
            <a:r>
              <a:rPr lang="fr-FR" dirty="0" smtClean="0"/>
              <a:t>Cold </a:t>
            </a:r>
            <a:r>
              <a:rPr lang="fr-FR" dirty="0" err="1" smtClean="0"/>
              <a:t>gas</a:t>
            </a:r>
            <a:r>
              <a:rPr lang="fr-FR" dirty="0" smtClean="0"/>
              <a:t> </a:t>
            </a:r>
            <a:r>
              <a:rPr lang="fr-FR" dirty="0" err="1" smtClean="0"/>
              <a:t>jets</a:t>
            </a:r>
            <a:r>
              <a:rPr lang="fr-FR" baseline="30000" dirty="0" err="1" smtClean="0"/>
              <a:t>Ϯ</a:t>
            </a:r>
            <a:endParaRPr lang="fr-FR" baseline="30000" dirty="0" smtClean="0"/>
          </a:p>
          <a:p>
            <a:pPr lvl="1">
              <a:buFontTx/>
              <a:buChar char="-"/>
            </a:pPr>
            <a:endParaRPr lang="en-GB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26069" t="31393" r="37170" b="41106"/>
          <a:stretch/>
        </p:blipFill>
        <p:spPr>
          <a:xfrm>
            <a:off x="5795890" y="2715065"/>
            <a:ext cx="4783015" cy="201168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372665" y="4726745"/>
            <a:ext cx="410776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 smtClean="0"/>
              <a:t>Lateral</a:t>
            </a:r>
            <a:r>
              <a:rPr lang="fr-FR" i="1" dirty="0" smtClean="0"/>
              <a:t> Jet Control*</a:t>
            </a:r>
            <a:endParaRPr lang="en-GB" i="1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FD7-B729-4A73-9C0B-16B3429A805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66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2039493" y="1856509"/>
            <a:ext cx="7921926" cy="4263366"/>
            <a:chOff x="3571993" y="2715066"/>
            <a:chExt cx="4856925" cy="2546252"/>
          </a:xfrm>
        </p:grpSpPr>
        <p:pic>
          <p:nvPicPr>
            <p:cNvPr id="4098" name="Picture 2" descr="http://oldsite.cossan.co.uk/software/figures/applicationTrussStructur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993" y="2715066"/>
              <a:ext cx="4856925" cy="2546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Ellipse 6"/>
            <p:cNvSpPr/>
            <p:nvPr/>
          </p:nvSpPr>
          <p:spPr>
            <a:xfrm>
              <a:off x="6358597" y="3446585"/>
              <a:ext cx="186343" cy="1841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Ellipse 9"/>
            <p:cNvSpPr/>
            <p:nvPr/>
          </p:nvSpPr>
          <p:spPr>
            <a:xfrm>
              <a:off x="5697416" y="4262512"/>
              <a:ext cx="186343" cy="1841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872716" y="4388499"/>
              <a:ext cx="186343" cy="1841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Ellipse 12"/>
            <p:cNvSpPr/>
            <p:nvPr/>
          </p:nvSpPr>
          <p:spPr>
            <a:xfrm>
              <a:off x="5514535" y="3803444"/>
              <a:ext cx="186343" cy="18412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Ellipse 14"/>
            <p:cNvSpPr/>
            <p:nvPr/>
          </p:nvSpPr>
          <p:spPr>
            <a:xfrm>
              <a:off x="7177985" y="3172886"/>
              <a:ext cx="186343" cy="18412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Ellipse 15"/>
            <p:cNvSpPr/>
            <p:nvPr/>
          </p:nvSpPr>
          <p:spPr>
            <a:xfrm>
              <a:off x="6659320" y="3623054"/>
              <a:ext cx="186343" cy="18412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Ellipse 16"/>
            <p:cNvSpPr/>
            <p:nvPr/>
          </p:nvSpPr>
          <p:spPr>
            <a:xfrm>
              <a:off x="8187223" y="3318110"/>
              <a:ext cx="186343" cy="18412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/>
            <p:cNvSpPr/>
            <p:nvPr/>
          </p:nvSpPr>
          <p:spPr>
            <a:xfrm>
              <a:off x="4664343" y="4078387"/>
              <a:ext cx="186343" cy="18412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Ellipse 18"/>
            <p:cNvSpPr/>
            <p:nvPr/>
          </p:nvSpPr>
          <p:spPr>
            <a:xfrm>
              <a:off x="4475332" y="4723859"/>
              <a:ext cx="186343" cy="18412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Ellipse 21"/>
            <p:cNvSpPr/>
            <p:nvPr/>
          </p:nvSpPr>
          <p:spPr>
            <a:xfrm>
              <a:off x="7249324" y="4593591"/>
              <a:ext cx="130553" cy="129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7114" y="1304803"/>
            <a:ext cx="10706686" cy="98823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Background </a:t>
            </a:r>
            <a:r>
              <a:rPr lang="fr-FR" dirty="0" err="1" smtClean="0"/>
              <a:t>Literature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200" dirty="0" err="1"/>
              <a:t>Sensors</a:t>
            </a:r>
            <a:r>
              <a:rPr lang="fr-FR" sz="3200" dirty="0"/>
              <a:t> </a:t>
            </a:r>
            <a:r>
              <a:rPr lang="fr-FR" sz="3200" dirty="0" smtClean="0"/>
              <a:t>&amp; </a:t>
            </a:r>
            <a:r>
              <a:rPr lang="fr-FR" sz="3200" dirty="0" err="1" smtClean="0"/>
              <a:t>Actuators</a:t>
            </a:r>
            <a:r>
              <a:rPr lang="fr-FR" sz="3200" dirty="0" smtClean="0"/>
              <a:t> </a:t>
            </a:r>
            <a:r>
              <a:rPr lang="fr-FR" sz="3200" dirty="0"/>
              <a:t>Placement</a:t>
            </a:r>
            <a:r>
              <a:rPr lang="fr-FR" sz="3200" dirty="0" smtClean="0"/>
              <a:t>*</a:t>
            </a:r>
            <a:endParaRPr lang="en-GB" dirty="0"/>
          </a:p>
        </p:txBody>
      </p:sp>
      <p:sp>
        <p:nvSpPr>
          <p:cNvPr id="8" name="ZoneTexte 7"/>
          <p:cNvSpPr txBox="1"/>
          <p:nvPr/>
        </p:nvSpPr>
        <p:spPr>
          <a:xfrm>
            <a:off x="8237047" y="4938152"/>
            <a:ext cx="3116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Possible </a:t>
            </a:r>
            <a:r>
              <a:rPr lang="fr-FR" dirty="0" err="1" smtClean="0"/>
              <a:t>sensor</a:t>
            </a:r>
            <a:r>
              <a:rPr lang="fr-FR" dirty="0" smtClean="0"/>
              <a:t> location</a:t>
            </a:r>
          </a:p>
          <a:p>
            <a:endParaRPr lang="fr-FR" dirty="0" smtClean="0"/>
          </a:p>
          <a:p>
            <a:r>
              <a:rPr lang="fr-FR" dirty="0" smtClean="0"/>
              <a:t>Possible </a:t>
            </a:r>
            <a:r>
              <a:rPr lang="fr-FR" dirty="0" err="1" smtClean="0"/>
              <a:t>actuator</a:t>
            </a:r>
            <a:r>
              <a:rPr lang="fr-FR" dirty="0" smtClean="0"/>
              <a:t> location</a:t>
            </a:r>
            <a:endParaRPr lang="en-GB" dirty="0"/>
          </a:p>
        </p:txBody>
      </p:sp>
      <p:sp>
        <p:nvSpPr>
          <p:cNvPr id="25" name="Ellipse 24"/>
          <p:cNvSpPr/>
          <p:nvPr/>
        </p:nvSpPr>
        <p:spPr>
          <a:xfrm>
            <a:off x="8046546" y="5576798"/>
            <a:ext cx="186343" cy="1841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ZoneTexte 25"/>
          <p:cNvSpPr txBox="1"/>
          <p:nvPr/>
        </p:nvSpPr>
        <p:spPr>
          <a:xfrm>
            <a:off x="0" y="6505147"/>
            <a:ext cx="11366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en-GB" sz="1400" dirty="0" err="1" smtClean="0">
                <a:solidFill>
                  <a:schemeClr val="bg1">
                    <a:lumMod val="50000"/>
                  </a:schemeClr>
                </a:solidFill>
              </a:rPr>
              <a:t>Wodek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K.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Gawronski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, “Dynamics and Control of Structures: A Modal 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Approach” (Mechanical Engineering Series) Hardcover – September 11, 1998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FD7-B729-4A73-9C0B-16B3429A805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27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52269" y="3312220"/>
            <a:ext cx="11301048" cy="927080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Thesis Objectives &amp; Schedule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169819" y="2960152"/>
            <a:ext cx="60659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Objectives of the </a:t>
            </a:r>
            <a:r>
              <a:rPr lang="fr-FR" sz="2000" dirty="0" err="1"/>
              <a:t>T</a:t>
            </a:r>
            <a:r>
              <a:rPr lang="fr-FR" sz="2000" dirty="0" err="1" smtClean="0"/>
              <a:t>hesis</a:t>
            </a:r>
            <a:endParaRPr lang="fr-FR" sz="2000" dirty="0" smtClean="0"/>
          </a:p>
          <a:p>
            <a:pPr marL="285750" indent="-285750" algn="ctr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Gantt Chart </a:t>
            </a:r>
            <a:r>
              <a:rPr lang="fr-FR" sz="2000" dirty="0"/>
              <a:t>S</a:t>
            </a:r>
            <a:r>
              <a:rPr lang="fr-FR" sz="2000" dirty="0" smtClean="0"/>
              <a:t>chedule</a:t>
            </a:r>
            <a:endParaRPr lang="en-GB" sz="20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FD7-B729-4A73-9C0B-16B3429A8059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0.00039 -0.1835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Objectives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Model an </a:t>
            </a:r>
            <a:r>
              <a:rPr lang="fr-FR" sz="2400" b="1" dirty="0" err="1" smtClean="0"/>
              <a:t>existing</a:t>
            </a:r>
            <a:r>
              <a:rPr lang="fr-FR" sz="2400" b="1" dirty="0" smtClean="0"/>
              <a:t> missile </a:t>
            </a:r>
            <a:r>
              <a:rPr lang="fr-FR" sz="2400" dirty="0" smtClean="0"/>
              <a:t>– </a:t>
            </a:r>
            <a:r>
              <a:rPr lang="fr-FR" sz="2400" dirty="0" err="1" smtClean="0"/>
              <a:t>Rigid</a:t>
            </a:r>
            <a:r>
              <a:rPr lang="fr-FR" sz="2400" dirty="0" smtClean="0"/>
              <a:t>-body modes + </a:t>
            </a:r>
            <a:r>
              <a:rPr lang="fr-FR" sz="2400" dirty="0" err="1" smtClean="0"/>
              <a:t>elastic</a:t>
            </a:r>
            <a:r>
              <a:rPr lang="fr-FR" sz="2400" dirty="0" smtClean="0"/>
              <a:t> modes</a:t>
            </a:r>
          </a:p>
          <a:p>
            <a:pPr>
              <a:lnSpc>
                <a:spcPct val="150000"/>
              </a:lnSpc>
            </a:pPr>
            <a:r>
              <a:rPr lang="fr-FR" sz="2400" dirty="0" err="1" smtClean="0"/>
              <a:t>Make</a:t>
            </a:r>
            <a:r>
              <a:rPr lang="fr-FR" sz="2400" dirty="0" smtClean="0"/>
              <a:t> </a:t>
            </a:r>
            <a:r>
              <a:rPr lang="fr-FR" sz="2400" b="1" dirty="0" err="1" smtClean="0"/>
              <a:t>appropriate</a:t>
            </a:r>
            <a:r>
              <a:rPr lang="fr-FR" sz="2400" dirty="0" smtClean="0"/>
              <a:t> modifications (</a:t>
            </a:r>
            <a:r>
              <a:rPr lang="fr-FR" sz="2400" dirty="0" err="1" smtClean="0"/>
              <a:t>actuators</a:t>
            </a:r>
            <a:r>
              <a:rPr lang="fr-FR" sz="2400" dirty="0" smtClean="0"/>
              <a:t> / </a:t>
            </a:r>
            <a:r>
              <a:rPr lang="fr-FR" sz="2400" dirty="0" err="1" smtClean="0"/>
              <a:t>sensors</a:t>
            </a:r>
            <a:r>
              <a:rPr lang="fr-FR" sz="2400" dirty="0" smtClean="0"/>
              <a:t>)</a:t>
            </a:r>
          </a:p>
          <a:p>
            <a:pPr lvl="1">
              <a:buFontTx/>
              <a:buChar char="-"/>
            </a:pPr>
            <a:r>
              <a:rPr lang="fr-FR" sz="2000" dirty="0" err="1" smtClean="0"/>
              <a:t>Cost</a:t>
            </a:r>
            <a:r>
              <a:rPr lang="fr-FR" sz="2000" dirty="0" smtClean="0"/>
              <a:t>-effective</a:t>
            </a:r>
          </a:p>
          <a:p>
            <a:pPr lvl="1">
              <a:buFontTx/>
              <a:buChar char="-"/>
            </a:pPr>
            <a:r>
              <a:rPr lang="fr-FR" sz="2000" dirty="0" smtClean="0"/>
              <a:t>Not intrusive</a:t>
            </a:r>
            <a:endParaRPr lang="fr-FR" sz="2000" dirty="0"/>
          </a:p>
          <a:p>
            <a:pPr>
              <a:lnSpc>
                <a:spcPct val="150000"/>
              </a:lnSpc>
            </a:pPr>
            <a:r>
              <a:rPr lang="fr-FR" sz="2400" dirty="0" smtClean="0"/>
              <a:t>Design an </a:t>
            </a:r>
            <a:r>
              <a:rPr lang="fr-FR" sz="2400" b="1" dirty="0" err="1" smtClean="0"/>
              <a:t>implementable</a:t>
            </a:r>
            <a:r>
              <a:rPr lang="fr-FR" sz="2400" dirty="0" smtClean="0"/>
              <a:t> </a:t>
            </a:r>
            <a:r>
              <a:rPr lang="fr-FR" sz="2400" dirty="0" err="1" smtClean="0"/>
              <a:t>controller</a:t>
            </a:r>
            <a:endParaRPr lang="fr-FR" sz="2400" dirty="0"/>
          </a:p>
          <a:p>
            <a:pPr lvl="1">
              <a:buFontTx/>
              <a:buChar char="-"/>
            </a:pPr>
            <a:r>
              <a:rPr lang="fr-FR" sz="2000" dirty="0" smtClean="0"/>
              <a:t>Double </a:t>
            </a:r>
            <a:r>
              <a:rPr lang="fr-FR" sz="2000" b="1" dirty="0" smtClean="0"/>
              <a:t>the </a:t>
            </a:r>
            <a:r>
              <a:rPr lang="fr-FR" sz="2000" b="1" dirty="0" err="1" smtClean="0"/>
              <a:t>bandwidth</a:t>
            </a:r>
            <a:r>
              <a:rPr lang="fr-FR" sz="2000" b="1" dirty="0" smtClean="0"/>
              <a:t> </a:t>
            </a:r>
            <a:r>
              <a:rPr lang="fr-FR" sz="2000" dirty="0" smtClean="0"/>
              <a:t>of the system</a:t>
            </a:r>
            <a:endParaRPr lang="fr-FR" sz="2000" dirty="0"/>
          </a:p>
          <a:p>
            <a:pPr lvl="1">
              <a:buFontTx/>
              <a:buChar char="-"/>
            </a:pPr>
            <a:r>
              <a:rPr lang="fr-FR" sz="2000" dirty="0" err="1" smtClean="0"/>
              <a:t>Same</a:t>
            </a:r>
            <a:r>
              <a:rPr lang="fr-FR" sz="2000" dirty="0" smtClean="0"/>
              <a:t> performance </a:t>
            </a:r>
            <a:r>
              <a:rPr lang="fr-FR" sz="2000" dirty="0" err="1" smtClean="0"/>
              <a:t>with</a:t>
            </a:r>
            <a:r>
              <a:rPr lang="fr-FR" sz="2000" dirty="0" smtClean="0"/>
              <a:t> a </a:t>
            </a:r>
            <a:r>
              <a:rPr lang="fr-FR" sz="2000" b="1" dirty="0" err="1" smtClean="0"/>
              <a:t>lighter</a:t>
            </a:r>
            <a:r>
              <a:rPr lang="fr-FR" sz="2000" b="1" dirty="0" smtClean="0"/>
              <a:t> structure</a:t>
            </a:r>
          </a:p>
          <a:p>
            <a:pPr lvl="1">
              <a:buFontTx/>
              <a:buChar char="-"/>
            </a:pPr>
            <a:r>
              <a:rPr lang="fr-FR" sz="2000" b="1" dirty="0" err="1" smtClean="0"/>
              <a:t>Halve</a:t>
            </a:r>
            <a:r>
              <a:rPr lang="fr-FR" sz="2000" b="1" dirty="0" smtClean="0"/>
              <a:t> vibrations</a:t>
            </a:r>
            <a:r>
              <a:rPr lang="fr-FR" sz="2000" dirty="0" smtClean="0"/>
              <a:t> magnitude</a:t>
            </a:r>
            <a:endParaRPr lang="fr-FR" sz="2000" dirty="0"/>
          </a:p>
          <a:p>
            <a:endParaRPr lang="fr-FR" sz="2400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FD7-B729-4A73-9C0B-16B3429A805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17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Gantt chart</a:t>
            </a:r>
            <a:endParaRPr lang="en-GB" dirty="0"/>
          </a:p>
        </p:txBody>
      </p:sp>
      <p:cxnSp>
        <p:nvCxnSpPr>
          <p:cNvPr id="95" name="OTLSHAPE_M_50933e05042548238357b3f3937be2f6_Connector1"/>
          <p:cNvCxnSpPr/>
          <p:nvPr>
            <p:custDataLst>
              <p:tags r:id="rId1"/>
            </p:custDataLst>
          </p:nvPr>
        </p:nvCxnSpPr>
        <p:spPr>
          <a:xfrm>
            <a:off x="10422243" y="3201573"/>
            <a:ext cx="0" cy="442172"/>
          </a:xfrm>
          <a:prstGeom prst="line">
            <a:avLst/>
          </a:prstGeom>
          <a:ln w="9525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OTLSHAPE_M_b4a2275b1c7c4c11a650150570fb814f_Connector2"/>
          <p:cNvCxnSpPr/>
          <p:nvPr>
            <p:custDataLst>
              <p:tags r:id="rId2"/>
            </p:custDataLst>
          </p:nvPr>
        </p:nvCxnSpPr>
        <p:spPr>
          <a:xfrm>
            <a:off x="8961119" y="3260120"/>
            <a:ext cx="0" cy="383625"/>
          </a:xfrm>
          <a:prstGeom prst="line">
            <a:avLst/>
          </a:prstGeom>
          <a:ln w="9525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OTLSHAPE_M_b4a2275b1c7c4c11a650150570fb814f_Connector1"/>
          <p:cNvCxnSpPr/>
          <p:nvPr>
            <p:custDataLst>
              <p:tags r:id="rId3"/>
            </p:custDataLst>
          </p:nvPr>
        </p:nvCxnSpPr>
        <p:spPr>
          <a:xfrm>
            <a:off x="8961119" y="2749030"/>
            <a:ext cx="0" cy="340572"/>
          </a:xfrm>
          <a:prstGeom prst="line">
            <a:avLst/>
          </a:prstGeom>
          <a:ln w="9525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OTLSHAPE_M_f8062960c147413ea668b38e1acbb4c6_Connector2"/>
          <p:cNvCxnSpPr/>
          <p:nvPr>
            <p:custDataLst>
              <p:tags r:id="rId4"/>
            </p:custDataLst>
          </p:nvPr>
        </p:nvCxnSpPr>
        <p:spPr>
          <a:xfrm>
            <a:off x="8912415" y="3260120"/>
            <a:ext cx="0" cy="383625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OTLSHAPE_M_f8062960c147413ea668b38e1acbb4c6_Connector1"/>
          <p:cNvCxnSpPr/>
          <p:nvPr>
            <p:custDataLst>
              <p:tags r:id="rId5"/>
            </p:custDataLst>
          </p:nvPr>
        </p:nvCxnSpPr>
        <p:spPr>
          <a:xfrm>
            <a:off x="8912415" y="2296487"/>
            <a:ext cx="0" cy="793115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OTLSHAPE_M_5c662a594cbc4033ac5fa83045cca346_Connector1"/>
          <p:cNvCxnSpPr/>
          <p:nvPr>
            <p:custDataLst>
              <p:tags r:id="rId6"/>
            </p:custDataLst>
          </p:nvPr>
        </p:nvCxnSpPr>
        <p:spPr>
          <a:xfrm>
            <a:off x="7646108" y="3201573"/>
            <a:ext cx="0" cy="442172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OTLSHAPE_M_9a964de0b1434929a3765228bf866e4b_Connector1"/>
          <p:cNvCxnSpPr/>
          <p:nvPr>
            <p:custDataLst>
              <p:tags r:id="rId7"/>
            </p:custDataLst>
          </p:nvPr>
        </p:nvCxnSpPr>
        <p:spPr>
          <a:xfrm>
            <a:off x="6233689" y="2749030"/>
            <a:ext cx="0" cy="894715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TLSHAPE_TB_00000000000000000000000000000000_LeftEndCaps"/>
          <p:cNvSpPr txBox="1"/>
          <p:nvPr>
            <p:custDataLst>
              <p:tags r:id="rId8"/>
            </p:custDataLst>
          </p:nvPr>
        </p:nvSpPr>
        <p:spPr>
          <a:xfrm>
            <a:off x="400135" y="3694714"/>
            <a:ext cx="469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GB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TB_00000000000000000000000000000000_RightEndCaps"/>
          <p:cNvSpPr txBox="1"/>
          <p:nvPr>
            <p:custDataLst>
              <p:tags r:id="rId9"/>
            </p:custDataLst>
          </p:nvPr>
        </p:nvSpPr>
        <p:spPr>
          <a:xfrm>
            <a:off x="11493669" y="3694714"/>
            <a:ext cx="469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GB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OTLSHAPE_TB_00000000000000000000000000000000_ScaleContainer"/>
          <p:cNvSpPr/>
          <p:nvPr>
            <p:custDataLst>
              <p:tags r:id="rId10"/>
            </p:custDataLst>
          </p:nvPr>
        </p:nvSpPr>
        <p:spPr>
          <a:xfrm>
            <a:off x="1016000" y="3643745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TLSHAPE_TB_00000000000000000000000000000000_ElapsedTime"/>
          <p:cNvSpPr/>
          <p:nvPr>
            <p:custDataLst>
              <p:tags r:id="rId11"/>
            </p:custDataLst>
          </p:nvPr>
        </p:nvSpPr>
        <p:spPr>
          <a:xfrm>
            <a:off x="1016000" y="3948545"/>
            <a:ext cx="41402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TLSHAPE_TB_00000000000000000000000000000000_TodayMarkerShape"/>
          <p:cNvSpPr/>
          <p:nvPr>
            <p:custDataLst>
              <p:tags r:id="rId12"/>
            </p:custDataLst>
          </p:nvPr>
        </p:nvSpPr>
        <p:spPr>
          <a:xfrm>
            <a:off x="5090200" y="4024745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TLSHAPE_TB_00000000000000000000000000000000_TodayMarkerText"/>
          <p:cNvSpPr txBox="1"/>
          <p:nvPr>
            <p:custDataLst>
              <p:tags r:id="rId13"/>
            </p:custDataLst>
          </p:nvPr>
        </p:nvSpPr>
        <p:spPr>
          <a:xfrm>
            <a:off x="4782170" y="4151745"/>
            <a:ext cx="736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2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GB" sz="12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TB_00000000000000000000000000000000_TimescaleInterval1"/>
          <p:cNvSpPr txBox="1"/>
          <p:nvPr>
            <p:custDataLst>
              <p:tags r:id="rId14"/>
            </p:custDataLst>
          </p:nvPr>
        </p:nvSpPr>
        <p:spPr>
          <a:xfrm>
            <a:off x="1079499" y="3741217"/>
            <a:ext cx="1008261" cy="1946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200" spc="-12" dirty="0" smtClean="0">
                <a:solidFill>
                  <a:schemeClr val="lt1"/>
                </a:solidFill>
                <a:latin typeface="Calibri" panose="020F0502020204030204" pitchFamily="34" charset="0"/>
              </a:rPr>
              <a:t>February</a:t>
            </a:r>
            <a:endParaRPr lang="en-GB" sz="1200" spc="-1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09" name="OTLSHAPE_TB_00000000000000000000000000000000_Separator1"/>
          <p:cNvCxnSpPr/>
          <p:nvPr>
            <p:custDataLst>
              <p:tags r:id="rId15"/>
            </p:custDataLst>
          </p:nvPr>
        </p:nvCxnSpPr>
        <p:spPr>
          <a:xfrm>
            <a:off x="2379715" y="373264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TLSHAPE_TB_00000000000000000000000000000000_TimescaleInterval2"/>
          <p:cNvSpPr txBox="1"/>
          <p:nvPr>
            <p:custDataLst>
              <p:tags r:id="rId16"/>
            </p:custDataLst>
          </p:nvPr>
        </p:nvSpPr>
        <p:spPr>
          <a:xfrm>
            <a:off x="2443214" y="3741217"/>
            <a:ext cx="800867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200" spc="-16" dirty="0" smtClean="0">
                <a:solidFill>
                  <a:schemeClr val="lt1"/>
                </a:solidFill>
                <a:latin typeface="Calibri" panose="020F0502020204030204" pitchFamily="34" charset="0"/>
              </a:rPr>
              <a:t>March</a:t>
            </a:r>
            <a:endParaRPr lang="en-GB" sz="1200" spc="-1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11" name="OTLSHAPE_TB_00000000000000000000000000000000_Separator2"/>
          <p:cNvCxnSpPr/>
          <p:nvPr>
            <p:custDataLst>
              <p:tags r:id="rId17"/>
            </p:custDataLst>
          </p:nvPr>
        </p:nvCxnSpPr>
        <p:spPr>
          <a:xfrm>
            <a:off x="3889542" y="373264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TLSHAPE_TB_00000000000000000000000000000000_TimescaleInterval3"/>
          <p:cNvSpPr txBox="1"/>
          <p:nvPr>
            <p:custDataLst>
              <p:tags r:id="rId18"/>
            </p:custDataLst>
          </p:nvPr>
        </p:nvSpPr>
        <p:spPr>
          <a:xfrm>
            <a:off x="3953043" y="3741217"/>
            <a:ext cx="1092822" cy="23255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200" spc="-14" dirty="0" smtClean="0">
                <a:solidFill>
                  <a:schemeClr val="lt1"/>
                </a:solidFill>
                <a:latin typeface="Calibri" panose="020F0502020204030204" pitchFamily="34" charset="0"/>
              </a:rPr>
              <a:t>April</a:t>
            </a:r>
            <a:endParaRPr lang="en-GB" sz="1200" spc="-1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13" name="OTLSHAPE_TB_00000000000000000000000000000000_Separator3"/>
          <p:cNvCxnSpPr/>
          <p:nvPr>
            <p:custDataLst>
              <p:tags r:id="rId19"/>
            </p:custDataLst>
          </p:nvPr>
        </p:nvCxnSpPr>
        <p:spPr>
          <a:xfrm>
            <a:off x="5350665" y="373264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TLSHAPE_TB_00000000000000000000000000000000_TimescaleInterval4"/>
          <p:cNvSpPr txBox="1"/>
          <p:nvPr>
            <p:custDataLst>
              <p:tags r:id="rId20"/>
            </p:custDataLst>
          </p:nvPr>
        </p:nvSpPr>
        <p:spPr>
          <a:xfrm>
            <a:off x="5414164" y="3741217"/>
            <a:ext cx="626417" cy="23255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GB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15" name="OTLSHAPE_TB_00000000000000000000000000000000_Separator4"/>
          <p:cNvCxnSpPr/>
          <p:nvPr>
            <p:custDataLst>
              <p:tags r:id="rId21"/>
            </p:custDataLst>
          </p:nvPr>
        </p:nvCxnSpPr>
        <p:spPr>
          <a:xfrm>
            <a:off x="6860492" y="373264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TLSHAPE_TB_00000000000000000000000000000000_TimescaleInterval5"/>
          <p:cNvSpPr txBox="1"/>
          <p:nvPr>
            <p:custDataLst>
              <p:tags r:id="rId22"/>
            </p:custDataLst>
          </p:nvPr>
        </p:nvSpPr>
        <p:spPr>
          <a:xfrm>
            <a:off x="6923993" y="3741217"/>
            <a:ext cx="57771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200" spc="-14" dirty="0" smtClean="0">
                <a:solidFill>
                  <a:schemeClr val="lt1"/>
                </a:solidFill>
                <a:latin typeface="Calibri" panose="020F0502020204030204" pitchFamily="34" charset="0"/>
              </a:rPr>
              <a:t>June</a:t>
            </a:r>
            <a:endParaRPr lang="en-GB" sz="1200" spc="-1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17" name="OTLSHAPE_TB_00000000000000000000000000000000_Separator5"/>
          <p:cNvCxnSpPr/>
          <p:nvPr>
            <p:custDataLst>
              <p:tags r:id="rId23"/>
            </p:custDataLst>
          </p:nvPr>
        </p:nvCxnSpPr>
        <p:spPr>
          <a:xfrm>
            <a:off x="8321615" y="373264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TLSHAPE_TB_00000000000000000000000000000000_TimescaleInterval6"/>
          <p:cNvSpPr txBox="1"/>
          <p:nvPr>
            <p:custDataLst>
              <p:tags r:id="rId24"/>
            </p:custDataLst>
          </p:nvPr>
        </p:nvSpPr>
        <p:spPr>
          <a:xfrm>
            <a:off x="8385116" y="3741217"/>
            <a:ext cx="343070" cy="1946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200" spc="-12" dirty="0" smtClean="0">
                <a:solidFill>
                  <a:schemeClr val="lt1"/>
                </a:solidFill>
                <a:latin typeface="Calibri" panose="020F0502020204030204" pitchFamily="34" charset="0"/>
              </a:rPr>
              <a:t>July</a:t>
            </a:r>
            <a:endParaRPr lang="en-GB" sz="1200" spc="-1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19" name="OTLSHAPE_TB_00000000000000000000000000000000_Separator6"/>
          <p:cNvCxnSpPr/>
          <p:nvPr>
            <p:custDataLst>
              <p:tags r:id="rId25"/>
            </p:custDataLst>
          </p:nvPr>
        </p:nvCxnSpPr>
        <p:spPr>
          <a:xfrm>
            <a:off x="9831442" y="373264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TLSHAPE_TB_00000000000000000000000000000000_TimescaleInterval7"/>
          <p:cNvSpPr txBox="1"/>
          <p:nvPr>
            <p:custDataLst>
              <p:tags r:id="rId26"/>
            </p:custDataLst>
          </p:nvPr>
        </p:nvSpPr>
        <p:spPr>
          <a:xfrm>
            <a:off x="9894943" y="3741217"/>
            <a:ext cx="525118" cy="2073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200" spc="-16" dirty="0" smtClean="0">
                <a:solidFill>
                  <a:schemeClr val="lt1"/>
                </a:solidFill>
                <a:latin typeface="Calibri" panose="020F0502020204030204" pitchFamily="34" charset="0"/>
              </a:rPr>
              <a:t>August</a:t>
            </a:r>
            <a:endParaRPr lang="en-GB" sz="1200" spc="-1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M_9a964de0b1434929a3765228bf866e4b_Title"/>
          <p:cNvSpPr txBox="1"/>
          <p:nvPr>
            <p:custDataLst>
              <p:tags r:id="rId27"/>
            </p:custDataLst>
          </p:nvPr>
        </p:nvSpPr>
        <p:spPr>
          <a:xfrm>
            <a:off x="6455939" y="2637058"/>
            <a:ext cx="194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Choice of Missile &amp; Modifications</a:t>
            </a:r>
            <a:endParaRPr lang="en-GB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M_9a964de0b1434929a3765228bf866e4b_Date"/>
          <p:cNvSpPr txBox="1"/>
          <p:nvPr>
            <p:custDataLst>
              <p:tags r:id="rId28"/>
            </p:custDataLst>
          </p:nvPr>
        </p:nvSpPr>
        <p:spPr>
          <a:xfrm>
            <a:off x="6455939" y="2820277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18/5/2015</a:t>
            </a:r>
            <a:endParaRPr lang="en-GB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3" name="OTLSHAPE_M_9a964de0b1434929a3765228bf866e4b_Shape"/>
          <p:cNvSpPr/>
          <p:nvPr>
            <p:custDataLst>
              <p:tags r:id="rId29"/>
            </p:custDataLst>
          </p:nvPr>
        </p:nvSpPr>
        <p:spPr>
          <a:xfrm rot="16200000">
            <a:off x="6259089" y="2749030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TLSHAPE_M_5c662a594cbc4033ac5fa83045cca346_Title"/>
          <p:cNvSpPr txBox="1"/>
          <p:nvPr>
            <p:custDataLst>
              <p:tags r:id="rId30"/>
            </p:custDataLst>
          </p:nvPr>
        </p:nvSpPr>
        <p:spPr>
          <a:xfrm>
            <a:off x="7868358" y="3089602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Model Complete</a:t>
            </a:r>
            <a:endParaRPr lang="en-GB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OTLSHAPE_M_5c662a594cbc4033ac5fa83045cca346_Date"/>
          <p:cNvSpPr txBox="1"/>
          <p:nvPr>
            <p:custDataLst>
              <p:tags r:id="rId31"/>
            </p:custDataLst>
          </p:nvPr>
        </p:nvSpPr>
        <p:spPr>
          <a:xfrm>
            <a:off x="7868358" y="327282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16/6/2015</a:t>
            </a:r>
            <a:endParaRPr lang="en-GB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6" name="OTLSHAPE_M_5c662a594cbc4033ac5fa83045cca346_Shape"/>
          <p:cNvSpPr/>
          <p:nvPr>
            <p:custDataLst>
              <p:tags r:id="rId32"/>
            </p:custDataLst>
          </p:nvPr>
        </p:nvSpPr>
        <p:spPr>
          <a:xfrm rot="16200000">
            <a:off x="7671508" y="3201573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TLSHAPE_M_f8062960c147413ea668b38e1acbb4c6_Title"/>
          <p:cNvSpPr txBox="1"/>
          <p:nvPr>
            <p:custDataLst>
              <p:tags r:id="rId33"/>
            </p:custDataLst>
          </p:nvPr>
        </p:nvSpPr>
        <p:spPr>
          <a:xfrm>
            <a:off x="9134665" y="2184515"/>
            <a:ext cx="1460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Controller Designed</a:t>
            </a:r>
            <a:endParaRPr lang="en-GB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M_f8062960c147413ea668b38e1acbb4c6_Date"/>
          <p:cNvSpPr txBox="1"/>
          <p:nvPr>
            <p:custDataLst>
              <p:tags r:id="rId34"/>
            </p:custDataLst>
          </p:nvPr>
        </p:nvSpPr>
        <p:spPr>
          <a:xfrm>
            <a:off x="9134665" y="2367734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12/7/2015</a:t>
            </a:r>
            <a:endParaRPr lang="en-GB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M_f8062960c147413ea668b38e1acbb4c6_Shape"/>
          <p:cNvSpPr/>
          <p:nvPr>
            <p:custDataLst>
              <p:tags r:id="rId35"/>
            </p:custDataLst>
          </p:nvPr>
        </p:nvSpPr>
        <p:spPr>
          <a:xfrm rot="16200000">
            <a:off x="8937815" y="2296487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OTLSHAPE_M_b4a2275b1c7c4c11a650150570fb814f_Title"/>
          <p:cNvSpPr txBox="1"/>
          <p:nvPr>
            <p:custDataLst>
              <p:tags r:id="rId36"/>
            </p:custDataLst>
          </p:nvPr>
        </p:nvSpPr>
        <p:spPr>
          <a:xfrm>
            <a:off x="9183369" y="2637058"/>
            <a:ext cx="144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Thesis Progress Review 2</a:t>
            </a:r>
            <a:endParaRPr lang="en-GB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M_b4a2275b1c7c4c11a650150570fb814f_Date"/>
          <p:cNvSpPr txBox="1"/>
          <p:nvPr>
            <p:custDataLst>
              <p:tags r:id="rId37"/>
            </p:custDataLst>
          </p:nvPr>
        </p:nvSpPr>
        <p:spPr>
          <a:xfrm>
            <a:off x="9183369" y="2820277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13/7/2015</a:t>
            </a:r>
            <a:endParaRPr lang="en-GB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M_b4a2275b1c7c4c11a650150570fb814f_Shape"/>
          <p:cNvSpPr/>
          <p:nvPr>
            <p:custDataLst>
              <p:tags r:id="rId38"/>
            </p:custDataLst>
          </p:nvPr>
        </p:nvSpPr>
        <p:spPr>
          <a:xfrm rot="16200000">
            <a:off x="8986519" y="2749030"/>
            <a:ext cx="165100" cy="165100"/>
          </a:xfrm>
          <a:prstGeom prst="flowChartMerg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OTLSHAPE_M_50933e05042548238357b3f3937be2f6_Title"/>
          <p:cNvSpPr txBox="1"/>
          <p:nvPr>
            <p:custDataLst>
              <p:tags r:id="rId39"/>
            </p:custDataLst>
          </p:nvPr>
        </p:nvSpPr>
        <p:spPr>
          <a:xfrm>
            <a:off x="10644493" y="3089602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Thesis Hand-in</a:t>
            </a:r>
            <a:endParaRPr lang="en-GB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TLSHAPE_M_50933e05042548238357b3f3937be2f6_Date"/>
          <p:cNvSpPr txBox="1"/>
          <p:nvPr>
            <p:custDataLst>
              <p:tags r:id="rId40"/>
            </p:custDataLst>
          </p:nvPr>
        </p:nvSpPr>
        <p:spPr>
          <a:xfrm>
            <a:off x="10644493" y="327282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12/8/2015</a:t>
            </a:r>
            <a:endParaRPr lang="en-GB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M_50933e05042548238357b3f3937be2f6_Shape"/>
          <p:cNvSpPr/>
          <p:nvPr>
            <p:custDataLst>
              <p:tags r:id="rId41"/>
            </p:custDataLst>
          </p:nvPr>
        </p:nvSpPr>
        <p:spPr>
          <a:xfrm rot="16200000">
            <a:off x="10447643" y="3201573"/>
            <a:ext cx="165100" cy="165100"/>
          </a:xfrm>
          <a:prstGeom prst="flowChartMerg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TLSHAPE_T_7ad21b4d5ca64d87a6feb870a204567b_Shape"/>
          <p:cNvSpPr/>
          <p:nvPr>
            <p:custDataLst>
              <p:tags r:id="rId42"/>
            </p:custDataLst>
          </p:nvPr>
        </p:nvSpPr>
        <p:spPr>
          <a:xfrm>
            <a:off x="2038787" y="4541000"/>
            <a:ext cx="56134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TLSHAPE_T_7ad21b4d5ca64d87a6feb870a204567b_Title"/>
          <p:cNvSpPr txBox="1"/>
          <p:nvPr>
            <p:custDataLst>
              <p:tags r:id="rId43"/>
            </p:custDataLst>
          </p:nvPr>
        </p:nvSpPr>
        <p:spPr>
          <a:xfrm>
            <a:off x="969573" y="4557341"/>
            <a:ext cx="1028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Literature Review</a:t>
            </a:r>
            <a:endParaRPr lang="en-GB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T_5211a22648694036b15a9e281169506c_Shape"/>
          <p:cNvSpPr/>
          <p:nvPr>
            <p:custDataLst>
              <p:tags r:id="rId44"/>
            </p:custDataLst>
          </p:nvPr>
        </p:nvSpPr>
        <p:spPr>
          <a:xfrm>
            <a:off x="4668808" y="4807700"/>
            <a:ext cx="2197100" cy="203200"/>
          </a:xfrm>
          <a:prstGeom prst="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TLSHAPE_T_5211a22648694036b15a9e281169506c_Title"/>
          <p:cNvSpPr txBox="1"/>
          <p:nvPr>
            <p:custDataLst>
              <p:tags r:id="rId45"/>
            </p:custDataLst>
          </p:nvPr>
        </p:nvSpPr>
        <p:spPr>
          <a:xfrm>
            <a:off x="2775069" y="4824041"/>
            <a:ext cx="185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Lumped Element Model Studies</a:t>
            </a:r>
            <a:endParaRPr lang="en-GB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OTLSHAPE_T_79d4ba37961f497eb6115166cda79dec_Shape"/>
          <p:cNvSpPr/>
          <p:nvPr>
            <p:custDataLst>
              <p:tags r:id="rId46"/>
            </p:custDataLst>
          </p:nvPr>
        </p:nvSpPr>
        <p:spPr>
          <a:xfrm>
            <a:off x="6860493" y="5074400"/>
            <a:ext cx="787400" cy="203200"/>
          </a:xfrm>
          <a:prstGeom prst="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TLSHAPE_T_79d4ba37961f497eb6115166cda79dec_Title"/>
          <p:cNvSpPr txBox="1"/>
          <p:nvPr>
            <p:custDataLst>
              <p:tags r:id="rId47"/>
            </p:custDataLst>
          </p:nvPr>
        </p:nvSpPr>
        <p:spPr>
          <a:xfrm>
            <a:off x="4950370" y="5090741"/>
            <a:ext cx="186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FEM &amp; Aerodynamics Modelling</a:t>
            </a:r>
            <a:endParaRPr lang="en-GB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T_9af944ac559348cd82a55c121a46eb7d_Shape"/>
          <p:cNvSpPr/>
          <p:nvPr>
            <p:custDataLst>
              <p:tags r:id="rId48"/>
            </p:custDataLst>
          </p:nvPr>
        </p:nvSpPr>
        <p:spPr>
          <a:xfrm>
            <a:off x="7201421" y="5341100"/>
            <a:ext cx="1028700" cy="203200"/>
          </a:xfrm>
          <a:prstGeom prst="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TLSHAPE_T_9af944ac559348cd82a55c121a46eb7d_Title"/>
          <p:cNvSpPr txBox="1"/>
          <p:nvPr>
            <p:custDataLst>
              <p:tags r:id="rId49"/>
            </p:custDataLst>
          </p:nvPr>
        </p:nvSpPr>
        <p:spPr>
          <a:xfrm>
            <a:off x="5748753" y="5357441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Specifications Definition</a:t>
            </a:r>
            <a:endParaRPr lang="en-GB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8" name="OTLSHAPE_T_6ece0e0957fb45b289818d89ca17feae_Shape"/>
          <p:cNvSpPr/>
          <p:nvPr>
            <p:custDataLst>
              <p:tags r:id="rId50"/>
            </p:custDataLst>
          </p:nvPr>
        </p:nvSpPr>
        <p:spPr>
          <a:xfrm>
            <a:off x="8029391" y="5607800"/>
            <a:ext cx="889000" cy="203200"/>
          </a:xfrm>
          <a:prstGeom prst="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OTLSHAPE_T_6ece0e0957fb45b289818d89ca17feae_Title"/>
          <p:cNvSpPr txBox="1"/>
          <p:nvPr>
            <p:custDataLst>
              <p:tags r:id="rId51"/>
            </p:custDataLst>
          </p:nvPr>
        </p:nvSpPr>
        <p:spPr>
          <a:xfrm>
            <a:off x="6974656" y="5624141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Controller Design</a:t>
            </a:r>
            <a:endParaRPr lang="en-GB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OTLSHAPE_T_cc717fd9c80d4f3f8cd1a6a7077eea0c_Shape"/>
          <p:cNvSpPr/>
          <p:nvPr>
            <p:custDataLst>
              <p:tags r:id="rId52"/>
            </p:custDataLst>
          </p:nvPr>
        </p:nvSpPr>
        <p:spPr>
          <a:xfrm>
            <a:off x="8321616" y="5874500"/>
            <a:ext cx="927100" cy="203200"/>
          </a:xfrm>
          <a:prstGeom prst="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TLSHAPE_T_cc717fd9c80d4f3f8cd1a6a7077eea0c_Title"/>
          <p:cNvSpPr txBox="1"/>
          <p:nvPr>
            <p:custDataLst>
              <p:tags r:id="rId53"/>
            </p:custDataLst>
          </p:nvPr>
        </p:nvSpPr>
        <p:spPr>
          <a:xfrm>
            <a:off x="6739831" y="5890841"/>
            <a:ext cx="1536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Performance Assessement</a:t>
            </a:r>
            <a:endParaRPr lang="en-GB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OTLSHAPE_T_32f44f12989044abbdc1e46d7e6020eb_Shape"/>
          <p:cNvSpPr/>
          <p:nvPr>
            <p:custDataLst>
              <p:tags r:id="rId54"/>
            </p:custDataLst>
          </p:nvPr>
        </p:nvSpPr>
        <p:spPr>
          <a:xfrm>
            <a:off x="5301961" y="6141200"/>
            <a:ext cx="51181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OTLSHAPE_T_32f44f12989044abbdc1e46d7e6020eb_Title"/>
          <p:cNvSpPr txBox="1"/>
          <p:nvPr>
            <p:custDataLst>
              <p:tags r:id="rId55"/>
            </p:custDataLst>
          </p:nvPr>
        </p:nvSpPr>
        <p:spPr>
          <a:xfrm>
            <a:off x="4386503" y="6157541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Thesis Writting</a:t>
            </a:r>
            <a:endParaRPr lang="en-GB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9" name="Espace réservé du numéro de diapositive 1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FD7-B729-4A73-9C0B-16B3429A805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37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52269" y="3312220"/>
            <a:ext cx="11301048" cy="927080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Actual Progress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169819" y="2960152"/>
            <a:ext cx="60659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 err="1" smtClean="0"/>
              <a:t>Lumped</a:t>
            </a:r>
            <a:r>
              <a:rPr lang="fr-FR" sz="2000" dirty="0" smtClean="0"/>
              <a:t> </a:t>
            </a:r>
            <a:r>
              <a:rPr lang="fr-FR" sz="2000" dirty="0" err="1"/>
              <a:t>Element</a:t>
            </a:r>
            <a:r>
              <a:rPr lang="fr-FR" sz="2000" dirty="0"/>
              <a:t> </a:t>
            </a:r>
            <a:r>
              <a:rPr lang="fr-FR" sz="2000" dirty="0" err="1"/>
              <a:t>Models</a:t>
            </a:r>
            <a:r>
              <a:rPr lang="fr-FR" sz="2000" dirty="0"/>
              <a:t> &amp; Simulations</a:t>
            </a:r>
            <a:endParaRPr lang="en-GB" sz="2000" dirty="0"/>
          </a:p>
          <a:p>
            <a:pPr marL="285750" indent="-285750" algn="ctr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Contacts </a:t>
            </a:r>
            <a:r>
              <a:rPr lang="fr-FR" sz="2000" dirty="0" err="1" smtClean="0"/>
              <a:t>within</a:t>
            </a:r>
            <a:r>
              <a:rPr lang="fr-FR" sz="2000" dirty="0" smtClean="0"/>
              <a:t> MBDA</a:t>
            </a:r>
            <a:endParaRPr lang="en-GB" sz="20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FD7-B729-4A73-9C0B-16B3429A8059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90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0.00039 -0.1835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Lumped</a:t>
            </a:r>
            <a:r>
              <a:rPr lang="fr-FR" dirty="0" smtClean="0"/>
              <a:t> </a:t>
            </a:r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err="1" smtClean="0"/>
              <a:t>Modelling</a:t>
            </a:r>
            <a:endParaRPr lang="en-GB" sz="3600" dirty="0"/>
          </a:p>
        </p:txBody>
      </p:sp>
      <p:grpSp>
        <p:nvGrpSpPr>
          <p:cNvPr id="5" name="Groupe 4"/>
          <p:cNvGrpSpPr/>
          <p:nvPr/>
        </p:nvGrpSpPr>
        <p:grpSpPr>
          <a:xfrm>
            <a:off x="7650328" y="1443348"/>
            <a:ext cx="5092046" cy="5198185"/>
            <a:chOff x="-324544" y="1862726"/>
            <a:chExt cx="5092046" cy="5198185"/>
          </a:xfrm>
        </p:grpSpPr>
        <p:grpSp>
          <p:nvGrpSpPr>
            <p:cNvPr id="6" name="Groupe 5"/>
            <p:cNvGrpSpPr/>
            <p:nvPr/>
          </p:nvGrpSpPr>
          <p:grpSpPr>
            <a:xfrm>
              <a:off x="-324544" y="1916832"/>
              <a:ext cx="5092046" cy="5144079"/>
              <a:chOff x="-1025012" y="1842448"/>
              <a:chExt cx="5092046" cy="5144079"/>
            </a:xfrm>
          </p:grpSpPr>
          <p:pic>
            <p:nvPicPr>
              <p:cNvPr id="10" name="Imag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039099">
                <a:off x="1346980" y="4679554"/>
                <a:ext cx="594957" cy="1441118"/>
              </a:xfrm>
              <a:prstGeom prst="rect">
                <a:avLst/>
              </a:prstGeom>
            </p:spPr>
          </p:pic>
          <p:grpSp>
            <p:nvGrpSpPr>
              <p:cNvPr id="11" name="Groupe 10"/>
              <p:cNvGrpSpPr/>
              <p:nvPr/>
            </p:nvGrpSpPr>
            <p:grpSpPr>
              <a:xfrm>
                <a:off x="559558" y="1842448"/>
                <a:ext cx="982639" cy="2938756"/>
                <a:chOff x="559558" y="1842448"/>
                <a:chExt cx="982639" cy="2938756"/>
              </a:xfrm>
            </p:grpSpPr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0480055">
                  <a:off x="808788" y="2084065"/>
                  <a:ext cx="588346" cy="2697139"/>
                </a:xfrm>
                <a:prstGeom prst="rect">
                  <a:avLst/>
                </a:prstGeom>
              </p:spPr>
            </p:pic>
            <p:cxnSp>
              <p:nvCxnSpPr>
                <p:cNvPr id="34" name="Connecteur droit 33"/>
                <p:cNvCxnSpPr/>
                <p:nvPr/>
              </p:nvCxnSpPr>
              <p:spPr>
                <a:xfrm>
                  <a:off x="559558" y="1842448"/>
                  <a:ext cx="982639" cy="2893325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Connecteur droit 11"/>
              <p:cNvCxnSpPr/>
              <p:nvPr/>
            </p:nvCxnSpPr>
            <p:spPr>
              <a:xfrm>
                <a:off x="1528549" y="4708478"/>
                <a:ext cx="341194" cy="20335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H="1">
                <a:off x="1521011" y="1842448"/>
                <a:ext cx="21186" cy="4843310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Arc 13"/>
              <p:cNvSpPr/>
              <p:nvPr/>
            </p:nvSpPr>
            <p:spPr>
              <a:xfrm>
                <a:off x="-1025012" y="2620371"/>
                <a:ext cx="5092046" cy="4366156"/>
              </a:xfrm>
              <a:prstGeom prst="arc">
                <a:avLst>
                  <a:gd name="adj1" fmla="val 15132698"/>
                  <a:gd name="adj2" fmla="val 16226952"/>
                </a:avLst>
              </a:prstGeom>
              <a:ln>
                <a:headEnd type="triangle" w="lg" len="lg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Arc 14"/>
              <p:cNvSpPr/>
              <p:nvPr/>
            </p:nvSpPr>
            <p:spPr>
              <a:xfrm>
                <a:off x="-190959" y="3035627"/>
                <a:ext cx="3423940" cy="3345702"/>
              </a:xfrm>
              <a:prstGeom prst="arc">
                <a:avLst>
                  <a:gd name="adj1" fmla="val 4815303"/>
                  <a:gd name="adj2" fmla="val 5363947"/>
                </a:avLst>
              </a:prstGeom>
              <a:ln>
                <a:headEnd type="triangle" w="lg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ZoneTexte 15"/>
              <p:cNvSpPr txBox="1"/>
              <p:nvPr/>
            </p:nvSpPr>
            <p:spPr>
              <a:xfrm>
                <a:off x="943523" y="2245763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>
                    <a:solidFill>
                      <a:srgbClr val="C00000"/>
                    </a:solidFill>
                  </a:rPr>
                  <a:t>α</a:t>
                </a:r>
                <a:r>
                  <a:rPr lang="fr-FR" baseline="-25000" dirty="0">
                    <a:solidFill>
                      <a:srgbClr val="C00000"/>
                    </a:solidFill>
                  </a:rPr>
                  <a:t>1</a:t>
                </a:r>
                <a:endParaRPr lang="en-GB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1475083" y="6423491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>
                    <a:solidFill>
                      <a:srgbClr val="7030A0"/>
                    </a:solidFill>
                  </a:rPr>
                  <a:t>α</a:t>
                </a:r>
                <a:r>
                  <a:rPr lang="fr-FR" baseline="-25000" dirty="0">
                    <a:solidFill>
                      <a:srgbClr val="7030A0"/>
                    </a:solidFill>
                  </a:rPr>
                  <a:t>2</a:t>
                </a:r>
                <a:endParaRPr lang="en-GB" dirty="0"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18" name="Groupe 17"/>
              <p:cNvGrpSpPr/>
              <p:nvPr/>
            </p:nvGrpSpPr>
            <p:grpSpPr>
              <a:xfrm flipH="1">
                <a:off x="1032901" y="3487836"/>
                <a:ext cx="198892" cy="198609"/>
                <a:chOff x="5913698" y="3573016"/>
                <a:chExt cx="915703" cy="914400"/>
              </a:xfrm>
            </p:grpSpPr>
            <p:sp>
              <p:nvSpPr>
                <p:cNvPr id="29" name="Secteurs 28"/>
                <p:cNvSpPr/>
                <p:nvPr/>
              </p:nvSpPr>
              <p:spPr>
                <a:xfrm>
                  <a:off x="5915001" y="3573016"/>
                  <a:ext cx="914400" cy="914400"/>
                </a:xfrm>
                <a:prstGeom prst="pie">
                  <a:avLst>
                    <a:gd name="adj1" fmla="val 10800000"/>
                    <a:gd name="adj2" fmla="val 16200000"/>
                  </a:avLst>
                </a:prstGeom>
                <a:ln w="31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Secteurs 29"/>
                <p:cNvSpPr/>
                <p:nvPr/>
              </p:nvSpPr>
              <p:spPr>
                <a:xfrm>
                  <a:off x="5915001" y="3573016"/>
                  <a:ext cx="914400" cy="914400"/>
                </a:xfrm>
                <a:prstGeom prst="pie">
                  <a:avLst>
                    <a:gd name="adj1" fmla="val 87014"/>
                    <a:gd name="adj2" fmla="val 5300381"/>
                  </a:avLst>
                </a:prstGeom>
                <a:ln w="31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Secteurs 30"/>
                <p:cNvSpPr/>
                <p:nvPr/>
              </p:nvSpPr>
              <p:spPr>
                <a:xfrm>
                  <a:off x="5915001" y="3573016"/>
                  <a:ext cx="914400" cy="914400"/>
                </a:xfrm>
                <a:prstGeom prst="pie">
                  <a:avLst>
                    <a:gd name="adj1" fmla="val 16125277"/>
                    <a:gd name="adj2" fmla="val 45232"/>
                  </a:avLst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Secteurs 31"/>
                <p:cNvSpPr/>
                <p:nvPr/>
              </p:nvSpPr>
              <p:spPr>
                <a:xfrm rot="10800000">
                  <a:off x="5913698" y="3573016"/>
                  <a:ext cx="914400" cy="914400"/>
                </a:xfrm>
                <a:prstGeom prst="pie">
                  <a:avLst>
                    <a:gd name="adj1" fmla="val 16125277"/>
                    <a:gd name="adj2" fmla="val 45232"/>
                  </a:avLst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ZoneTexte 18"/>
              <p:cNvSpPr txBox="1"/>
              <p:nvPr/>
            </p:nvSpPr>
            <p:spPr>
              <a:xfrm>
                <a:off x="742921" y="5001267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</a:t>
                </a:r>
                <a:r>
                  <a:rPr lang="fr-FR" baseline="-25000" dirty="0"/>
                  <a:t>2</a:t>
                </a:r>
                <a:endParaRPr lang="en-GB" dirty="0"/>
              </a:p>
            </p:txBody>
          </p:sp>
          <p:sp>
            <p:nvSpPr>
              <p:cNvPr id="20" name="ZoneTexte 19"/>
              <p:cNvSpPr txBox="1"/>
              <p:nvPr/>
            </p:nvSpPr>
            <p:spPr>
              <a:xfrm>
                <a:off x="288816" y="318944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</a:t>
                </a:r>
                <a:r>
                  <a:rPr lang="fr-FR" baseline="-25000" dirty="0"/>
                  <a:t>1</a:t>
                </a:r>
                <a:endParaRPr lang="en-GB" dirty="0"/>
              </a:p>
            </p:txBody>
          </p:sp>
          <p:cxnSp>
            <p:nvCxnSpPr>
              <p:cNvPr id="21" name="Connecteur droit avec flèche 20"/>
              <p:cNvCxnSpPr/>
              <p:nvPr/>
            </p:nvCxnSpPr>
            <p:spPr>
              <a:xfrm flipH="1">
                <a:off x="252001" y="3586664"/>
                <a:ext cx="88885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e 21"/>
              <p:cNvGrpSpPr/>
              <p:nvPr/>
            </p:nvGrpSpPr>
            <p:grpSpPr>
              <a:xfrm flipH="1">
                <a:off x="1538211" y="5294961"/>
                <a:ext cx="198892" cy="198609"/>
                <a:chOff x="5913698" y="3573016"/>
                <a:chExt cx="915703" cy="914400"/>
              </a:xfrm>
            </p:grpSpPr>
            <p:sp>
              <p:nvSpPr>
                <p:cNvPr id="25" name="Secteurs 24"/>
                <p:cNvSpPr/>
                <p:nvPr/>
              </p:nvSpPr>
              <p:spPr>
                <a:xfrm>
                  <a:off x="5915001" y="3573016"/>
                  <a:ext cx="914400" cy="914400"/>
                </a:xfrm>
                <a:prstGeom prst="pie">
                  <a:avLst>
                    <a:gd name="adj1" fmla="val 10800000"/>
                    <a:gd name="adj2" fmla="val 16200000"/>
                  </a:avLst>
                </a:prstGeom>
                <a:ln w="31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Secteurs 25"/>
                <p:cNvSpPr/>
                <p:nvPr/>
              </p:nvSpPr>
              <p:spPr>
                <a:xfrm>
                  <a:off x="5915001" y="3573016"/>
                  <a:ext cx="914400" cy="914400"/>
                </a:xfrm>
                <a:prstGeom prst="pie">
                  <a:avLst>
                    <a:gd name="adj1" fmla="val 87014"/>
                    <a:gd name="adj2" fmla="val 5300381"/>
                  </a:avLst>
                </a:prstGeom>
                <a:ln w="31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Secteurs 26"/>
                <p:cNvSpPr/>
                <p:nvPr/>
              </p:nvSpPr>
              <p:spPr>
                <a:xfrm>
                  <a:off x="5915001" y="3573016"/>
                  <a:ext cx="914400" cy="914400"/>
                </a:xfrm>
                <a:prstGeom prst="pie">
                  <a:avLst>
                    <a:gd name="adj1" fmla="val 16125277"/>
                    <a:gd name="adj2" fmla="val 45232"/>
                  </a:avLst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Secteurs 27"/>
                <p:cNvSpPr/>
                <p:nvPr/>
              </p:nvSpPr>
              <p:spPr>
                <a:xfrm rot="10800000">
                  <a:off x="5913698" y="3573016"/>
                  <a:ext cx="914400" cy="914400"/>
                </a:xfrm>
                <a:prstGeom prst="pie">
                  <a:avLst>
                    <a:gd name="adj1" fmla="val 16125277"/>
                    <a:gd name="adj2" fmla="val 45232"/>
                  </a:avLst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3" name="Connecteur droit avec flèche 22"/>
              <p:cNvCxnSpPr/>
              <p:nvPr/>
            </p:nvCxnSpPr>
            <p:spPr>
              <a:xfrm flipH="1">
                <a:off x="755606" y="5400113"/>
                <a:ext cx="88885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avec flèche 23"/>
              <p:cNvCxnSpPr/>
              <p:nvPr/>
            </p:nvCxnSpPr>
            <p:spPr>
              <a:xfrm flipH="1" flipV="1">
                <a:off x="-454808" y="2191144"/>
                <a:ext cx="1128278" cy="1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7" name="ZoneTexte 6"/>
            <p:cNvSpPr txBox="1"/>
            <p:nvPr/>
          </p:nvSpPr>
          <p:spPr>
            <a:xfrm>
              <a:off x="45863" y="1862726"/>
              <a:ext cx="1580864" cy="369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C00000"/>
                  </a:solidFill>
                </a:rPr>
                <a:t>Turbulence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Connecteur droit avec flèche 7"/>
            <p:cNvCxnSpPr/>
            <p:nvPr/>
          </p:nvCxnSpPr>
          <p:spPr>
            <a:xfrm flipH="1">
              <a:off x="509509" y="6114919"/>
              <a:ext cx="1927779" cy="115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141000" y="6114273"/>
              <a:ext cx="214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>
                  <a:solidFill>
                    <a:schemeClr val="accent6">
                      <a:lumMod val="75000"/>
                    </a:schemeClr>
                  </a:solidFill>
                </a:rPr>
                <a:t>Thrust</a:t>
              </a:r>
              <a:r>
                <a:rPr lang="fr-FR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fr-FR" dirty="0" err="1" smtClean="0">
                  <a:solidFill>
                    <a:schemeClr val="accent6">
                      <a:lumMod val="75000"/>
                    </a:schemeClr>
                  </a:solidFill>
                </a:rPr>
                <a:t>vector</a:t>
              </a:r>
              <a:r>
                <a:rPr lang="fr-FR" dirty="0" smtClean="0">
                  <a:solidFill>
                    <a:schemeClr val="accent6">
                      <a:lumMod val="75000"/>
                    </a:schemeClr>
                  </a:solidFill>
                </a:rPr>
                <a:t> control</a:t>
              </a:r>
              <a:endParaRPr lang="en-GB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ZoneTexte 34"/>
          <p:cNvSpPr txBox="1"/>
          <p:nvPr/>
        </p:nvSpPr>
        <p:spPr>
          <a:xfrm>
            <a:off x="1974582" y="3715514"/>
            <a:ext cx="42207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Structural model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2</a:t>
            </a:r>
            <a:r>
              <a:rPr lang="fr-FR" dirty="0" smtClean="0"/>
              <a:t> </a:t>
            </a:r>
            <a:r>
              <a:rPr lang="fr-FR" dirty="0" err="1" smtClean="0"/>
              <a:t>rigid</a:t>
            </a:r>
            <a:r>
              <a:rPr lang="fr-FR" dirty="0" smtClean="0"/>
              <a:t> </a:t>
            </a:r>
            <a:r>
              <a:rPr lang="fr-FR" dirty="0" err="1" smtClean="0"/>
              <a:t>rods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1 torsion </a:t>
            </a:r>
            <a:r>
              <a:rPr lang="fr-FR" b="1" dirty="0" err="1" smtClean="0"/>
              <a:t>spring</a:t>
            </a:r>
            <a:r>
              <a:rPr lang="fr-FR" b="1" dirty="0" smtClean="0"/>
              <a:t> (1% </a:t>
            </a:r>
            <a:r>
              <a:rPr lang="fr-FR" b="1" dirty="0" err="1" smtClean="0"/>
              <a:t>damping</a:t>
            </a:r>
            <a:r>
              <a:rPr lang="fr-FR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Constant mass</a:t>
            </a:r>
          </a:p>
          <a:p>
            <a:endParaRPr lang="fr-FR" dirty="0"/>
          </a:p>
          <a:p>
            <a:r>
              <a:rPr lang="fr-FR" b="1" dirty="0" err="1" smtClean="0"/>
              <a:t>Aerodynamic</a:t>
            </a:r>
            <a:r>
              <a:rPr lang="fr-FR" b="1" dirty="0" smtClean="0"/>
              <a:t> model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Lift </a:t>
            </a:r>
            <a:r>
              <a:rPr lang="fr-FR" dirty="0" err="1" smtClean="0"/>
              <a:t>applied</a:t>
            </a:r>
            <a:r>
              <a:rPr lang="fr-FR" dirty="0" smtClean="0"/>
              <a:t> at CG of </a:t>
            </a:r>
            <a:r>
              <a:rPr lang="fr-FR" b="1" dirty="0" err="1" smtClean="0"/>
              <a:t>each</a:t>
            </a:r>
            <a:r>
              <a:rPr lang="fr-FR" b="1" dirty="0" smtClean="0"/>
              <a:t> </a:t>
            </a:r>
            <a:r>
              <a:rPr lang="fr-FR" b="1" dirty="0" err="1" smtClean="0"/>
              <a:t>rod</a:t>
            </a:r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Mach 4.5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Von Karman turbulence model</a:t>
            </a:r>
            <a:endParaRPr lang="el-GR" dirty="0"/>
          </a:p>
        </p:txBody>
      </p:sp>
      <p:sp>
        <p:nvSpPr>
          <p:cNvPr id="36" name="ZoneTexte 35"/>
          <p:cNvSpPr txBox="1"/>
          <p:nvPr/>
        </p:nvSpPr>
        <p:spPr>
          <a:xfrm>
            <a:off x="1957175" y="2826171"/>
            <a:ext cx="41388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/>
              <a:t>ASTER 30 </a:t>
            </a:r>
            <a:r>
              <a:rPr lang="fr-FR" sz="2400" dirty="0"/>
              <a:t>-  </a:t>
            </a:r>
            <a:r>
              <a:rPr lang="fr-FR" sz="2400" dirty="0" smtClean="0"/>
              <a:t>Anti-</a:t>
            </a:r>
            <a:r>
              <a:rPr lang="fr-FR" sz="2400" dirty="0" err="1"/>
              <a:t>B</a:t>
            </a:r>
            <a:r>
              <a:rPr lang="fr-FR" sz="2400" dirty="0" err="1" smtClean="0"/>
              <a:t>allistic</a:t>
            </a:r>
            <a:r>
              <a:rPr lang="fr-FR" sz="2400" dirty="0" smtClean="0"/>
              <a:t> Missile</a:t>
            </a:r>
          </a:p>
          <a:p>
            <a:pPr algn="ctr"/>
            <a:r>
              <a:rPr lang="fr-FR" sz="2400" dirty="0" smtClean="0"/>
              <a:t>(Surface-To-Air)</a:t>
            </a:r>
            <a:endParaRPr lang="en-GB" sz="2400" dirty="0"/>
          </a:p>
        </p:txBody>
      </p:sp>
      <p:sp>
        <p:nvSpPr>
          <p:cNvPr id="38" name="ZoneTexte 37">
            <a:hlinkClick r:id="rId4" action="ppaction://hlinkpres?slideindex=1&amp;slidetitle="/>
          </p:cNvPr>
          <p:cNvSpPr txBox="1"/>
          <p:nvPr/>
        </p:nvSpPr>
        <p:spPr>
          <a:xfrm>
            <a:off x="11351237" y="6413330"/>
            <a:ext cx="661097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Details</a:t>
            </a:r>
            <a:endParaRPr lang="en-GB" sz="1200" dirty="0"/>
          </a:p>
        </p:txBody>
      </p:sp>
      <p:sp>
        <p:nvSpPr>
          <p:cNvPr id="39" name="Espace réservé du numéro de diapositive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FD7-B729-4A73-9C0B-16B3429A805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5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Lumped</a:t>
            </a:r>
            <a:r>
              <a:rPr lang="fr-FR" dirty="0" smtClean="0"/>
              <a:t> </a:t>
            </a:r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Simulation</a:t>
            </a:r>
            <a:endParaRPr lang="en-GB" sz="3600" dirty="0"/>
          </a:p>
        </p:txBody>
      </p:sp>
      <p:pic>
        <p:nvPicPr>
          <p:cNvPr id="37" name="si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50432" y="1214460"/>
            <a:ext cx="2480604" cy="5721927"/>
          </a:xfrm>
          <a:prstGeom prst="rect">
            <a:avLst/>
          </a:prstGeom>
        </p:spPr>
      </p:pic>
      <p:sp>
        <p:nvSpPr>
          <p:cNvPr id="38" name="Bouton d'action : Vidéo 37">
            <a:hlinkClick r:id="rId5" action="ppaction://hlinkfile" highlightClick="1"/>
          </p:cNvPr>
          <p:cNvSpPr/>
          <p:nvPr/>
        </p:nvSpPr>
        <p:spPr>
          <a:xfrm>
            <a:off x="10426457" y="5791952"/>
            <a:ext cx="296968" cy="309357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1772741" y="3010092"/>
            <a:ext cx="3054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Controller </a:t>
            </a:r>
            <a:r>
              <a:rPr lang="fr-FR" sz="2400" dirty="0" err="1" smtClean="0"/>
              <a:t>designed</a:t>
            </a:r>
            <a:r>
              <a:rPr lang="fr-FR" sz="2400" dirty="0" smtClean="0"/>
              <a:t> </a:t>
            </a:r>
            <a:r>
              <a:rPr lang="fr-FR" sz="2400" dirty="0" err="1" smtClean="0"/>
              <a:t>without</a:t>
            </a:r>
            <a:r>
              <a:rPr lang="fr-FR" sz="2400" dirty="0" smtClean="0"/>
              <a:t> </a:t>
            </a:r>
            <a:r>
              <a:rPr lang="fr-FR" sz="2400" dirty="0" err="1" smtClean="0"/>
              <a:t>elastic</a:t>
            </a:r>
            <a:r>
              <a:rPr lang="fr-FR" sz="2400" dirty="0" smtClean="0"/>
              <a:t> modes</a:t>
            </a:r>
            <a:endParaRPr lang="en-GB" sz="2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1709754" y="4793718"/>
            <a:ext cx="3195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Controller </a:t>
            </a:r>
            <a:r>
              <a:rPr lang="fr-FR" sz="2400" dirty="0" err="1" smtClean="0"/>
              <a:t>designed</a:t>
            </a:r>
            <a:r>
              <a:rPr lang="fr-FR" sz="2400" dirty="0" smtClean="0"/>
              <a:t> </a:t>
            </a:r>
            <a:r>
              <a:rPr lang="fr-FR" sz="2400" dirty="0" err="1" smtClean="0"/>
              <a:t>with</a:t>
            </a:r>
            <a:r>
              <a:rPr lang="fr-FR" sz="2400" dirty="0" smtClean="0"/>
              <a:t> </a:t>
            </a:r>
            <a:r>
              <a:rPr lang="fr-FR" sz="2400" dirty="0" err="1" smtClean="0"/>
              <a:t>elastic</a:t>
            </a:r>
            <a:r>
              <a:rPr lang="fr-FR" sz="2400" dirty="0" smtClean="0"/>
              <a:t> modes</a:t>
            </a:r>
            <a:endParaRPr lang="en-GB" sz="2400" dirty="0"/>
          </a:p>
        </p:txBody>
      </p:sp>
      <p:cxnSp>
        <p:nvCxnSpPr>
          <p:cNvPr id="40" name="Connecteur droit avec flèche 39"/>
          <p:cNvCxnSpPr>
            <a:stCxn id="3" idx="3"/>
          </p:cNvCxnSpPr>
          <p:nvPr/>
        </p:nvCxnSpPr>
        <p:spPr>
          <a:xfrm flipV="1">
            <a:off x="4827668" y="3010092"/>
            <a:ext cx="2022764" cy="415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4827668" y="5162439"/>
            <a:ext cx="2022764" cy="217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FD7-B729-4A73-9C0B-16B3429A805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00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Contacts </a:t>
            </a:r>
            <a:r>
              <a:rPr lang="fr-FR" dirty="0" err="1" smtClean="0"/>
              <a:t>within</a:t>
            </a:r>
            <a:r>
              <a:rPr lang="fr-FR" dirty="0" smtClean="0"/>
              <a:t> MBDA</a:t>
            </a:r>
            <a:endParaRPr lang="en-GB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200" y="2541695"/>
            <a:ext cx="10515600" cy="3704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fr-FR" sz="2400" dirty="0" smtClean="0"/>
              <a:t>MBDA </a:t>
            </a:r>
            <a:r>
              <a:rPr lang="fr-FR" sz="2400" dirty="0" err="1" smtClean="0"/>
              <a:t>Coordinator</a:t>
            </a:r>
            <a:r>
              <a:rPr lang="fr-FR" sz="2400" dirty="0" smtClean="0"/>
              <a:t>: Mr Graham Wallis – 08/04, 24/04. </a:t>
            </a:r>
            <a:r>
              <a:rPr lang="fr-FR" sz="2400" dirty="0" err="1" smtClean="0"/>
              <a:t>Next</a:t>
            </a:r>
            <a:r>
              <a:rPr lang="fr-FR" sz="2400" dirty="0" smtClean="0"/>
              <a:t> : 18/05</a:t>
            </a:r>
          </a:p>
          <a:p>
            <a:pPr>
              <a:lnSpc>
                <a:spcPct val="250000"/>
              </a:lnSpc>
            </a:pPr>
            <a:r>
              <a:rPr lang="fr-FR" sz="2400" dirty="0" err="1" smtClean="0"/>
              <a:t>Visit</a:t>
            </a:r>
            <a:r>
              <a:rPr lang="fr-FR" sz="2400" dirty="0" smtClean="0"/>
              <a:t> of </a:t>
            </a:r>
            <a:r>
              <a:rPr lang="fr-FR" sz="2400" dirty="0" err="1" smtClean="0"/>
              <a:t>BAe</a:t>
            </a:r>
            <a:r>
              <a:rPr lang="fr-FR" sz="2400" dirty="0" smtClean="0"/>
              <a:t> ATC –  End of May</a:t>
            </a:r>
            <a:endParaRPr lang="fr-FR" sz="2000" dirty="0" smtClean="0"/>
          </a:p>
          <a:p>
            <a:pPr>
              <a:lnSpc>
                <a:spcPct val="250000"/>
              </a:lnSpc>
            </a:pPr>
            <a:r>
              <a:rPr lang="fr-FR" sz="2400" dirty="0" smtClean="0"/>
              <a:t>Meeting </a:t>
            </a:r>
            <a:r>
              <a:rPr lang="fr-FR" sz="2400" dirty="0" err="1" smtClean="0"/>
              <a:t>with</a:t>
            </a:r>
            <a:r>
              <a:rPr lang="fr-FR" sz="2400" dirty="0" smtClean="0"/>
              <a:t> an MBDA control </a:t>
            </a:r>
            <a:r>
              <a:rPr lang="fr-FR" sz="2400" dirty="0" err="1" smtClean="0"/>
              <a:t>engineer</a:t>
            </a:r>
            <a:r>
              <a:rPr lang="fr-FR" sz="2400" dirty="0" smtClean="0"/>
              <a:t> – 18/05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FD7-B729-4A73-9C0B-16B3429A805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1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8414" y="3007419"/>
            <a:ext cx="11301048" cy="927080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FD7-B729-4A73-9C0B-16B3429A8059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27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80403" y="1620985"/>
            <a:ext cx="10515600" cy="4351338"/>
          </a:xfrm>
        </p:spPr>
        <p:txBody>
          <a:bodyPr anchor="ctr">
            <a:normAutofit/>
          </a:bodyPr>
          <a:lstStyle/>
          <a:p>
            <a:pPr marL="571500" indent="-571500" algn="ctr">
              <a:lnSpc>
                <a:spcPct val="200000"/>
              </a:lnSpc>
              <a:buFont typeface="+mj-lt"/>
              <a:buAutoNum type="romanUcPeriod"/>
            </a:pPr>
            <a:r>
              <a:rPr lang="en-US" sz="3200" dirty="0" smtClean="0"/>
              <a:t>Background Literature</a:t>
            </a:r>
          </a:p>
          <a:p>
            <a:pPr marL="571500" indent="-571500" algn="ctr">
              <a:lnSpc>
                <a:spcPct val="200000"/>
              </a:lnSpc>
              <a:buFont typeface="+mj-lt"/>
              <a:buAutoNum type="romanUcPeriod"/>
            </a:pPr>
            <a:r>
              <a:rPr lang="en-US" sz="3200" dirty="0" smtClean="0"/>
              <a:t>Thesis Objectives &amp; </a:t>
            </a:r>
            <a:r>
              <a:rPr lang="en-US" sz="3200" dirty="0"/>
              <a:t>S</a:t>
            </a:r>
            <a:r>
              <a:rPr lang="en-US" sz="3200" dirty="0" smtClean="0"/>
              <a:t>chedule</a:t>
            </a:r>
          </a:p>
          <a:p>
            <a:pPr marL="571500" indent="-571500" algn="ctr">
              <a:lnSpc>
                <a:spcPct val="200000"/>
              </a:lnSpc>
              <a:buFont typeface="+mj-lt"/>
              <a:buAutoNum type="romanUcPeriod"/>
            </a:pPr>
            <a:r>
              <a:rPr lang="en-US" sz="3200" dirty="0" smtClean="0"/>
              <a:t>Actual Progress</a:t>
            </a:r>
            <a:endParaRPr lang="en-US" sz="32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FD7-B729-4A73-9C0B-16B3429A80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6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OTLSHAPE_M_50933e05042548238357b3f3937be2f6_Connector1"/>
          <p:cNvCxnSpPr/>
          <p:nvPr>
            <p:custDataLst>
              <p:tags r:id="rId1"/>
            </p:custDataLst>
          </p:nvPr>
        </p:nvCxnSpPr>
        <p:spPr>
          <a:xfrm>
            <a:off x="10214425" y="2896773"/>
            <a:ext cx="0" cy="442172"/>
          </a:xfrm>
          <a:prstGeom prst="line">
            <a:avLst/>
          </a:prstGeom>
          <a:ln w="9525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OTLSHAPE_M_b4a2275b1c7c4c11a650150570fb814f_Connector2"/>
          <p:cNvCxnSpPr/>
          <p:nvPr>
            <p:custDataLst>
              <p:tags r:id="rId2"/>
            </p:custDataLst>
          </p:nvPr>
        </p:nvCxnSpPr>
        <p:spPr>
          <a:xfrm>
            <a:off x="8753301" y="2955320"/>
            <a:ext cx="0" cy="383625"/>
          </a:xfrm>
          <a:prstGeom prst="line">
            <a:avLst/>
          </a:prstGeom>
          <a:ln w="9525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OTLSHAPE_M_b4a2275b1c7c4c11a650150570fb814f_Connector1"/>
          <p:cNvCxnSpPr/>
          <p:nvPr>
            <p:custDataLst>
              <p:tags r:id="rId3"/>
            </p:custDataLst>
          </p:nvPr>
        </p:nvCxnSpPr>
        <p:spPr>
          <a:xfrm>
            <a:off x="8753301" y="2444230"/>
            <a:ext cx="0" cy="340572"/>
          </a:xfrm>
          <a:prstGeom prst="line">
            <a:avLst/>
          </a:prstGeom>
          <a:ln w="9525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OTLSHAPE_M_f8062960c147413ea668b38e1acbb4c6_Connector2"/>
          <p:cNvCxnSpPr/>
          <p:nvPr>
            <p:custDataLst>
              <p:tags r:id="rId4"/>
            </p:custDataLst>
          </p:nvPr>
        </p:nvCxnSpPr>
        <p:spPr>
          <a:xfrm>
            <a:off x="8704597" y="2955320"/>
            <a:ext cx="0" cy="383625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OTLSHAPE_M_f8062960c147413ea668b38e1acbb4c6_Connector1"/>
          <p:cNvCxnSpPr/>
          <p:nvPr>
            <p:custDataLst>
              <p:tags r:id="rId5"/>
            </p:custDataLst>
          </p:nvPr>
        </p:nvCxnSpPr>
        <p:spPr>
          <a:xfrm>
            <a:off x="8704597" y="1991687"/>
            <a:ext cx="0" cy="793115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OTLSHAPE_M_5c662a594cbc4033ac5fa83045cca346_Connector1"/>
          <p:cNvCxnSpPr/>
          <p:nvPr>
            <p:custDataLst>
              <p:tags r:id="rId6"/>
            </p:custDataLst>
          </p:nvPr>
        </p:nvCxnSpPr>
        <p:spPr>
          <a:xfrm>
            <a:off x="7438290" y="2896773"/>
            <a:ext cx="0" cy="442172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OTLSHAPE_M_9a964de0b1434929a3765228bf866e4b_Connector1"/>
          <p:cNvCxnSpPr/>
          <p:nvPr>
            <p:custDataLst>
              <p:tags r:id="rId7"/>
            </p:custDataLst>
          </p:nvPr>
        </p:nvCxnSpPr>
        <p:spPr>
          <a:xfrm>
            <a:off x="6025871" y="2444230"/>
            <a:ext cx="0" cy="894715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TLSHAPE_TB_00000000000000000000000000000000_LeftEndCaps"/>
          <p:cNvSpPr txBox="1"/>
          <p:nvPr>
            <p:custDataLst>
              <p:tags r:id="rId8"/>
            </p:custDataLst>
          </p:nvPr>
        </p:nvSpPr>
        <p:spPr>
          <a:xfrm>
            <a:off x="192317" y="3389914"/>
            <a:ext cx="469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GB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TB_00000000000000000000000000000000_RightEndCaps"/>
          <p:cNvSpPr txBox="1"/>
          <p:nvPr>
            <p:custDataLst>
              <p:tags r:id="rId9"/>
            </p:custDataLst>
          </p:nvPr>
        </p:nvSpPr>
        <p:spPr>
          <a:xfrm>
            <a:off x="11285851" y="3389914"/>
            <a:ext cx="469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GB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OTLSHAPE_TB_00000000000000000000000000000000_ScaleContainer"/>
          <p:cNvSpPr/>
          <p:nvPr>
            <p:custDataLst>
              <p:tags r:id="rId10"/>
            </p:custDataLst>
          </p:nvPr>
        </p:nvSpPr>
        <p:spPr>
          <a:xfrm>
            <a:off x="808182" y="3338945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TLSHAPE_TB_00000000000000000000000000000000_ElapsedTime"/>
          <p:cNvSpPr/>
          <p:nvPr>
            <p:custDataLst>
              <p:tags r:id="rId11"/>
            </p:custDataLst>
          </p:nvPr>
        </p:nvSpPr>
        <p:spPr>
          <a:xfrm>
            <a:off x="808182" y="3643745"/>
            <a:ext cx="41402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TLSHAPE_TB_00000000000000000000000000000000_TodayMarkerShape"/>
          <p:cNvSpPr/>
          <p:nvPr>
            <p:custDataLst>
              <p:tags r:id="rId12"/>
            </p:custDataLst>
          </p:nvPr>
        </p:nvSpPr>
        <p:spPr>
          <a:xfrm>
            <a:off x="4882382" y="3719945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TLSHAPE_TB_00000000000000000000000000000000_TodayMarkerText"/>
          <p:cNvSpPr txBox="1"/>
          <p:nvPr>
            <p:custDataLst>
              <p:tags r:id="rId13"/>
            </p:custDataLst>
          </p:nvPr>
        </p:nvSpPr>
        <p:spPr>
          <a:xfrm>
            <a:off x="4574352" y="3846945"/>
            <a:ext cx="736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2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GB" sz="12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TB_00000000000000000000000000000000_TimescaleInterval1"/>
          <p:cNvSpPr txBox="1"/>
          <p:nvPr>
            <p:custDataLst>
              <p:tags r:id="rId14"/>
            </p:custDataLst>
          </p:nvPr>
        </p:nvSpPr>
        <p:spPr>
          <a:xfrm>
            <a:off x="871681" y="3436417"/>
            <a:ext cx="1008261" cy="1946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200" spc="-12" dirty="0" smtClean="0">
                <a:solidFill>
                  <a:schemeClr val="lt1"/>
                </a:solidFill>
                <a:latin typeface="Calibri" panose="020F0502020204030204" pitchFamily="34" charset="0"/>
              </a:rPr>
              <a:t>February</a:t>
            </a:r>
            <a:endParaRPr lang="en-GB" sz="1200" spc="-1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09" name="OTLSHAPE_TB_00000000000000000000000000000000_Separator1"/>
          <p:cNvCxnSpPr/>
          <p:nvPr>
            <p:custDataLst>
              <p:tags r:id="rId15"/>
            </p:custDataLst>
          </p:nvPr>
        </p:nvCxnSpPr>
        <p:spPr>
          <a:xfrm>
            <a:off x="2171897" y="342784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TLSHAPE_TB_00000000000000000000000000000000_TimescaleInterval2"/>
          <p:cNvSpPr txBox="1"/>
          <p:nvPr>
            <p:custDataLst>
              <p:tags r:id="rId16"/>
            </p:custDataLst>
          </p:nvPr>
        </p:nvSpPr>
        <p:spPr>
          <a:xfrm>
            <a:off x="2235396" y="3436417"/>
            <a:ext cx="800867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200" spc="-16" dirty="0" smtClean="0">
                <a:solidFill>
                  <a:schemeClr val="lt1"/>
                </a:solidFill>
                <a:latin typeface="Calibri" panose="020F0502020204030204" pitchFamily="34" charset="0"/>
              </a:rPr>
              <a:t>March</a:t>
            </a:r>
            <a:endParaRPr lang="en-GB" sz="1200" spc="-1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11" name="OTLSHAPE_TB_00000000000000000000000000000000_Separator2"/>
          <p:cNvCxnSpPr/>
          <p:nvPr>
            <p:custDataLst>
              <p:tags r:id="rId17"/>
            </p:custDataLst>
          </p:nvPr>
        </p:nvCxnSpPr>
        <p:spPr>
          <a:xfrm>
            <a:off x="3681724" y="342784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TLSHAPE_TB_00000000000000000000000000000000_TimescaleInterval3"/>
          <p:cNvSpPr txBox="1"/>
          <p:nvPr>
            <p:custDataLst>
              <p:tags r:id="rId18"/>
            </p:custDataLst>
          </p:nvPr>
        </p:nvSpPr>
        <p:spPr>
          <a:xfrm>
            <a:off x="3745225" y="3436417"/>
            <a:ext cx="1092822" cy="23255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200" spc="-14" dirty="0" smtClean="0">
                <a:solidFill>
                  <a:schemeClr val="lt1"/>
                </a:solidFill>
                <a:latin typeface="Calibri" panose="020F0502020204030204" pitchFamily="34" charset="0"/>
              </a:rPr>
              <a:t>April</a:t>
            </a:r>
            <a:endParaRPr lang="en-GB" sz="1200" spc="-1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13" name="OTLSHAPE_TB_00000000000000000000000000000000_Separator3"/>
          <p:cNvCxnSpPr/>
          <p:nvPr>
            <p:custDataLst>
              <p:tags r:id="rId19"/>
            </p:custDataLst>
          </p:nvPr>
        </p:nvCxnSpPr>
        <p:spPr>
          <a:xfrm>
            <a:off x="5142847" y="342784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TLSHAPE_TB_00000000000000000000000000000000_TimescaleInterval4"/>
          <p:cNvSpPr txBox="1"/>
          <p:nvPr>
            <p:custDataLst>
              <p:tags r:id="rId20"/>
            </p:custDataLst>
          </p:nvPr>
        </p:nvSpPr>
        <p:spPr>
          <a:xfrm>
            <a:off x="5206346" y="3436417"/>
            <a:ext cx="626417" cy="23255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GB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15" name="OTLSHAPE_TB_00000000000000000000000000000000_Separator4"/>
          <p:cNvCxnSpPr/>
          <p:nvPr>
            <p:custDataLst>
              <p:tags r:id="rId21"/>
            </p:custDataLst>
          </p:nvPr>
        </p:nvCxnSpPr>
        <p:spPr>
          <a:xfrm>
            <a:off x="6652674" y="342784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TLSHAPE_TB_00000000000000000000000000000000_TimescaleInterval5"/>
          <p:cNvSpPr txBox="1"/>
          <p:nvPr>
            <p:custDataLst>
              <p:tags r:id="rId22"/>
            </p:custDataLst>
          </p:nvPr>
        </p:nvSpPr>
        <p:spPr>
          <a:xfrm>
            <a:off x="6716175" y="3436417"/>
            <a:ext cx="57771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200" spc="-14" dirty="0" smtClean="0">
                <a:solidFill>
                  <a:schemeClr val="lt1"/>
                </a:solidFill>
                <a:latin typeface="Calibri" panose="020F0502020204030204" pitchFamily="34" charset="0"/>
              </a:rPr>
              <a:t>June</a:t>
            </a:r>
            <a:endParaRPr lang="en-GB" sz="1200" spc="-1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17" name="OTLSHAPE_TB_00000000000000000000000000000000_Separator5"/>
          <p:cNvCxnSpPr/>
          <p:nvPr>
            <p:custDataLst>
              <p:tags r:id="rId23"/>
            </p:custDataLst>
          </p:nvPr>
        </p:nvCxnSpPr>
        <p:spPr>
          <a:xfrm>
            <a:off x="8113797" y="342784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TLSHAPE_TB_00000000000000000000000000000000_TimescaleInterval6"/>
          <p:cNvSpPr txBox="1"/>
          <p:nvPr>
            <p:custDataLst>
              <p:tags r:id="rId24"/>
            </p:custDataLst>
          </p:nvPr>
        </p:nvSpPr>
        <p:spPr>
          <a:xfrm>
            <a:off x="8177298" y="3436417"/>
            <a:ext cx="343070" cy="1946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200" spc="-12" dirty="0" smtClean="0">
                <a:solidFill>
                  <a:schemeClr val="lt1"/>
                </a:solidFill>
                <a:latin typeface="Calibri" panose="020F0502020204030204" pitchFamily="34" charset="0"/>
              </a:rPr>
              <a:t>July</a:t>
            </a:r>
            <a:endParaRPr lang="en-GB" sz="1200" spc="-1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19" name="OTLSHAPE_TB_00000000000000000000000000000000_Separator6"/>
          <p:cNvCxnSpPr/>
          <p:nvPr>
            <p:custDataLst>
              <p:tags r:id="rId25"/>
            </p:custDataLst>
          </p:nvPr>
        </p:nvCxnSpPr>
        <p:spPr>
          <a:xfrm>
            <a:off x="9623624" y="342784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TLSHAPE_TB_00000000000000000000000000000000_TimescaleInterval7"/>
          <p:cNvSpPr txBox="1"/>
          <p:nvPr>
            <p:custDataLst>
              <p:tags r:id="rId26"/>
            </p:custDataLst>
          </p:nvPr>
        </p:nvSpPr>
        <p:spPr>
          <a:xfrm>
            <a:off x="9687125" y="3436417"/>
            <a:ext cx="525118" cy="2073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200" spc="-16" dirty="0" smtClean="0">
                <a:solidFill>
                  <a:schemeClr val="lt1"/>
                </a:solidFill>
                <a:latin typeface="Calibri" panose="020F0502020204030204" pitchFamily="34" charset="0"/>
              </a:rPr>
              <a:t>August</a:t>
            </a:r>
            <a:endParaRPr lang="en-GB" sz="1200" spc="-1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M_9a964de0b1434929a3765228bf866e4b_Title"/>
          <p:cNvSpPr txBox="1"/>
          <p:nvPr>
            <p:custDataLst>
              <p:tags r:id="rId27"/>
            </p:custDataLst>
          </p:nvPr>
        </p:nvSpPr>
        <p:spPr>
          <a:xfrm>
            <a:off x="6248121" y="2332258"/>
            <a:ext cx="194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Choice of Missile &amp; Modifications</a:t>
            </a:r>
            <a:endParaRPr lang="en-GB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M_9a964de0b1434929a3765228bf866e4b_Date"/>
          <p:cNvSpPr txBox="1"/>
          <p:nvPr>
            <p:custDataLst>
              <p:tags r:id="rId28"/>
            </p:custDataLst>
          </p:nvPr>
        </p:nvSpPr>
        <p:spPr>
          <a:xfrm>
            <a:off x="6248121" y="2515477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18/5/2015</a:t>
            </a:r>
            <a:endParaRPr lang="en-GB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3" name="OTLSHAPE_M_9a964de0b1434929a3765228bf866e4b_Shape"/>
          <p:cNvSpPr/>
          <p:nvPr>
            <p:custDataLst>
              <p:tags r:id="rId29"/>
            </p:custDataLst>
          </p:nvPr>
        </p:nvSpPr>
        <p:spPr>
          <a:xfrm rot="16200000">
            <a:off x="6051271" y="2444230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TLSHAPE_M_5c662a594cbc4033ac5fa83045cca346_Title"/>
          <p:cNvSpPr txBox="1"/>
          <p:nvPr>
            <p:custDataLst>
              <p:tags r:id="rId30"/>
            </p:custDataLst>
          </p:nvPr>
        </p:nvSpPr>
        <p:spPr>
          <a:xfrm>
            <a:off x="7660540" y="2784802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Model Complete</a:t>
            </a:r>
            <a:endParaRPr lang="en-GB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OTLSHAPE_M_5c662a594cbc4033ac5fa83045cca346_Date"/>
          <p:cNvSpPr txBox="1"/>
          <p:nvPr>
            <p:custDataLst>
              <p:tags r:id="rId31"/>
            </p:custDataLst>
          </p:nvPr>
        </p:nvSpPr>
        <p:spPr>
          <a:xfrm>
            <a:off x="7660540" y="296802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16/6/2015</a:t>
            </a:r>
            <a:endParaRPr lang="en-GB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6" name="OTLSHAPE_M_5c662a594cbc4033ac5fa83045cca346_Shape"/>
          <p:cNvSpPr/>
          <p:nvPr>
            <p:custDataLst>
              <p:tags r:id="rId32"/>
            </p:custDataLst>
          </p:nvPr>
        </p:nvSpPr>
        <p:spPr>
          <a:xfrm rot="16200000">
            <a:off x="7463690" y="2896773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TLSHAPE_M_f8062960c147413ea668b38e1acbb4c6_Title"/>
          <p:cNvSpPr txBox="1"/>
          <p:nvPr>
            <p:custDataLst>
              <p:tags r:id="rId33"/>
            </p:custDataLst>
          </p:nvPr>
        </p:nvSpPr>
        <p:spPr>
          <a:xfrm>
            <a:off x="8926847" y="1879715"/>
            <a:ext cx="1460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Controller Designed</a:t>
            </a:r>
            <a:endParaRPr lang="en-GB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M_f8062960c147413ea668b38e1acbb4c6_Date"/>
          <p:cNvSpPr txBox="1"/>
          <p:nvPr>
            <p:custDataLst>
              <p:tags r:id="rId34"/>
            </p:custDataLst>
          </p:nvPr>
        </p:nvSpPr>
        <p:spPr>
          <a:xfrm>
            <a:off x="8926847" y="2062934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12/7/2015</a:t>
            </a:r>
            <a:endParaRPr lang="en-GB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M_f8062960c147413ea668b38e1acbb4c6_Shape"/>
          <p:cNvSpPr/>
          <p:nvPr>
            <p:custDataLst>
              <p:tags r:id="rId35"/>
            </p:custDataLst>
          </p:nvPr>
        </p:nvSpPr>
        <p:spPr>
          <a:xfrm rot="16200000">
            <a:off x="8729997" y="1991687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OTLSHAPE_M_b4a2275b1c7c4c11a650150570fb814f_Title"/>
          <p:cNvSpPr txBox="1"/>
          <p:nvPr>
            <p:custDataLst>
              <p:tags r:id="rId36"/>
            </p:custDataLst>
          </p:nvPr>
        </p:nvSpPr>
        <p:spPr>
          <a:xfrm>
            <a:off x="8975551" y="2332258"/>
            <a:ext cx="144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Thesis Progress Review 2</a:t>
            </a:r>
            <a:endParaRPr lang="en-GB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M_b4a2275b1c7c4c11a650150570fb814f_Date"/>
          <p:cNvSpPr txBox="1"/>
          <p:nvPr>
            <p:custDataLst>
              <p:tags r:id="rId37"/>
            </p:custDataLst>
          </p:nvPr>
        </p:nvSpPr>
        <p:spPr>
          <a:xfrm>
            <a:off x="8975551" y="2515477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13/7/2015</a:t>
            </a:r>
            <a:endParaRPr lang="en-GB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M_b4a2275b1c7c4c11a650150570fb814f_Shape"/>
          <p:cNvSpPr/>
          <p:nvPr>
            <p:custDataLst>
              <p:tags r:id="rId38"/>
            </p:custDataLst>
          </p:nvPr>
        </p:nvSpPr>
        <p:spPr>
          <a:xfrm rot="16200000">
            <a:off x="8778701" y="2444230"/>
            <a:ext cx="165100" cy="165100"/>
          </a:xfrm>
          <a:prstGeom prst="flowChartMerg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OTLSHAPE_M_50933e05042548238357b3f3937be2f6_Title"/>
          <p:cNvSpPr txBox="1"/>
          <p:nvPr>
            <p:custDataLst>
              <p:tags r:id="rId39"/>
            </p:custDataLst>
          </p:nvPr>
        </p:nvSpPr>
        <p:spPr>
          <a:xfrm>
            <a:off x="10436675" y="2784802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Thesis Hand-in</a:t>
            </a:r>
            <a:endParaRPr lang="en-GB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TLSHAPE_M_50933e05042548238357b3f3937be2f6_Date"/>
          <p:cNvSpPr txBox="1"/>
          <p:nvPr>
            <p:custDataLst>
              <p:tags r:id="rId40"/>
            </p:custDataLst>
          </p:nvPr>
        </p:nvSpPr>
        <p:spPr>
          <a:xfrm>
            <a:off x="10436675" y="296802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12/8/2015</a:t>
            </a:r>
            <a:endParaRPr lang="en-GB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M_50933e05042548238357b3f3937be2f6_Shape"/>
          <p:cNvSpPr/>
          <p:nvPr>
            <p:custDataLst>
              <p:tags r:id="rId41"/>
            </p:custDataLst>
          </p:nvPr>
        </p:nvSpPr>
        <p:spPr>
          <a:xfrm rot="16200000">
            <a:off x="10239825" y="2896773"/>
            <a:ext cx="165100" cy="165100"/>
          </a:xfrm>
          <a:prstGeom prst="flowChartMerg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TLSHAPE_T_7ad21b4d5ca64d87a6feb870a204567b_Shape"/>
          <p:cNvSpPr/>
          <p:nvPr>
            <p:custDataLst>
              <p:tags r:id="rId42"/>
            </p:custDataLst>
          </p:nvPr>
        </p:nvSpPr>
        <p:spPr>
          <a:xfrm>
            <a:off x="1830969" y="4236200"/>
            <a:ext cx="56134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TLSHAPE_T_7ad21b4d5ca64d87a6feb870a204567b_Title"/>
          <p:cNvSpPr txBox="1"/>
          <p:nvPr>
            <p:custDataLst>
              <p:tags r:id="rId43"/>
            </p:custDataLst>
          </p:nvPr>
        </p:nvSpPr>
        <p:spPr>
          <a:xfrm>
            <a:off x="761755" y="4252541"/>
            <a:ext cx="1028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Literature Review</a:t>
            </a:r>
            <a:endParaRPr lang="en-GB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T_5211a22648694036b15a9e281169506c_Shape"/>
          <p:cNvSpPr/>
          <p:nvPr>
            <p:custDataLst>
              <p:tags r:id="rId44"/>
            </p:custDataLst>
          </p:nvPr>
        </p:nvSpPr>
        <p:spPr>
          <a:xfrm>
            <a:off x="4460990" y="4502900"/>
            <a:ext cx="2197100" cy="203200"/>
          </a:xfrm>
          <a:prstGeom prst="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TLSHAPE_T_5211a22648694036b15a9e281169506c_Title"/>
          <p:cNvSpPr txBox="1"/>
          <p:nvPr>
            <p:custDataLst>
              <p:tags r:id="rId45"/>
            </p:custDataLst>
          </p:nvPr>
        </p:nvSpPr>
        <p:spPr>
          <a:xfrm>
            <a:off x="2567251" y="4519241"/>
            <a:ext cx="185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Lumped Element Model Studies</a:t>
            </a:r>
            <a:endParaRPr lang="en-GB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OTLSHAPE_T_79d4ba37961f497eb6115166cda79dec_Shape"/>
          <p:cNvSpPr/>
          <p:nvPr>
            <p:custDataLst>
              <p:tags r:id="rId46"/>
            </p:custDataLst>
          </p:nvPr>
        </p:nvSpPr>
        <p:spPr>
          <a:xfrm>
            <a:off x="6652675" y="4769600"/>
            <a:ext cx="787400" cy="203200"/>
          </a:xfrm>
          <a:prstGeom prst="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TLSHAPE_T_79d4ba37961f497eb6115166cda79dec_Title"/>
          <p:cNvSpPr txBox="1"/>
          <p:nvPr>
            <p:custDataLst>
              <p:tags r:id="rId47"/>
            </p:custDataLst>
          </p:nvPr>
        </p:nvSpPr>
        <p:spPr>
          <a:xfrm>
            <a:off x="4742552" y="4785941"/>
            <a:ext cx="186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FEM &amp; Aerodynamics Modelling</a:t>
            </a:r>
            <a:endParaRPr lang="en-GB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T_9af944ac559348cd82a55c121a46eb7d_Shape"/>
          <p:cNvSpPr/>
          <p:nvPr>
            <p:custDataLst>
              <p:tags r:id="rId48"/>
            </p:custDataLst>
          </p:nvPr>
        </p:nvSpPr>
        <p:spPr>
          <a:xfrm>
            <a:off x="6993603" y="5036300"/>
            <a:ext cx="1028700" cy="203200"/>
          </a:xfrm>
          <a:prstGeom prst="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TLSHAPE_T_9af944ac559348cd82a55c121a46eb7d_Title"/>
          <p:cNvSpPr txBox="1"/>
          <p:nvPr>
            <p:custDataLst>
              <p:tags r:id="rId49"/>
            </p:custDataLst>
          </p:nvPr>
        </p:nvSpPr>
        <p:spPr>
          <a:xfrm>
            <a:off x="5540935" y="5052641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Specifications Definition</a:t>
            </a:r>
            <a:endParaRPr lang="en-GB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8" name="OTLSHAPE_T_6ece0e0957fb45b289818d89ca17feae_Shape"/>
          <p:cNvSpPr/>
          <p:nvPr>
            <p:custDataLst>
              <p:tags r:id="rId50"/>
            </p:custDataLst>
          </p:nvPr>
        </p:nvSpPr>
        <p:spPr>
          <a:xfrm>
            <a:off x="7821573" y="5303000"/>
            <a:ext cx="889000" cy="203200"/>
          </a:xfrm>
          <a:prstGeom prst="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OTLSHAPE_T_6ece0e0957fb45b289818d89ca17feae_Title"/>
          <p:cNvSpPr txBox="1"/>
          <p:nvPr>
            <p:custDataLst>
              <p:tags r:id="rId51"/>
            </p:custDataLst>
          </p:nvPr>
        </p:nvSpPr>
        <p:spPr>
          <a:xfrm>
            <a:off x="6766838" y="5319341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Controller Design</a:t>
            </a:r>
            <a:endParaRPr lang="en-GB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OTLSHAPE_T_cc717fd9c80d4f3f8cd1a6a7077eea0c_Shape"/>
          <p:cNvSpPr/>
          <p:nvPr>
            <p:custDataLst>
              <p:tags r:id="rId52"/>
            </p:custDataLst>
          </p:nvPr>
        </p:nvSpPr>
        <p:spPr>
          <a:xfrm>
            <a:off x="8113798" y="5569700"/>
            <a:ext cx="927100" cy="203200"/>
          </a:xfrm>
          <a:prstGeom prst="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TLSHAPE_T_cc717fd9c80d4f3f8cd1a6a7077eea0c_Title"/>
          <p:cNvSpPr txBox="1"/>
          <p:nvPr>
            <p:custDataLst>
              <p:tags r:id="rId53"/>
            </p:custDataLst>
          </p:nvPr>
        </p:nvSpPr>
        <p:spPr>
          <a:xfrm>
            <a:off x="6532013" y="5586041"/>
            <a:ext cx="1536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Performance Assessement</a:t>
            </a:r>
            <a:endParaRPr lang="en-GB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OTLSHAPE_T_32f44f12989044abbdc1e46d7e6020eb_Shape"/>
          <p:cNvSpPr/>
          <p:nvPr>
            <p:custDataLst>
              <p:tags r:id="rId54"/>
            </p:custDataLst>
          </p:nvPr>
        </p:nvSpPr>
        <p:spPr>
          <a:xfrm>
            <a:off x="5094143" y="5836400"/>
            <a:ext cx="51181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OTLSHAPE_T_32f44f12989044abbdc1e46d7e6020eb_Title"/>
          <p:cNvSpPr txBox="1"/>
          <p:nvPr>
            <p:custDataLst>
              <p:tags r:id="rId55"/>
            </p:custDataLst>
          </p:nvPr>
        </p:nvSpPr>
        <p:spPr>
          <a:xfrm>
            <a:off x="4178685" y="5852741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Thesis Writting</a:t>
            </a:r>
            <a:endParaRPr lang="en-GB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43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52270" y="2960152"/>
            <a:ext cx="11301048" cy="927080"/>
          </a:xfrm>
        </p:spPr>
        <p:txBody>
          <a:bodyPr>
            <a:normAutofit/>
          </a:bodyPr>
          <a:lstStyle/>
          <a:p>
            <a:r>
              <a:rPr lang="fr-FR" noProof="1" smtClean="0"/>
              <a:t>Background Literature</a:t>
            </a:r>
            <a:endParaRPr lang="fr-FR" noProof="1"/>
          </a:p>
        </p:txBody>
      </p:sp>
      <p:sp>
        <p:nvSpPr>
          <p:cNvPr id="5" name="ZoneTexte 4"/>
          <p:cNvSpPr txBox="1"/>
          <p:nvPr/>
        </p:nvSpPr>
        <p:spPr>
          <a:xfrm>
            <a:off x="3169820" y="2614412"/>
            <a:ext cx="60659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Control of Flexible </a:t>
            </a:r>
            <a:r>
              <a:rPr lang="fr-FR" sz="2000" dirty="0"/>
              <a:t>S</a:t>
            </a:r>
            <a:r>
              <a:rPr lang="fr-FR" sz="2000" dirty="0" smtClean="0"/>
              <a:t>tructures</a:t>
            </a: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err="1" smtClean="0"/>
              <a:t>Modelling</a:t>
            </a:r>
            <a:r>
              <a:rPr lang="fr-FR" sz="2000" dirty="0" smtClean="0"/>
              <a:t> </a:t>
            </a:r>
            <a:r>
              <a:rPr lang="fr-FR" sz="2000" dirty="0"/>
              <a:t>&amp;</a:t>
            </a:r>
            <a:r>
              <a:rPr lang="fr-FR" sz="2000" dirty="0" smtClean="0"/>
              <a:t> </a:t>
            </a:r>
            <a:r>
              <a:rPr lang="fr-FR" sz="2000" dirty="0" err="1" smtClean="0"/>
              <a:t>Order</a:t>
            </a:r>
            <a:r>
              <a:rPr lang="fr-FR" sz="2000" dirty="0" smtClean="0"/>
              <a:t> </a:t>
            </a:r>
            <a:r>
              <a:rPr lang="fr-FR" sz="2000" dirty="0" err="1" smtClean="0"/>
              <a:t>Reduction</a:t>
            </a:r>
            <a:endParaRPr lang="fr-FR" sz="2000" dirty="0" smtClean="0"/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err="1" smtClean="0"/>
              <a:t>Sensors</a:t>
            </a:r>
            <a:r>
              <a:rPr lang="fr-FR" sz="2000" dirty="0" smtClean="0"/>
              <a:t> </a:t>
            </a:r>
            <a:r>
              <a:rPr lang="fr-FR" sz="2000" dirty="0"/>
              <a:t>&amp;</a:t>
            </a:r>
            <a:r>
              <a:rPr lang="fr-FR" sz="2000" dirty="0" smtClean="0"/>
              <a:t> </a:t>
            </a:r>
            <a:r>
              <a:rPr lang="fr-FR" sz="2000" dirty="0" err="1"/>
              <a:t>A</a:t>
            </a:r>
            <a:r>
              <a:rPr lang="fr-FR" sz="2000" dirty="0" err="1" smtClean="0"/>
              <a:t>ctuators</a:t>
            </a:r>
            <a:r>
              <a:rPr lang="fr-FR" sz="2000" dirty="0" smtClean="0"/>
              <a:t> </a:t>
            </a:r>
            <a:r>
              <a:rPr lang="fr-FR" sz="2000" dirty="0" err="1" smtClean="0"/>
              <a:t>Technology</a:t>
            </a:r>
            <a:endParaRPr lang="fr-FR" sz="2000" dirty="0" smtClean="0"/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err="1"/>
              <a:t>Sensors</a:t>
            </a:r>
            <a:r>
              <a:rPr lang="fr-FR" sz="2000" dirty="0"/>
              <a:t> &amp;</a:t>
            </a:r>
            <a:r>
              <a:rPr lang="fr-FR" sz="2000" dirty="0" smtClean="0"/>
              <a:t> </a:t>
            </a:r>
            <a:r>
              <a:rPr lang="fr-FR" sz="2000" dirty="0" err="1" smtClean="0"/>
              <a:t>Actuators</a:t>
            </a:r>
            <a:r>
              <a:rPr lang="fr-FR" sz="2000" dirty="0" smtClean="0"/>
              <a:t> </a:t>
            </a:r>
            <a:r>
              <a:rPr lang="fr-FR" sz="2000" dirty="0"/>
              <a:t>P</a:t>
            </a:r>
            <a:r>
              <a:rPr lang="fr-FR" sz="2000" dirty="0" smtClean="0"/>
              <a:t>lacement</a:t>
            </a:r>
            <a:endParaRPr lang="en-GB" sz="20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FD7-B729-4A73-9C0B-16B3429A8059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06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0.00039 -0.1835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Background </a:t>
            </a:r>
            <a:r>
              <a:rPr lang="fr-FR" dirty="0" err="1" smtClean="0"/>
              <a:t>Literature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100" dirty="0" smtClean="0"/>
              <a:t>Control of Flexible Structures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Active flutter suppression*:</a:t>
            </a:r>
          </a:p>
          <a:p>
            <a:pPr lvl="1">
              <a:buFontTx/>
              <a:buChar char="-"/>
            </a:pPr>
            <a:r>
              <a:rPr lang="fr-FR" dirty="0" err="1" smtClean="0"/>
              <a:t>Implemented</a:t>
            </a:r>
            <a:r>
              <a:rPr lang="fr-FR" dirty="0" smtClean="0"/>
              <a:t> by NASA in 1992</a:t>
            </a:r>
          </a:p>
          <a:p>
            <a:pPr lvl="1">
              <a:buFontTx/>
              <a:buChar char="-"/>
            </a:pPr>
            <a:r>
              <a:rPr lang="fr-FR" dirty="0" smtClean="0"/>
              <a:t>Uses 1 </a:t>
            </a:r>
            <a:r>
              <a:rPr lang="fr-FR" dirty="0" err="1" smtClean="0"/>
              <a:t>accelerometer</a:t>
            </a:r>
            <a:r>
              <a:rPr lang="fr-FR" dirty="0" smtClean="0"/>
              <a:t> and 1 control surface</a:t>
            </a:r>
          </a:p>
          <a:p>
            <a:pPr lvl="1">
              <a:buFontTx/>
              <a:buChar char="-"/>
            </a:pPr>
            <a:r>
              <a:rPr lang="fr-FR" dirty="0" err="1" smtClean="0"/>
              <a:t>Increases</a:t>
            </a:r>
            <a:r>
              <a:rPr lang="fr-FR" dirty="0" smtClean="0"/>
              <a:t> the flutter </a:t>
            </a:r>
            <a:r>
              <a:rPr lang="fr-FR" dirty="0" err="1" smtClean="0"/>
              <a:t>dynamic</a:t>
            </a:r>
            <a:r>
              <a:rPr lang="fr-FR" dirty="0" smtClean="0"/>
              <a:t> pressure</a:t>
            </a:r>
          </a:p>
          <a:p>
            <a:pPr lvl="1">
              <a:buFontTx/>
              <a:buChar char="-"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5"/>
          <a:srcRect l="49255" t="41343" r="18646" b="13376"/>
          <a:stretch/>
        </p:blipFill>
        <p:spPr>
          <a:xfrm>
            <a:off x="2602694" y="4102340"/>
            <a:ext cx="2718017" cy="2155669"/>
          </a:xfrm>
          <a:prstGeom prst="rect">
            <a:avLst/>
          </a:prstGeom>
        </p:spPr>
      </p:pic>
      <p:pic>
        <p:nvPicPr>
          <p:cNvPr id="6" name="How to break a glider´s wing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729465" y="1726415"/>
            <a:ext cx="4344771" cy="3258578"/>
          </a:xfrm>
          <a:prstGeom prst="rect">
            <a:avLst/>
          </a:prstGeom>
        </p:spPr>
      </p:pic>
      <p:sp>
        <p:nvSpPr>
          <p:cNvPr id="7" name="Bouton d'action : Vidéo 6">
            <a:hlinkClick r:id="rId7" action="ppaction://hlinkfile" highlightClick="1"/>
          </p:cNvPr>
          <p:cNvSpPr/>
          <p:nvPr/>
        </p:nvSpPr>
        <p:spPr>
          <a:xfrm>
            <a:off x="11538716" y="5329756"/>
            <a:ext cx="296968" cy="309357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7490913" y="5191111"/>
            <a:ext cx="43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Flutter on a </a:t>
            </a:r>
            <a:r>
              <a:rPr lang="fr-FR" dirty="0" err="1" smtClean="0"/>
              <a:t>Glider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6286630"/>
            <a:ext cx="107277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*M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. R.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Waszak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and S.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Srinathkumar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, "Design and experimental validation of a flutter suppression controller for the active flexible wing", NASA Langley Research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Center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; Hampton, VA, United States Aug 1992</a:t>
            </a:r>
          </a:p>
          <a:p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FD7-B729-4A73-9C0B-16B3429A805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09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Background </a:t>
            </a:r>
            <a:r>
              <a:rPr lang="fr-FR" dirty="0" err="1" smtClean="0"/>
              <a:t>Literature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100" dirty="0" smtClean="0"/>
              <a:t>Control of Flexible Structures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Active flutter suppression</a:t>
            </a:r>
          </a:p>
          <a:p>
            <a:r>
              <a:rPr lang="fr-FR" dirty="0" smtClean="0"/>
              <a:t>Large </a:t>
            </a:r>
            <a:r>
              <a:rPr lang="fr-FR" dirty="0" err="1" smtClean="0"/>
              <a:t>Space</a:t>
            </a:r>
            <a:r>
              <a:rPr lang="fr-FR" dirty="0" smtClean="0"/>
              <a:t> Structures attitude control*:</a:t>
            </a:r>
          </a:p>
          <a:p>
            <a:pPr lvl="1">
              <a:buFontTx/>
              <a:buChar char="-"/>
            </a:pPr>
            <a:r>
              <a:rPr lang="fr-FR" dirty="0" smtClean="0"/>
              <a:t>Control of </a:t>
            </a:r>
            <a:r>
              <a:rPr lang="fr-FR" dirty="0" err="1" smtClean="0"/>
              <a:t>rigid</a:t>
            </a:r>
            <a:r>
              <a:rPr lang="fr-FR" dirty="0" smtClean="0"/>
              <a:t>-body modes and </a:t>
            </a:r>
            <a:r>
              <a:rPr lang="fr-FR" dirty="0" err="1" smtClean="0"/>
              <a:t>elastic</a:t>
            </a:r>
            <a:r>
              <a:rPr lang="fr-FR" dirty="0" smtClean="0"/>
              <a:t> modes</a:t>
            </a:r>
          </a:p>
          <a:p>
            <a:pPr lvl="1">
              <a:buFontTx/>
              <a:buChar char="-"/>
            </a:pPr>
            <a:r>
              <a:rPr lang="fr-FR" dirty="0" smtClean="0"/>
              <a:t>Investigation of </a:t>
            </a:r>
            <a:r>
              <a:rPr lang="fr-FR" dirty="0" err="1" smtClean="0"/>
              <a:t>sensor</a:t>
            </a:r>
            <a:r>
              <a:rPr lang="fr-FR" dirty="0" smtClean="0"/>
              <a:t> and </a:t>
            </a:r>
            <a:r>
              <a:rPr lang="fr-FR" dirty="0" err="1" smtClean="0"/>
              <a:t>actuator</a:t>
            </a:r>
            <a:r>
              <a:rPr lang="fr-FR" dirty="0" smtClean="0"/>
              <a:t> placement</a:t>
            </a:r>
          </a:p>
          <a:p>
            <a:pPr lvl="1">
              <a:buFontTx/>
              <a:buChar char="-"/>
            </a:pPr>
            <a:r>
              <a:rPr lang="fr-FR" dirty="0" smtClean="0"/>
              <a:t>Dissipative </a:t>
            </a:r>
            <a:r>
              <a:rPr lang="fr-FR" dirty="0" err="1" smtClean="0"/>
              <a:t>controllers</a:t>
            </a:r>
            <a:r>
              <a:rPr lang="fr-FR" dirty="0" smtClean="0"/>
              <a:t> </a:t>
            </a:r>
            <a:r>
              <a:rPr lang="fr-FR" dirty="0" err="1" smtClean="0"/>
              <a:t>advantages</a:t>
            </a: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956603" y="6006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9" name="ZoneTexte 18"/>
          <p:cNvSpPr txBox="1"/>
          <p:nvPr/>
        </p:nvSpPr>
        <p:spPr>
          <a:xfrm>
            <a:off x="0" y="6538912"/>
            <a:ext cx="11650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*Joshi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, S. 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M.,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Maghami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, P. 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G. and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Kelkar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, A. 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G, “Dynamic 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dissipative compensator design for large space 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structures”, NASA Langley Research </a:t>
            </a:r>
            <a:r>
              <a:rPr lang="en-GB" sz="1400" dirty="0" err="1" smtClean="0">
                <a:solidFill>
                  <a:schemeClr val="bg1">
                    <a:lumMod val="50000"/>
                  </a:schemeClr>
                </a:solidFill>
              </a:rPr>
              <a:t>Center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, 1991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854" y="1798919"/>
            <a:ext cx="4357382" cy="2778012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FD7-B729-4A73-9C0B-16B3429A80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86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Background </a:t>
            </a:r>
            <a:r>
              <a:rPr lang="fr-FR" dirty="0" err="1" smtClean="0"/>
              <a:t>Literature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100" dirty="0" smtClean="0"/>
              <a:t>Control of Flexible Structures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Active flutter suppression</a:t>
            </a:r>
          </a:p>
          <a:p>
            <a:r>
              <a:rPr lang="fr-FR" dirty="0" smtClean="0"/>
              <a:t>Large </a:t>
            </a:r>
            <a:r>
              <a:rPr lang="fr-FR" dirty="0" err="1" smtClean="0"/>
              <a:t>Space</a:t>
            </a:r>
            <a:r>
              <a:rPr lang="fr-FR" dirty="0" smtClean="0"/>
              <a:t> Structures attitude control</a:t>
            </a:r>
          </a:p>
          <a:p>
            <a:r>
              <a:rPr lang="fr-FR" dirty="0" smtClean="0"/>
              <a:t>Control of flexible structure </a:t>
            </a:r>
            <a:r>
              <a:rPr lang="fr-FR" dirty="0" err="1" smtClean="0"/>
              <a:t>during</a:t>
            </a:r>
            <a:r>
              <a:rPr lang="fr-FR" dirty="0" smtClean="0"/>
              <a:t> time-</a:t>
            </a:r>
            <a:r>
              <a:rPr lang="fr-FR" dirty="0" err="1"/>
              <a:t>d</a:t>
            </a:r>
            <a:r>
              <a:rPr lang="fr-FR" dirty="0" err="1" smtClean="0"/>
              <a:t>ependent</a:t>
            </a:r>
            <a:r>
              <a:rPr lang="fr-FR" dirty="0" smtClean="0"/>
              <a:t> </a:t>
            </a:r>
            <a:r>
              <a:rPr lang="fr-FR" dirty="0" err="1"/>
              <a:t>m</a:t>
            </a:r>
            <a:r>
              <a:rPr lang="fr-FR" dirty="0" err="1" smtClean="0"/>
              <a:t>aneuvres</a:t>
            </a:r>
            <a:r>
              <a:rPr lang="fr-FR" dirty="0" smtClean="0"/>
              <a:t>*:</a:t>
            </a:r>
          </a:p>
          <a:p>
            <a:pPr lvl="1">
              <a:buFontTx/>
              <a:buChar char="-"/>
            </a:pPr>
            <a:r>
              <a:rPr lang="fr-FR" dirty="0" smtClean="0"/>
              <a:t>Association </a:t>
            </a:r>
            <a:r>
              <a:rPr lang="fr-FR" dirty="0" err="1" smtClean="0"/>
              <a:t>between</a:t>
            </a:r>
            <a:r>
              <a:rPr lang="fr-FR" dirty="0" smtClean="0"/>
              <a:t> flight </a:t>
            </a:r>
            <a:r>
              <a:rPr lang="fr-FR" dirty="0" err="1" smtClean="0"/>
              <a:t>dynamics</a:t>
            </a:r>
            <a:r>
              <a:rPr lang="fr-FR" dirty="0" smtClean="0"/>
              <a:t> and </a:t>
            </a:r>
            <a:r>
              <a:rPr lang="fr-FR" dirty="0" err="1" smtClean="0"/>
              <a:t>elastic</a:t>
            </a:r>
            <a:r>
              <a:rPr lang="fr-FR" dirty="0" smtClean="0"/>
              <a:t> modes</a:t>
            </a:r>
          </a:p>
          <a:p>
            <a:pPr lvl="1">
              <a:buFontTx/>
              <a:buChar char="-"/>
            </a:pPr>
            <a:r>
              <a:rPr lang="fr-FR" dirty="0" err="1" smtClean="0"/>
              <a:t>Discrete</a:t>
            </a:r>
            <a:r>
              <a:rPr lang="fr-FR" dirty="0" smtClean="0"/>
              <a:t>-time </a:t>
            </a:r>
            <a:r>
              <a:rPr lang="fr-FR" dirty="0" err="1" smtClean="0"/>
              <a:t>approach</a:t>
            </a:r>
            <a:endParaRPr lang="fr-FR" dirty="0" smtClean="0"/>
          </a:p>
          <a:p>
            <a:pPr lvl="1">
              <a:buFontTx/>
              <a:buChar char="-"/>
            </a:pPr>
            <a:r>
              <a:rPr lang="fr-FR" dirty="0" smtClean="0"/>
              <a:t>Time-</a:t>
            </a:r>
            <a:r>
              <a:rPr lang="fr-FR" dirty="0" err="1" smtClean="0"/>
              <a:t>varying</a:t>
            </a:r>
            <a:r>
              <a:rPr lang="fr-FR" dirty="0" smtClean="0"/>
              <a:t> </a:t>
            </a:r>
            <a:r>
              <a:rPr lang="fr-FR" dirty="0" err="1" smtClean="0"/>
              <a:t>controller</a:t>
            </a:r>
            <a:endParaRPr lang="fr-FR" dirty="0" smtClean="0"/>
          </a:p>
          <a:p>
            <a:pPr lvl="1">
              <a:buFontTx/>
              <a:buChar char="-"/>
            </a:pP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956603" y="6006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9" name="ZoneTexte 18"/>
          <p:cNvSpPr txBox="1"/>
          <p:nvPr/>
        </p:nvSpPr>
        <p:spPr>
          <a:xfrm>
            <a:off x="0" y="6498846"/>
            <a:ext cx="10818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GB" sz="1400" dirty="0" err="1" smtClean="0">
                <a:solidFill>
                  <a:schemeClr val="bg1">
                    <a:lumMod val="50000"/>
                  </a:schemeClr>
                </a:solidFill>
              </a:rPr>
              <a:t>Meirovitch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 &amp; </a:t>
            </a:r>
            <a:r>
              <a:rPr lang="en-GB" sz="1400" dirty="0" err="1" smtClean="0">
                <a:solidFill>
                  <a:schemeClr val="bg1">
                    <a:lumMod val="50000"/>
                  </a:schemeClr>
                </a:solidFill>
              </a:rPr>
              <a:t>Tuzcu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, “Control of Flexible Aircraft Executing Time-Dependant </a:t>
            </a:r>
            <a:r>
              <a:rPr lang="en-GB" sz="1400" dirty="0" err="1" smtClean="0">
                <a:solidFill>
                  <a:schemeClr val="bg1">
                    <a:lumMod val="50000"/>
                  </a:schemeClr>
                </a:solidFill>
              </a:rPr>
              <a:t>Maneuvres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”, AIAA 2004-1634, 2004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FD7-B729-4A73-9C0B-16B3429A805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2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7114" y="1304803"/>
            <a:ext cx="10706686" cy="98823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Background </a:t>
            </a:r>
            <a:r>
              <a:rPr lang="fr-FR" dirty="0" err="1" smtClean="0"/>
              <a:t>Literature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200" dirty="0" err="1"/>
              <a:t>Modelling</a:t>
            </a:r>
            <a:r>
              <a:rPr lang="fr-FR" sz="3200" dirty="0"/>
              <a:t> </a:t>
            </a:r>
            <a:r>
              <a:rPr lang="fr-FR" sz="3200" dirty="0" smtClean="0"/>
              <a:t>&amp; </a:t>
            </a:r>
            <a:r>
              <a:rPr lang="fr-FR" sz="3200" dirty="0" err="1" smtClean="0"/>
              <a:t>Order</a:t>
            </a:r>
            <a:r>
              <a:rPr lang="fr-FR" sz="3200" dirty="0" smtClean="0"/>
              <a:t> </a:t>
            </a:r>
            <a:r>
              <a:rPr lang="fr-FR" sz="3200" dirty="0" err="1"/>
              <a:t>R</a:t>
            </a:r>
            <a:r>
              <a:rPr lang="fr-FR" sz="3200" dirty="0" err="1" smtClean="0"/>
              <a:t>eduction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Accuracy</a:t>
            </a:r>
            <a:r>
              <a:rPr lang="fr-FR" dirty="0" smtClean="0"/>
              <a:t> of </a:t>
            </a:r>
            <a:r>
              <a:rPr lang="fr-FR" dirty="0" err="1" smtClean="0"/>
              <a:t>modelling</a:t>
            </a:r>
            <a:r>
              <a:rPr lang="fr-FR" dirty="0" smtClean="0"/>
              <a:t>: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0" y="6538912"/>
            <a:ext cx="100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aseline="300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Jer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-Nan 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Juang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Applied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System Identification, 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Prentice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Hall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1994</a:t>
            </a:r>
            <a:endParaRPr lang="en-GB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027660"/>
              </p:ext>
            </p:extLst>
          </p:nvPr>
        </p:nvGraphicFramePr>
        <p:xfrm>
          <a:off x="1258273" y="3584013"/>
          <a:ext cx="8786058" cy="1522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3029"/>
                <a:gridCol w="4393029"/>
              </a:tblGrid>
              <a:tr h="381226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Method</a:t>
                      </a:r>
                      <a:endParaRPr lang="en-GB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Accuracy</a:t>
                      </a:r>
                      <a:r>
                        <a:rPr lang="fr-FR" b="1" baseline="0" dirty="0" smtClean="0"/>
                        <a:t> on modes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226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Finite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Element</a:t>
                      </a:r>
                      <a:r>
                        <a:rPr lang="fr-FR" baseline="0" dirty="0" smtClean="0"/>
                        <a:t> Method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22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r>
                        <a:rPr lang="fr-FR" baseline="30000" dirty="0" smtClean="0"/>
                        <a:t>st</a:t>
                      </a:r>
                      <a:r>
                        <a:rPr lang="fr-FR" dirty="0" smtClean="0"/>
                        <a:t> Model Identification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916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r>
                        <a:rPr lang="fr-FR" baseline="30000" dirty="0" smtClean="0"/>
                        <a:t>nd</a:t>
                      </a:r>
                      <a:r>
                        <a:rPr lang="fr-FR" dirty="0" smtClean="0"/>
                        <a:t> Model Identification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1-2%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3327009" y="5120639"/>
            <a:ext cx="469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 smtClean="0"/>
              <a:t>Error</a:t>
            </a:r>
            <a:r>
              <a:rPr lang="fr-FR" i="1" dirty="0" smtClean="0"/>
              <a:t> due to </a:t>
            </a:r>
            <a:r>
              <a:rPr lang="fr-FR" i="1" dirty="0" err="1" smtClean="0"/>
              <a:t>modelling</a:t>
            </a:r>
            <a:r>
              <a:rPr lang="fr-FR" i="1" dirty="0" smtClean="0"/>
              <a:t> </a:t>
            </a:r>
            <a:r>
              <a:rPr lang="fr-FR" i="1" dirty="0" err="1" smtClean="0"/>
              <a:t>methods</a:t>
            </a:r>
            <a:r>
              <a:rPr lang="fr-FR" i="1" dirty="0" smtClean="0"/>
              <a:t>*</a:t>
            </a:r>
            <a:endParaRPr lang="en-GB" i="1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FD7-B729-4A73-9C0B-16B3429A805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53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7114" y="1304803"/>
            <a:ext cx="10706686" cy="98823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Background </a:t>
            </a:r>
            <a:r>
              <a:rPr lang="fr-FR" dirty="0" err="1" smtClean="0"/>
              <a:t>Literature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200" dirty="0" err="1" smtClean="0"/>
              <a:t>Modelling</a:t>
            </a:r>
            <a:r>
              <a:rPr lang="fr-FR" sz="3200" dirty="0" smtClean="0"/>
              <a:t> &amp; </a:t>
            </a:r>
            <a:r>
              <a:rPr lang="fr-FR" sz="3200" dirty="0" err="1" smtClean="0"/>
              <a:t>Order</a:t>
            </a:r>
            <a:r>
              <a:rPr lang="fr-FR" sz="3200" dirty="0" smtClean="0"/>
              <a:t> </a:t>
            </a:r>
            <a:r>
              <a:rPr lang="fr-FR" sz="3200" dirty="0" err="1" smtClean="0"/>
              <a:t>Reduction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Accuracy of </a:t>
                </a:r>
                <a:r>
                  <a:rPr lang="fr-FR" dirty="0" err="1" smtClean="0"/>
                  <a:t>modelling</a:t>
                </a:r>
                <a:endParaRPr lang="fr-FR" dirty="0"/>
              </a:p>
              <a:p>
                <a:r>
                  <a:rPr lang="fr-FR" dirty="0" err="1" smtClean="0"/>
                  <a:t>Order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reduction</a:t>
                </a:r>
                <a:r>
                  <a:rPr lang="fr-FR" dirty="0" smtClean="0"/>
                  <a:t>*:</a:t>
                </a:r>
              </a:p>
              <a:p>
                <a:pPr lvl="1">
                  <a:lnSpc>
                    <a:spcPct val="200000"/>
                  </a:lnSpc>
                  <a:buFontTx/>
                  <a:buChar char="-"/>
                </a:pPr>
                <a:r>
                  <a:rPr lang="fr-FR" dirty="0" err="1" smtClean="0"/>
                  <a:t>Truncation</a:t>
                </a:r>
                <a:r>
                  <a:rPr lang="fr-FR" dirty="0" smtClean="0"/>
                  <a:t> techniques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fr-FR" dirty="0" smtClean="0"/>
                  <a:t>)</a:t>
                </a:r>
              </a:p>
              <a:p>
                <a:pPr lvl="1">
                  <a:lnSpc>
                    <a:spcPct val="200000"/>
                  </a:lnSpc>
                  <a:buFontTx/>
                  <a:buChar char="-"/>
                </a:pPr>
                <a:r>
                  <a:rPr lang="fr-FR" dirty="0" err="1" smtClean="0"/>
                  <a:t>Frequency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weighted</a:t>
                </a:r>
                <a:r>
                  <a:rPr lang="fr-FR" dirty="0" smtClean="0"/>
                  <a:t> techniques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0" y="6521112"/>
            <a:ext cx="11366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en-GB" sz="1400" dirty="0" err="1" smtClean="0">
                <a:solidFill>
                  <a:schemeClr val="bg1">
                    <a:lumMod val="50000"/>
                  </a:schemeClr>
                </a:solidFill>
              </a:rPr>
              <a:t>Wodek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K.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Gawronski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, “Dynamics and Control of Structures: A Modal 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Approach” (Mechanical Engineering Series) Hardcover – September 11, 1998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630" y="3537373"/>
            <a:ext cx="3672408" cy="275430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/>
          <a:srcRect l="4382" t="9845" r="3618" b="20025"/>
          <a:stretch/>
        </p:blipFill>
        <p:spPr>
          <a:xfrm>
            <a:off x="7445879" y="1392847"/>
            <a:ext cx="4200877" cy="180037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238908" y="3193223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F-16 FEM : 166,536 </a:t>
            </a:r>
            <a:r>
              <a:rPr lang="en-GB" i="1" dirty="0"/>
              <a:t>nodes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FD7-B729-4A73-9C0B-16B3429A805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47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7114" y="1304803"/>
            <a:ext cx="10706686" cy="98823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Background </a:t>
            </a:r>
            <a:r>
              <a:rPr lang="fr-FR" dirty="0" err="1" smtClean="0"/>
              <a:t>Literature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200" dirty="0" err="1" smtClean="0"/>
              <a:t>Sensors</a:t>
            </a:r>
            <a:r>
              <a:rPr lang="fr-FR" sz="3200" dirty="0" smtClean="0"/>
              <a:t> &amp; </a:t>
            </a:r>
            <a:r>
              <a:rPr lang="fr-FR" sz="3200" dirty="0" err="1" smtClean="0"/>
              <a:t>Actuators</a:t>
            </a:r>
            <a:r>
              <a:rPr lang="fr-FR" sz="3200" dirty="0" smtClean="0"/>
              <a:t> </a:t>
            </a:r>
            <a:r>
              <a:rPr lang="fr-FR" sz="3200" dirty="0" err="1" smtClean="0"/>
              <a:t>Technology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-12895" y="6517384"/>
            <a:ext cx="11366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*S. </a:t>
            </a:r>
            <a:r>
              <a:rPr lang="en-GB" sz="1400" dirty="0" err="1" smtClean="0">
                <a:solidFill>
                  <a:schemeClr val="bg1">
                    <a:lumMod val="50000"/>
                  </a:schemeClr>
                </a:solidFill>
              </a:rPr>
              <a:t>Laflamme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 et al., “Soft Elastomeric Capacitor Network for Strain Sensing Over Large Surface”, IEEE 2013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Sensors</a:t>
            </a:r>
            <a:r>
              <a:rPr lang="fr-FR" dirty="0" smtClean="0"/>
              <a:t>:</a:t>
            </a:r>
          </a:p>
          <a:p>
            <a:pPr lvl="1">
              <a:lnSpc>
                <a:spcPct val="200000"/>
              </a:lnSpc>
              <a:buFontTx/>
              <a:buChar char="-"/>
            </a:pPr>
            <a:r>
              <a:rPr lang="fr-FR" dirty="0" err="1" smtClean="0"/>
              <a:t>Accelerometers</a:t>
            </a:r>
            <a:r>
              <a:rPr lang="fr-FR" dirty="0" smtClean="0"/>
              <a:t> and </a:t>
            </a:r>
            <a:r>
              <a:rPr lang="fr-FR" dirty="0" err="1" smtClean="0"/>
              <a:t>gyrometers</a:t>
            </a:r>
            <a:endParaRPr lang="fr-FR" dirty="0"/>
          </a:p>
          <a:p>
            <a:pPr lvl="1">
              <a:lnSpc>
                <a:spcPct val="200000"/>
              </a:lnSpc>
              <a:buFontTx/>
              <a:buChar char="-"/>
            </a:pPr>
            <a:r>
              <a:rPr lang="fr-FR" dirty="0" err="1" smtClean="0"/>
              <a:t>Strain</a:t>
            </a:r>
            <a:r>
              <a:rPr lang="fr-FR" dirty="0" smtClean="0"/>
              <a:t> gages</a:t>
            </a:r>
          </a:p>
          <a:p>
            <a:pPr lvl="1">
              <a:lnSpc>
                <a:spcPct val="200000"/>
              </a:lnSpc>
              <a:buFontTx/>
              <a:buChar char="-"/>
            </a:pPr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sensor</a:t>
            </a:r>
            <a:r>
              <a:rPr lang="fr-FR" dirty="0" smtClean="0"/>
              <a:t> network*</a:t>
            </a:r>
          </a:p>
          <a:p>
            <a:pPr lvl="1">
              <a:buFontTx/>
              <a:buChar char="-"/>
            </a:pPr>
            <a:endParaRPr lang="en-GB" dirty="0"/>
          </a:p>
        </p:txBody>
      </p:sp>
      <p:pic>
        <p:nvPicPr>
          <p:cNvPr id="2050" name="Picture 2" descr="https://encrypted-tbn2.gstatic.com/images?q=tbn:ANd9GcRz1bdMtoNklVAPr9WMJxTgKDTsCQdo3iR0Y4LJVyVCoEMqUDUL1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104" y="1798919"/>
            <a:ext cx="238125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663787" y="3589620"/>
            <a:ext cx="205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6 Axis IMU</a:t>
            </a:r>
            <a:endParaRPr lang="en-GB" i="1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037" y="3032063"/>
            <a:ext cx="2596086" cy="148444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9316138" y="4511231"/>
            <a:ext cx="205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 smtClean="0"/>
              <a:t>Strain</a:t>
            </a:r>
            <a:r>
              <a:rPr lang="fr-FR" i="1" dirty="0" smtClean="0"/>
              <a:t> Gages</a:t>
            </a:r>
            <a:endParaRPr lang="en-GB" i="1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54"/>
          <a:stretch/>
        </p:blipFill>
        <p:spPr>
          <a:xfrm>
            <a:off x="5155785" y="4129579"/>
            <a:ext cx="4295976" cy="187675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454116" y="5963620"/>
            <a:ext cx="369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Strain</a:t>
            </a:r>
            <a:r>
              <a:rPr lang="fr-FR" dirty="0" smtClean="0"/>
              <a:t> </a:t>
            </a:r>
            <a:r>
              <a:rPr lang="fr-FR" dirty="0" err="1" smtClean="0"/>
              <a:t>Sensor</a:t>
            </a:r>
            <a:r>
              <a:rPr lang="fr-FR" dirty="0" smtClean="0"/>
              <a:t> Network</a:t>
            </a:r>
            <a:endParaRPr lang="en-GB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FD7-B729-4A73-9C0B-16B3429A805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89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764</Words>
  <Application>Microsoft Office PowerPoint</Application>
  <PresentationFormat>Grand écran</PresentationFormat>
  <Paragraphs>202</Paragraphs>
  <Slides>20</Slides>
  <Notes>10</Notes>
  <HiddenSlides>0</HiddenSlides>
  <MMClips>2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Thème Office</vt:lpstr>
      <vt:lpstr>Flexible Slender Bodies Control Thesis Progress Review 1</vt:lpstr>
      <vt:lpstr>Présentation PowerPoint</vt:lpstr>
      <vt:lpstr>Background Literature</vt:lpstr>
      <vt:lpstr>Background Literature Control of Flexible Structures</vt:lpstr>
      <vt:lpstr>Background Literature Control of Flexible Structures</vt:lpstr>
      <vt:lpstr>Background Literature Control of Flexible Structures</vt:lpstr>
      <vt:lpstr>Background Literature Modelling &amp; Order Reduction</vt:lpstr>
      <vt:lpstr>Background Literature Modelling &amp; Order Reduction</vt:lpstr>
      <vt:lpstr>Background Literature Sensors &amp; Actuators Technology</vt:lpstr>
      <vt:lpstr>Background Literature Sensors &amp; Actuators Technology</vt:lpstr>
      <vt:lpstr>Background Literature Sensors &amp; Actuators Placement*</vt:lpstr>
      <vt:lpstr>Thesis Objectives &amp; Schedule</vt:lpstr>
      <vt:lpstr>Objectives</vt:lpstr>
      <vt:lpstr>Gantt chart</vt:lpstr>
      <vt:lpstr>Actual Progress</vt:lpstr>
      <vt:lpstr>Lumped Element Models Modelling</vt:lpstr>
      <vt:lpstr>Lumped Element Models Simulation</vt:lpstr>
      <vt:lpstr>Contacts within MBDA</vt:lpstr>
      <vt:lpstr>Thank you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Verhaegen, Anatole</dc:creator>
  <cp:lastModifiedBy>Verhaegen, Anatole</cp:lastModifiedBy>
  <cp:revision>48</cp:revision>
  <dcterms:created xsi:type="dcterms:W3CDTF">2015-04-25T16:37:20Z</dcterms:created>
  <dcterms:modified xsi:type="dcterms:W3CDTF">2015-04-26T18:16:13Z</dcterms:modified>
</cp:coreProperties>
</file>