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1.png" ContentType="image/png"/>
  <Override PartName="/ppt/media/image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A1BFE8-7076-47AC-AB7B-A1393CCED475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8C18FA-2080-4267-9B69-506C7A2A9077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440712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2620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774240" y="2472120"/>
            <a:ext cx="4642200" cy="37040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774240" y="2472120"/>
            <a:ext cx="4642200" cy="3704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8080" y="1304640"/>
            <a:ext cx="10515240" cy="458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2620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40712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440712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2620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74240" y="2472120"/>
            <a:ext cx="4642200" cy="37040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774240" y="2472120"/>
            <a:ext cx="4642200" cy="3704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38080" y="1304640"/>
            <a:ext cx="10515240" cy="458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370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6200" y="440712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2472480"/>
            <a:ext cx="513108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407120"/>
            <a:ext cx="10515240" cy="17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749240"/>
            <a:ext cx="9143640" cy="17604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Sous-titre</a:t>
            </a:r>
            <a:endParaRPr/>
          </a:p>
        </p:txBody>
      </p:sp>
      <p:pic>
        <p:nvPicPr>
          <p:cNvPr id="2" name="Imag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85720"/>
          </a:xfrm>
          <a:prstGeom prst="rect">
            <a:avLst/>
          </a:prstGeom>
          <a:ln>
            <a:noFill/>
          </a:ln>
        </p:spPr>
      </p:pic>
      <p:pic>
        <p:nvPicPr>
          <p:cNvPr id="3" name="Image 7" descr=""/>
          <p:cNvPicPr/>
          <p:nvPr/>
        </p:nvPicPr>
        <p:blipFill>
          <a:blip r:embed="rId3"/>
          <a:stretch/>
        </p:blipFill>
        <p:spPr>
          <a:xfrm>
            <a:off x="0" y="5542560"/>
            <a:ext cx="12191760" cy="1356120"/>
          </a:xfrm>
          <a:prstGeom prst="rect">
            <a:avLst/>
          </a:prstGeom>
          <a:ln>
            <a:noFill/>
          </a:ln>
        </p:spPr>
      </p:pic>
      <p:pic>
        <p:nvPicPr>
          <p:cNvPr id="4" name="Image 10" descr=""/>
          <p:cNvPicPr/>
          <p:nvPr/>
        </p:nvPicPr>
        <p:blipFill>
          <a:blip r:embed="rId4"/>
          <a:stretch/>
        </p:blipFill>
        <p:spPr>
          <a:xfrm>
            <a:off x="9857520" y="454680"/>
            <a:ext cx="2106000" cy="506520"/>
          </a:xfrm>
          <a:prstGeom prst="rect">
            <a:avLst/>
          </a:prstGeom>
          <a:ln>
            <a:noFill/>
          </a:ln>
        </p:spPr>
      </p:pic>
      <p:pic>
        <p:nvPicPr>
          <p:cNvPr id="5" name="Image 14" descr=""/>
          <p:cNvPicPr/>
          <p:nvPr/>
        </p:nvPicPr>
        <p:blipFill>
          <a:blip r:embed="rId5"/>
          <a:stretch/>
        </p:blipFill>
        <p:spPr>
          <a:xfrm>
            <a:off x="149040" y="637560"/>
            <a:ext cx="2233800" cy="40932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14/07/2015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7B7B6A-3611-4870-B43F-507BBC4319AD}" type="slidenum">
              <a:rPr lang="fr-FR" sz="1200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1304640"/>
            <a:ext cx="10515240" cy="9878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2472480"/>
            <a:ext cx="10515240" cy="3704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Septième niveau de planModifiez les styles du texte du masque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14/07/2015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933120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0DB5C9-CDDC-4922-B1DB-1EBC2EE5CB4C}" type="slidenum">
              <a:rPr lang="fr-FR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id="49" name="Image 6" descr=""/>
          <p:cNvPicPr/>
          <p:nvPr/>
        </p:nvPicPr>
        <p:blipFill>
          <a:blip r:embed="rId2"/>
          <a:srcRect l="0" t="0" r="0" b="24227"/>
          <a:stretch/>
        </p:blipFill>
        <p:spPr>
          <a:xfrm>
            <a:off x="0" y="0"/>
            <a:ext cx="12191760" cy="1125000"/>
          </a:xfrm>
          <a:prstGeom prst="rect">
            <a:avLst/>
          </a:prstGeom>
          <a:ln>
            <a:noFill/>
          </a:ln>
        </p:spPr>
      </p:pic>
      <p:pic>
        <p:nvPicPr>
          <p:cNvPr id="50" name="Image 7" descr=""/>
          <p:cNvPicPr/>
          <p:nvPr/>
        </p:nvPicPr>
        <p:blipFill>
          <a:blip r:embed="rId3"/>
          <a:stretch/>
        </p:blipFill>
        <p:spPr>
          <a:xfrm>
            <a:off x="9857520" y="454680"/>
            <a:ext cx="2106000" cy="506520"/>
          </a:xfrm>
          <a:prstGeom prst="rect">
            <a:avLst/>
          </a:prstGeom>
          <a:ln>
            <a:noFill/>
          </a:ln>
        </p:spPr>
      </p:pic>
      <p:pic>
        <p:nvPicPr>
          <p:cNvPr id="51" name="Image 8" descr=""/>
          <p:cNvPicPr/>
          <p:nvPr/>
        </p:nvPicPr>
        <p:blipFill>
          <a:blip r:embed="rId4"/>
          <a:stretch/>
        </p:blipFill>
        <p:spPr>
          <a:xfrm>
            <a:off x="149040" y="637560"/>
            <a:ext cx="2233800" cy="4093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1749240"/>
            <a:ext cx="9143640" cy="1760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Flexible ASTER Latax Control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Structured &amp; Hand Tuned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048120" y="4429800"/>
            <a:ext cx="6095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Anatole VERHAEGEN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Cranfield University, 01/07/2015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A8925F-0EA3-46DC-91B6-65915B74AA9D}" type="slidenum">
              <a:rPr lang="fr-FR" sz="1200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9880" y="126576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Notch filtering vs. Active damping</a:t>
            </a:r>
            <a:r>
              <a:rPr lang="en-US" sz="3600">
                <a:latin typeface="Calibri"/>
              </a:rPr>
              <a:t>
</a:t>
            </a:r>
            <a:r>
              <a:rPr lang="en-US" sz="3600">
                <a:latin typeface="Calibri"/>
              </a:rPr>
              <a:t>Performance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356360" y="2094840"/>
            <a:ext cx="5651640" cy="4241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9880" y="1305360"/>
            <a:ext cx="105152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Forthcoming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944000" y="2952000"/>
            <a:ext cx="8568000" cy="249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Noise rejection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Pitching moment disturbance rejection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Robustness to uncertainty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Optimal tuning (Hinfstruct)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 rot="5036400">
            <a:off x="5308200" y="376560"/>
            <a:ext cx="1714320" cy="59533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 rot="21164400">
            <a:off x="6037560" y="2982600"/>
            <a:ext cx="432360" cy="185400"/>
          </a:xfrm>
          <a:prstGeom prst="rect">
            <a:avLst/>
          </a:prstGeom>
          <a:solidFill>
            <a:srgbClr val="c500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 rot="21417000">
            <a:off x="7990200" y="2892960"/>
            <a:ext cx="28800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7776000" y="2186640"/>
            <a:ext cx="1008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IMU</a:t>
            </a:r>
            <a:endParaRPr/>
          </a:p>
          <a:p>
            <a:pPr algn="ctr"/>
            <a:r>
              <a:rPr lang="fr-FR">
                <a:latin typeface="Arial"/>
              </a:rPr>
              <a:t>(q, a</a:t>
            </a:r>
            <a:r>
              <a:rPr lang="fr-FR" baseline="-33000">
                <a:latin typeface="Arial"/>
              </a:rPr>
              <a:t>z</a:t>
            </a:r>
            <a:r>
              <a:rPr lang="fr-FR">
                <a:latin typeface="Arial"/>
              </a:rPr>
              <a:t>)</a:t>
            </a:r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5544000" y="2186640"/>
            <a:ext cx="144000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Strain gage</a:t>
            </a:r>
            <a:endParaRPr/>
          </a:p>
          <a:p>
            <a:pPr algn="ctr"/>
            <a:r>
              <a:rPr lang="fr-FR">
                <a:latin typeface="Arial"/>
              </a:rPr>
              <a:t>(</a:t>
            </a:r>
            <a:r>
              <a:rPr lang="fr-FR">
                <a:latin typeface="Arial"/>
                <a:ea typeface="Arial"/>
              </a:rPr>
              <a:t>ε</a:t>
            </a:r>
            <a:r>
              <a:rPr lang="fr-FR">
                <a:latin typeface="Arial"/>
              </a:rPr>
              <a:t>)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 rot="3477000">
            <a:off x="1785960" y="3109320"/>
            <a:ext cx="424440" cy="2663640"/>
          </a:xfrm>
          <a:prstGeom prst="pie">
            <a:avLst>
              <a:gd name="adj1" fmla="val 0"/>
              <a:gd name="adj2" fmla="val 179"/>
            </a:avLst>
          </a:prstGeom>
          <a:gradFill>
            <a:gsLst>
              <a:gs pos="0">
                <a:srgbClr val="663300"/>
              </a:gs>
              <a:gs pos="100000">
                <a:srgbClr val="ff6633"/>
              </a:gs>
            </a:gsLst>
            <a:lin ang="1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"/>
          <p:cNvSpPr/>
          <p:nvPr/>
        </p:nvSpPr>
        <p:spPr>
          <a:xfrm flipV="1">
            <a:off x="1800000" y="3653280"/>
            <a:ext cx="1419480" cy="90936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</p:sp>
      <p:sp>
        <p:nvSpPr>
          <p:cNvPr id="102" name="Line 7"/>
          <p:cNvSpPr/>
          <p:nvPr/>
        </p:nvSpPr>
        <p:spPr>
          <a:xfrm flipV="1">
            <a:off x="1440000" y="3554640"/>
            <a:ext cx="2592000" cy="36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3" name="Ellipse 8"/>
          <p:cNvSpPr/>
          <p:nvPr/>
        </p:nvSpPr>
        <p:spPr>
          <a:xfrm>
            <a:off x="2080080" y="2714040"/>
            <a:ext cx="2016000" cy="201600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  <a:custDash/>
            <a:headEnd len="med" type="triangle" w="med"/>
          </a:ln>
        </p:spPr>
      </p:sp>
      <p:sp>
        <p:nvSpPr>
          <p:cNvPr id="104" name="TextShape 9"/>
          <p:cNvSpPr txBox="1"/>
          <p:nvPr/>
        </p:nvSpPr>
        <p:spPr>
          <a:xfrm>
            <a:off x="648000" y="3969720"/>
            <a:ext cx="1512000" cy="11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Thrust orientation</a:t>
            </a:r>
            <a:endParaRPr/>
          </a:p>
          <a:p>
            <a:pPr algn="ctr"/>
            <a:r>
              <a:rPr lang="fr-FR">
                <a:latin typeface="Arial"/>
              </a:rPr>
              <a:t>(</a:t>
            </a:r>
            <a:r>
              <a:rPr lang="fr-FR">
                <a:latin typeface="Arial"/>
                <a:ea typeface="Arial"/>
              </a:rPr>
              <a:t>θ</a:t>
            </a:r>
            <a:r>
              <a:rPr lang="fr-FR" baseline="-33000">
                <a:latin typeface="Arial"/>
                <a:ea typeface="Arial"/>
              </a:rPr>
              <a:t>T</a:t>
            </a:r>
            <a:r>
              <a:rPr lang="fr-FR">
                <a:latin typeface="Arial"/>
              </a:rPr>
              <a:t>)</a:t>
            </a:r>
            <a:endParaRPr/>
          </a:p>
        </p:txBody>
      </p:sp>
      <p:sp>
        <p:nvSpPr>
          <p:cNvPr id="105" name="TextShape 10"/>
          <p:cNvSpPr txBox="1"/>
          <p:nvPr/>
        </p:nvSpPr>
        <p:spPr>
          <a:xfrm>
            <a:off x="838440" y="1304640"/>
            <a:ext cx="105152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Missile Model</a:t>
            </a:r>
            <a:endParaRPr/>
          </a:p>
        </p:txBody>
      </p:sp>
      <p:sp>
        <p:nvSpPr>
          <p:cNvPr id="106" name="TextShape 11"/>
          <p:cNvSpPr txBox="1"/>
          <p:nvPr/>
        </p:nvSpPr>
        <p:spPr>
          <a:xfrm>
            <a:off x="6192000" y="3981960"/>
            <a:ext cx="554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>
                <a:latin typeface="Arial"/>
              </a:rPr>
              <a:t>Flight Dynamics</a:t>
            </a:r>
            <a:endParaRPr/>
          </a:p>
          <a:p>
            <a:r>
              <a:rPr lang="fr-FR">
                <a:latin typeface="Arial"/>
              </a:rPr>
              <a:t>Only short period pitch oscillations</a:t>
            </a:r>
            <a:endParaRPr/>
          </a:p>
          <a:p>
            <a:endParaRPr/>
          </a:p>
          <a:p>
            <a:r>
              <a:rPr b="1" lang="fr-FR">
                <a:latin typeface="Arial"/>
              </a:rPr>
              <a:t>Structure</a:t>
            </a:r>
            <a:endParaRPr/>
          </a:p>
          <a:p>
            <a:r>
              <a:rPr lang="fr-FR">
                <a:latin typeface="Arial"/>
              </a:rPr>
              <a:t>Flexible body (5 first modes)</a:t>
            </a:r>
            <a:endParaRPr/>
          </a:p>
          <a:p>
            <a:endParaRPr/>
          </a:p>
          <a:p>
            <a:r>
              <a:rPr b="1" lang="fr-FR">
                <a:latin typeface="Arial"/>
              </a:rPr>
              <a:t>Actuator </a:t>
            </a:r>
            <a:endParaRPr/>
          </a:p>
          <a:p>
            <a:r>
              <a:rPr lang="fr-FR">
                <a:latin typeface="Arial"/>
              </a:rPr>
              <a:t>1st order. Cutoff fq : 25Hz</a:t>
            </a:r>
            <a:endParaRPr/>
          </a:p>
        </p:txBody>
      </p:sp>
      <p:sp>
        <p:nvSpPr>
          <p:cNvPr id="107" name="Line 12"/>
          <p:cNvSpPr/>
          <p:nvPr/>
        </p:nvSpPr>
        <p:spPr>
          <a:xfrm>
            <a:off x="9864000" y="2520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8" name="Line 13"/>
          <p:cNvSpPr/>
          <p:nvPr/>
        </p:nvSpPr>
        <p:spPr>
          <a:xfrm>
            <a:off x="9864000" y="2520000"/>
            <a:ext cx="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TextShape 14"/>
          <p:cNvSpPr txBox="1"/>
          <p:nvPr/>
        </p:nvSpPr>
        <p:spPr>
          <a:xfrm>
            <a:off x="10872000" y="21016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x</a:t>
            </a:r>
            <a:endParaRPr/>
          </a:p>
        </p:txBody>
      </p:sp>
      <p:sp>
        <p:nvSpPr>
          <p:cNvPr id="110" name="TextShape 15"/>
          <p:cNvSpPr txBox="1"/>
          <p:nvPr/>
        </p:nvSpPr>
        <p:spPr>
          <a:xfrm>
            <a:off x="9936000" y="3397680"/>
            <a:ext cx="36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z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800" y="1304640"/>
            <a:ext cx="105152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Missile Model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616000" y="1152000"/>
            <a:ext cx="6094800" cy="58154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27160" y="2291040"/>
            <a:ext cx="5604840" cy="4044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800" y="1304640"/>
            <a:ext cx="105152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Missile Model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616000" y="1152000"/>
            <a:ext cx="6094800" cy="5815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7160" y="2291040"/>
            <a:ext cx="5604840" cy="4044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2000" y="4032000"/>
            <a:ext cx="5760000" cy="864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2"/>
          <p:cNvSpPr txBox="1"/>
          <p:nvPr/>
        </p:nvSpPr>
        <p:spPr>
          <a:xfrm>
            <a:off x="838800" y="1304640"/>
            <a:ext cx="10515240" cy="9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Modes and actuator bandwidth</a:t>
            </a:r>
            <a:endParaRPr/>
          </a:p>
        </p:txBody>
      </p:sp>
      <p:sp>
        <p:nvSpPr>
          <p:cNvPr id="119" name="Line 3"/>
          <p:cNvSpPr/>
          <p:nvPr/>
        </p:nvSpPr>
        <p:spPr>
          <a:xfrm>
            <a:off x="648000" y="4464000"/>
            <a:ext cx="10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TextShape 4"/>
          <p:cNvSpPr txBox="1"/>
          <p:nvPr/>
        </p:nvSpPr>
        <p:spPr>
          <a:xfrm>
            <a:off x="10440000" y="4032000"/>
            <a:ext cx="172800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Mode frequency</a:t>
            </a:r>
            <a:endParaRPr/>
          </a:p>
          <a:p>
            <a:pPr algn="ctr"/>
            <a:r>
              <a:rPr lang="fr-FR">
                <a:latin typeface="Arial"/>
              </a:rPr>
              <a:t>(Hz)</a:t>
            </a:r>
            <a:endParaRPr/>
          </a:p>
        </p:txBody>
      </p:sp>
      <p:sp>
        <p:nvSpPr>
          <p:cNvPr id="121" name="Line 5"/>
          <p:cNvSpPr/>
          <p:nvPr/>
        </p:nvSpPr>
        <p:spPr>
          <a:xfrm flipV="1">
            <a:off x="1152000" y="410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2" name="Line 6"/>
          <p:cNvSpPr/>
          <p:nvPr/>
        </p:nvSpPr>
        <p:spPr>
          <a:xfrm flipV="1">
            <a:off x="6048000" y="410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3" name="Line 7"/>
          <p:cNvSpPr/>
          <p:nvPr/>
        </p:nvSpPr>
        <p:spPr>
          <a:xfrm flipV="1">
            <a:off x="7920000" y="446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4" name="Line 8"/>
          <p:cNvSpPr/>
          <p:nvPr/>
        </p:nvSpPr>
        <p:spPr>
          <a:xfrm flipV="1">
            <a:off x="9072000" y="410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5" name="Line 9"/>
          <p:cNvSpPr/>
          <p:nvPr/>
        </p:nvSpPr>
        <p:spPr>
          <a:xfrm flipV="1">
            <a:off x="9720000" y="446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6" name="Line 10"/>
          <p:cNvSpPr/>
          <p:nvPr/>
        </p:nvSpPr>
        <p:spPr>
          <a:xfrm flipV="1">
            <a:off x="10440000" y="4104000"/>
            <a:ext cx="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</p:sp>
      <p:sp>
        <p:nvSpPr>
          <p:cNvPr id="127" name="CustomShape 11"/>
          <p:cNvSpPr/>
          <p:nvPr/>
        </p:nvSpPr>
        <p:spPr>
          <a:xfrm rot="16200000">
            <a:off x="2988000" y="2412000"/>
            <a:ext cx="648000" cy="5760000"/>
          </a:xfrm>
          <a:prstGeom prst="leftBrace">
            <a:avLst>
              <a:gd name="adj1" fmla="val 1800"/>
              <a:gd name="adj2" fmla="val 10800"/>
            </a:avLst>
          </a:prstGeom>
          <a:noFill/>
          <a:ln w="3600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12"/>
          <p:cNvSpPr txBox="1"/>
          <p:nvPr/>
        </p:nvSpPr>
        <p:spPr>
          <a:xfrm>
            <a:off x="1512000" y="561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Actuator bandwidth</a:t>
            </a:r>
            <a:endParaRPr/>
          </a:p>
        </p:txBody>
      </p:sp>
      <p:sp>
        <p:nvSpPr>
          <p:cNvPr id="129" name="TextShape 13"/>
          <p:cNvSpPr txBox="1"/>
          <p:nvPr/>
        </p:nvSpPr>
        <p:spPr>
          <a:xfrm>
            <a:off x="504000" y="3024000"/>
            <a:ext cx="17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Pitch Oscillation</a:t>
            </a:r>
            <a:endParaRPr/>
          </a:p>
          <a:p>
            <a:pPr algn="ctr"/>
            <a:r>
              <a:rPr lang="fr-FR">
                <a:latin typeface="Arial"/>
              </a:rPr>
              <a:t>0.9 Hz</a:t>
            </a:r>
            <a:endParaRPr/>
          </a:p>
        </p:txBody>
      </p:sp>
      <p:sp>
        <p:nvSpPr>
          <p:cNvPr id="130" name="TextShape 14"/>
          <p:cNvSpPr txBox="1"/>
          <p:nvPr/>
        </p:nvSpPr>
        <p:spPr>
          <a:xfrm>
            <a:off x="5125320" y="3024000"/>
            <a:ext cx="18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1st bending mode</a:t>
            </a:r>
            <a:endParaRPr/>
          </a:p>
          <a:p>
            <a:pPr algn="ctr"/>
            <a:r>
              <a:rPr lang="fr-FR">
                <a:latin typeface="Arial"/>
              </a:rPr>
              <a:t>20 Hz</a:t>
            </a:r>
            <a:endParaRPr/>
          </a:p>
        </p:txBody>
      </p:sp>
      <p:sp>
        <p:nvSpPr>
          <p:cNvPr id="131" name="TextShape 15"/>
          <p:cNvSpPr txBox="1"/>
          <p:nvPr/>
        </p:nvSpPr>
        <p:spPr>
          <a:xfrm>
            <a:off x="7056000" y="4901760"/>
            <a:ext cx="18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2nd bending mode</a:t>
            </a:r>
            <a:endParaRPr/>
          </a:p>
          <a:p>
            <a:pPr algn="ctr"/>
            <a:r>
              <a:rPr lang="fr-FR">
                <a:latin typeface="Arial"/>
              </a:rPr>
              <a:t>70 Hz</a:t>
            </a:r>
            <a:endParaRPr/>
          </a:p>
        </p:txBody>
      </p:sp>
      <p:sp>
        <p:nvSpPr>
          <p:cNvPr id="132" name="TextShape 16"/>
          <p:cNvSpPr txBox="1"/>
          <p:nvPr/>
        </p:nvSpPr>
        <p:spPr>
          <a:xfrm>
            <a:off x="8136000" y="3029760"/>
            <a:ext cx="18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3d bending mode</a:t>
            </a:r>
            <a:endParaRPr/>
          </a:p>
          <a:p>
            <a:pPr algn="ctr"/>
            <a:r>
              <a:rPr lang="fr-FR">
                <a:latin typeface="Arial"/>
              </a:rPr>
              <a:t>140 Hz</a:t>
            </a:r>
            <a:endParaRPr/>
          </a:p>
        </p:txBody>
      </p:sp>
      <p:sp>
        <p:nvSpPr>
          <p:cNvPr id="133" name="TextShape 17"/>
          <p:cNvSpPr txBox="1"/>
          <p:nvPr/>
        </p:nvSpPr>
        <p:spPr>
          <a:xfrm>
            <a:off x="8856000" y="4896000"/>
            <a:ext cx="18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4th bending mode</a:t>
            </a:r>
            <a:endParaRPr/>
          </a:p>
          <a:p>
            <a:pPr algn="ctr"/>
            <a:r>
              <a:rPr lang="fr-FR">
                <a:latin typeface="Arial"/>
              </a:rPr>
              <a:t>200 Hz</a:t>
            </a:r>
            <a:endParaRPr/>
          </a:p>
        </p:txBody>
      </p:sp>
      <p:sp>
        <p:nvSpPr>
          <p:cNvPr id="134" name="TextShape 18"/>
          <p:cNvSpPr txBox="1"/>
          <p:nvPr/>
        </p:nvSpPr>
        <p:spPr>
          <a:xfrm>
            <a:off x="9576000" y="3029760"/>
            <a:ext cx="18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4th bending mode</a:t>
            </a:r>
            <a:endParaRPr/>
          </a:p>
          <a:p>
            <a:pPr algn="ctr"/>
            <a:r>
              <a:rPr lang="fr-FR">
                <a:latin typeface="Arial"/>
              </a:rPr>
              <a:t>330 Hz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9160" y="126504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Conventional </a:t>
            </a:r>
            <a:r>
              <a:rPr lang="en-US" sz="3600">
                <a:latin typeface="Calibri"/>
              </a:rPr>
              <a:t>
</a:t>
            </a:r>
            <a:r>
              <a:rPr lang="en-US" sz="3600">
                <a:latin typeface="Calibri"/>
              </a:rPr>
              <a:t>feedback loop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rcRect l="1019" t="0" r="0" b="0"/>
          <a:stretch/>
        </p:blipFill>
        <p:spPr>
          <a:xfrm>
            <a:off x="4968000" y="2304000"/>
            <a:ext cx="6984000" cy="38278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971840" y="3484080"/>
            <a:ext cx="901080" cy="887040"/>
          </a:xfrm>
          <a:prstGeom prst="rect">
            <a:avLst/>
          </a:prstGeom>
          <a:solidFill>
            <a:srgbClr val="729fc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8817120" y="4658400"/>
            <a:ext cx="825480" cy="735120"/>
          </a:xfrm>
          <a:prstGeom prst="rect">
            <a:avLst/>
          </a:prstGeom>
          <a:solidFill>
            <a:srgbClr val="00cc00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446520" y="3456000"/>
            <a:ext cx="756000" cy="902160"/>
          </a:xfrm>
          <a:prstGeom prst="rect">
            <a:avLst/>
          </a:prstGeom>
          <a:solidFill>
            <a:srgbClr val="cc0000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5"/>
          <p:cNvSpPr txBox="1"/>
          <p:nvPr/>
        </p:nvSpPr>
        <p:spPr>
          <a:xfrm>
            <a:off x="720000" y="3168000"/>
            <a:ext cx="3888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0000ff"/>
                </a:solidFill>
                <a:latin typeface="Arial"/>
              </a:rPr>
              <a:t>Notch filter :</a:t>
            </a:r>
            <a:r>
              <a:rPr lang="fr-FR">
                <a:solidFill>
                  <a:srgbClr val="0000ff"/>
                </a:solidFill>
                <a:latin typeface="Arial"/>
              </a:rPr>
              <a:t>
</a:t>
            </a:r>
            <a:r>
              <a:rPr lang="fr-FR">
                <a:solidFill>
                  <a:srgbClr val="0000ff"/>
                </a:solidFill>
                <a:latin typeface="Arial"/>
              </a:rPr>
              <a:t>Avoids excitation of 1st mode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>
                <a:solidFill>
                  <a:srgbClr val="0000ff"/>
                </a:solidFill>
                <a:latin typeface="Arial"/>
              </a:rPr>
              <a:t>(4th order)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009933"/>
                </a:solidFill>
                <a:latin typeface="Arial"/>
              </a:rPr>
              <a:t>Pitch rate feedback :</a:t>
            </a:r>
            <a:r>
              <a:rPr lang="fr-FR">
                <a:solidFill>
                  <a:srgbClr val="009933"/>
                </a:solidFill>
                <a:latin typeface="Arial"/>
              </a:rPr>
              <a:t>
</a:t>
            </a:r>
            <a:r>
              <a:rPr lang="fr-FR">
                <a:solidFill>
                  <a:srgbClr val="009933"/>
                </a:solidFill>
                <a:latin typeface="Arial"/>
              </a:rPr>
              <a:t>Damps pitch oscillation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ff0000"/>
                </a:solidFill>
                <a:latin typeface="Arial"/>
              </a:rPr>
              <a:t>PI corrector on latax :</a:t>
            </a:r>
            <a:r>
              <a:rPr lang="fr-FR">
                <a:solidFill>
                  <a:srgbClr val="ff0000"/>
                </a:solidFill>
                <a:latin typeface="Arial"/>
              </a:rPr>
              <a:t>
</a:t>
            </a:r>
            <a:r>
              <a:rPr lang="fr-FR">
                <a:solidFill>
                  <a:srgbClr val="ff0000"/>
                </a:solidFill>
                <a:latin typeface="Arial"/>
              </a:rPr>
              <a:t>Brings latax to reference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121800" y="1152000"/>
            <a:ext cx="2806200" cy="2106000"/>
          </a:xfrm>
          <a:prstGeom prst="rect">
            <a:avLst/>
          </a:prstGeom>
          <a:ln>
            <a:noFill/>
          </a:ln>
        </p:spPr>
      </p:pic>
      <p:sp>
        <p:nvSpPr>
          <p:cNvPr id="142" name="Line 6"/>
          <p:cNvSpPr/>
          <p:nvPr/>
        </p:nvSpPr>
        <p:spPr>
          <a:xfrm flipH="1" flipV="1">
            <a:off x="7992000" y="2952000"/>
            <a:ext cx="216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447800" y="2292480"/>
            <a:ext cx="7288200" cy="437292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839160" y="126504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Conventional feedback loop</a:t>
            </a:r>
            <a:r>
              <a:rPr lang="en-US" sz="3600">
                <a:latin typeface="Calibri"/>
              </a:rPr>
              <a:t>
</a:t>
            </a:r>
            <a:r>
              <a:rPr lang="en-US" sz="3600">
                <a:latin typeface="Calibri"/>
              </a:rPr>
              <a:t>Active damping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8458920" y="4019040"/>
            <a:ext cx="661680" cy="652320"/>
          </a:xfrm>
          <a:prstGeom prst="rect">
            <a:avLst/>
          </a:prstGeom>
          <a:solidFill>
            <a:srgbClr val="729fc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 rot="337800">
            <a:off x="8381520" y="4937400"/>
            <a:ext cx="677160" cy="675360"/>
          </a:xfrm>
          <a:prstGeom prst="rect">
            <a:avLst/>
          </a:prstGeom>
          <a:solidFill>
            <a:srgbClr val="00cc00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6120000" y="2841840"/>
            <a:ext cx="756000" cy="902160"/>
          </a:xfrm>
          <a:prstGeom prst="rect">
            <a:avLst/>
          </a:prstGeom>
          <a:solidFill>
            <a:srgbClr val="cc0000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5"/>
          <p:cNvSpPr txBox="1"/>
          <p:nvPr/>
        </p:nvSpPr>
        <p:spPr>
          <a:xfrm>
            <a:off x="720000" y="3168000"/>
            <a:ext cx="388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0000ff"/>
                </a:solidFill>
                <a:latin typeface="Arial"/>
              </a:rPr>
              <a:t>Strain feedback :</a:t>
            </a:r>
            <a:r>
              <a:rPr lang="fr-FR">
                <a:solidFill>
                  <a:srgbClr val="0000ff"/>
                </a:solidFill>
                <a:latin typeface="Arial"/>
              </a:rPr>
              <a:t>
</a:t>
            </a:r>
            <a:r>
              <a:rPr lang="fr-FR">
                <a:solidFill>
                  <a:srgbClr val="0000ff"/>
                </a:solidFill>
                <a:latin typeface="Arial"/>
              </a:rPr>
              <a:t>Damps 1st mode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009933"/>
                </a:solidFill>
                <a:latin typeface="Arial"/>
              </a:rPr>
              <a:t>Pitch rate feedback :</a:t>
            </a:r>
            <a:r>
              <a:rPr lang="fr-FR">
                <a:solidFill>
                  <a:srgbClr val="009933"/>
                </a:solidFill>
                <a:latin typeface="Arial"/>
              </a:rPr>
              <a:t>
</a:t>
            </a:r>
            <a:r>
              <a:rPr lang="fr-FR">
                <a:solidFill>
                  <a:srgbClr val="009933"/>
                </a:solidFill>
                <a:latin typeface="Arial"/>
              </a:rPr>
              <a:t>Damps pitch oscillation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fr-FR">
                <a:solidFill>
                  <a:srgbClr val="ff0000"/>
                </a:solidFill>
                <a:latin typeface="Arial"/>
              </a:rPr>
              <a:t>PI corrector on latax :</a:t>
            </a:r>
            <a:r>
              <a:rPr lang="fr-FR">
                <a:solidFill>
                  <a:srgbClr val="ff0000"/>
                </a:solidFill>
                <a:latin typeface="Arial"/>
              </a:rPr>
              <a:t>
</a:t>
            </a:r>
            <a:r>
              <a:rPr lang="fr-FR">
                <a:solidFill>
                  <a:srgbClr val="ff0000"/>
                </a:solidFill>
                <a:latin typeface="Arial"/>
              </a:rPr>
              <a:t>Brings latax to reference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9520" y="126540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Notch filtering vs. Active damping</a:t>
            </a:r>
            <a:r>
              <a:rPr lang="en-US" sz="3600">
                <a:latin typeface="Calibri"/>
              </a:rPr>
              <a:t>
</a:t>
            </a:r>
            <a:r>
              <a:rPr lang="en-US" sz="3600">
                <a:latin typeface="Calibri"/>
              </a:rPr>
              <a:t>Vibrations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168000" y="2249280"/>
            <a:ext cx="5541840" cy="4158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9880" y="126576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Calibri"/>
              </a:rPr>
              <a:t>Notch filtering vs. Active damping</a:t>
            </a:r>
            <a:r>
              <a:rPr lang="en-US" sz="3600">
                <a:latin typeface="Calibri"/>
              </a:rPr>
              <a:t>
</a:t>
            </a:r>
            <a:r>
              <a:rPr lang="en-US" sz="3600">
                <a:latin typeface="Calibri"/>
              </a:rPr>
              <a:t>Performance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32000" y="2520000"/>
            <a:ext cx="5184000" cy="38901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760000" y="2088000"/>
            <a:ext cx="6035400" cy="4529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ThemeMBDA</Template>
  <TotalTime>144</TotalTime>
  <Application>LibreOffice/4.4.4.3$Linux_X86_64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2015-05-25T18:14:42Z</dcterms:created>
  <dc:creator>Verhaegen, Anatole</dc:creator>
  <dc:language>fr-FR</dc:language>
  <dcterms:modified xsi:type="dcterms:W3CDTF">2015-06-30T18:42:11Z</dcterms:modified>
  <cp:revision>41</cp:revision>
  <dc:title>Flexible Slender Body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2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