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3" cy="428037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9" descr=""/>
          <p:cNvPicPr/>
          <p:nvPr/>
        </p:nvPicPr>
        <p:blipFill>
          <a:blip r:embed="rId2"/>
          <a:stretch/>
        </p:blipFill>
        <p:spPr>
          <a:xfrm>
            <a:off x="6480" y="2880"/>
            <a:ext cx="30279240" cy="843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Image 10" descr=""/>
          <p:cNvPicPr/>
          <p:nvPr/>
        </p:nvPicPr>
        <p:blipFill>
          <a:blip r:embed="rId3"/>
          <a:stretch/>
        </p:blipFill>
        <p:spPr>
          <a:xfrm>
            <a:off x="738360" y="1081800"/>
            <a:ext cx="8238960" cy="6280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Image 12" descr=""/>
          <p:cNvPicPr/>
          <p:nvPr/>
        </p:nvPicPr>
        <p:blipFill>
          <a:blip r:embed="rId4"/>
          <a:stretch/>
        </p:blipFill>
        <p:spPr>
          <a:xfrm>
            <a:off x="-4680" y="38831760"/>
            <a:ext cx="30279240" cy="3971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Image 13" descr=""/>
          <p:cNvPicPr/>
          <p:nvPr/>
        </p:nvPicPr>
        <p:blipFill>
          <a:blip r:embed="rId5"/>
          <a:stretch/>
        </p:blipFill>
        <p:spPr>
          <a:xfrm>
            <a:off x="738360" y="38754720"/>
            <a:ext cx="8238960" cy="43038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/>
          <p:nvPr/>
        </p:nvSpPr>
        <p:spPr>
          <a:xfrm>
            <a:off x="13839480" y="5133960"/>
            <a:ext cx="14962320" cy="22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ts val="16999"/>
              </a:lnSpc>
            </a:pPr>
            <a:r>
              <a:rPr b="0" lang="fr-FR" sz="13000" strike="noStrike" u="none">
                <a:solidFill>
                  <a:schemeClr val="accent3"/>
                </a:solidFill>
                <a:uFillTx/>
                <a:latin typeface="Calibri"/>
              </a:rPr>
              <a:t>E-Codes</a:t>
            </a:r>
            <a:endParaRPr b="0" lang="fr-FR" sz="1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ZoneTexte 4"/>
          <p:cNvSpPr/>
          <p:nvPr/>
        </p:nvSpPr>
        <p:spPr>
          <a:xfrm>
            <a:off x="13471560" y="631800"/>
            <a:ext cx="15793560" cy="38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4800" strike="noStrike" u="none">
                <a:solidFill>
                  <a:schemeClr val="lt1"/>
                </a:solidFill>
                <a:uFillTx/>
                <a:latin typeface="Calibri"/>
              </a:rPr>
              <a:t>Auteurs / Affiliation : </a:t>
            </a:r>
            <a:r>
              <a:rPr b="0" lang="fr-FR" sz="4000" strike="noStrike" u="none">
                <a:solidFill>
                  <a:schemeClr val="lt1"/>
                </a:solidFill>
                <a:uFillTx/>
                <a:latin typeface="Calibri"/>
              </a:rPr>
              <a:t>Jean DUPONT </a:t>
            </a:r>
            <a:r>
              <a:rPr b="0" lang="fr-FR" sz="4000" strike="noStrike" u="none" baseline="30000">
                <a:solidFill>
                  <a:schemeClr val="lt1"/>
                </a:solidFill>
                <a:uFillTx/>
                <a:latin typeface="Calibri"/>
              </a:rPr>
              <a:t>(1)</a:t>
            </a:r>
            <a:r>
              <a:rPr b="0" lang="fr-FR" sz="4000" strike="noStrike" u="none">
                <a:solidFill>
                  <a:schemeClr val="lt1"/>
                </a:solidFill>
                <a:uFillTx/>
                <a:latin typeface="Calibri"/>
              </a:rPr>
              <a:t>, Marie CURIE </a:t>
            </a:r>
            <a:r>
              <a:rPr b="0" lang="fr-FR" sz="4000" strike="noStrike" u="none" baseline="30000">
                <a:solidFill>
                  <a:schemeClr val="lt1"/>
                </a:solidFill>
                <a:uFillTx/>
                <a:latin typeface="Calibri"/>
              </a:rPr>
              <a:t>(2)</a:t>
            </a:r>
            <a:endParaRPr b="0" lang="fr-F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2800" strike="noStrike" u="none" baseline="30000">
                <a:solidFill>
                  <a:schemeClr val="lt1"/>
                </a:solidFill>
                <a:uFillTx/>
                <a:latin typeface="Calibri"/>
              </a:rPr>
              <a:t>(1) </a:t>
            </a:r>
            <a:r>
              <a:rPr b="1" lang="fr-FR" sz="2800" strike="noStrike" u="none">
                <a:solidFill>
                  <a:schemeClr val="lt1"/>
                </a:solidFill>
                <a:uFillTx/>
                <a:latin typeface="Calibri"/>
              </a:rPr>
              <a:t>Univ de Toulouse, ISIS Castres, F-31400 Toulouse, France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2800" strike="noStrike" u="none" baseline="30000">
                <a:solidFill>
                  <a:schemeClr val="lt1"/>
                </a:solidFill>
                <a:uFillTx/>
                <a:latin typeface="Calibri"/>
              </a:rPr>
              <a:t>(2) </a:t>
            </a:r>
            <a:r>
              <a:rPr b="1" lang="fr-FR" sz="2800" strike="noStrike" u="none">
                <a:solidFill>
                  <a:schemeClr val="lt1"/>
                </a:solidFill>
                <a:uFillTx/>
                <a:latin typeface="Calibri"/>
              </a:rPr>
              <a:t>Connected Health Lab, ISIS Castres, F-81100 Castres, France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b="1" lang="fr-FR" sz="4800" strike="noStrike" u="none">
                <a:solidFill>
                  <a:schemeClr val="lt1"/>
                </a:solidFill>
                <a:uFillTx/>
                <a:latin typeface="Calibri"/>
              </a:rPr>
              <a:t>Commanditaire(s) : </a:t>
            </a:r>
            <a:r>
              <a:rPr b="0" lang="fr-FR" sz="4800" strike="noStrike" u="none">
                <a:solidFill>
                  <a:schemeClr val="lt1"/>
                </a:solidFill>
                <a:uFillTx/>
                <a:latin typeface="Calibri"/>
              </a:rPr>
              <a:t>Nom du commanditaire</a:t>
            </a:r>
            <a:endParaRPr b="0" lang="fr-FR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ZoneTexte 6"/>
          <p:cNvSpPr/>
          <p:nvPr/>
        </p:nvSpPr>
        <p:spPr>
          <a:xfrm>
            <a:off x="1745640" y="11285640"/>
            <a:ext cx="26516880" cy="256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1800000"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7500" strike="noStrike" u="none">
                <a:solidFill>
                  <a:schemeClr val="accent2"/>
                </a:solidFill>
                <a:uFillTx/>
                <a:latin typeface="Calibri"/>
              </a:rPr>
              <a:t>Contexte</a:t>
            </a:r>
            <a:endParaRPr b="0" lang="fr-FR" sz="7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Notre client est un chef de service d’un Hôpital aux Émirats Arabes Unis. 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Afin de pouvoir mettre en place son idée, il a décidé de contacter l’université de Birmingham qui à proposé un partenariat à notre école pour le mettre en œuvre.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500" strike="noStrike" u="none">
                <a:solidFill>
                  <a:schemeClr val="accent2"/>
                </a:solidFill>
                <a:uFillTx/>
                <a:latin typeface="Calibri"/>
              </a:rPr>
              <a:t>Analyse et spécification du besoin </a:t>
            </a:r>
            <a:endParaRPr b="0" lang="fr-FR" sz="7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Actuellement, en cas d’incident, les alertes des hôpitaux sont annoncées via haut parleurs.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Cela pose deux problèmes :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57160" indent="-857160" algn="just" defTabSz="457200">
              <a:lnSpc>
                <a:spcPct val="100000"/>
              </a:lnSpc>
              <a:buClr>
                <a:srgbClr val="283583"/>
              </a:buClr>
              <a:buFont typeface="Arial"/>
              <a:buChar char="•"/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On ne sait pas qui vient et on peux se retrouver avec trop ou trop peu de personnes.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57160" indent="-857160" algn="just" defTabSz="457200">
              <a:lnSpc>
                <a:spcPct val="100000"/>
              </a:lnSpc>
              <a:buClr>
                <a:srgbClr val="283583"/>
              </a:buClr>
              <a:buFont typeface="Arial"/>
              <a:buChar char="•"/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Certaines alertes nécessite de la discrétion (l’hôpital entier n’as pas à être informé en cas d’AVC)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Notre solution répond à ces problèmes en permettant à la fois de créer des alertes qui seront envoyées automatiquement aux personnes concernées et de voir qui à déjà répondu. 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500" strike="noStrike" u="none">
                <a:solidFill>
                  <a:schemeClr val="accent2"/>
                </a:solidFill>
                <a:uFillTx/>
                <a:latin typeface="Calibri"/>
              </a:rPr>
              <a:t>Conception fonctionnelle et environnement technique</a:t>
            </a:r>
            <a:endParaRPr b="0" lang="fr-FR" sz="7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Notre solution consiste en une application mobile qui permet d’émettre les alertes, et en une interface administrateur qui sert principalement à créer des nouveaux codes d’urgences et gérer qui appeler pour chacun de ses codes.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200" strike="noStrike" u="none">
                <a:solidFill>
                  <a:schemeClr val="accent2"/>
                </a:solidFill>
                <a:uFillTx/>
                <a:latin typeface="Calibri"/>
              </a:rPr>
              <a:t>Principaux résultats</a:t>
            </a:r>
            <a:endParaRPr b="0" lang="fr-FR" sz="7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  <a:ea typeface="Microsoft YaHei"/>
              </a:rPr>
              <a:t>Nous avons </a:t>
            </a: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</a:rPr>
              <a:t>défini les fonctionnalités de l’application conçu diverses maquettes. Nous avons aussi presque terminé l’interface administrateur.  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200" strike="noStrike" u="none">
                <a:solidFill>
                  <a:schemeClr val="accent2"/>
                </a:solidFill>
                <a:uFillTx/>
                <a:latin typeface="Calibri"/>
              </a:rPr>
              <a:t>Conclusions et perspectives</a:t>
            </a:r>
            <a:endParaRPr b="0" lang="fr-FR" sz="7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fr-FR" sz="5000" strike="noStrike" u="none">
                <a:solidFill>
                  <a:schemeClr val="dk1"/>
                </a:solidFill>
                <a:uFillTx/>
                <a:latin typeface="Calibri"/>
                <a:ea typeface="Microsoft YaHei"/>
              </a:rPr>
              <a:t>Bien qu’a notre départ du projet celui-ci n’était toujours pas abouti, l’équipe de Birmingham, elle continue de travailler dessus.</a:t>
            </a:r>
            <a:endParaRPr b="0" lang="fr-FR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ZoneTexte 12"/>
          <p:cNvSpPr/>
          <p:nvPr/>
        </p:nvSpPr>
        <p:spPr>
          <a:xfrm>
            <a:off x="15395760" y="41053320"/>
            <a:ext cx="2632680" cy="13705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2800" strike="noStrike" u="none">
                <a:solidFill>
                  <a:schemeClr val="lt1"/>
                </a:solidFill>
                <a:uFillTx/>
                <a:latin typeface="Calibri"/>
              </a:rPr>
              <a:t>Autres logos partenaires du projet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ZoneTexte 13"/>
          <p:cNvSpPr/>
          <p:nvPr/>
        </p:nvSpPr>
        <p:spPr>
          <a:xfrm>
            <a:off x="19505520" y="41053320"/>
            <a:ext cx="2632680" cy="13705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2800" strike="noStrike" u="none">
                <a:solidFill>
                  <a:schemeClr val="lt1"/>
                </a:solidFill>
                <a:uFillTx/>
                <a:latin typeface="Calibri"/>
              </a:rPr>
              <a:t>Autres logos partenaires du projet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ZoneTexte 14"/>
          <p:cNvSpPr/>
          <p:nvPr/>
        </p:nvSpPr>
        <p:spPr>
          <a:xfrm>
            <a:off x="23614920" y="41053320"/>
            <a:ext cx="2632680" cy="13705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fr-FR" sz="2800" strike="noStrike" u="none">
                <a:solidFill>
                  <a:schemeClr val="lt1"/>
                </a:solidFill>
                <a:uFillTx/>
                <a:latin typeface="Calibri"/>
              </a:rPr>
              <a:t>Autres logos partenaires du projet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1745640" y="8858160"/>
            <a:ext cx="26516880" cy="21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50000"/>
              </a:lnSpc>
            </a:pPr>
            <a:r>
              <a:rPr b="1" lang="fr-FR" sz="4500" strike="noStrike" u="none">
                <a:solidFill>
                  <a:schemeClr val="accent3"/>
                </a:solidFill>
                <a:uFillTx/>
                <a:latin typeface="Calibri"/>
              </a:rPr>
              <a:t>Résumé : Application pour la gestion des code d’urgence en milieu hospitalier</a:t>
            </a:r>
            <a:endParaRPr b="0" lang="fr-FR" sz="4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r>
              <a:rPr b="1" lang="fr-FR" sz="4500" strike="noStrike" u="none">
                <a:solidFill>
                  <a:schemeClr val="accent3"/>
                </a:solidFill>
                <a:uFillTx/>
                <a:latin typeface="Calibri"/>
              </a:rPr>
              <a:t>Mots-clés : #Alerte, #Urgence , #Code</a:t>
            </a:r>
            <a:endParaRPr b="0" lang="fr-FR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ZoneTexte 2"/>
          <p:cNvSpPr/>
          <p:nvPr/>
        </p:nvSpPr>
        <p:spPr>
          <a:xfrm>
            <a:off x="10727640" y="41391720"/>
            <a:ext cx="3319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4000" strike="noStrike" u="none">
                <a:solidFill>
                  <a:schemeClr val="lt1"/>
                </a:solidFill>
                <a:uFillTx/>
                <a:latin typeface="Calibri"/>
              </a:rPr>
              <a:t>Partenaires :</a:t>
            </a:r>
            <a:endParaRPr b="0" lang="fr-F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rcRect l="34322" t="22379" r="34329" b="16412"/>
          <a:stretch/>
        </p:blipFill>
        <p:spPr>
          <a:xfrm>
            <a:off x="19620000" y="18059400"/>
            <a:ext cx="5039640" cy="9840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Personnalisé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adf"/>
      </a:accent1>
      <a:accent2>
        <a:srgbClr val="ef787c"/>
      </a:accent2>
      <a:accent3>
        <a:srgbClr val="28358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Application>LibreOffice/24.8.5.2$Windows_X86_64 LibreOffice_project/fddf2685c70b461e7832239a0162a77216259f22</Application>
  <AppVersion>15.0000</AppVersion>
  <Words>312</Words>
  <Paragraphs>61</Paragraphs>
  <Company>INUC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2020-05-14T12:06:32Z</dcterms:created>
  <dc:creator>mfleuran</dc:creator>
  <dc:description/>
  <dc:language>fr-FR</dc:language>
  <cp:lastModifiedBy/>
  <dcterms:modified xsi:type="dcterms:W3CDTF">2025-04-17T18:00:24Z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1</vt:i4>
  </property>
</Properties>
</file>