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1" r:id="rId4"/>
    <p:sldId id="270" r:id="rId5"/>
    <p:sldId id="259" r:id="rId6"/>
    <p:sldId id="269" r:id="rId7"/>
    <p:sldId id="272" r:id="rId8"/>
    <p:sldId id="273" r:id="rId9"/>
    <p:sldId id="260" r:id="rId10"/>
    <p:sldId id="274" r:id="rId11"/>
    <p:sldId id="261" r:id="rId12"/>
    <p:sldId id="276" r:id="rId13"/>
    <p:sldId id="262" r:id="rId14"/>
    <p:sldId id="277" r:id="rId15"/>
    <p:sldId id="258" r:id="rId16"/>
    <p:sldId id="278" r:id="rId17"/>
    <p:sldId id="263" r:id="rId18"/>
    <p:sldId id="279" r:id="rId19"/>
    <p:sldId id="264" r:id="rId20"/>
    <p:sldId id="280" r:id="rId21"/>
    <p:sldId id="265" r:id="rId22"/>
    <p:sldId id="281" r:id="rId23"/>
    <p:sldId id="266" r:id="rId24"/>
    <p:sldId id="282" r:id="rId25"/>
    <p:sldId id="26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6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271" autoAdjust="0"/>
  </p:normalViewPr>
  <p:slideViewPr>
    <p:cSldViewPr snapToGrid="0">
      <p:cViewPr>
        <p:scale>
          <a:sx n="66" d="100"/>
          <a:sy n="66" d="100"/>
        </p:scale>
        <p:origin x="70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A44C-C338-4809-939F-F213E669213F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C19B-1F05-4D01-8F51-02A967F03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8C19B-1F05-4D01-8F51-02A967F03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4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94F6D-CB02-4728-9016-AC12CE9D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25B75-EF86-4AC8-B138-5CADE12E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2EB97-C371-42AC-B671-EC26C186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2988A-4EDF-4E66-B56C-FDEC00BE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76F02-D47D-4317-ACE4-F31E2F9C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5FA0-1ED8-43A0-B909-3410D873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368620-60F8-468C-BCD3-911514BF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271A5-F788-4812-A66D-971144F4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4DC88-CE52-4B85-838B-7303B025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3F3EF-2BCE-4530-A7B2-F5F0FE1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17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9A8757-08D9-4325-9BD8-CC2E6A94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4A3F5-4E1E-4D1E-9B81-4F4FCE04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24BFD-B21A-4C62-9481-07B585CF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73015-01FE-4412-A8CE-EACED67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D1D71-49E7-4A9D-9D9B-5F3B2E99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361A0-9ED9-41D1-9ED9-7E4ADA40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E5702-6DB4-4CBD-8DAD-A119D82D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6DFDD-EE77-44D8-A7B0-308594DB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77183-545F-4946-B82B-F36FFC66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C331F-8F4E-4129-A2EF-8E60229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D986-0778-4145-B5C6-D1AC2B1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A3C9A-3A39-492C-A9C8-C529BA69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051B9-345C-429C-86D6-3728D45C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7A4B3-37F9-4370-A1CF-9D48A0E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16C6E-BE81-49E4-9D71-CF938A12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612E9-483E-4EC8-B7F1-B40E756B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28842-6415-48DD-96DD-041DB3415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F8C283-A9B9-4F7A-BA71-32359D0A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A2D25-99E3-47E2-9E3F-F671476E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D03D53-42B5-46A8-B666-DB4412DC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B3AE9B-632E-4F95-A360-1744BB14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6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606E7-6AFD-4FE6-BE89-9A6A2C1E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12BCC6-4C69-41D4-88B3-44ABB716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076748-C679-4949-B91D-50CCF7519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4D6504-CE81-4114-B367-1ADA5791D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7C35D5-5F96-4963-BF9F-024E35044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B8C556-841F-4EDF-966C-36B23B94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D49DF4-E24C-43B4-ACD3-77B4B46D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E74439-B1E5-4F3C-9A9A-B0362601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60FBE-5D7C-4E98-89FD-92A6C4A1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54ED8-FA12-4B27-8B3C-EA81257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A5CC5B-8AB9-4012-942A-7817D43D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DD3E35-9BAA-41C6-9122-D20E681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6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989D34-1084-460A-95B7-DE667140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79811A-0288-49EB-9924-651FB947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D961A-BEEC-4D8F-8819-5F89B99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8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62C8-5781-4C16-B513-DF3CE83D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98B82-CE55-4E76-BF79-4B3D81DC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0E0F2-60C0-48EF-9CD6-70B25130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B0414B-5C03-4DA7-BF4C-75BAA1C1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AF0F81-02BF-4FDC-AE2B-F5FF27C2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426F5-9A55-4A63-9BC2-6B0A598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8F56A-0106-43FF-B305-4F0D790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AFB2A9-B749-47D8-8848-B6AEA184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A173C2-9770-4328-83C5-5221A78B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AD91B-F548-480E-8CA6-070B348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760D1-10AA-4FFC-85F9-BF1E9780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B65FA2-D8B7-4416-875F-2B6456A4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4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8FA4B-3134-4FF8-8180-90329A6A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5E443-23E2-4D1D-8B07-70D04C0C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B7A93-A861-4169-A392-883CEC6B2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5E8E-FCA4-4BB9-9A32-EFD00EC6CE44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D3D42-BFDF-4786-8769-8D9B2D12B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1C30F-208C-4A4F-95FF-0DB04F109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6150-37B5-4E7E-9481-9F91A8895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0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b.hh.ru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tproger.ru/" TargetMode="External"/><Relationship Id="rId4" Type="http://schemas.openxmlformats.org/officeDocument/2006/relationships/hyperlink" Target="https://stackoverflow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cs.mccme.r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04EC7-10F2-4406-879C-773E83B7CA3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292046" y="1666198"/>
            <a:ext cx="5766515" cy="1762802"/>
          </a:xfrm>
        </p:spPr>
        <p:txBody>
          <a:bodyPr anchor="t">
            <a:normAutofit fontScale="90000"/>
          </a:bodyPr>
          <a:lstStyle/>
          <a:p>
            <a:r>
              <a:rPr lang="ru-RU" sz="4400" b="1" dirty="0">
                <a:solidFill>
                  <a:srgbClr val="002060"/>
                </a:solidFill>
              </a:rPr>
              <a:t>Итоговая работа по курсу «Психология предпринимательства»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88C67-F49C-46E4-9ED6-AC95DB18E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820" y="4183839"/>
            <a:ext cx="4854332" cy="1564640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ru-RU" sz="2800" dirty="0">
                <a:solidFill>
                  <a:srgbClr val="002060"/>
                </a:solidFill>
              </a:rPr>
              <a:t>Работу выполнил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  <a:br>
              <a:rPr lang="ru-RU" sz="2800" dirty="0">
                <a:solidFill>
                  <a:srgbClr val="002060"/>
                </a:solidFill>
              </a:rPr>
            </a:br>
            <a:r>
              <a:rPr lang="ru-RU" sz="2800" dirty="0">
                <a:solidFill>
                  <a:srgbClr val="002060"/>
                </a:solidFill>
              </a:rPr>
              <a:t>студент Университета ИТМО</a:t>
            </a:r>
            <a:br>
              <a:rPr lang="ru-RU" sz="2800" dirty="0">
                <a:solidFill>
                  <a:srgbClr val="002060"/>
                </a:solidFill>
              </a:rPr>
            </a:br>
            <a:r>
              <a:rPr lang="ru-RU" sz="2800" dirty="0">
                <a:solidFill>
                  <a:srgbClr val="002060"/>
                </a:solidFill>
              </a:rPr>
              <a:t>группы Р3112</a:t>
            </a:r>
            <a:br>
              <a:rPr lang="ru-RU" sz="2800" dirty="0">
                <a:solidFill>
                  <a:srgbClr val="002060"/>
                </a:solidFill>
              </a:rPr>
            </a:br>
            <a:r>
              <a:rPr lang="ru-RU" sz="2800" dirty="0">
                <a:solidFill>
                  <a:srgbClr val="002060"/>
                </a:solidFill>
              </a:rPr>
              <a:t>Анищенко А.А.</a:t>
            </a:r>
          </a:p>
        </p:txBody>
      </p:sp>
      <p:sp>
        <p:nvSpPr>
          <p:cNvPr id="13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ÐÐ°ÑÑÐ¸Ð½ÐºÐ¸ Ð¿Ð¾ Ð·Ð°Ð¿ÑÐ¾ÑÑ Ð¿ÑÐ¸ÑÐ¾Ð»Ð¾Ð³Ð¸Ñ Ð¿ÑÐµÐ´Ð¿ÑÐ¸Ð½Ð¸Ð¼Ð°ÑÐµÐ»ÑÑÑÐ²Ð° Ð¸ÑÐ¼Ð¾">
            <a:extLst>
              <a:ext uri="{FF2B5EF4-FFF2-40B4-BE49-F238E27FC236}">
                <a16:creationId xmlns:a16="http://schemas.microsoft.com/office/drawing/2014/main" id="{8E9D16F2-DD41-4C94-BBCD-D2841856C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5491" y="2472999"/>
            <a:ext cx="4880789" cy="24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Мои </a:t>
            </a:r>
            <a:r>
              <a:rPr lang="en-US" sz="4000" dirty="0">
                <a:solidFill>
                  <a:srgbClr val="FFFFFF"/>
                </a:solidFill>
              </a:rPr>
              <a:t>“</a:t>
            </a:r>
            <a:r>
              <a:rPr lang="ru-RU" sz="4000" dirty="0">
                <a:solidFill>
                  <a:srgbClr val="FFFFFF"/>
                </a:solidFill>
              </a:rPr>
              <a:t>клиенты</a:t>
            </a:r>
            <a:r>
              <a:rPr lang="en-US" sz="4000" dirty="0">
                <a:solidFill>
                  <a:srgbClr val="FFFFFF"/>
                </a:solidFill>
              </a:rPr>
              <a:t>”</a:t>
            </a:r>
            <a:endParaRPr lang="ru-RU" sz="4000" dirty="0">
              <a:solidFill>
                <a:srgbClr val="FFFFFF"/>
              </a:solidFill>
            </a:endParaRPr>
          </a:p>
        </p:txBody>
      </p:sp>
      <p:pic>
        <p:nvPicPr>
          <p:cNvPr id="3076" name="Picture 4" descr="ÐÐ°ÑÑÐ¸Ð½ÐºÐ¸ Ð¿Ð¾ Ð·Ð°Ð¿ÑÐ¾ÑÑ yandex logo">
            <a:extLst>
              <a:ext uri="{FF2B5EF4-FFF2-40B4-BE49-F238E27FC236}">
                <a16:creationId xmlns:a16="http://schemas.microsoft.com/office/drawing/2014/main" id="{00C59006-F4AB-4AE6-B8EC-332FF01B9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01" y="3437245"/>
            <a:ext cx="2842797" cy="111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google logo">
            <a:extLst>
              <a:ext uri="{FF2B5EF4-FFF2-40B4-BE49-F238E27FC236}">
                <a16:creationId xmlns:a16="http://schemas.microsoft.com/office/drawing/2014/main" id="{0BB78A95-9389-44E0-BDF4-C3AA4C38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0" y="3479313"/>
            <a:ext cx="2842798" cy="11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ÐÐ°ÑÑÐ¸Ð½ÐºÐ¸ Ð¿Ð¾ Ð·Ð°Ð¿ÑÐ¾ÑÑ epam logo">
            <a:extLst>
              <a:ext uri="{FF2B5EF4-FFF2-40B4-BE49-F238E27FC236}">
                <a16:creationId xmlns:a16="http://schemas.microsoft.com/office/drawing/2014/main" id="{267D3434-7FD6-4F1B-97AA-BEE0ABB9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61" y="5254317"/>
            <a:ext cx="2842797" cy="10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ÐÐ°ÑÑÐ¸Ð½ÐºÐ¸ Ð¿Ð¾ Ð·Ð°Ð¿ÑÐ¾ÑÑ jetbrains logo">
            <a:extLst>
              <a:ext uri="{FF2B5EF4-FFF2-40B4-BE49-F238E27FC236}">
                <a16:creationId xmlns:a16="http://schemas.microsoft.com/office/drawing/2014/main" id="{E8AB53C5-4DFE-4179-ADEC-99B1C9A6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43" y="4684707"/>
            <a:ext cx="2842798" cy="15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ÐÐ¾ÑÐ¾Ð¶ÐµÐµ Ð¸Ð·Ð¾Ð±ÑÐ°Ð¶ÐµÐ½Ð¸Ðµ">
            <a:extLst>
              <a:ext uri="{FF2B5EF4-FFF2-40B4-BE49-F238E27FC236}">
                <a16:creationId xmlns:a16="http://schemas.microsoft.com/office/drawing/2014/main" id="{9688B75C-6573-45B5-BDDD-4F0E9641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91" y="3338830"/>
            <a:ext cx="2842798" cy="14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7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Ценность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38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В чём моя ценность?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24F6-E327-44B0-B4A6-0DA08661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129699"/>
            <a:ext cx="11480494" cy="3355941"/>
          </a:xfrm>
        </p:spPr>
        <p:txBody>
          <a:bodyPr anchor="ctr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Я выполняю задачи, которые ставит заказчик</a:t>
            </a:r>
          </a:p>
          <a:p>
            <a:pPr lvl="1"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Разбираюсь в задачах разной сложности</a:t>
            </a:r>
          </a:p>
          <a:p>
            <a:pPr lvl="1"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Решаю данные поставленную задачу</a:t>
            </a:r>
          </a:p>
          <a:p>
            <a:pPr lvl="1"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Тестирую полученное решение</a:t>
            </a:r>
          </a:p>
          <a:p>
            <a:pPr lvl="1"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Предоставляю заказчику готовый проект, прошедший проверку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Я с лёгкостью могу влиться проект, который уже существует, и выполнять задачи по этому проекту</a:t>
            </a:r>
          </a:p>
        </p:txBody>
      </p:sp>
      <p:pic>
        <p:nvPicPr>
          <p:cNvPr id="19458" name="Picture 2" descr="ÐÐ°ÑÑÐ¸Ð½ÐºÐ¸ Ð¿Ð¾ Ð·Ð°Ð¿ÑÐ¾ÑÑ best price">
            <a:extLst>
              <a:ext uri="{FF2B5EF4-FFF2-40B4-BE49-F238E27FC236}">
                <a16:creationId xmlns:a16="http://schemas.microsoft.com/office/drawing/2014/main" id="{488C21CE-36EE-4149-B93D-76933BC9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5986">
            <a:off x="-188698" y="1073676"/>
            <a:ext cx="4360841" cy="1250108"/>
          </a:xfrm>
          <a:prstGeom prst="rect">
            <a:avLst/>
          </a:prstGeom>
          <a:noFill/>
          <a:effectLst>
            <a:outerShdw blurRad="889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Каналы</a:t>
            </a:r>
            <a:b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сбыта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183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Как обо мне узнают?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24F6-E327-44B0-B4A6-0DA08661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129699"/>
            <a:ext cx="11480494" cy="3355941"/>
          </a:xfrm>
        </p:spPr>
        <p:txBody>
          <a:bodyPr anchor="ctr">
            <a:normAutofit fontScale="92500" lnSpcReduction="20000"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Есть сайты, на которых компании размещают свои вакансии, а люди свои профессии и резюме, и таким образом они могут найти друг друга.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(примеры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ru-RU" dirty="0">
                <a:solidFill>
                  <a:srgbClr val="002060"/>
                </a:solidFill>
              </a:rPr>
              <a:t>	</a:t>
            </a:r>
            <a:r>
              <a:rPr lang="en-US" dirty="0">
                <a:hlinkClick r:id="rId3"/>
              </a:rPr>
              <a:t>https://www.linkedin.com/</a:t>
            </a:r>
            <a:r>
              <a:rPr lang="ru-RU" dirty="0">
                <a:solidFill>
                  <a:srgbClr val="002060"/>
                </a:solidFill>
              </a:rPr>
              <a:t> – запрещён в РФ</a:t>
            </a:r>
          </a:p>
          <a:p>
            <a:pPr marL="457200" lvl="1" indent="0" algn="just">
              <a:buClr>
                <a:srgbClr val="FF0000"/>
              </a:buClr>
              <a:buSzPct val="120000"/>
              <a:buNone/>
            </a:pPr>
            <a:r>
              <a:rPr lang="ru-RU" sz="2800" dirty="0">
                <a:solidFill>
                  <a:srgbClr val="002060"/>
                </a:solidFill>
              </a:rPr>
              <a:t>		</a:t>
            </a:r>
            <a:r>
              <a:rPr lang="en-US" sz="2800" dirty="0">
                <a:hlinkClick r:id="rId4"/>
              </a:rPr>
              <a:t>https://spb.hh.ru/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2060"/>
                </a:solidFill>
              </a:rPr>
              <a:t>–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ru-RU" sz="2800" dirty="0">
                <a:solidFill>
                  <a:srgbClr val="002060"/>
                </a:solidFill>
              </a:rPr>
              <a:t>открыт в РФ)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А можно заниматься рассылкой резюме. Если ты хочешь устроиться на работу, ты пишешь мотивационное письмо в эту компанию, в котором ты описываешь свой навык работы, что ты можешь и готов делать и прикладываешь резюме (</a:t>
            </a:r>
            <a:r>
              <a:rPr lang="en-US" dirty="0">
                <a:solidFill>
                  <a:srgbClr val="002060"/>
                </a:solidFill>
              </a:rPr>
              <a:t>CV</a:t>
            </a:r>
            <a:r>
              <a:rPr lang="ru-RU" dirty="0">
                <a:solidFill>
                  <a:srgbClr val="002060"/>
                </a:solidFill>
              </a:rPr>
              <a:t>). И если в компании нужны специалисты в данной области, то они предложат пройти собеседования и т.д. Всё зависит только от меня, я сам должен искать компанию, в которой смогу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135299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D4B12-5372-4DE2-B7D7-9EDB5C88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Взаимоотношения в деловой среде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249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С кем я взаимодействую?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B7B3E91-905B-420A-8583-5D8ADD601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05089"/>
              </p:ext>
            </p:extLst>
          </p:nvPr>
        </p:nvGraphicFramePr>
        <p:xfrm>
          <a:off x="355600" y="3128963"/>
          <a:ext cx="11480799" cy="335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16">
                  <a:extLst>
                    <a:ext uri="{9D8B030D-6E8A-4147-A177-3AD203B41FA5}">
                      <a16:colId xmlns:a16="http://schemas.microsoft.com/office/drawing/2014/main" val="1104426871"/>
                    </a:ext>
                  </a:extLst>
                </a:gridCol>
                <a:gridCol w="4119514">
                  <a:extLst>
                    <a:ext uri="{9D8B030D-6E8A-4147-A177-3AD203B41FA5}">
                      <a16:colId xmlns:a16="http://schemas.microsoft.com/office/drawing/2014/main" val="4019655853"/>
                    </a:ext>
                  </a:extLst>
                </a:gridCol>
                <a:gridCol w="6585669">
                  <a:extLst>
                    <a:ext uri="{9D8B030D-6E8A-4147-A177-3AD203B41FA5}">
                      <a16:colId xmlns:a16="http://schemas.microsoft.com/office/drawing/2014/main" val="4050242359"/>
                    </a:ext>
                  </a:extLst>
                </a:gridCol>
              </a:tblGrid>
              <a:tr h="67133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 кем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чего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189229"/>
                  </a:ext>
                </a:extLst>
              </a:tr>
              <a:tr h="67133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Менеджер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Контроль текущего состояния проекта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22204"/>
                  </a:ext>
                </a:extLst>
              </a:tr>
              <a:tr h="67133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Заказчик (если ты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фрилансер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Уточнение по поводу проекта: как это видит заказчик, какой нужен функционал и т.д.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43396"/>
                  </a:ext>
                </a:extLst>
              </a:tr>
              <a:tr h="67133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Тестировщик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он находит дефекты в моём проекте, то он сообщает об этом мне, и я исправляю данную ошибку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07185"/>
                  </a:ext>
                </a:extLst>
              </a:tr>
              <a:tr h="67133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Коллеги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я что-то не понимаю в проекте или у меня возникли сложности в решение задачи, которую выдали мне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8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Ключевые партнёры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123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Кто мне помогает?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24F6-E327-44B0-B4A6-0DA08661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573519"/>
            <a:ext cx="11480494" cy="3912122"/>
          </a:xfrm>
        </p:spPr>
        <p:txBody>
          <a:bodyPr anchor="ctr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Ключевыми партнёрами программиста являются его коллеги и интернет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Есть множество различных форумов, на которых программисты задают друг другу вопросы: как сделать то? а как сделать сё?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Примеры:</a:t>
            </a:r>
          </a:p>
          <a:p>
            <a:pPr lvl="1" algn="just">
              <a:buClr>
                <a:srgbClr val="FF0000"/>
              </a:buClr>
              <a:buSzPct val="120000"/>
            </a:pPr>
            <a:r>
              <a:rPr lang="en-US" dirty="0">
                <a:hlinkClick r:id="rId3"/>
              </a:rPr>
              <a:t>https://habr.com/ru/</a:t>
            </a:r>
            <a:endParaRPr lang="en-US" dirty="0"/>
          </a:p>
          <a:p>
            <a:pPr lvl="1" algn="just">
              <a:buClr>
                <a:srgbClr val="FF0000"/>
              </a:buClr>
              <a:buSzPct val="120000"/>
            </a:pPr>
            <a:r>
              <a:rPr lang="en-US" dirty="0">
                <a:hlinkClick r:id="rId4"/>
              </a:rPr>
              <a:t>https://stackoverflow.com/</a:t>
            </a:r>
            <a:endParaRPr lang="ru-RU" dirty="0"/>
          </a:p>
          <a:p>
            <a:pPr lvl="1" algn="just">
              <a:buClr>
                <a:srgbClr val="FF0000"/>
              </a:buClr>
              <a:buSzPct val="120000"/>
            </a:pPr>
            <a:r>
              <a:rPr lang="en-US" dirty="0">
                <a:hlinkClick r:id="rId5"/>
              </a:rPr>
              <a:t>https://tproger.ru/</a:t>
            </a:r>
            <a:endParaRPr lang="en-US" dirty="0"/>
          </a:p>
          <a:p>
            <a:pPr lvl="1"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и т.д.</a:t>
            </a:r>
          </a:p>
        </p:txBody>
      </p:sp>
      <p:pic>
        <p:nvPicPr>
          <p:cNvPr id="16386" name="Picture 2" descr="ÐÐ°ÑÑÐ¸Ð½ÐºÐ¸ Ð¿Ð¾ Ð·Ð°Ð¿ÑÐ¾ÑÑ google assistant logo">
            <a:extLst>
              <a:ext uri="{FF2B5EF4-FFF2-40B4-BE49-F238E27FC236}">
                <a16:creationId xmlns:a16="http://schemas.microsoft.com/office/drawing/2014/main" id="{D25A4D3A-DF33-46F2-9D8A-136D1616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55" y="4875884"/>
            <a:ext cx="5849463" cy="8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0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Доходы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89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Ключевые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22547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BD59D4-50A7-429E-A475-AC26BED6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85" y="-1398"/>
            <a:ext cx="6096000" cy="15176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422B81D-08C5-4AED-86CD-21140C47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-1398"/>
            <a:ext cx="6096000" cy="1517650"/>
          </a:xfrm>
          <a:prstGeom prst="rect">
            <a:avLst/>
          </a:prstGeom>
        </p:spPr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id="{282642AC-350A-4523-A16D-862E88A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21" y="345471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b="0" dirty="0">
                <a:solidFill>
                  <a:schemeClr val="bg1"/>
                </a:solidFill>
                <a:latin typeface="+mj-lt"/>
              </a:rPr>
              <a:t>Что я получаю?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13A3BFD5-0718-47D9-9102-20EC28EC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21" y="1516252"/>
            <a:ext cx="5157787" cy="4996277"/>
          </a:xfrm>
        </p:spPr>
        <p:txBody>
          <a:bodyPr/>
          <a:lstStyle/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Зарплату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Стаж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Опыт работы</a:t>
            </a:r>
            <a:endParaRPr lang="en-US" dirty="0">
              <a:solidFill>
                <a:srgbClr val="002060"/>
              </a:solidFill>
            </a:endParaRP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Премии (иногда)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Поездки на конференции и т.п. в другие страны (редко, и только для специалистов своего дела)</a:t>
            </a:r>
          </a:p>
          <a:p>
            <a:pPr marL="0" indent="0">
              <a:buClr>
                <a:srgbClr val="FF0000"/>
              </a:buClr>
              <a:buSzPct val="120000"/>
              <a:buNone/>
            </a:pP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7D10C07E-105A-4038-9E4C-2C98A3BE1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6191" y="345471"/>
            <a:ext cx="5183188" cy="823912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b="0" dirty="0">
                <a:solidFill>
                  <a:schemeClr val="bg1"/>
                </a:solidFill>
                <a:latin typeface="+mj-lt"/>
              </a:rPr>
              <a:t>Что влияет?</a:t>
            </a:r>
          </a:p>
        </p:txBody>
      </p:sp>
      <p:sp>
        <p:nvSpPr>
          <p:cNvPr id="25" name="Объект 24">
            <a:extLst>
              <a:ext uri="{FF2B5EF4-FFF2-40B4-BE49-F238E27FC236}">
                <a16:creationId xmlns:a16="http://schemas.microsoft.com/office/drawing/2014/main" id="{CB5A1D3E-BA2C-46F1-9031-85311EC7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155" y="1516252"/>
            <a:ext cx="5183188" cy="4996277"/>
          </a:xfrm>
        </p:spPr>
        <p:txBody>
          <a:bodyPr/>
          <a:lstStyle/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Какой сложности проекты я выполняю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Как быстро я выполняю задачи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Как много ошибок нашёл тестировщик в моём проекте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Сколько времени я трачу на работу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Профессиональный опыт (</a:t>
            </a:r>
            <a:r>
              <a:rPr lang="en-US" dirty="0">
                <a:solidFill>
                  <a:srgbClr val="002060"/>
                </a:solidFill>
              </a:rPr>
              <a:t>Junior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Senior, etc.</a:t>
            </a:r>
            <a:r>
              <a:rPr lang="ru-RU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15362" name="Picture 2" descr="ÐÐ°ÑÑÐ¸Ð½ÐºÐ¸ Ð¿Ð¾ Ð·Ð°Ð¿ÑÐ¾ÑÑ Ð´ÐµÐ½ÑÐ³Ð¸">
            <a:extLst>
              <a:ext uri="{FF2B5EF4-FFF2-40B4-BE49-F238E27FC236}">
                <a16:creationId xmlns:a16="http://schemas.microsoft.com/office/drawing/2014/main" id="{A67BFCDD-FB7D-4E50-AAB8-82F7D26C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28" y="4667872"/>
            <a:ext cx="3689180" cy="195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2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467308"/>
            <a:ext cx="6739136" cy="1923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Издержки </a:t>
            </a:r>
            <a:b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 риски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508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Что я вкладываю в работу?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24F6-E327-44B0-B4A6-0DA08661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129281"/>
            <a:ext cx="7728721" cy="3356360"/>
          </a:xfrm>
        </p:spPr>
        <p:txBody>
          <a:bodyPr anchor="t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Время, много времени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Зрение сильно портится из-за того, что я много сижу за компьютером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Кофе (опционально)</a:t>
            </a:r>
          </a:p>
        </p:txBody>
      </p:sp>
      <p:pic>
        <p:nvPicPr>
          <p:cNvPr id="14338" name="Picture 2" descr="ÐÐ°ÑÑÐ¸Ð½ÐºÐ¸ Ð¿Ð¾ Ð·Ð°Ð¿ÑÐ¾ÑÑ Ð²ÑÐµÐ¼Ñ">
            <a:extLst>
              <a:ext uri="{FF2B5EF4-FFF2-40B4-BE49-F238E27FC236}">
                <a16:creationId xmlns:a16="http://schemas.microsoft.com/office/drawing/2014/main" id="{A9B5C1A8-8A6C-44D5-9BDD-AE65F8D5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9441" y="4499361"/>
            <a:ext cx="1986280" cy="19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ÐÐ°ÑÑÐ¸Ð½ÐºÐ¸ Ð¿Ð¾ Ð·Ð°Ð¿ÑÐ¾ÑÑ mr robot pop vinyls">
            <a:extLst>
              <a:ext uri="{FF2B5EF4-FFF2-40B4-BE49-F238E27FC236}">
                <a16:creationId xmlns:a16="http://schemas.microsoft.com/office/drawing/2014/main" id="{C992B531-D7B2-4451-BC22-AE6F5887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2" y="2866429"/>
            <a:ext cx="3879077" cy="38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3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018382"/>
            <a:ext cx="6739136" cy="28212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Чем мне был полезен этот курс?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84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81211F3-E7FA-4911-A019-31EA1C54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Чему я научился?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3535EC-2D95-4B2D-82D6-83C6FBF8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070238"/>
            <a:ext cx="11480493" cy="3471459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Работать в команде с людьми, мнение которых кардинально отличались от моего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Сдерживать эмоции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Руководить командой, как одним целым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Правильно выступать с докладом на сцене 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Я узнал, какие навыки требуются для того, чтобы стать специалистом в области, в которой я хочу работать</a:t>
            </a:r>
          </a:p>
        </p:txBody>
      </p:sp>
      <p:pic>
        <p:nvPicPr>
          <p:cNvPr id="13" name="Рисунок 12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FBA6BBF6-FDB7-435C-9FD2-A7EBFB1D6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28" y="3783529"/>
            <a:ext cx="1527945" cy="15303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2B2E2D-E0F1-4D66-8618-DDDBB1FEF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74" y="3783528"/>
            <a:ext cx="1530399" cy="1530399"/>
          </a:xfrm>
          <a:prstGeom prst="rect">
            <a:avLst/>
          </a:prstGeom>
        </p:spPr>
      </p:pic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84337753-EBEC-40E4-AB2C-0929D1C8E91B}"/>
              </a:ext>
            </a:extLst>
          </p:cNvPr>
          <p:cNvSpPr/>
          <p:nvPr/>
        </p:nvSpPr>
        <p:spPr>
          <a:xfrm>
            <a:off x="9423133" y="4284032"/>
            <a:ext cx="683393" cy="529389"/>
          </a:xfrm>
          <a:prstGeom prst="rightArrow">
            <a:avLst/>
          </a:prstGeom>
          <a:solidFill>
            <a:srgbClr val="3965B5"/>
          </a:solidFill>
          <a:ln>
            <a:solidFill>
              <a:srgbClr val="396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3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Мой проект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24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A230A-B094-4EB4-9C2C-C59AE625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247197"/>
            <a:ext cx="9833548" cy="10668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>
                <a:solidFill>
                  <a:srgbClr val="002060"/>
                </a:solidFill>
              </a:rPr>
              <a:t>Летняя </a:t>
            </a:r>
            <a:r>
              <a:rPr lang="en-US" sz="6600" dirty="0">
                <a:solidFill>
                  <a:srgbClr val="002060"/>
                </a:solidFill>
              </a:rPr>
              <a:t>IT </a:t>
            </a:r>
            <a:r>
              <a:rPr lang="ru-RU" sz="6600" dirty="0">
                <a:solidFill>
                  <a:srgbClr val="002060"/>
                </a:solidFill>
              </a:rPr>
              <a:t>школа </a:t>
            </a:r>
            <a:r>
              <a:rPr lang="en-US" sz="6600" dirty="0">
                <a:solidFill>
                  <a:srgbClr val="002060"/>
                </a:solidFill>
              </a:rPr>
              <a:t>“</a:t>
            </a:r>
            <a:r>
              <a:rPr lang="en-US" sz="6600" b="1" dirty="0" err="1">
                <a:solidFill>
                  <a:srgbClr val="002060"/>
                </a:solidFill>
              </a:rPr>
              <a:t>UniverSum</a:t>
            </a:r>
            <a:r>
              <a:rPr lang="en-US" sz="6600" dirty="0">
                <a:solidFill>
                  <a:srgbClr val="002060"/>
                </a:solidFill>
              </a:rPr>
              <a:t>”</a:t>
            </a:r>
            <a:endParaRPr lang="ru-RU" sz="6600" dirty="0">
              <a:solidFill>
                <a:srgbClr val="002060"/>
              </a:solidFill>
            </a:endParaRPr>
          </a:p>
        </p:txBody>
      </p:sp>
      <p:pic>
        <p:nvPicPr>
          <p:cNvPr id="17" name="Объект 16" descr="Изображение выглядит как внутренний, компьютер, объект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CB7C59B7-0782-4807-8746-7FDDED04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6" y="871538"/>
            <a:ext cx="9374909" cy="29464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88224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17CDE7-C375-4074-953D-397685EF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Что это за школа?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DF7F98-9915-40BF-8B21-3D3BE53C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103926"/>
            <a:ext cx="11480494" cy="3404083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В январе 2018 года группа инициативных специалистов в различных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ru-RU" dirty="0">
                <a:solidFill>
                  <a:srgbClr val="002060"/>
                </a:solidFill>
              </a:rPr>
              <a:t>сферах (среди которых был я) решили создать новую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ru-RU" dirty="0">
                <a:solidFill>
                  <a:srgbClr val="002060"/>
                </a:solidFill>
              </a:rPr>
              <a:t>школу, в которой ребят будут учить не просто олимпиадному програм-мированию, а конкретным направлениям, таким как: </a:t>
            </a:r>
            <a:r>
              <a:rPr lang="en-US" dirty="0">
                <a:solidFill>
                  <a:srgbClr val="002060"/>
                </a:solidFill>
              </a:rPr>
              <a:t>Android </a:t>
            </a:r>
            <a:r>
              <a:rPr lang="ru-RU" dirty="0">
                <a:solidFill>
                  <a:srgbClr val="002060"/>
                </a:solidFill>
              </a:rPr>
              <a:t>разработка, информационная безопасность, </a:t>
            </a:r>
            <a:r>
              <a:rPr lang="en-US" dirty="0">
                <a:solidFill>
                  <a:srgbClr val="002060"/>
                </a:solidFill>
              </a:rPr>
              <a:t>Unity, </a:t>
            </a:r>
            <a:r>
              <a:rPr lang="ru-RU" dirty="0">
                <a:solidFill>
                  <a:srgbClr val="002060"/>
                </a:solidFill>
              </a:rPr>
              <a:t>программирование</a:t>
            </a:r>
            <a:r>
              <a:rPr lang="en-US" dirty="0">
                <a:solidFill>
                  <a:srgbClr val="002060"/>
                </a:solidFill>
              </a:rPr>
              <a:t> Web-</a:t>
            </a:r>
            <a:r>
              <a:rPr lang="ru-RU" dirty="0">
                <a:solidFill>
                  <a:srgbClr val="002060"/>
                </a:solidFill>
              </a:rPr>
              <a:t>приложений и т.д.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И наша затея удалась. Летом 2018 года с 27 июня по 11 июля в Мюнхене, Германия</a:t>
            </a:r>
          </a:p>
        </p:txBody>
      </p:sp>
    </p:spTree>
    <p:extLst>
      <p:ext uri="{BB962C8B-B14F-4D97-AF65-F5344CB8AC3E}">
        <p14:creationId xmlns:p14="http://schemas.microsoft.com/office/powerpoint/2010/main" val="308186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1C6A6-DA60-4A1C-ABE2-027A4CA2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Ключевые ресурсы </a:t>
            </a:r>
            <a:r>
              <a:rPr lang="en-US" sz="4000" dirty="0" err="1">
                <a:solidFill>
                  <a:srgbClr val="FFFFFF"/>
                </a:solidFill>
              </a:rPr>
              <a:t>UniverSum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5F70A-B46A-4C3F-AA86-FBF26142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9114"/>
            <a:ext cx="11480494" cy="3413708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Ресурсы для обучения школы </a:t>
            </a:r>
            <a:r>
              <a:rPr lang="en-US" dirty="0" err="1">
                <a:solidFill>
                  <a:srgbClr val="002060"/>
                </a:solidFill>
              </a:rPr>
              <a:t>UniverSum</a:t>
            </a:r>
            <a:r>
              <a:rPr lang="ru-RU" dirty="0">
                <a:solidFill>
                  <a:srgbClr val="002060"/>
                </a:solidFill>
              </a:rPr>
              <a:t>: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Знания преподавателей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Информационная система </a:t>
            </a:r>
            <a:r>
              <a:rPr lang="en-US" dirty="0">
                <a:hlinkClick r:id="rId3"/>
              </a:rPr>
              <a:t>https://informatics.mccme.ru/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Ресурсы для культурного образования: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Музеи города Мюнхен и городов вблизи Мюнхена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Ресурсы для отдыха (лагерь –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ru-RU" dirty="0">
                <a:solidFill>
                  <a:srgbClr val="002060"/>
                </a:solidFill>
              </a:rPr>
              <a:t>детский оздоровительный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ru-RU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Парки города Мюнхен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Озёра и горы вблизи Мюнхена</a:t>
            </a:r>
          </a:p>
        </p:txBody>
      </p:sp>
      <p:pic>
        <p:nvPicPr>
          <p:cNvPr id="21506" name="Picture 2" descr="ÐÐ°ÑÑÐ¸Ð½ÐºÐ¸ Ð¿Ð¾ Ð·Ð°Ð¿ÑÐ¾ÑÑ Ð·Ð½Ð°Ð½Ð¸Ñ">
            <a:extLst>
              <a:ext uri="{FF2B5EF4-FFF2-40B4-BE49-F238E27FC236}">
                <a16:creationId xmlns:a16="http://schemas.microsoft.com/office/drawing/2014/main" id="{9094544A-A041-4527-80A0-F98A5064F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081" y="284185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9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Ключевые виды деятельности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A95141-27D3-47EC-9CDF-AE34AC9E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11480494" cy="3758886"/>
          </a:xfrm>
        </p:spPr>
        <p:txBody>
          <a:bodyPr anchor="ctr">
            <a:normAutofit/>
          </a:bodyPr>
          <a:lstStyle/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Обучение школьников различным темам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Две учебные пары каждый день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Спецкурсы в не учебное время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Экскурсии по городу Мюнхен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Каждый день есть возможность сходить в музей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Экскурсии по пригороду Мюнхена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2 дня с возможностью выехать из Мюнхена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Экскурсия в Зальцбург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22530" name="Picture 2" descr="ÐÐ°ÑÑÐ¸Ð½ÐºÐ¸ Ð¿Ð¾ Ð·Ð°Ð¿ÑÐ¾ÑÑ munich magnet">
            <a:extLst>
              <a:ext uri="{FF2B5EF4-FFF2-40B4-BE49-F238E27FC236}">
                <a16:creationId xmlns:a16="http://schemas.microsoft.com/office/drawing/2014/main" id="{EB12A06A-DC34-4DBC-A2D5-E0008AF0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14" y="3231064"/>
            <a:ext cx="3821230" cy="24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3B45-114E-4521-BB93-422B1F4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738C049-664E-4455-8535-8E78F2395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9654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57">
                  <a:extLst>
                    <a:ext uri="{9D8B030D-6E8A-4147-A177-3AD203B41FA5}">
                      <a16:colId xmlns:a16="http://schemas.microsoft.com/office/drawing/2014/main" val="2989815959"/>
                    </a:ext>
                  </a:extLst>
                </a:gridCol>
                <a:gridCol w="3129699">
                  <a:extLst>
                    <a:ext uri="{9D8B030D-6E8A-4147-A177-3AD203B41FA5}">
                      <a16:colId xmlns:a16="http://schemas.microsoft.com/office/drawing/2014/main" val="2395516338"/>
                    </a:ext>
                  </a:extLst>
                </a:gridCol>
                <a:gridCol w="6017444">
                  <a:extLst>
                    <a:ext uri="{9D8B030D-6E8A-4147-A177-3AD203B41FA5}">
                      <a16:colId xmlns:a16="http://schemas.microsoft.com/office/drawing/2014/main" val="1643284550"/>
                    </a:ext>
                  </a:extLst>
                </a:gridCol>
              </a:tblGrid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Сфера деятельности </a:t>
                      </a:r>
                      <a:b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Университета ИТМО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Ресурс и «Площадка»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Применение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49202359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Образование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Образовательная среда 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Обучение плановым дисциплинам (по специальности) и всестороннее развитие личностных качеств, навыков и интересов обучающегося.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80194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Наука, исследования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Лаборатории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Проведение собственных исследований и экспериментов в различных областях науки.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516419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Предпринимательство, инновации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Центр предпринимательства в Университете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Получение базовых знаний о предпринимательстве, получение советов по разработке собственного проекта.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290492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Производство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latin typeface="+mn-lt"/>
                        </a:rPr>
                        <a:t>ФабЛаб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Изготовление приборов и много чего другого для реализации собственных идей.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899855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Разработки</a:t>
                      </a:r>
                      <a:endParaRPr lang="ru-RU" sz="1800" b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Технопарк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Возможность найти практику практически в любой области. Протестировать свой проект.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696517"/>
                  </a:ext>
                </a:extLst>
              </a:tr>
              <a:tr h="7914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Общественная жизнь, культура, социальные связи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ITMO.FAMILY</a:t>
                      </a:r>
                      <a:br>
                        <a:rPr lang="en-US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Студенческий клуб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Отвлечение от учёбы и работы. Различные культурные мероприятия.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051779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Другое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Множество других ресурсов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Развитие собственных проектов в том или ином смысле. Получение помощи в развитие собственных проектов с той или иной стороны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56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2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Клиенты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ADF0-6A22-4B47-B296-5A46B97C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914113"/>
            <a:ext cx="7363860" cy="2693976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Клиентами школы </a:t>
            </a:r>
            <a:r>
              <a:rPr lang="en-US" dirty="0" err="1">
                <a:solidFill>
                  <a:srgbClr val="002060"/>
                </a:solidFill>
              </a:rPr>
              <a:t>UniverSum</a:t>
            </a:r>
            <a:r>
              <a:rPr lang="ru-RU" dirty="0">
                <a:solidFill>
                  <a:srgbClr val="002060"/>
                </a:solidFill>
              </a:rPr>
              <a:t> являются Российские школьники 6-11 класс и их родители</a:t>
            </a:r>
          </a:p>
        </p:txBody>
      </p:sp>
      <p:pic>
        <p:nvPicPr>
          <p:cNvPr id="2355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D89FBA1F-A583-4BEB-9461-B1ACCDB5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31" y="2753936"/>
            <a:ext cx="4460164" cy="38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15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Ценностные предложения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21AB96C-1DCB-4CE6-9D07-15A227C5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7306108" cy="3758886"/>
          </a:xfrm>
        </p:spPr>
        <p:txBody>
          <a:bodyPr anchor="t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Обучение различным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ru-RU" dirty="0">
                <a:solidFill>
                  <a:srgbClr val="002060"/>
                </a:solidFill>
              </a:rPr>
              <a:t>специальностям. Ближайшие конкуренты ЛКШ (Летняя Компьютерная Школа), но в ней обучают только олимпиадному программированию</a:t>
            </a:r>
            <a:endParaRPr lang="en-US" dirty="0">
              <a:solidFill>
                <a:srgbClr val="002060"/>
              </a:solidFill>
            </a:endParaRP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Преподаватели – специалисты в своих отраслях</a:t>
            </a:r>
          </a:p>
          <a:p>
            <a:pPr algn="just">
              <a:buClr>
                <a:srgbClr val="FF0000"/>
              </a:buClr>
              <a:buSzPct val="120000"/>
            </a:pP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9698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3BB9AD4-C190-4F13-9120-3D59E18C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05" y="3580615"/>
            <a:ext cx="4507590" cy="29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7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Каналы сбыта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7B41F94-78E8-4DF1-BCA8-112E8C22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7508239" cy="3758886"/>
          </a:xfrm>
        </p:spPr>
        <p:txBody>
          <a:bodyPr anchor="ctr">
            <a:normAutofit lnSpcReduction="10000"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Как я уже рассказал, преподавателей нам искать не пришлось.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Каждый преподаватель рассказал про школу в кампании, в которой работал. Некоторые согласились помочь (</a:t>
            </a:r>
            <a:r>
              <a:rPr lang="en-US" dirty="0">
                <a:solidFill>
                  <a:srgbClr val="002060"/>
                </a:solidFill>
              </a:rPr>
              <a:t>JetBrains, Google</a:t>
            </a:r>
            <a:r>
              <a:rPr lang="ru-RU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Также мы написали посты в разные группы </a:t>
            </a:r>
            <a:r>
              <a:rPr lang="en-US" dirty="0">
                <a:solidFill>
                  <a:srgbClr val="002060"/>
                </a:solidFill>
              </a:rPr>
              <a:t>VK, </a:t>
            </a:r>
            <a:r>
              <a:rPr lang="ru-RU" dirty="0">
                <a:solidFill>
                  <a:srgbClr val="002060"/>
                </a:solidFill>
              </a:rPr>
              <a:t>в которых много родителей и учеников, которые могли стать нашими потенциальными клиентами</a:t>
            </a:r>
          </a:p>
        </p:txBody>
      </p:sp>
      <p:pic>
        <p:nvPicPr>
          <p:cNvPr id="28674" name="Picture 2" descr="ÐÐ°ÑÑÐ¸Ð½ÐºÐ¸ Ð¿Ð¾ Ð·Ð°Ð¿ÑÐ¾ÑÑ ÑÐµÐºÐ»Ð°Ð¼Ð° ÐºÐ°ÑÑÐ¸Ð½ÐºÐ¸">
            <a:extLst>
              <a:ext uri="{FF2B5EF4-FFF2-40B4-BE49-F238E27FC236}">
                <a16:creationId xmlns:a16="http://schemas.microsoft.com/office/drawing/2014/main" id="{62BED14E-9F74-4723-BBB3-ACBD25B6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3627">
            <a:off x="7680297" y="3312691"/>
            <a:ext cx="4119292" cy="26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5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Взаимоотношение с клиентами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1F8347-C8D5-4FEE-86FC-D2AD1F64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7565991" cy="3758886"/>
          </a:xfrm>
        </p:spPr>
        <p:txBody>
          <a:bodyPr anchor="ctr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Мы активно общались с клиентами, чтобы узнать, что именно ребята хотят изучать в школе. В результате этого общения мы подготовили оптимальные задания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Мы также интересовались куда ребятам было бы интересно сходить и учли их пожелания при составлении экскурсий</a:t>
            </a:r>
          </a:p>
        </p:txBody>
      </p:sp>
      <p:pic>
        <p:nvPicPr>
          <p:cNvPr id="5" name="Рисунок 4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9C593A6-1671-424C-A9AC-04867C0C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6" y="2749392"/>
            <a:ext cx="3763430" cy="37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03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Ключевые партнёры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57ED24B-EE98-4D2E-96DA-FE330122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11480494" cy="3758886"/>
          </a:xfrm>
        </p:spPr>
        <p:txBody>
          <a:bodyPr anchor="ctr">
            <a:normAutofit/>
          </a:bodyPr>
          <a:lstStyle/>
          <a:p>
            <a:pPr>
              <a:buClr>
                <a:srgbClr val="FF0000"/>
              </a:buClr>
              <a:buSzPct val="120000"/>
            </a:pPr>
            <a:r>
              <a:rPr lang="en-US" sz="3200" dirty="0">
                <a:solidFill>
                  <a:srgbClr val="002060"/>
                </a:solidFill>
              </a:rPr>
              <a:t>IT </a:t>
            </a:r>
            <a:r>
              <a:rPr lang="ru-RU" sz="3200" dirty="0">
                <a:solidFill>
                  <a:srgbClr val="002060"/>
                </a:solidFill>
              </a:rPr>
              <a:t>компании: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en-US" sz="2800" dirty="0">
                <a:solidFill>
                  <a:srgbClr val="002060"/>
                </a:solidFill>
              </a:rPr>
              <a:t>JetBrains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en-US" sz="2800" dirty="0">
                <a:solidFill>
                  <a:srgbClr val="002060"/>
                </a:solidFill>
              </a:rPr>
              <a:t>Google</a:t>
            </a:r>
          </a:p>
          <a:p>
            <a:pPr lvl="1">
              <a:buClr>
                <a:srgbClr val="FF0000"/>
              </a:buClr>
              <a:buSzPct val="120000"/>
            </a:pPr>
            <a:r>
              <a:rPr lang="en-US" sz="2800" dirty="0">
                <a:solidFill>
                  <a:srgbClr val="002060"/>
                </a:solidFill>
              </a:rPr>
              <a:t>Yandex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sz="3200" dirty="0">
                <a:solidFill>
                  <a:srgbClr val="002060"/>
                </a:solidFill>
              </a:rPr>
              <a:t>Московский центр образования</a:t>
            </a:r>
          </a:p>
          <a:p>
            <a:pPr>
              <a:buClr>
                <a:srgbClr val="FF0000"/>
              </a:buClr>
              <a:buSzPct val="120000"/>
            </a:pPr>
            <a:r>
              <a:rPr lang="ru-RU" sz="3200" dirty="0">
                <a:solidFill>
                  <a:srgbClr val="002060"/>
                </a:solidFill>
              </a:rPr>
              <a:t>ЛКШ (Летняя Компьютерная Школа)</a:t>
            </a:r>
          </a:p>
        </p:txBody>
      </p:sp>
      <p:pic>
        <p:nvPicPr>
          <p:cNvPr id="266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4DB8973-19F9-4746-9C65-991D9BE0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45" y="2524879"/>
            <a:ext cx="5483421" cy="398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Доходы </a:t>
            </a:r>
            <a:r>
              <a:rPr lang="en-US" sz="4000">
                <a:solidFill>
                  <a:srgbClr val="FFFFFF"/>
                </a:solidFill>
              </a:rPr>
              <a:t>UniverSum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DC74ACC-F28E-429A-AF2E-774887A4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6343582" cy="3758886"/>
          </a:xfrm>
        </p:spPr>
        <p:txBody>
          <a:bodyPr anchor="t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Единственными доходами </a:t>
            </a:r>
            <a:r>
              <a:rPr lang="en-US" dirty="0" err="1">
                <a:solidFill>
                  <a:srgbClr val="002060"/>
                </a:solidFill>
              </a:rPr>
              <a:t>UniverSum</a:t>
            </a:r>
            <a:r>
              <a:rPr lang="ru-RU" dirty="0">
                <a:solidFill>
                  <a:srgbClr val="002060"/>
                </a:solidFill>
              </a:rPr>
              <a:t> стали деньги получены от клиентов за использование услуг школы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В результате проведения школы мы не вышли в плюс, но и не ушли в сильный минус. Зато, преподаватели съездили в Мюнхен бесплатно</a:t>
            </a:r>
          </a:p>
        </p:txBody>
      </p:sp>
      <p:pic>
        <p:nvPicPr>
          <p:cNvPr id="25602" name="Picture 2" descr="ÐÐ°ÑÑÐ¸Ð½ÐºÐ¸ Ð¿Ð¾ Ð·Ð°Ð¿ÑÐ¾ÑÑ Ð´Ð¾ÑÐ¾Ð´">
            <a:extLst>
              <a:ext uri="{FF2B5EF4-FFF2-40B4-BE49-F238E27FC236}">
                <a16:creationId xmlns:a16="http://schemas.microsoft.com/office/drawing/2014/main" id="{2B3069A3-2936-4427-9F1A-78D16EDE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761" y="2753936"/>
            <a:ext cx="3527660" cy="35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1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Издержки и риски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4A0A97-DB50-4069-A6E7-4462208D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753936"/>
            <a:ext cx="11480493" cy="3758886"/>
          </a:xfrm>
        </p:spPr>
        <p:txBody>
          <a:bodyPr anchor="t">
            <a:normAutofit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Так получилось, что </a:t>
            </a:r>
            <a:r>
              <a:rPr lang="en-US" dirty="0" err="1">
                <a:solidFill>
                  <a:srgbClr val="002060"/>
                </a:solidFill>
              </a:rPr>
              <a:t>UniverSum</a:t>
            </a:r>
            <a:r>
              <a:rPr lang="ru-RU" dirty="0">
                <a:solidFill>
                  <a:srgbClr val="002060"/>
                </a:solidFill>
              </a:rPr>
              <a:t>, на самом деле, отделилась от ЛКШ и поэтому, у нашей школы был стартовый капитал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Мы были готовы потратить часть этого капитала, чтобы успешно провести школу и при этом не завышать цену на обучение</a:t>
            </a:r>
          </a:p>
        </p:txBody>
      </p:sp>
      <p:pic>
        <p:nvPicPr>
          <p:cNvPr id="24578" name="Picture 2" descr="ÐÐ°ÑÑÐ¸Ð½ÐºÐ¸ Ð¿Ð¾ Ð·Ð°Ð¿ÑÐ¾ÑÑ ÑÐ¸ÑÐº">
            <a:extLst>
              <a:ext uri="{FF2B5EF4-FFF2-40B4-BE49-F238E27FC236}">
                <a16:creationId xmlns:a16="http://schemas.microsoft.com/office/drawing/2014/main" id="{9B28FC20-4E5F-4618-A41D-7BAA44F0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83" y="4628527"/>
            <a:ext cx="4222510" cy="18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6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4E26-3F2A-425D-91BD-4875B86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04" y="1711590"/>
            <a:ext cx="4841506" cy="20174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Спасибо за внимание!</a:t>
            </a:r>
            <a:br>
              <a:rPr lang="en-US" sz="5000" b="1" dirty="0">
                <a:solidFill>
                  <a:srgbClr val="002060"/>
                </a:solidFill>
              </a:rPr>
            </a:br>
            <a:r>
              <a:rPr lang="ru-RU" sz="5000" b="1" dirty="0">
                <a:solidFill>
                  <a:srgbClr val="002060"/>
                </a:solidFill>
              </a:rPr>
              <a:t>Ваши вопросы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внутренний, человек, сте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4EC45061-1073-4ED8-9BCA-3C51A6E2A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18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32FA9-F09E-46A4-8972-BDEC7F6CB6C2}"/>
              </a:ext>
            </a:extLst>
          </p:cNvPr>
          <p:cNvSpPr txBox="1"/>
          <p:nvPr/>
        </p:nvSpPr>
        <p:spPr>
          <a:xfrm>
            <a:off x="6901314" y="4882370"/>
            <a:ext cx="48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002060"/>
                </a:solidFill>
              </a:rPr>
              <a:t>Презентацию подготовил и представил:</a:t>
            </a:r>
            <a:br>
              <a:rPr lang="ru-RU" sz="2800" dirty="0">
                <a:solidFill>
                  <a:srgbClr val="002060"/>
                </a:solidFill>
              </a:rPr>
            </a:br>
            <a:r>
              <a:rPr lang="ru-RU" sz="2800" dirty="0">
                <a:solidFill>
                  <a:srgbClr val="002060"/>
                </a:solidFill>
              </a:rPr>
              <a:t>Анищенко </a:t>
            </a:r>
            <a:r>
              <a:rPr lang="en-US" sz="2800" dirty="0">
                <a:solidFill>
                  <a:srgbClr val="002060"/>
                </a:solidFill>
              </a:rPr>
              <a:t>A.A.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9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3B45-114E-4521-BB93-422B1F4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738C049-664E-4455-8535-8E78F2395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832824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57">
                  <a:extLst>
                    <a:ext uri="{9D8B030D-6E8A-4147-A177-3AD203B41FA5}">
                      <a16:colId xmlns:a16="http://schemas.microsoft.com/office/drawing/2014/main" val="2989815959"/>
                    </a:ext>
                  </a:extLst>
                </a:gridCol>
                <a:gridCol w="3129699">
                  <a:extLst>
                    <a:ext uri="{9D8B030D-6E8A-4147-A177-3AD203B41FA5}">
                      <a16:colId xmlns:a16="http://schemas.microsoft.com/office/drawing/2014/main" val="2395516338"/>
                    </a:ext>
                  </a:extLst>
                </a:gridCol>
                <a:gridCol w="6017444">
                  <a:extLst>
                    <a:ext uri="{9D8B030D-6E8A-4147-A177-3AD203B41FA5}">
                      <a16:colId xmlns:a16="http://schemas.microsoft.com/office/drawing/2014/main" val="1643284550"/>
                    </a:ext>
                  </a:extLst>
                </a:gridCol>
              </a:tblGrid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Сфера деятельности </a:t>
                      </a:r>
                      <a:b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Университета ИТМО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Ресурс и «Площадка»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Применение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49202359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Образование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Образовательная среда 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Обучение плановым дисциплинам (по специальности) и всестороннее развитие личностных качеств, навыков и интересов обучающегося.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80194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Наука, исследования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Лаборатории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Проведение собственных исследований и экспериментов в различных областях науки.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516419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Предпринимательство, инновации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Центр предпринимательства в Университете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Получение базовых знаний о предпринимательстве, получение советов по разработке собственного проекта.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290492"/>
                  </a:ext>
                </a:extLst>
              </a:tr>
              <a:tr h="828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Производство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latin typeface="+mn-lt"/>
                        </a:rPr>
                        <a:t>ФабЛаб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Изготовление приборов и много чего другого для реализации собственных идей.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899855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Разработки</a:t>
                      </a:r>
                      <a:endParaRPr lang="ru-RU" sz="1800" b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Технопарк</a:t>
                      </a:r>
                      <a:br>
                        <a:rPr lang="ru-RU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Университета ИТМО</a:t>
                      </a:r>
                    </a:p>
                    <a:p>
                      <a:pPr algn="ctr"/>
                      <a:r>
                        <a:rPr lang="ru-RU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+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контракты с компаниями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—</a:t>
                      </a:r>
                      <a:r>
                        <a:rPr lang="en-US" sz="1800" dirty="0">
                          <a:latin typeface="+mn-lt"/>
                        </a:rPr>
                        <a:t>||—</a:t>
                      </a:r>
                      <a:br>
                        <a:rPr lang="en-US" sz="1800" dirty="0">
                          <a:latin typeface="+mn-lt"/>
                        </a:rPr>
                      </a:br>
                      <a:r>
                        <a:rPr lang="ru-RU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+ предоставлять стажировки или даже вакантные рабочие места в этих компаниях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по окончанию обучения.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696517"/>
                  </a:ext>
                </a:extLst>
              </a:tr>
              <a:tr h="7914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Общественная жизнь, культура, социальные связи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ITMO.FAMILY</a:t>
                      </a:r>
                      <a:br>
                        <a:rPr lang="en-US" sz="1800" dirty="0">
                          <a:latin typeface="+mn-lt"/>
                        </a:rPr>
                      </a:br>
                      <a:r>
                        <a:rPr lang="ru-RU" sz="1800" dirty="0">
                          <a:latin typeface="+mn-lt"/>
                        </a:rPr>
                        <a:t>Студенческий клуб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Отвлечение от учёбы и работы. Различные культурные мероприятия.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051779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Другое</a:t>
                      </a:r>
                      <a:endParaRPr lang="ru-RU" sz="1800" b="0" dirty="0">
                        <a:effectLst/>
                        <a:latin typeface="+mn-lt"/>
                      </a:endParaRPr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Множество других ресурсов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+mn-lt"/>
                        </a:rPr>
                        <a:t>Развитие собственных проектов в том или ином смысле. Получение помощи в развитие собственных проектов с той или иной стороны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56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306946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Ключевые виды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2544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9D58C-C298-424B-B509-2D089A94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7A2656B-8DC3-43A2-8DB5-B76BA8A0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38352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1870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1770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3249706"/>
                    </a:ext>
                  </a:extLst>
                </a:gridCol>
              </a:tblGrid>
              <a:tr h="109722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Аспект </a:t>
                      </a:r>
                      <a:br>
                        <a:rPr lang="ru-RU" sz="1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профессиональной / учебной </a:t>
                      </a:r>
                      <a:br>
                        <a:rPr lang="ru-RU" sz="1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сферы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Необходимые улучшения</a:t>
                      </a:r>
                    </a:p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«Подходящая» мотивация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317271"/>
                  </a:ext>
                </a:extLst>
              </a:tr>
              <a:tr h="13718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Саморегуляция в процессе учебы/работы  в группе/команде</a:t>
                      </a: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 (в том числе очные занятия)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Надо: спокойнее реагировать на ошибки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</a:rPr>
                        <a:t>сокомандников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; уметь вовремя остановить коллег, если те делают что-то не 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Что-бы работа в команда была более продуктивной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057261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Саморегуляция в процессе учебы/работы, самостоятельно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Меньше отвлекаться от дела, перестать лениться и откладывать всё на самый последний момент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Что-бы не было такого, что до сдачи проекта остался один день, а у тебя ничего не готово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412535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Знания</a:t>
                      </a:r>
                    </a:p>
                    <a:p>
                      <a:pPr algn="ctr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Повышать свои знания по специальности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Повышение шанса попадание в престижную компанию на хорошую должность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30455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Навыки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Приобретение новых навыков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Повышение шанса попадание в престижную компанию на хорошую должность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75650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Владение технологиями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Улучшать свой уровень владения различными технологиями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Повышение шанса попадание в престижную компанию на хорошую должность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0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6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Профессиональный интерес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8511B-5B30-4BC4-AD27-2099EAFD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53" y="2859165"/>
            <a:ext cx="7977542" cy="3643460"/>
          </a:xfrm>
        </p:spPr>
        <p:txBody>
          <a:bodyPr anchor="ctr">
            <a:normAutofit fontScale="92500" lnSpcReduction="10000"/>
          </a:bodyPr>
          <a:lstStyle/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Профессия:</a:t>
            </a:r>
          </a:p>
          <a:p>
            <a:pPr marL="457200" lvl="1" indent="0" algn="just">
              <a:buClr>
                <a:srgbClr val="FF0000"/>
              </a:buClr>
              <a:buSzPct val="120000"/>
              <a:buNone/>
            </a:pPr>
            <a:r>
              <a:rPr lang="en-US" dirty="0">
                <a:solidFill>
                  <a:srgbClr val="002060"/>
                </a:solidFill>
              </a:rPr>
              <a:t>Programmer, Software Developer</a:t>
            </a:r>
            <a:r>
              <a:rPr lang="ru-RU" dirty="0">
                <a:solidFill>
                  <a:srgbClr val="002060"/>
                </a:solidFill>
              </a:rPr>
              <a:t> – программист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ru-RU" dirty="0">
                <a:solidFill>
                  <a:srgbClr val="002060"/>
                </a:solidFill>
              </a:rPr>
              <a:t> разработчик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программного обеспечения</a:t>
            </a:r>
            <a:endParaRPr lang="ru-RU" dirty="0"/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Ценности</a:t>
            </a:r>
          </a:p>
          <a:p>
            <a:pPr marL="457200" lvl="1" indent="0" algn="just">
              <a:buClr>
                <a:srgbClr val="FF0000"/>
              </a:buClr>
              <a:buSzPct val="120000"/>
              <a:buNone/>
            </a:pPr>
            <a:r>
              <a:rPr lang="ru-RU" dirty="0">
                <a:solidFill>
                  <a:srgbClr val="002060"/>
                </a:solidFill>
              </a:rPr>
              <a:t>Высоко оплачиваемая, широкий спектр деятельности, возможность удалённой работы (в перспективе) </a:t>
            </a:r>
          </a:p>
          <a:p>
            <a:pPr algn="just">
              <a:buClr>
                <a:srgbClr val="FF0000"/>
              </a:buClr>
              <a:buSzPct val="120000"/>
            </a:pPr>
            <a:r>
              <a:rPr lang="ru-RU" dirty="0">
                <a:solidFill>
                  <a:srgbClr val="002060"/>
                </a:solidFill>
              </a:rPr>
              <a:t>Задачи</a:t>
            </a:r>
          </a:p>
          <a:p>
            <a:pPr marL="457200" lvl="1" indent="0" algn="just">
              <a:buClr>
                <a:srgbClr val="FF0000"/>
              </a:buClr>
              <a:buSzPct val="120000"/>
              <a:buNone/>
            </a:pPr>
            <a:r>
              <a:rPr lang="ru-RU" dirty="0">
                <a:solidFill>
                  <a:srgbClr val="002060"/>
                </a:solidFill>
              </a:rPr>
              <a:t>Выполнение задач поставленных начальником, например: реализация разных методов в конкретном проекте. Если брать конкретнее, то: чтение чужого кода, поиск решения поставленной проблемы, написание кода, отладка кода</a:t>
            </a:r>
          </a:p>
        </p:txBody>
      </p:sp>
      <p:pic>
        <p:nvPicPr>
          <p:cNvPr id="6" name="Рисунок 5" descr="Изображение выглядит как игрушка, LEGO&#10;&#10;Автоматически созданное описание">
            <a:extLst>
              <a:ext uri="{FF2B5EF4-FFF2-40B4-BE49-F238E27FC236}">
                <a16:creationId xmlns:a16="http://schemas.microsoft.com/office/drawing/2014/main" id="{1B66D8C9-705F-4816-8E19-1BDA7710F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48" y="2859166"/>
            <a:ext cx="3180977" cy="36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29625-EA2A-44E5-9FB7-CFE7EF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Знания/навыки/технологии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7ABA021-53A1-4C20-A237-8DB2C2E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33342"/>
              </p:ext>
            </p:extLst>
          </p:nvPr>
        </p:nvGraphicFramePr>
        <p:xfrm>
          <a:off x="355601" y="3090656"/>
          <a:ext cx="11480493" cy="343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9">
                  <a:extLst>
                    <a:ext uri="{9D8B030D-6E8A-4147-A177-3AD203B41FA5}">
                      <a16:colId xmlns:a16="http://schemas.microsoft.com/office/drawing/2014/main" val="2405062833"/>
                    </a:ext>
                  </a:extLst>
                </a:gridCol>
                <a:gridCol w="4835950">
                  <a:extLst>
                    <a:ext uri="{9D8B030D-6E8A-4147-A177-3AD203B41FA5}">
                      <a16:colId xmlns:a16="http://schemas.microsoft.com/office/drawing/2014/main" val="2329445918"/>
                    </a:ext>
                  </a:extLst>
                </a:gridCol>
                <a:gridCol w="5878354">
                  <a:extLst>
                    <a:ext uri="{9D8B030D-6E8A-4147-A177-3AD203B41FA5}">
                      <a16:colId xmlns:a16="http://schemas.microsoft.com/office/drawing/2014/main" val="2425876038"/>
                    </a:ext>
                  </a:extLst>
                </a:gridCol>
              </a:tblGrid>
              <a:tr h="503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Требования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Текущий уровень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899535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Знания языков программирование и умение ими пользоваться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Рабочий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52851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Навык работы в команде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Рабочий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73970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Навыки работы со специальными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системами 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Git,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БД и т.д.)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Рабочий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114820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Владение английским языком, знание специальных терминов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Рабочий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743318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Базовые знания общих дисциплин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Рабочий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6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41CC-AB1D-46E8-A56F-D814907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2235041"/>
            <a:ext cx="6739136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Клиенты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6295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1367</Words>
  <Application>Microsoft Office PowerPoint</Application>
  <PresentationFormat>Широкоэкранный</PresentationFormat>
  <Paragraphs>217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Итоговая работа по курсу «Психология предпринимательства»</vt:lpstr>
      <vt:lpstr>Ключевые ресурсы</vt:lpstr>
      <vt:lpstr>Презентация PowerPoint</vt:lpstr>
      <vt:lpstr>Презентация PowerPoint</vt:lpstr>
      <vt:lpstr>Ключевые виды деятельности</vt:lpstr>
      <vt:lpstr>Презентация PowerPoint</vt:lpstr>
      <vt:lpstr>Профессиональный интерес</vt:lpstr>
      <vt:lpstr>Знания/навыки/технологии</vt:lpstr>
      <vt:lpstr>Клиенты</vt:lpstr>
      <vt:lpstr>Мои “клиенты”</vt:lpstr>
      <vt:lpstr>Ценность</vt:lpstr>
      <vt:lpstr>В чём моя ценность?</vt:lpstr>
      <vt:lpstr>Каналы сбыта</vt:lpstr>
      <vt:lpstr>Как обо мне узнают?</vt:lpstr>
      <vt:lpstr>Взаимоотношения в деловой среде</vt:lpstr>
      <vt:lpstr>С кем я взаимодействую?</vt:lpstr>
      <vt:lpstr>Ключевые партнёры</vt:lpstr>
      <vt:lpstr>Кто мне помогает?</vt:lpstr>
      <vt:lpstr>Доходы</vt:lpstr>
      <vt:lpstr>Презентация PowerPoint</vt:lpstr>
      <vt:lpstr>Издержки  и риски</vt:lpstr>
      <vt:lpstr>Что я вкладываю в работу?</vt:lpstr>
      <vt:lpstr>Чем мне был полезен этот курс?</vt:lpstr>
      <vt:lpstr>Чему я научился?</vt:lpstr>
      <vt:lpstr>Мой проект</vt:lpstr>
      <vt:lpstr>Летняя IT школа “UniverSum”</vt:lpstr>
      <vt:lpstr>Что это за школа?</vt:lpstr>
      <vt:lpstr>Ключевые ресурсы UniverSum</vt:lpstr>
      <vt:lpstr>Ключевые виды деятельности UniverSum</vt:lpstr>
      <vt:lpstr>Клиенты UniverSum</vt:lpstr>
      <vt:lpstr>Ценностные предложения UniverSum</vt:lpstr>
      <vt:lpstr>Каналы сбыта UniverSum</vt:lpstr>
      <vt:lpstr>Взаимоотношение с клиентами</vt:lpstr>
      <vt:lpstr>Ключевые партнёры UniverSum</vt:lpstr>
      <vt:lpstr>Доходы UniverSum</vt:lpstr>
      <vt:lpstr>Издержки и риски</vt:lpstr>
      <vt:lpstr>Спасибо за внимание! 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 по курсу «Психология предпринимательства»</dc:title>
  <dc:creator>Анищенко Анатолий Алексеевич</dc:creator>
  <cp:lastModifiedBy>Анищенко Анатолий Алексеевич</cp:lastModifiedBy>
  <cp:revision>26</cp:revision>
  <dcterms:created xsi:type="dcterms:W3CDTF">2019-05-25T18:07:14Z</dcterms:created>
  <dcterms:modified xsi:type="dcterms:W3CDTF">2019-05-25T19:58:52Z</dcterms:modified>
</cp:coreProperties>
</file>