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jzF2uyg6C9IShz6WG9CU+tOWfz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5cf98550a5_0_9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5cf98550a5_0_94"/>
          <p:cNvGrpSpPr/>
          <p:nvPr/>
        </p:nvGrpSpPr>
        <p:grpSpPr>
          <a:xfrm>
            <a:off x="830392" y="1191256"/>
            <a:ext cx="745763" cy="45826"/>
            <a:chOff x="4580561" y="2589004"/>
            <a:chExt cx="1064464" cy="25200"/>
          </a:xfrm>
        </p:grpSpPr>
        <p:sp>
          <p:nvSpPr>
            <p:cNvPr id="12" name="Google Shape;12;g5cf98550a5_0_9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5cf98550a5_0_9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5cf98550a5_0_9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g5cf98550a5_0_9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5cf98550a5_0_9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5cf98550a5_0_158"/>
          <p:cNvGrpSpPr/>
          <p:nvPr/>
        </p:nvGrpSpPr>
        <p:grpSpPr>
          <a:xfrm>
            <a:off x="830392" y="4169130"/>
            <a:ext cx="745763" cy="45826"/>
            <a:chOff x="4580561" y="2589004"/>
            <a:chExt cx="1064464" cy="25200"/>
          </a:xfrm>
        </p:grpSpPr>
        <p:sp>
          <p:nvSpPr>
            <p:cNvPr id="75" name="Google Shape;75;g5cf98550a5_0_15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5cf98550a5_0_1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5cf98550a5_0_158"/>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5cf98550a5_0_158"/>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g5cf98550a5_0_15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g5cf98550a5_0_16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5cf98550a5_0_102"/>
          <p:cNvGrpSpPr/>
          <p:nvPr/>
        </p:nvGrpSpPr>
        <p:grpSpPr>
          <a:xfrm>
            <a:off x="830392" y="1191256"/>
            <a:ext cx="745763" cy="45826"/>
            <a:chOff x="4580561" y="2589004"/>
            <a:chExt cx="1064464" cy="25200"/>
          </a:xfrm>
        </p:grpSpPr>
        <p:sp>
          <p:nvSpPr>
            <p:cNvPr id="19" name="Google Shape;19;g5cf98550a5_0_10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5cf98550a5_0_10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5cf98550a5_0_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5cf98550a5_0_10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g5cf98550a5_0_10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5cf98550a5_0_108"/>
          <p:cNvGrpSpPr/>
          <p:nvPr/>
        </p:nvGrpSpPr>
        <p:grpSpPr>
          <a:xfrm>
            <a:off x="830392" y="1191256"/>
            <a:ext cx="745763" cy="45826"/>
            <a:chOff x="4580561" y="2589004"/>
            <a:chExt cx="1064464" cy="25200"/>
          </a:xfrm>
        </p:grpSpPr>
        <p:sp>
          <p:nvSpPr>
            <p:cNvPr id="26" name="Google Shape;26;g5cf98550a5_0_10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5cf98550a5_0_10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5cf98550a5_0_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g5cf98550a5_0_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g5cf98550a5_0_10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g5cf98550a5_0_1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5cf98550a5_0_116"/>
          <p:cNvGrpSpPr/>
          <p:nvPr/>
        </p:nvGrpSpPr>
        <p:grpSpPr>
          <a:xfrm>
            <a:off x="830392" y="1191256"/>
            <a:ext cx="745763" cy="45826"/>
            <a:chOff x="4580561" y="2589004"/>
            <a:chExt cx="1064464" cy="25200"/>
          </a:xfrm>
        </p:grpSpPr>
        <p:sp>
          <p:nvSpPr>
            <p:cNvPr id="34" name="Google Shape;34;g5cf98550a5_0_1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5cf98550a5_0_1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5cf98550a5_0_1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g5cf98550a5_0_11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g5cf98550a5_0_11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g5cf98550a5_0_1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g5cf98550a5_0_1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5cf98550a5_0_125"/>
          <p:cNvGrpSpPr/>
          <p:nvPr/>
        </p:nvGrpSpPr>
        <p:grpSpPr>
          <a:xfrm>
            <a:off x="830392" y="1191256"/>
            <a:ext cx="745763" cy="45826"/>
            <a:chOff x="4580561" y="2589004"/>
            <a:chExt cx="1064464" cy="25200"/>
          </a:xfrm>
        </p:grpSpPr>
        <p:sp>
          <p:nvSpPr>
            <p:cNvPr id="43" name="Google Shape;43;g5cf98550a5_0_1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5cf98550a5_0_1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5cf98550a5_0_12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g5cf98550a5_0_1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g5cf98550a5_0_1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5cf98550a5_0_132"/>
          <p:cNvGrpSpPr/>
          <p:nvPr/>
        </p:nvGrpSpPr>
        <p:grpSpPr>
          <a:xfrm>
            <a:off x="830392" y="1191256"/>
            <a:ext cx="745763" cy="45826"/>
            <a:chOff x="4580561" y="2589004"/>
            <a:chExt cx="1064464" cy="25200"/>
          </a:xfrm>
        </p:grpSpPr>
        <p:sp>
          <p:nvSpPr>
            <p:cNvPr id="50" name="Google Shape;50;g5cf98550a5_0_1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5cf98550a5_0_1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5cf98550a5_0_132"/>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g5cf98550a5_0_132"/>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g5cf98550a5_0_1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5cf98550a5_0_140"/>
          <p:cNvGrpSpPr/>
          <p:nvPr/>
        </p:nvGrpSpPr>
        <p:grpSpPr>
          <a:xfrm>
            <a:off x="830392" y="4169130"/>
            <a:ext cx="745763" cy="45826"/>
            <a:chOff x="4580561" y="2589004"/>
            <a:chExt cx="1064464" cy="25200"/>
          </a:xfrm>
        </p:grpSpPr>
        <p:sp>
          <p:nvSpPr>
            <p:cNvPr id="57" name="Google Shape;57;g5cf98550a5_0_14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5cf98550a5_0_14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5cf98550a5_0_14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5cf98550a5_0_1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5cf98550a5_0_14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5cf98550a5_0_146"/>
          <p:cNvGrpSpPr/>
          <p:nvPr/>
        </p:nvGrpSpPr>
        <p:grpSpPr>
          <a:xfrm>
            <a:off x="830392" y="1191256"/>
            <a:ext cx="745763" cy="45826"/>
            <a:chOff x="4580561" y="2589004"/>
            <a:chExt cx="1064464" cy="25200"/>
          </a:xfrm>
        </p:grpSpPr>
        <p:sp>
          <p:nvSpPr>
            <p:cNvPr id="64" name="Google Shape;64;g5cf98550a5_0_1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5cf98550a5_0_1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5cf98550a5_0_14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g5cf98550a5_0_146"/>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5cf98550a5_0_146"/>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g5cf98550a5_0_1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g5cf98550a5_0_15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g5cf98550a5_0_15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g5cf98550a5_0_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g5cf98550a5_0_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5cf98550a5_0_9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r.codenet.ru/?http://www.php.net/manual/en/pcre.pattern.modifiers.ph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www.php.net/manual/ru/language.pseudo-types.php#language.types.mixed" TargetMode="External"/><Relationship Id="rId4" Type="http://schemas.openxmlformats.org/officeDocument/2006/relationships/hyperlink" Target="https://www.php.net/manual/ru/language.pseudo-types.php#language.types.mixed" TargetMode="External"/><Relationship Id="rId5" Type="http://schemas.openxmlformats.org/officeDocument/2006/relationships/hyperlink" Target="https://www.php.net/manual/ru/language.pseudo-types.php#language.types.mixe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Регулярные выражения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40" name="Google Shape;140;p11"/>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200">
                <a:solidFill>
                  <a:srgbClr val="333333"/>
                </a:solidFill>
                <a:highlight>
                  <a:srgbClr val="FFFFFF"/>
                </a:highlight>
              </a:rPr>
              <a:t>Метасимволы для задания групп символов</a:t>
            </a:r>
            <a:endParaRPr b="1" sz="1200">
              <a:solidFill>
                <a:srgbClr val="333333"/>
              </a:solidFill>
              <a:highlight>
                <a:srgbClr val="FFFFFF"/>
              </a:highlight>
            </a:endParaRPr>
          </a:p>
          <a:p>
            <a:pPr indent="0" lvl="0" marL="0" rtl="0" algn="l">
              <a:lnSpc>
                <a:spcPct val="115000"/>
              </a:lnSpc>
              <a:spcBef>
                <a:spcPts val="0"/>
              </a:spcBef>
              <a:spcAft>
                <a:spcPts val="0"/>
              </a:spcAft>
              <a:buSzPts val="1300"/>
              <a:buNone/>
            </a:pPr>
            <a:r>
              <a:rPr lang="en" sz="1200">
                <a:solidFill>
                  <a:srgbClr val="C7254E"/>
                </a:solidFill>
                <a:highlight>
                  <a:srgbClr val="F9F2F4"/>
                </a:highlight>
              </a:rPr>
              <a:t>\d</a:t>
            </a:r>
            <a:endParaRPr sz="1200">
              <a:solidFill>
                <a:srgbClr val="C7254E"/>
              </a:solidFill>
              <a:highlight>
                <a:srgbClr val="F9F2F4"/>
              </a:highlight>
            </a:endParaRPr>
          </a:p>
          <a:p>
            <a:pPr indent="0" lvl="0" marL="0" rtl="0" algn="l">
              <a:lnSpc>
                <a:spcPct val="100000"/>
              </a:lnSpc>
              <a:spcBef>
                <a:spcPts val="0"/>
              </a:spcBef>
              <a:spcAft>
                <a:spcPts val="0"/>
              </a:spcAft>
              <a:buSzPts val="1300"/>
              <a:buNone/>
            </a:pPr>
            <a:r>
              <a:rPr lang="en" sz="1200">
                <a:solidFill>
                  <a:srgbClr val="333333"/>
                </a:solidFill>
                <a:highlight>
                  <a:srgbClr val="FFFFFF"/>
                </a:highlight>
              </a:rPr>
              <a:t>Цифра (0-9)</a:t>
            </a:r>
            <a:endParaRPr sz="1200">
              <a:solidFill>
                <a:srgbClr val="333333"/>
              </a:solidFill>
              <a:highlight>
                <a:srgbClr val="FFFFFF"/>
              </a:highlight>
            </a:endParaRPr>
          </a:p>
          <a:p>
            <a:pPr indent="0" lvl="0" marL="0" rtl="0" algn="l">
              <a:lnSpc>
                <a:spcPct val="115000"/>
              </a:lnSpc>
              <a:spcBef>
                <a:spcPts val="0"/>
              </a:spcBef>
              <a:spcAft>
                <a:spcPts val="0"/>
              </a:spcAft>
              <a:buSzPts val="1300"/>
              <a:buNone/>
            </a:pPr>
            <a:r>
              <a:rPr lang="en" sz="1200">
                <a:solidFill>
                  <a:srgbClr val="C7254E"/>
                </a:solidFill>
                <a:highlight>
                  <a:srgbClr val="F9F2F4"/>
                </a:highlight>
              </a:rPr>
              <a:t>\D</a:t>
            </a:r>
            <a:endParaRPr sz="1200">
              <a:solidFill>
                <a:srgbClr val="C7254E"/>
              </a:solidFill>
              <a:highlight>
                <a:srgbClr val="F9F2F4"/>
              </a:highlight>
            </a:endParaRPr>
          </a:p>
          <a:p>
            <a:pPr indent="0" lvl="0" marL="0" rtl="0" algn="l">
              <a:lnSpc>
                <a:spcPct val="100000"/>
              </a:lnSpc>
              <a:spcBef>
                <a:spcPts val="0"/>
              </a:spcBef>
              <a:spcAft>
                <a:spcPts val="0"/>
              </a:spcAft>
              <a:buSzPts val="1300"/>
              <a:buNone/>
            </a:pPr>
            <a:r>
              <a:rPr lang="en" sz="1200">
                <a:solidFill>
                  <a:srgbClr val="333333"/>
                </a:solidFill>
                <a:highlight>
                  <a:srgbClr val="FFFFFF"/>
                </a:highlight>
              </a:rPr>
              <a:t>Не цифра (любой символ кроме символов 0-9)</a:t>
            </a:r>
            <a:endParaRPr sz="1200">
              <a:solidFill>
                <a:srgbClr val="333333"/>
              </a:solidFill>
              <a:highlight>
                <a:srgbClr val="FFFFFF"/>
              </a:highlight>
            </a:endParaRPr>
          </a:p>
          <a:p>
            <a:pPr indent="0" lvl="0" marL="0" rtl="0" algn="l">
              <a:lnSpc>
                <a:spcPct val="115000"/>
              </a:lnSpc>
              <a:spcBef>
                <a:spcPts val="0"/>
              </a:spcBef>
              <a:spcAft>
                <a:spcPts val="0"/>
              </a:spcAft>
              <a:buSzPts val="1300"/>
              <a:buNone/>
            </a:pPr>
            <a:r>
              <a:rPr lang="en" sz="1200">
                <a:solidFill>
                  <a:srgbClr val="C7254E"/>
                </a:solidFill>
                <a:highlight>
                  <a:srgbClr val="F9F2F4"/>
                </a:highlight>
              </a:rPr>
              <a:t>\s</a:t>
            </a:r>
            <a:endParaRPr sz="1200">
              <a:solidFill>
                <a:srgbClr val="C7254E"/>
              </a:solidFill>
              <a:highlight>
                <a:srgbClr val="F9F2F4"/>
              </a:highlight>
            </a:endParaRPr>
          </a:p>
          <a:p>
            <a:pPr indent="0" lvl="0" marL="0" rtl="0" algn="l">
              <a:lnSpc>
                <a:spcPct val="100000"/>
              </a:lnSpc>
              <a:spcBef>
                <a:spcPts val="0"/>
              </a:spcBef>
              <a:spcAft>
                <a:spcPts val="0"/>
              </a:spcAft>
              <a:buSzPts val="1300"/>
              <a:buNone/>
            </a:pPr>
            <a:r>
              <a:rPr lang="en" sz="1200">
                <a:solidFill>
                  <a:srgbClr val="333333"/>
                </a:solidFill>
                <a:highlight>
                  <a:srgbClr val="FFFFFF"/>
                </a:highlight>
              </a:rPr>
              <a:t>Пустой символ (обычно пробел и символ табуляции)</a:t>
            </a:r>
            <a:endParaRPr sz="1200">
              <a:solidFill>
                <a:srgbClr val="333333"/>
              </a:solidFill>
              <a:highlight>
                <a:srgbClr val="FFFFFF"/>
              </a:highlight>
            </a:endParaRPr>
          </a:p>
          <a:p>
            <a:pPr indent="0" lvl="0" marL="0" rtl="0" algn="l">
              <a:lnSpc>
                <a:spcPct val="115000"/>
              </a:lnSpc>
              <a:spcBef>
                <a:spcPts val="0"/>
              </a:spcBef>
              <a:spcAft>
                <a:spcPts val="0"/>
              </a:spcAft>
              <a:buSzPts val="1300"/>
              <a:buNone/>
            </a:pPr>
            <a:r>
              <a:rPr lang="en" sz="1200">
                <a:solidFill>
                  <a:srgbClr val="C7254E"/>
                </a:solidFill>
                <a:highlight>
                  <a:srgbClr val="F9F2F4"/>
                </a:highlight>
              </a:rPr>
              <a:t>\S</a:t>
            </a:r>
            <a:endParaRPr sz="1200">
              <a:solidFill>
                <a:srgbClr val="C7254E"/>
              </a:solidFill>
              <a:highlight>
                <a:srgbClr val="F9F2F4"/>
              </a:highlight>
            </a:endParaRPr>
          </a:p>
          <a:p>
            <a:pPr indent="0" lvl="0" marL="0" rtl="0" algn="l">
              <a:lnSpc>
                <a:spcPct val="100000"/>
              </a:lnSpc>
              <a:spcBef>
                <a:spcPts val="0"/>
              </a:spcBef>
              <a:spcAft>
                <a:spcPts val="0"/>
              </a:spcAft>
              <a:buSzPts val="1300"/>
              <a:buNone/>
            </a:pPr>
            <a:r>
              <a:rPr lang="en" sz="1200">
                <a:solidFill>
                  <a:srgbClr val="333333"/>
                </a:solidFill>
                <a:highlight>
                  <a:srgbClr val="FFFFFF"/>
                </a:highlight>
              </a:rPr>
              <a:t>Непустой символ (все, кроме символов, определяемых метасимволом </a:t>
            </a:r>
            <a:r>
              <a:rPr lang="en" sz="1200">
                <a:solidFill>
                  <a:srgbClr val="C7254E"/>
                </a:solidFill>
                <a:highlight>
                  <a:srgbClr val="F9F2F4"/>
                </a:highlight>
              </a:rPr>
              <a:t>\s</a:t>
            </a:r>
            <a:r>
              <a:rPr lang="en" sz="1200">
                <a:solidFill>
                  <a:srgbClr val="333333"/>
                </a:solidFill>
                <a:highlight>
                  <a:srgbClr val="FFFFFF"/>
                </a:highlight>
              </a:rPr>
              <a:t>)</a:t>
            </a:r>
            <a:endParaRPr sz="1200">
              <a:solidFill>
                <a:srgbClr val="333333"/>
              </a:solidFill>
              <a:highlight>
                <a:srgbClr val="FFFFFF"/>
              </a:highlight>
            </a:endParaRPr>
          </a:p>
          <a:p>
            <a:pPr indent="0" lvl="0" marL="0" rtl="0" algn="l">
              <a:lnSpc>
                <a:spcPct val="115000"/>
              </a:lnSpc>
              <a:spcBef>
                <a:spcPts val="0"/>
              </a:spcBef>
              <a:spcAft>
                <a:spcPts val="0"/>
              </a:spcAft>
              <a:buSzPts val="1300"/>
              <a:buNone/>
            </a:pPr>
            <a:r>
              <a:rPr lang="en" sz="1200">
                <a:solidFill>
                  <a:srgbClr val="C7254E"/>
                </a:solidFill>
                <a:highlight>
                  <a:srgbClr val="F9F2F4"/>
                </a:highlight>
              </a:rPr>
              <a:t>\w</a:t>
            </a:r>
            <a:endParaRPr sz="1200">
              <a:solidFill>
                <a:srgbClr val="C7254E"/>
              </a:solidFill>
              <a:highlight>
                <a:srgbClr val="F9F2F4"/>
              </a:highlight>
            </a:endParaRPr>
          </a:p>
          <a:p>
            <a:pPr indent="0" lvl="0" marL="0" rtl="0" algn="l">
              <a:lnSpc>
                <a:spcPct val="100000"/>
              </a:lnSpc>
              <a:spcBef>
                <a:spcPts val="0"/>
              </a:spcBef>
              <a:spcAft>
                <a:spcPts val="0"/>
              </a:spcAft>
              <a:buSzPts val="1300"/>
              <a:buNone/>
            </a:pPr>
            <a:r>
              <a:rPr lang="en" sz="1200">
                <a:solidFill>
                  <a:srgbClr val="333333"/>
                </a:solidFill>
                <a:highlight>
                  <a:srgbClr val="FFFFFF"/>
                </a:highlight>
              </a:rPr>
              <a:t>"Словесный" символ (символ, который используется в словах. Обычно все буквы, все цифры и знак подчеркивания ('</a:t>
            </a:r>
            <a:r>
              <a:rPr lang="en" sz="1200">
                <a:solidFill>
                  <a:srgbClr val="C7254E"/>
                </a:solidFill>
                <a:highlight>
                  <a:srgbClr val="F9F2F4"/>
                </a:highlight>
              </a:rPr>
              <a:t>_</a:t>
            </a:r>
            <a:r>
              <a:rPr lang="en" sz="1200">
                <a:solidFill>
                  <a:srgbClr val="333333"/>
                </a:solidFill>
                <a:highlight>
                  <a:srgbClr val="FFFFFF"/>
                </a:highlight>
              </a:rPr>
              <a:t>'))</a:t>
            </a:r>
            <a:endParaRPr sz="1200">
              <a:solidFill>
                <a:srgbClr val="333333"/>
              </a:solidFill>
              <a:highlight>
                <a:srgbClr val="FFFFFF"/>
              </a:highlight>
            </a:endParaRPr>
          </a:p>
          <a:p>
            <a:pPr indent="0" lvl="0" marL="0" rtl="0" algn="l">
              <a:lnSpc>
                <a:spcPct val="115000"/>
              </a:lnSpc>
              <a:spcBef>
                <a:spcPts val="0"/>
              </a:spcBef>
              <a:spcAft>
                <a:spcPts val="0"/>
              </a:spcAft>
              <a:buSzPts val="1300"/>
              <a:buNone/>
            </a:pPr>
            <a:r>
              <a:rPr lang="en" sz="1200">
                <a:solidFill>
                  <a:srgbClr val="C7254E"/>
                </a:solidFill>
                <a:highlight>
                  <a:srgbClr val="F9F2F4"/>
                </a:highlight>
              </a:rPr>
              <a:t>\W</a:t>
            </a:r>
            <a:endParaRPr sz="1200">
              <a:solidFill>
                <a:srgbClr val="C7254E"/>
              </a:solidFill>
              <a:highlight>
                <a:srgbClr val="F9F2F4"/>
              </a:highlight>
            </a:endParaRPr>
          </a:p>
          <a:p>
            <a:pPr indent="0" lvl="0" marL="0" rtl="0" algn="l">
              <a:lnSpc>
                <a:spcPct val="100000"/>
              </a:lnSpc>
              <a:spcBef>
                <a:spcPts val="0"/>
              </a:spcBef>
              <a:spcAft>
                <a:spcPts val="0"/>
              </a:spcAft>
              <a:buSzPts val="1300"/>
              <a:buNone/>
            </a:pPr>
            <a:r>
              <a:rPr lang="en" sz="1200">
                <a:solidFill>
                  <a:srgbClr val="333333"/>
                </a:solidFill>
                <a:highlight>
                  <a:srgbClr val="FFFFFF"/>
                </a:highlight>
              </a:rPr>
              <a:t>Все, кроме символов, определяемых метасимволом </a:t>
            </a:r>
            <a:r>
              <a:rPr lang="en" sz="1200">
                <a:solidFill>
                  <a:srgbClr val="C7254E"/>
                </a:solidFill>
                <a:highlight>
                  <a:srgbClr val="F9F2F4"/>
                </a:highlight>
              </a:rPr>
              <a:t>\w</a:t>
            </a:r>
            <a:endParaRPr sz="1200">
              <a:solidFill>
                <a:srgbClr val="C7254E"/>
              </a:solidFill>
              <a:highlight>
                <a:srgbClr val="F9F2F4"/>
              </a:highlight>
            </a:endParaRPr>
          </a:p>
          <a:p>
            <a:pPr indent="0" lvl="0" marL="0" rtl="0" algn="l">
              <a:lnSpc>
                <a:spcPct val="115000"/>
              </a:lnSpc>
              <a:spcBef>
                <a:spcPts val="800"/>
              </a:spcBef>
              <a:spcAft>
                <a:spcPts val="800"/>
              </a:spcAft>
              <a:buSzPts val="1300"/>
              <a:buNone/>
            </a:pPr>
            <a:r>
              <a:t/>
            </a:r>
            <a:endParaRPr sz="1200">
              <a:solidFill>
                <a:srgbClr val="404040"/>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46" name="Google Shape;146;p12"/>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highlight>
                  <a:srgbClr val="FFFFFF"/>
                </a:highlight>
              </a:rPr>
              <a:t>Приведу несколько простейших примеров для того, чтобы вы понимали, о чем идет речь. Сразу оговорюсь, что примеры несколько громоздки и некрасивы, но лишь потому, что я не стал использовать в них метасимволы, о которых еще не рассказал и которые сделали бы их намного проще.</a:t>
            </a:r>
            <a:br>
              <a:rPr lang="en" sz="1200">
                <a:solidFill>
                  <a:srgbClr val="404040"/>
                </a:solidFill>
                <a:highlight>
                  <a:srgbClr val="FFFFFF"/>
                </a:highlight>
              </a:rPr>
            </a:br>
            <a:br>
              <a:rPr lang="en" sz="1200">
                <a:solidFill>
                  <a:srgbClr val="404040"/>
                </a:solidFill>
                <a:highlight>
                  <a:srgbClr val="FFFFFF"/>
                </a:highlight>
              </a:rPr>
            </a:br>
            <a:r>
              <a:rPr lang="en" sz="1200">
                <a:solidFill>
                  <a:srgbClr val="404040"/>
                </a:solidFill>
                <a:highlight>
                  <a:srgbClr val="FFFFFF"/>
                </a:highlight>
              </a:rPr>
              <a:t>Regexp	Комментарии</a:t>
            </a:r>
            <a:br>
              <a:rPr lang="en" sz="1200">
                <a:solidFill>
                  <a:srgbClr val="404040"/>
                </a:solidFill>
                <a:highlight>
                  <a:srgbClr val="FFFFFF"/>
                </a:highlight>
              </a:rPr>
            </a:br>
            <a:r>
              <a:rPr b="1" lang="en" sz="1200">
                <a:solidFill>
                  <a:srgbClr val="404040"/>
                </a:solidFill>
                <a:highlight>
                  <a:srgbClr val="FFFFFF"/>
                </a:highlight>
              </a:rPr>
              <a:t>/\d\d\d/</a:t>
            </a:r>
            <a:r>
              <a:rPr lang="en" sz="1200">
                <a:solidFill>
                  <a:srgbClr val="404040"/>
                </a:solidFill>
                <a:highlight>
                  <a:srgbClr val="FFFFFF"/>
                </a:highlight>
              </a:rPr>
              <a:t>	Любое трехзначное число ('123', '719', '001')</a:t>
            </a:r>
            <a:br>
              <a:rPr lang="en" sz="1200">
                <a:solidFill>
                  <a:srgbClr val="404040"/>
                </a:solidFill>
                <a:highlight>
                  <a:srgbClr val="FFFFFF"/>
                </a:highlight>
              </a:rPr>
            </a:br>
            <a:r>
              <a:rPr b="1" lang="en" sz="1200">
                <a:solidFill>
                  <a:srgbClr val="404040"/>
                </a:solidFill>
                <a:highlight>
                  <a:srgbClr val="FFFFFF"/>
                </a:highlight>
              </a:rPr>
              <a:t>/\w\s\d\d/</a:t>
            </a:r>
            <a:r>
              <a:rPr lang="en" sz="1200">
                <a:solidFill>
                  <a:srgbClr val="404040"/>
                </a:solidFill>
                <a:highlight>
                  <a:srgbClr val="FFFFFF"/>
                </a:highlight>
              </a:rPr>
              <a:t>	Буква, пробел (или табуляция) и двузначное число ('A 01', 'z 45', 'S 18')</a:t>
            </a:r>
            <a:br>
              <a:rPr lang="en" sz="1200">
                <a:solidFill>
                  <a:srgbClr val="404040"/>
                </a:solidFill>
                <a:highlight>
                  <a:srgbClr val="FFFFFF"/>
                </a:highlight>
              </a:rPr>
            </a:br>
            <a:r>
              <a:rPr b="1" lang="en" sz="1200">
                <a:solidFill>
                  <a:srgbClr val="404040"/>
                </a:solidFill>
                <a:highlight>
                  <a:srgbClr val="FFFFFF"/>
                </a:highlight>
              </a:rPr>
              <a:t>/\d and \d/</a:t>
            </a:r>
            <a:r>
              <a:rPr lang="en" sz="1200">
                <a:solidFill>
                  <a:srgbClr val="404040"/>
                </a:solidFill>
                <a:highlight>
                  <a:srgbClr val="FFFFFF"/>
                </a:highlight>
              </a:rPr>
              <a:t>	Любая из следующих строк: '1 and 2', '9 and 5', '3 and 4'.</a:t>
            </a:r>
            <a:endParaRPr sz="1200">
              <a:solidFill>
                <a:srgbClr val="404040"/>
              </a:solidFill>
              <a:highlight>
                <a:srgbClr val="FFFFFF"/>
              </a:highlight>
            </a:endParaRPr>
          </a:p>
          <a:p>
            <a:pPr indent="0" lvl="0" marL="0" rtl="0" algn="l">
              <a:lnSpc>
                <a:spcPct val="115000"/>
              </a:lnSpc>
              <a:spcBef>
                <a:spcPts val="800"/>
              </a:spcBef>
              <a:spcAft>
                <a:spcPts val="800"/>
              </a:spcAft>
              <a:buSzPts val="1300"/>
              <a:buNone/>
            </a:pPr>
            <a:r>
              <a:t/>
            </a:r>
            <a:endParaRPr sz="1200">
              <a:solidFill>
                <a:srgbClr val="40404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52" name="Google Shape;152;p13"/>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highlight>
                  <a:srgbClr val="FFFFFF"/>
                </a:highlight>
              </a:rPr>
              <a:t>Синтаксис регулярных выражений имеет средства для определения собственных подмножеств символов. Например вам может понадобиться задать условие, что в этом месте строки должна находиться шестнадцатиричная цифра или еще что-то подобное. Для описания таких подмножеств применяются символы квадратных скобок '</a:t>
            </a:r>
            <a:r>
              <a:rPr lang="en" sz="1200">
                <a:solidFill>
                  <a:srgbClr val="C7254E"/>
                </a:solidFill>
                <a:highlight>
                  <a:srgbClr val="F9F2F4"/>
                </a:highlight>
              </a:rPr>
              <a:t>[]</a:t>
            </a:r>
            <a:r>
              <a:rPr lang="en" sz="1200">
                <a:solidFill>
                  <a:srgbClr val="404040"/>
                </a:solidFill>
                <a:highlight>
                  <a:srgbClr val="FFFFFF"/>
                </a:highlight>
              </a:rPr>
              <a:t>'. Квадратные скобки, встреченные внутри регулярного выражения считаются одним символом, который может принимать значения, перечисленные внутри этих скобок.</a:t>
            </a:r>
            <a:endParaRPr sz="1200">
              <a:solidFill>
                <a:srgbClr val="404040"/>
              </a:solidFill>
              <a:highlight>
                <a:srgbClr val="FFFFFF"/>
              </a:highlight>
            </a:endParaRPr>
          </a:p>
          <a:p>
            <a:pPr indent="0" lvl="0" marL="0" rtl="0" algn="l">
              <a:lnSpc>
                <a:spcPct val="115000"/>
              </a:lnSpc>
              <a:spcBef>
                <a:spcPts val="800"/>
              </a:spcBef>
              <a:spcAft>
                <a:spcPts val="800"/>
              </a:spcAft>
              <a:buSzPts val="1300"/>
              <a:buNone/>
            </a:pPr>
            <a:r>
              <a:rPr lang="en" sz="1200">
                <a:solidFill>
                  <a:srgbClr val="404040"/>
                </a:solidFill>
                <a:highlight>
                  <a:srgbClr val="FFFFFF"/>
                </a:highlight>
              </a:rPr>
              <a:t>Есть небольшая тонкость в том, как работают метасимволы внутри квадратных скобок. Дело в том, что в синтаксисе регулярных выражений существует еще множество метасимволов, но практически все они работают только вне секций описаний подмножеств. </a:t>
            </a:r>
            <a:endParaRPr sz="1200">
              <a:solidFill>
                <a:srgbClr val="404040"/>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58" name="Google Shape;158;p14"/>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Единственные метасимволы, которые работают внутри этих секций это:</a:t>
            </a:r>
            <a:endParaRPr sz="1200">
              <a:solidFill>
                <a:srgbClr val="404040"/>
              </a:solidFill>
            </a:endParaRPr>
          </a:p>
          <a:p>
            <a:pPr indent="-304800" lvl="0" marL="457200" rtl="0" algn="l">
              <a:lnSpc>
                <a:spcPct val="115000"/>
              </a:lnSpc>
              <a:spcBef>
                <a:spcPts val="800"/>
              </a:spcBef>
              <a:spcAft>
                <a:spcPts val="0"/>
              </a:spcAft>
              <a:buClr>
                <a:srgbClr val="444444"/>
              </a:buClr>
              <a:buSzPts val="1200"/>
              <a:buFont typeface="Arial"/>
              <a:buChar char="●"/>
            </a:pPr>
            <a:r>
              <a:rPr lang="en" sz="1200">
                <a:solidFill>
                  <a:srgbClr val="444444"/>
                </a:solidFill>
              </a:rPr>
              <a:t>Обратный слэш ('</a:t>
            </a:r>
            <a:r>
              <a:rPr lang="en" sz="1200">
                <a:solidFill>
                  <a:srgbClr val="C7254E"/>
                </a:solidFill>
                <a:highlight>
                  <a:srgbClr val="F9F2F4"/>
                </a:highlight>
              </a:rPr>
              <a:t>\</a:t>
            </a:r>
            <a:r>
              <a:rPr lang="en" sz="1200">
                <a:solidFill>
                  <a:srgbClr val="444444"/>
                </a:solidFill>
              </a:rPr>
              <a:t>'). Т.е. все метасимволы из приведенной ранее таблицы будут работать.</a:t>
            </a:r>
            <a:endParaRPr sz="1200">
              <a:solidFill>
                <a:srgbClr val="444444"/>
              </a:solidFill>
            </a:endParaRPr>
          </a:p>
          <a:p>
            <a:pPr indent="-304800" lvl="0" marL="457200" rtl="0" algn="l">
              <a:lnSpc>
                <a:spcPct val="115000"/>
              </a:lnSpc>
              <a:spcBef>
                <a:spcPts val="0"/>
              </a:spcBef>
              <a:spcAft>
                <a:spcPts val="0"/>
              </a:spcAft>
              <a:buClr>
                <a:srgbClr val="444444"/>
              </a:buClr>
              <a:buSzPts val="1200"/>
              <a:buFont typeface="Arial"/>
              <a:buChar char="●"/>
            </a:pPr>
            <a:r>
              <a:rPr lang="en" sz="1200">
                <a:solidFill>
                  <a:srgbClr val="444444"/>
                </a:solidFill>
              </a:rPr>
              <a:t>Минус ('</a:t>
            </a:r>
            <a:r>
              <a:rPr lang="en" sz="1200">
                <a:solidFill>
                  <a:srgbClr val="C7254E"/>
                </a:solidFill>
                <a:highlight>
                  <a:srgbClr val="F9F2F4"/>
                </a:highlight>
              </a:rPr>
              <a:t>-</a:t>
            </a:r>
            <a:r>
              <a:rPr lang="en" sz="1200">
                <a:solidFill>
                  <a:srgbClr val="444444"/>
                </a:solidFill>
              </a:rPr>
              <a:t>'). Используется для задания набора символов из одного промежутка (например все цифры могут быть заданы как '</a:t>
            </a:r>
            <a:r>
              <a:rPr lang="en" sz="1200">
                <a:solidFill>
                  <a:srgbClr val="C7254E"/>
                </a:solidFill>
                <a:highlight>
                  <a:srgbClr val="F9F2F4"/>
                </a:highlight>
              </a:rPr>
              <a:t>0-9</a:t>
            </a:r>
            <a:r>
              <a:rPr lang="en" sz="1200">
                <a:solidFill>
                  <a:srgbClr val="444444"/>
                </a:solidFill>
              </a:rPr>
              <a:t>')</a:t>
            </a:r>
            <a:endParaRPr sz="1200">
              <a:solidFill>
                <a:srgbClr val="444444"/>
              </a:solidFill>
            </a:endParaRPr>
          </a:p>
          <a:p>
            <a:pPr indent="-304800" lvl="0" marL="457200" rtl="0" algn="l">
              <a:lnSpc>
                <a:spcPct val="115000"/>
              </a:lnSpc>
              <a:spcBef>
                <a:spcPts val="0"/>
              </a:spcBef>
              <a:spcAft>
                <a:spcPts val="0"/>
              </a:spcAft>
              <a:buClr>
                <a:srgbClr val="444444"/>
              </a:buClr>
              <a:buSzPts val="1200"/>
              <a:buFont typeface="Arial"/>
              <a:buChar char="●"/>
            </a:pPr>
            <a:r>
              <a:rPr lang="en" sz="1200">
                <a:solidFill>
                  <a:srgbClr val="444444"/>
                </a:solidFill>
              </a:rPr>
              <a:t>Символ '</a:t>
            </a:r>
            <a:r>
              <a:rPr lang="en" sz="1200">
                <a:solidFill>
                  <a:srgbClr val="C7254E"/>
                </a:solidFill>
                <a:highlight>
                  <a:srgbClr val="F9F2F4"/>
                </a:highlight>
              </a:rPr>
              <a:t>^</a:t>
            </a:r>
            <a:r>
              <a:rPr lang="en" sz="1200">
                <a:solidFill>
                  <a:srgbClr val="444444"/>
                </a:solidFill>
              </a:rPr>
              <a:t>'. Если этот символ стоит </a:t>
            </a:r>
            <a:r>
              <a:rPr b="1" lang="en" sz="1200">
                <a:solidFill>
                  <a:srgbClr val="444444"/>
                </a:solidFill>
              </a:rPr>
              <a:t>первым</a:t>
            </a:r>
            <a:r>
              <a:rPr lang="en" sz="1200">
                <a:solidFill>
                  <a:srgbClr val="444444"/>
                </a:solidFill>
              </a:rPr>
              <a:t> в секции задания подмножества символов (и только в этом случае!) он будет рассматриваться как символ отрицания. Т.о. можно задать все символы, которые </a:t>
            </a:r>
            <a:r>
              <a:rPr b="1" lang="en" sz="1200">
                <a:solidFill>
                  <a:srgbClr val="444444"/>
                </a:solidFill>
              </a:rPr>
              <a:t>не описаны</a:t>
            </a:r>
            <a:r>
              <a:rPr lang="en" sz="1200">
                <a:solidFill>
                  <a:srgbClr val="444444"/>
                </a:solidFill>
              </a:rPr>
              <a:t> в данной секции.</a:t>
            </a:r>
            <a:endParaRPr sz="1200">
              <a:solidFill>
                <a:srgbClr val="444444"/>
              </a:solidFill>
            </a:endParaRPr>
          </a:p>
          <a:p>
            <a:pPr indent="0" lvl="0" marL="0" rtl="0" algn="l">
              <a:lnSpc>
                <a:spcPct val="115000"/>
              </a:lnSpc>
              <a:spcBef>
                <a:spcPts val="600"/>
              </a:spcBef>
              <a:spcAft>
                <a:spcPts val="0"/>
              </a:spcAft>
              <a:buSzPts val="1300"/>
              <a:buNone/>
            </a:pPr>
            <a:r>
              <a:t/>
            </a:r>
            <a:endParaRPr sz="1200">
              <a:solidFill>
                <a:srgbClr val="444444"/>
              </a:solidFill>
            </a:endParaRPr>
          </a:p>
          <a:p>
            <a:pPr indent="0" lvl="0" marL="0" rtl="0" algn="l">
              <a:lnSpc>
                <a:spcPct val="115000"/>
              </a:lnSpc>
              <a:spcBef>
                <a:spcPts val="800"/>
              </a:spcBef>
              <a:spcAft>
                <a:spcPts val="800"/>
              </a:spcAft>
              <a:buSzPts val="1300"/>
              <a:buNone/>
            </a:pPr>
            <a:r>
              <a:t/>
            </a:r>
            <a:endParaRPr sz="1200">
              <a:solidFill>
                <a:srgbClr val="404040"/>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64" name="Google Shape;164;p15"/>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SzPts val="1300"/>
              <a:buNone/>
            </a:pPr>
            <a:r>
              <a:rPr lang="en" sz="1200">
                <a:solidFill>
                  <a:srgbClr val="404040"/>
                </a:solidFill>
                <a:highlight>
                  <a:srgbClr val="FFFFFF"/>
                </a:highlight>
              </a:rPr>
              <a:t>Несколько примеров, чтобы было понятно, как это работает:</a:t>
            </a:r>
            <a:br>
              <a:rPr lang="en" sz="1200">
                <a:solidFill>
                  <a:srgbClr val="404040"/>
                </a:solidFill>
                <a:highlight>
                  <a:srgbClr val="FFFFFF"/>
                </a:highlight>
              </a:rPr>
            </a:br>
            <a:br>
              <a:rPr lang="en" sz="1200">
                <a:solidFill>
                  <a:srgbClr val="404040"/>
                </a:solidFill>
                <a:highlight>
                  <a:srgbClr val="FFFFFF"/>
                </a:highlight>
              </a:rPr>
            </a:br>
            <a:r>
              <a:rPr lang="en" sz="1200">
                <a:solidFill>
                  <a:srgbClr val="404040"/>
                </a:solidFill>
                <a:highlight>
                  <a:srgbClr val="FFFFFF"/>
                </a:highlight>
              </a:rPr>
              <a:t>Regexp	Комментарии</a:t>
            </a:r>
            <a:br>
              <a:rPr lang="en" sz="1200">
                <a:solidFill>
                  <a:srgbClr val="404040"/>
                </a:solidFill>
                <a:highlight>
                  <a:srgbClr val="FFFFFF"/>
                </a:highlight>
              </a:rPr>
            </a:br>
            <a:r>
              <a:rPr b="1" lang="en" sz="1200">
                <a:solidFill>
                  <a:srgbClr val="404040"/>
                </a:solidFill>
                <a:highlight>
                  <a:srgbClr val="FFFFFF"/>
                </a:highlight>
              </a:rPr>
              <a:t>[0-9A-Fa-f]</a:t>
            </a:r>
            <a:r>
              <a:rPr lang="en" sz="1200">
                <a:solidFill>
                  <a:srgbClr val="404040"/>
                </a:solidFill>
                <a:highlight>
                  <a:srgbClr val="FFFFFF"/>
                </a:highlight>
              </a:rPr>
              <a:t>	Цифра в шестнадцатиричной системе счисления</a:t>
            </a:r>
            <a:br>
              <a:rPr lang="en" sz="1200">
                <a:solidFill>
                  <a:srgbClr val="404040"/>
                </a:solidFill>
                <a:highlight>
                  <a:srgbClr val="FFFFFF"/>
                </a:highlight>
              </a:rPr>
            </a:br>
            <a:r>
              <a:rPr b="1" lang="en" sz="1200">
                <a:solidFill>
                  <a:srgbClr val="404040"/>
                </a:solidFill>
                <a:highlight>
                  <a:srgbClr val="FFFFFF"/>
                </a:highlight>
              </a:rPr>
              <a:t>[\dA-Fa-f]</a:t>
            </a:r>
            <a:r>
              <a:rPr lang="en" sz="1200">
                <a:solidFill>
                  <a:srgbClr val="404040"/>
                </a:solidFill>
                <a:highlight>
                  <a:srgbClr val="FFFFFF"/>
                </a:highlight>
              </a:rPr>
              <a:t>	То же самое, но с использованием метасимвола</a:t>
            </a:r>
            <a:br>
              <a:rPr lang="en" sz="1200">
                <a:solidFill>
                  <a:srgbClr val="404040"/>
                </a:solidFill>
                <a:highlight>
                  <a:srgbClr val="FFFFFF"/>
                </a:highlight>
              </a:rPr>
            </a:br>
            <a:r>
              <a:rPr b="1" lang="en" sz="1200">
                <a:solidFill>
                  <a:srgbClr val="404040"/>
                </a:solidFill>
                <a:highlight>
                  <a:srgbClr val="FFFFFF"/>
                </a:highlight>
              </a:rPr>
              <a:t>[02468]</a:t>
            </a:r>
            <a:r>
              <a:rPr lang="en" sz="1200">
                <a:solidFill>
                  <a:srgbClr val="404040"/>
                </a:solidFill>
                <a:highlight>
                  <a:srgbClr val="FFFFFF"/>
                </a:highlight>
              </a:rPr>
              <a:t>	Четная цифра</a:t>
            </a:r>
            <a:br>
              <a:rPr lang="en" sz="1200">
                <a:solidFill>
                  <a:srgbClr val="404040"/>
                </a:solidFill>
                <a:highlight>
                  <a:srgbClr val="FFFFFF"/>
                </a:highlight>
              </a:rPr>
            </a:br>
            <a:r>
              <a:rPr b="1" lang="en" sz="1200">
                <a:solidFill>
                  <a:srgbClr val="404040"/>
                </a:solidFill>
                <a:highlight>
                  <a:srgbClr val="FFFFFF"/>
                </a:highlight>
              </a:rPr>
              <a:t>[^\d]</a:t>
            </a:r>
            <a:r>
              <a:rPr lang="en" sz="1200">
                <a:solidFill>
                  <a:srgbClr val="404040"/>
                </a:solidFill>
                <a:highlight>
                  <a:srgbClr val="FFFFFF"/>
                </a:highlight>
              </a:rPr>
              <a:t>	Все, кроме цифр (аналог метасимвола \D)</a:t>
            </a:r>
            <a:br>
              <a:rPr lang="en" sz="1200">
                <a:solidFill>
                  <a:srgbClr val="404040"/>
                </a:solidFill>
                <a:highlight>
                  <a:srgbClr val="FFFFFF"/>
                </a:highlight>
              </a:rPr>
            </a:br>
            <a:r>
              <a:rPr b="1" lang="en" sz="1200">
                <a:solidFill>
                  <a:srgbClr val="404040"/>
                </a:solidFill>
                <a:highlight>
                  <a:srgbClr val="FFFFFF"/>
                </a:highlight>
              </a:rPr>
              <a:t>[a^b]</a:t>
            </a:r>
            <a:r>
              <a:rPr lang="en" sz="1200">
                <a:solidFill>
                  <a:srgbClr val="404040"/>
                </a:solidFill>
                <a:highlight>
                  <a:srgbClr val="FFFFFF"/>
                </a:highlight>
              </a:rPr>
              <a:t>	Любой из символов 'a', 'b', '^'. Заметьте, что здесь символ '^' не имеет какого-либо специального значения, потому что стоит не на первой позиции внутри квадратных скобок.</a:t>
            </a:r>
            <a:endParaRPr sz="1200">
              <a:solidFill>
                <a:srgbClr val="404040"/>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70" name="Google Shape;170;p16"/>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Теперь необходимо рассмотреть еще несколько метасимволов. Как уже было сказано ранее, все они работают только вне секций описаний подмножеств символов (вне квадратных скобок).</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Символы '</a:t>
            </a:r>
            <a:r>
              <a:rPr lang="en" sz="1200">
                <a:solidFill>
                  <a:srgbClr val="C7254E"/>
                </a:solidFill>
                <a:highlight>
                  <a:srgbClr val="F9F2F4"/>
                </a:highlight>
              </a:rPr>
              <a:t>^</a:t>
            </a:r>
            <a:r>
              <a:rPr lang="en" sz="1200">
                <a:solidFill>
                  <a:srgbClr val="404040"/>
                </a:solidFill>
              </a:rPr>
              <a:t>' и '</a:t>
            </a:r>
            <a:r>
              <a:rPr lang="en" sz="1200">
                <a:solidFill>
                  <a:srgbClr val="C7254E"/>
                </a:solidFill>
                <a:highlight>
                  <a:srgbClr val="F9F2F4"/>
                </a:highlight>
              </a:rPr>
              <a:t>$</a:t>
            </a:r>
            <a:r>
              <a:rPr lang="en" sz="1200">
                <a:solidFill>
                  <a:srgbClr val="404040"/>
                </a:solidFill>
              </a:rPr>
              <a:t>'. Они используются для того, что того, чтобы указать парсеру регулярных выражений на то, чтобы он обратил внимание на положение искомого текста в строке. Символ '</a:t>
            </a:r>
            <a:r>
              <a:rPr lang="en" sz="1200">
                <a:solidFill>
                  <a:srgbClr val="C7254E"/>
                </a:solidFill>
                <a:highlight>
                  <a:srgbClr val="F9F2F4"/>
                </a:highlight>
              </a:rPr>
              <a:t>^</a:t>
            </a:r>
            <a:r>
              <a:rPr lang="en" sz="1200">
                <a:solidFill>
                  <a:srgbClr val="404040"/>
                </a:solidFill>
              </a:rPr>
              <a:t>' указывает, что искомый текст должен находиться в начале строки, символ '</a:t>
            </a:r>
            <a:r>
              <a:rPr lang="en" sz="1200">
                <a:solidFill>
                  <a:srgbClr val="C7254E"/>
                </a:solidFill>
                <a:highlight>
                  <a:srgbClr val="F9F2F4"/>
                </a:highlight>
              </a:rPr>
              <a:t>$</a:t>
            </a:r>
            <a:r>
              <a:rPr lang="en" sz="1200">
                <a:solidFill>
                  <a:srgbClr val="404040"/>
                </a:solidFill>
              </a:rPr>
              <a:t>' наоборот, указывает, что искомый текст должен находиться в конце строки. Посмотрим, как это работает на примере:</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Допустим, у нас есть текст:</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12 aaa bbb</a:t>
            </a:r>
            <a:br>
              <a:rPr lang="en" sz="1200">
                <a:solidFill>
                  <a:srgbClr val="0000BB"/>
                </a:solidFill>
                <a:highlight>
                  <a:srgbClr val="FFFFFF"/>
                </a:highlight>
              </a:rPr>
            </a:br>
            <a:r>
              <a:rPr lang="en" sz="1200">
                <a:solidFill>
                  <a:srgbClr val="0000BB"/>
                </a:solidFill>
                <a:highlight>
                  <a:srgbClr val="FFFFFF"/>
                </a:highlight>
              </a:rPr>
              <a:t>aaa 27 ccc</a:t>
            </a:r>
            <a:br>
              <a:rPr lang="en" sz="1200">
                <a:solidFill>
                  <a:srgbClr val="0000BB"/>
                </a:solidFill>
                <a:highlight>
                  <a:srgbClr val="FFFFFF"/>
                </a:highlight>
              </a:rPr>
            </a:br>
            <a:r>
              <a:rPr lang="en" sz="1200">
                <a:solidFill>
                  <a:srgbClr val="0000BB"/>
                </a:solidFill>
                <a:highlight>
                  <a:srgbClr val="FFFFFF"/>
                </a:highlight>
              </a:rPr>
              <a:t>aaa aaa 45</a:t>
            </a:r>
            <a:endParaRPr sz="1200">
              <a:solidFill>
                <a:srgbClr val="0000BB"/>
              </a:solidFill>
              <a:highlight>
                <a:srgbClr val="FFFFFF"/>
              </a:highlight>
            </a:endParaRPr>
          </a:p>
          <a:p>
            <a:pPr indent="0" lvl="0" marL="0" rtl="0" algn="l">
              <a:lnSpc>
                <a:spcPct val="115000"/>
              </a:lnSpc>
              <a:spcBef>
                <a:spcPts val="800"/>
              </a:spcBef>
              <a:spcAft>
                <a:spcPts val="800"/>
              </a:spcAft>
              <a:buSzPts val="1300"/>
              <a:buNone/>
            </a:pPr>
            <a:r>
              <a:t/>
            </a:r>
            <a:endParaRPr sz="1200">
              <a:solidFill>
                <a:srgbClr val="404040"/>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76" name="Google Shape;176;p17"/>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И регулярное выражение для поиска чисел в этом тексте: </a:t>
            </a:r>
            <a:r>
              <a:rPr lang="en" sz="1200">
                <a:solidFill>
                  <a:srgbClr val="C7254E"/>
                </a:solidFill>
                <a:highlight>
                  <a:srgbClr val="F9F2F4"/>
                </a:highlight>
              </a:rPr>
              <a:t>/\d\d/m</a:t>
            </a:r>
            <a:r>
              <a:rPr lang="en" sz="1200">
                <a:solidFill>
                  <a:srgbClr val="404040"/>
                </a:solidFill>
              </a:rPr>
              <a:t> (не обращайте пока внимания на модификатор). Поиск по этому регулярному выражению вернет нам 3 значения: '</a:t>
            </a:r>
            <a:r>
              <a:rPr lang="en" sz="1200">
                <a:solidFill>
                  <a:srgbClr val="C7254E"/>
                </a:solidFill>
                <a:highlight>
                  <a:srgbClr val="F9F2F4"/>
                </a:highlight>
              </a:rPr>
              <a:t>12</a:t>
            </a:r>
            <a:r>
              <a:rPr lang="en" sz="1200">
                <a:solidFill>
                  <a:srgbClr val="404040"/>
                </a:solidFill>
              </a:rPr>
              <a:t>', '</a:t>
            </a:r>
            <a:r>
              <a:rPr lang="en" sz="1200">
                <a:solidFill>
                  <a:srgbClr val="C7254E"/>
                </a:solidFill>
                <a:highlight>
                  <a:srgbClr val="F9F2F4"/>
                </a:highlight>
              </a:rPr>
              <a:t>27</a:t>
            </a:r>
            <a:r>
              <a:rPr lang="en" sz="1200">
                <a:solidFill>
                  <a:srgbClr val="404040"/>
                </a:solidFill>
              </a:rPr>
              <a:t>', '</a:t>
            </a:r>
            <a:r>
              <a:rPr lang="en" sz="1200">
                <a:solidFill>
                  <a:srgbClr val="C7254E"/>
                </a:solidFill>
                <a:highlight>
                  <a:srgbClr val="F9F2F4"/>
                </a:highlight>
              </a:rPr>
              <a:t>45</a:t>
            </a:r>
            <a:r>
              <a:rPr lang="en" sz="1200">
                <a:solidFill>
                  <a:srgbClr val="404040"/>
                </a:solidFill>
              </a:rPr>
              <a:t>'. Теперь ограничим поиск, указав, где именно внутри строки должен располагаться текст: </a:t>
            </a:r>
            <a:r>
              <a:rPr lang="en" sz="1200">
                <a:solidFill>
                  <a:srgbClr val="C7254E"/>
                </a:solidFill>
                <a:highlight>
                  <a:srgbClr val="F9F2F4"/>
                </a:highlight>
              </a:rPr>
              <a:t>/^\d\d/m</a:t>
            </a:r>
            <a:r>
              <a:rPr lang="en" sz="1200">
                <a:solidFill>
                  <a:srgbClr val="404040"/>
                </a:solidFill>
              </a:rPr>
              <a:t>. Здесь результат будет только один - '</a:t>
            </a:r>
            <a:r>
              <a:rPr lang="en" sz="1200">
                <a:solidFill>
                  <a:srgbClr val="C7254E"/>
                </a:solidFill>
                <a:highlight>
                  <a:srgbClr val="F9F2F4"/>
                </a:highlight>
              </a:rPr>
              <a:t>12</a:t>
            </a:r>
            <a:r>
              <a:rPr lang="en" sz="1200">
                <a:solidFill>
                  <a:srgbClr val="404040"/>
                </a:solidFill>
              </a:rPr>
              <a:t>', потому что только это число располагается в начале строки. Аналогично, регулярное выражение </a:t>
            </a:r>
            <a:r>
              <a:rPr lang="en" sz="1200">
                <a:solidFill>
                  <a:srgbClr val="C7254E"/>
                </a:solidFill>
                <a:highlight>
                  <a:srgbClr val="F9F2F4"/>
                </a:highlight>
              </a:rPr>
              <a:t>/\d\d$/m</a:t>
            </a:r>
            <a:r>
              <a:rPr lang="en" sz="1200">
                <a:solidFill>
                  <a:srgbClr val="404040"/>
                </a:solidFill>
              </a:rPr>
              <a:t> вернет результат '</a:t>
            </a:r>
            <a:r>
              <a:rPr lang="en" sz="1200">
                <a:solidFill>
                  <a:srgbClr val="C7254E"/>
                </a:solidFill>
                <a:highlight>
                  <a:srgbClr val="F9F2F4"/>
                </a:highlight>
              </a:rPr>
              <a:t>45</a:t>
            </a:r>
            <a:r>
              <a:rPr lang="en" sz="1200">
                <a:solidFill>
                  <a:srgbClr val="404040"/>
                </a:solidFill>
              </a:rPr>
              <a:t>'.</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Символ точки '</a:t>
            </a:r>
            <a:r>
              <a:rPr lang="en" sz="1200">
                <a:solidFill>
                  <a:srgbClr val="C7254E"/>
                </a:solidFill>
                <a:highlight>
                  <a:srgbClr val="F9F2F4"/>
                </a:highlight>
              </a:rPr>
              <a:t>.</a:t>
            </a:r>
            <a:r>
              <a:rPr lang="en" sz="1200">
                <a:solidFill>
                  <a:srgbClr val="404040"/>
                </a:solidFill>
              </a:rPr>
              <a:t>'. Этот метасимвол указывает, что на данном месте в строке может находиться любой символ (за исключением символа перевода строки). Очень удобно использовать его, если вам нужно "пропустить" какую-нибудь букву в слове при проверке. Например регулярное выражение </a:t>
            </a:r>
            <a:r>
              <a:rPr lang="en" sz="1200">
                <a:solidFill>
                  <a:srgbClr val="C7254E"/>
                </a:solidFill>
                <a:highlight>
                  <a:srgbClr val="F9F2F4"/>
                </a:highlight>
              </a:rPr>
              <a:t>/.bc/</a:t>
            </a:r>
            <a:r>
              <a:rPr lang="en" sz="1200">
                <a:solidFill>
                  <a:srgbClr val="404040"/>
                </a:solidFill>
              </a:rPr>
              <a:t> найдет в тексте и '</a:t>
            </a:r>
            <a:r>
              <a:rPr lang="en" sz="1200">
                <a:solidFill>
                  <a:srgbClr val="C7254E"/>
                </a:solidFill>
                <a:highlight>
                  <a:srgbClr val="F9F2F4"/>
                </a:highlight>
              </a:rPr>
              <a:t>abc</a:t>
            </a:r>
            <a:r>
              <a:rPr lang="en" sz="1200">
                <a:solidFill>
                  <a:srgbClr val="404040"/>
                </a:solidFill>
              </a:rPr>
              <a:t>' и '</a:t>
            </a:r>
            <a:r>
              <a:rPr lang="en" sz="1200">
                <a:solidFill>
                  <a:srgbClr val="C7254E"/>
                </a:solidFill>
                <a:highlight>
                  <a:srgbClr val="F9F2F4"/>
                </a:highlight>
              </a:rPr>
              <a:t>Abc</a:t>
            </a:r>
            <a:r>
              <a:rPr lang="en" sz="1200">
                <a:solidFill>
                  <a:srgbClr val="404040"/>
                </a:solidFill>
              </a:rPr>
              <a:t>' и '</a:t>
            </a:r>
            <a:r>
              <a:rPr lang="en" sz="1200">
                <a:solidFill>
                  <a:srgbClr val="C7254E"/>
                </a:solidFill>
                <a:highlight>
                  <a:srgbClr val="F9F2F4"/>
                </a:highlight>
              </a:rPr>
              <a:t>Zbc</a:t>
            </a:r>
            <a:r>
              <a:rPr lang="en" sz="1200">
                <a:solidFill>
                  <a:srgbClr val="404040"/>
                </a:solidFill>
              </a:rPr>
              <a:t>' и '</a:t>
            </a:r>
            <a:r>
              <a:rPr lang="en" sz="1200">
                <a:solidFill>
                  <a:srgbClr val="C7254E"/>
                </a:solidFill>
                <a:highlight>
                  <a:srgbClr val="F9F2F4"/>
                </a:highlight>
              </a:rPr>
              <a:t>5bc</a:t>
            </a:r>
            <a:r>
              <a:rPr lang="en" sz="1200">
                <a:solidFill>
                  <a:srgbClr val="404040"/>
                </a:solidFill>
              </a:rPr>
              <a:t>'.</a:t>
            </a:r>
            <a:endParaRPr sz="1200">
              <a:solidFill>
                <a:srgbClr val="404040"/>
              </a:solidFill>
            </a:endParaRPr>
          </a:p>
          <a:p>
            <a:pPr indent="0" lvl="0" marL="0" rtl="0" algn="l">
              <a:lnSpc>
                <a:spcPct val="115000"/>
              </a:lnSpc>
              <a:spcBef>
                <a:spcPts val="800"/>
              </a:spcBef>
              <a:spcAft>
                <a:spcPts val="800"/>
              </a:spcAft>
              <a:buSzPts val="1300"/>
              <a:buNone/>
            </a:pPr>
            <a:r>
              <a:t/>
            </a:r>
            <a:endParaRPr sz="1200">
              <a:solidFill>
                <a:srgbClr val="40404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82" name="Google Shape;182;p18"/>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Символ вертикальной черты '</a:t>
            </a:r>
            <a:r>
              <a:rPr lang="en" sz="1200">
                <a:solidFill>
                  <a:srgbClr val="C7254E"/>
                </a:solidFill>
                <a:highlight>
                  <a:srgbClr val="F9F2F4"/>
                </a:highlight>
              </a:rPr>
              <a:t> </a:t>
            </a:r>
            <a:r>
              <a:rPr lang="en" sz="1200">
                <a:solidFill>
                  <a:srgbClr val="404040"/>
                </a:solidFill>
              </a:rPr>
              <a:t>'. Используется для задания списка альтернатив. Например регулярное выражение:</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/(красное зеленое) | яблоко/</a:t>
            </a:r>
            <a:endParaRPr sz="1200">
              <a:solidFill>
                <a:srgbClr val="0000BB"/>
              </a:solidFill>
              <a:highlight>
                <a:srgbClr val="FFFFFF"/>
              </a:highlight>
            </a:endParaRPr>
          </a:p>
          <a:p>
            <a:pPr indent="0" lvl="0" marL="0" rtl="0" algn="l">
              <a:lnSpc>
                <a:spcPct val="115000"/>
              </a:lnSpc>
              <a:spcBef>
                <a:spcPts val="800"/>
              </a:spcBef>
              <a:spcAft>
                <a:spcPts val="0"/>
              </a:spcAft>
              <a:buSzPts val="1300"/>
              <a:buNone/>
            </a:pPr>
            <a:r>
              <a:rPr lang="en" sz="1200">
                <a:solidFill>
                  <a:srgbClr val="404040"/>
                </a:solidFill>
              </a:rPr>
              <a:t>Найдет в тексте все словосочетания '</a:t>
            </a:r>
            <a:r>
              <a:rPr lang="en" sz="1200">
                <a:solidFill>
                  <a:srgbClr val="C7254E"/>
                </a:solidFill>
                <a:highlight>
                  <a:srgbClr val="F9F2F4"/>
                </a:highlight>
              </a:rPr>
              <a:t>красное яблоко</a:t>
            </a:r>
            <a:r>
              <a:rPr lang="en" sz="1200">
                <a:solidFill>
                  <a:srgbClr val="404040"/>
                </a:solidFill>
              </a:rPr>
              <a:t>' и '</a:t>
            </a:r>
            <a:r>
              <a:rPr lang="en" sz="1200">
                <a:solidFill>
                  <a:srgbClr val="C7254E"/>
                </a:solidFill>
                <a:highlight>
                  <a:srgbClr val="F9F2F4"/>
                </a:highlight>
              </a:rPr>
              <a:t>зеленое яблоко</a:t>
            </a:r>
            <a:r>
              <a:rPr lang="en" sz="1200">
                <a:solidFill>
                  <a:srgbClr val="404040"/>
                </a:solidFill>
              </a:rPr>
              <a:t>'. О значении круглых скобок в этом выражении см. далее.</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Символы круглых скобок '</a:t>
            </a:r>
            <a:r>
              <a:rPr lang="en" sz="1200">
                <a:solidFill>
                  <a:srgbClr val="C7254E"/>
                </a:solidFill>
                <a:highlight>
                  <a:srgbClr val="F9F2F4"/>
                </a:highlight>
              </a:rPr>
              <a:t>(</a:t>
            </a:r>
            <a:r>
              <a:rPr lang="en" sz="1200">
                <a:solidFill>
                  <a:srgbClr val="404040"/>
                </a:solidFill>
              </a:rPr>
              <a:t>' и '</a:t>
            </a:r>
            <a:r>
              <a:rPr lang="en" sz="1200">
                <a:solidFill>
                  <a:srgbClr val="C7254E"/>
                </a:solidFill>
                <a:highlight>
                  <a:srgbClr val="F9F2F4"/>
                </a:highlight>
              </a:rPr>
              <a:t>)</a:t>
            </a:r>
            <a:r>
              <a:rPr lang="en" sz="1200">
                <a:solidFill>
                  <a:srgbClr val="404040"/>
                </a:solidFill>
              </a:rPr>
              <a:t>'. Эти символы позволяют получить из искомой строки дополнительную информацию. Обычно, если парсер регулярных выражений ищет в тексте информацию по заданному выражению и находит ее - он просто возвращает найденную строку. Однако, если он встречает внутри регулярного выражения круглые скобки, то он рассматривает содержимое этих скобок как еще одно регулярное выражение, по которому необходимо произвести поиск.</a:t>
            </a:r>
            <a:endParaRPr sz="1200">
              <a:solidFill>
                <a:srgbClr val="404040"/>
              </a:solidFill>
            </a:endParaRPr>
          </a:p>
          <a:p>
            <a:pPr indent="0" lvl="0" marL="0" rtl="0" algn="l">
              <a:lnSpc>
                <a:spcPct val="115000"/>
              </a:lnSpc>
              <a:spcBef>
                <a:spcPts val="800"/>
              </a:spcBef>
              <a:spcAft>
                <a:spcPts val="800"/>
              </a:spcAft>
              <a:buSzPts val="1300"/>
              <a:buNone/>
            </a:pPr>
            <a:r>
              <a:t/>
            </a:r>
            <a:endParaRPr sz="1200">
              <a:solidFill>
                <a:srgbClr val="40404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88" name="Google Shape;188;p19"/>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 Парсер рекурсивно вызывает сам себя для поиска по новому регулярному выражению и использует результаты поиска для дальнейшей обработки основного регулярного выражения. При этом, если поиск хотя бы по одному из внутренних регулярных выражений не увенчался успехом - поиск по всему регулярному выражению считается безуспешным.</a:t>
            </a:r>
            <a:endParaRPr sz="1200">
              <a:solidFill>
                <a:srgbClr val="404040"/>
              </a:solidFill>
            </a:endParaRPr>
          </a:p>
          <a:p>
            <a:pPr indent="0" lvl="0" marL="0" rtl="0" algn="l">
              <a:lnSpc>
                <a:spcPct val="115000"/>
              </a:lnSpc>
              <a:spcBef>
                <a:spcPts val="800"/>
              </a:spcBef>
              <a:spcAft>
                <a:spcPts val="800"/>
              </a:spcAft>
              <a:buSzPts val="1300"/>
              <a:buNone/>
            </a:pPr>
            <a:r>
              <a:rPr lang="en" sz="1200">
                <a:solidFill>
                  <a:srgbClr val="404040"/>
                </a:solidFill>
                <a:highlight>
                  <a:srgbClr val="FFFFFF"/>
                </a:highlight>
              </a:rPr>
              <a:t>Чтобы было понятнее, о чем я только что рассказал - рассмотрим в качестве примера то, как работает парсер регулярных выражений в случае приведенного выше регулярного выражения о яблоках: </a:t>
            </a:r>
            <a:r>
              <a:rPr lang="en" sz="1200">
                <a:solidFill>
                  <a:srgbClr val="C7254E"/>
                </a:solidFill>
                <a:highlight>
                  <a:srgbClr val="F9F2F4"/>
                </a:highlight>
              </a:rPr>
              <a:t>/(красное зеленое) яблоко/</a:t>
            </a:r>
            <a:r>
              <a:rPr lang="en" sz="1200">
                <a:solidFill>
                  <a:srgbClr val="404040"/>
                </a:solidFill>
                <a:highlight>
                  <a:srgbClr val="FFFFFF"/>
                </a:highlight>
              </a:rPr>
              <a:t>.</a:t>
            </a:r>
            <a:endParaRPr sz="1200">
              <a:solidFill>
                <a:srgbClr val="40404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94" name="Google Shape;194;p20"/>
          <p:cNvSpPr txBox="1"/>
          <p:nvPr>
            <p:ph idx="1" type="body"/>
          </p:nvPr>
        </p:nvSpPr>
        <p:spPr>
          <a:xfrm>
            <a:off x="819150" y="1853850"/>
            <a:ext cx="7505700" cy="258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400"/>
              </a:spcBef>
              <a:spcAft>
                <a:spcPts val="0"/>
              </a:spcAft>
              <a:buClr>
                <a:srgbClr val="444444"/>
              </a:buClr>
              <a:buSzPts val="1200"/>
              <a:buFont typeface="Arial"/>
              <a:buAutoNum type="arabicPeriod"/>
            </a:pPr>
            <a:r>
              <a:rPr lang="en" sz="1200">
                <a:solidFill>
                  <a:srgbClr val="444444"/>
                </a:solidFill>
              </a:rPr>
              <a:t>Парсер начинает разбор регулярного выражения и встречает выражение в скобках: </a:t>
            </a:r>
            <a:r>
              <a:rPr lang="en" sz="1200">
                <a:solidFill>
                  <a:srgbClr val="C7254E"/>
                </a:solidFill>
                <a:highlight>
                  <a:srgbClr val="F9F2F4"/>
                </a:highlight>
              </a:rPr>
              <a:t>(красное зеленое)</a:t>
            </a:r>
            <a:endParaRPr sz="1200">
              <a:solidFill>
                <a:srgbClr val="C7254E"/>
              </a:solidFill>
              <a:highlight>
                <a:srgbClr val="F9F2F4"/>
              </a:highlight>
            </a:endParaRPr>
          </a:p>
          <a:p>
            <a:pPr indent="-304800" lvl="0" marL="457200" rtl="0" algn="l">
              <a:lnSpc>
                <a:spcPct val="115000"/>
              </a:lnSpc>
              <a:spcBef>
                <a:spcPts val="0"/>
              </a:spcBef>
              <a:spcAft>
                <a:spcPts val="0"/>
              </a:spcAft>
              <a:buClr>
                <a:srgbClr val="444444"/>
              </a:buClr>
              <a:buSzPts val="1200"/>
              <a:buFont typeface="Calibri"/>
              <a:buAutoNum type="arabicPeriod"/>
            </a:pPr>
            <a:r>
              <a:rPr lang="en" sz="1200">
                <a:solidFill>
                  <a:srgbClr val="444444"/>
                </a:solidFill>
              </a:rPr>
              <a:t>Парсер вызывает себя для поиска по найденному регулярному выражению</a:t>
            </a:r>
            <a:endParaRPr sz="1200">
              <a:solidFill>
                <a:srgbClr val="444444"/>
              </a:solidFill>
            </a:endParaRPr>
          </a:p>
          <a:p>
            <a:pPr indent="-304800" lvl="0" marL="457200" rtl="0" algn="l">
              <a:lnSpc>
                <a:spcPct val="115000"/>
              </a:lnSpc>
              <a:spcBef>
                <a:spcPts val="0"/>
              </a:spcBef>
              <a:spcAft>
                <a:spcPts val="0"/>
              </a:spcAft>
              <a:buClr>
                <a:srgbClr val="444444"/>
              </a:buClr>
              <a:buSzPts val="1200"/>
              <a:buFont typeface="Arial"/>
              <a:buAutoNum type="arabicPeriod"/>
            </a:pPr>
            <a:r>
              <a:rPr lang="en" sz="1200">
                <a:solidFill>
                  <a:srgbClr val="444444"/>
                </a:solidFill>
              </a:rPr>
              <a:t>Получив результаты поиска парсер подставляет по очереди каждый из полученных результатов на место выражения в скобках и смотрит, удовлетворяет ли найденный результат всем условиям основного регулярного выражения (в данном случае смотрит, есть ли после найденного слова слово "</a:t>
            </a:r>
            <a:r>
              <a:rPr lang="en" sz="1200">
                <a:solidFill>
                  <a:srgbClr val="C7254E"/>
                </a:solidFill>
                <a:highlight>
                  <a:srgbClr val="F9F2F4"/>
                </a:highlight>
              </a:rPr>
              <a:t>яблоко</a:t>
            </a:r>
            <a:r>
              <a:rPr lang="en" sz="1200">
                <a:solidFill>
                  <a:srgbClr val="444444"/>
                </a:solidFill>
              </a:rPr>
              <a:t>").</a:t>
            </a:r>
            <a:endParaRPr sz="1200">
              <a:solidFill>
                <a:srgbClr val="444444"/>
              </a:solidFill>
            </a:endParaRPr>
          </a:p>
          <a:p>
            <a:pPr indent="-304800" lvl="0" marL="457200" rtl="0" algn="l">
              <a:lnSpc>
                <a:spcPct val="115000"/>
              </a:lnSpc>
              <a:spcBef>
                <a:spcPts val="0"/>
              </a:spcBef>
              <a:spcAft>
                <a:spcPts val="0"/>
              </a:spcAft>
              <a:buClr>
                <a:srgbClr val="444444"/>
              </a:buClr>
              <a:buSzPts val="1200"/>
              <a:buFont typeface="Calibri"/>
              <a:buAutoNum type="arabicPeriod"/>
            </a:pPr>
            <a:r>
              <a:rPr lang="en" sz="1200">
                <a:solidFill>
                  <a:srgbClr val="444444"/>
                </a:solidFill>
              </a:rPr>
              <a:t>Если все в порядке - результаты поиска по каждому из имеющихся регулярных выражений для этого случая возвращаются, если нет - парсер просто переходит к следующему найденному фрагменту. Результат поиска внутреннего регулярного выражения для этого фрагмента при этом теряется.</a:t>
            </a:r>
            <a:endParaRPr sz="1200">
              <a:solidFill>
                <a:srgbClr val="444444"/>
              </a:solidFill>
            </a:endParaRPr>
          </a:p>
          <a:p>
            <a:pPr indent="0" lvl="0" marL="0" rtl="0" algn="l">
              <a:lnSpc>
                <a:spcPct val="115000"/>
              </a:lnSpc>
              <a:spcBef>
                <a:spcPts val="800"/>
              </a:spcBef>
              <a:spcAft>
                <a:spcPts val="800"/>
              </a:spcAft>
              <a:buSzPts val="1300"/>
              <a:buNone/>
            </a:pPr>
            <a:r>
              <a:t/>
            </a:r>
            <a:endParaRPr sz="1200">
              <a:solidFill>
                <a:srgbClr val="40404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92" name="Google Shape;92;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63636"/>
              </a:lnSpc>
              <a:spcBef>
                <a:spcPts val="0"/>
              </a:spcBef>
              <a:spcAft>
                <a:spcPts val="0"/>
              </a:spcAft>
              <a:buClr>
                <a:srgbClr val="000000"/>
              </a:buClr>
              <a:buSzPts val="1100"/>
              <a:buFont typeface="Arial"/>
              <a:buNone/>
            </a:pPr>
            <a:r>
              <a:rPr lang="en" sz="1200">
                <a:solidFill>
                  <a:srgbClr val="2B3239"/>
                </a:solidFill>
              </a:rPr>
              <a:t>Ранее для поиска в строке подстроки мы использовали строковые функции, ограничиваясь при этом случаями точного соответствия строк и подстрок. Для работы со строками можно использовать также </a:t>
            </a:r>
            <a:r>
              <a:rPr b="1" lang="en" sz="1200">
                <a:solidFill>
                  <a:srgbClr val="2B3239"/>
                </a:solidFill>
              </a:rPr>
              <a:t>регулярные выражения</a:t>
            </a:r>
            <a:r>
              <a:rPr lang="en" sz="1200">
                <a:solidFill>
                  <a:srgbClr val="2B3239"/>
                </a:solidFill>
              </a:rPr>
              <a:t>, представляющие собой, по сути, мини-язык описаний для поиска в строках информации по заданному шаблону.</a:t>
            </a:r>
            <a:endParaRPr sz="1200">
              <a:solidFill>
                <a:srgbClr val="2B3239"/>
              </a:solidFill>
            </a:endParaRPr>
          </a:p>
          <a:p>
            <a:pPr indent="0" lvl="0" marL="0" rtl="0" algn="just">
              <a:lnSpc>
                <a:spcPct val="163636"/>
              </a:lnSpc>
              <a:spcBef>
                <a:spcPts val="0"/>
              </a:spcBef>
              <a:spcAft>
                <a:spcPts val="0"/>
              </a:spcAft>
              <a:buSzPts val="1300"/>
              <a:buNone/>
            </a:pPr>
            <a:r>
              <a:rPr lang="en" sz="1200">
                <a:solidFill>
                  <a:srgbClr val="2B3239"/>
                </a:solidFill>
              </a:rPr>
              <a:t>С помощью регулярных выражений можно найти в строке подстроку, удовлетворяющую заданному шаблону и извлечь ее, проверить существует ли заданная строка и т.д.</a:t>
            </a:r>
            <a:endParaRPr sz="1200"/>
          </a:p>
          <a:p>
            <a:pPr indent="0" lvl="0" marL="0" rtl="0" algn="just">
              <a:lnSpc>
                <a:spcPct val="163636"/>
              </a:lnSpc>
              <a:spcBef>
                <a:spcPts val="0"/>
              </a:spcBef>
              <a:spcAft>
                <a:spcPts val="0"/>
              </a:spcAft>
              <a:buSzPts val="1300"/>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00" name="Google Shape;200;p21"/>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В качестве примера возьмем строку:</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яблоко красное и зеленое яблоко и еще одно красное яблоко и еще одно яблоко, зеленое</a:t>
            </a:r>
            <a:endParaRPr sz="1200">
              <a:solidFill>
                <a:srgbClr val="0000BB"/>
              </a:solidFill>
              <a:highlight>
                <a:srgbClr val="FFFFFF"/>
              </a:highlight>
            </a:endParaRPr>
          </a:p>
          <a:p>
            <a:pPr indent="0" lvl="0" marL="0" rtl="0" algn="l">
              <a:lnSpc>
                <a:spcPct val="115000"/>
              </a:lnSpc>
              <a:spcBef>
                <a:spcPts val="800"/>
              </a:spcBef>
              <a:spcAft>
                <a:spcPts val="0"/>
              </a:spcAft>
              <a:buSzPts val="1300"/>
              <a:buNone/>
            </a:pPr>
            <a:r>
              <a:rPr lang="en" sz="1200">
                <a:solidFill>
                  <a:srgbClr val="404040"/>
                </a:solidFill>
              </a:rPr>
              <a:t>Поиск по внутреннему регулярному выражению даст 4 результата (выделены жирным шрифтом):</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яблоко </a:t>
            </a:r>
            <a:r>
              <a:rPr b="1" lang="en" sz="1200">
                <a:solidFill>
                  <a:srgbClr val="0000BB"/>
                </a:solidFill>
                <a:highlight>
                  <a:srgbClr val="FFFFFF"/>
                </a:highlight>
              </a:rPr>
              <a:t>красное</a:t>
            </a:r>
            <a:r>
              <a:rPr lang="en" sz="1200">
                <a:solidFill>
                  <a:srgbClr val="0000BB"/>
                </a:solidFill>
                <a:highlight>
                  <a:srgbClr val="FFFFFF"/>
                </a:highlight>
              </a:rPr>
              <a:t> и </a:t>
            </a:r>
            <a:r>
              <a:rPr b="1" lang="en" sz="1200">
                <a:solidFill>
                  <a:srgbClr val="0000BB"/>
                </a:solidFill>
                <a:highlight>
                  <a:srgbClr val="FFFFFF"/>
                </a:highlight>
              </a:rPr>
              <a:t>зеленое</a:t>
            </a:r>
            <a:r>
              <a:rPr lang="en" sz="1200">
                <a:solidFill>
                  <a:srgbClr val="0000BB"/>
                </a:solidFill>
                <a:highlight>
                  <a:srgbClr val="FFFFFF"/>
                </a:highlight>
              </a:rPr>
              <a:t> яблоко и еще одно </a:t>
            </a:r>
            <a:r>
              <a:rPr b="1" lang="en" sz="1200">
                <a:solidFill>
                  <a:srgbClr val="0000BB"/>
                </a:solidFill>
                <a:highlight>
                  <a:srgbClr val="FFFFFF"/>
                </a:highlight>
              </a:rPr>
              <a:t>красное</a:t>
            </a:r>
            <a:r>
              <a:rPr lang="en" sz="1200">
                <a:solidFill>
                  <a:srgbClr val="0000BB"/>
                </a:solidFill>
                <a:highlight>
                  <a:srgbClr val="FFFFFF"/>
                </a:highlight>
              </a:rPr>
              <a:t> яблоко и еще одно яблоко, </a:t>
            </a:r>
            <a:r>
              <a:rPr b="1" lang="en" sz="1200">
                <a:solidFill>
                  <a:srgbClr val="0000BB"/>
                </a:solidFill>
                <a:highlight>
                  <a:srgbClr val="FFFFFF"/>
                </a:highlight>
              </a:rPr>
              <a:t>зеленое</a:t>
            </a:r>
            <a:endParaRPr b="1" sz="1200">
              <a:solidFill>
                <a:srgbClr val="0000BB"/>
              </a:solidFill>
              <a:highlight>
                <a:srgbClr val="FFFFFF"/>
              </a:highlight>
            </a:endParaRPr>
          </a:p>
          <a:p>
            <a:pPr indent="0" lvl="0" marL="0" rtl="0" algn="l">
              <a:lnSpc>
                <a:spcPct val="115000"/>
              </a:lnSpc>
              <a:spcBef>
                <a:spcPts val="800"/>
              </a:spcBef>
              <a:spcAft>
                <a:spcPts val="0"/>
              </a:spcAft>
              <a:buSzPts val="1300"/>
              <a:buNone/>
            </a:pPr>
            <a:r>
              <a:rPr lang="en" sz="1200">
                <a:solidFill>
                  <a:srgbClr val="404040"/>
                </a:solidFill>
              </a:rPr>
              <a:t>Однако поиск по всему регулярному выражению даст всего 2 результата, потому как в остальных случаях условия основного регулярного выражения не выполняются:</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яблоко красное и </a:t>
            </a:r>
            <a:r>
              <a:rPr b="1" lang="en" sz="1200">
                <a:solidFill>
                  <a:srgbClr val="0000BB"/>
                </a:solidFill>
                <a:highlight>
                  <a:srgbClr val="FFFFFF"/>
                </a:highlight>
              </a:rPr>
              <a:t>зеленое яблоко</a:t>
            </a:r>
            <a:r>
              <a:rPr lang="en" sz="1200">
                <a:solidFill>
                  <a:srgbClr val="0000BB"/>
                </a:solidFill>
                <a:highlight>
                  <a:srgbClr val="FFFFFF"/>
                </a:highlight>
              </a:rPr>
              <a:t> и еще одно </a:t>
            </a:r>
            <a:r>
              <a:rPr b="1" lang="en" sz="1200">
                <a:solidFill>
                  <a:srgbClr val="0000BB"/>
                </a:solidFill>
                <a:highlight>
                  <a:srgbClr val="FFFFFF"/>
                </a:highlight>
              </a:rPr>
              <a:t>красное яблоко</a:t>
            </a:r>
            <a:r>
              <a:rPr lang="en" sz="1200">
                <a:solidFill>
                  <a:srgbClr val="0000BB"/>
                </a:solidFill>
                <a:highlight>
                  <a:srgbClr val="FFFFFF"/>
                </a:highlight>
              </a:rPr>
              <a:t> и еще одно яблоко, зеленое</a:t>
            </a:r>
            <a:endParaRPr sz="1200">
              <a:solidFill>
                <a:srgbClr val="0000BB"/>
              </a:solidFill>
              <a:highlight>
                <a:srgbClr val="FFFFFF"/>
              </a:highlight>
            </a:endParaRPr>
          </a:p>
          <a:p>
            <a:pPr indent="0" lvl="0" marL="0" rtl="0" algn="l">
              <a:lnSpc>
                <a:spcPct val="115000"/>
              </a:lnSpc>
              <a:spcBef>
                <a:spcPts val="800"/>
              </a:spcBef>
              <a:spcAft>
                <a:spcPts val="800"/>
              </a:spcAft>
              <a:buSzPts val="1300"/>
              <a:buNone/>
            </a:pPr>
            <a:r>
              <a:t/>
            </a:r>
            <a:endParaRPr sz="1200">
              <a:solidFill>
                <a:srgbClr val="44444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06" name="Google Shape;206;p22"/>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Необходимо заметить, что для этих двух случаев будет возвращен не только результат поиска по основному регулярному выражению, но и результат поиска по внутреннему регулярному выражению для каждого из найденных фрагментов. В большинстве случаев это полезно (пример - чуть позднее), но иногда наоборот, лучше избавиться от лишних результатов. В этом случае необходимо добавить символы '</a:t>
            </a:r>
            <a:r>
              <a:rPr lang="en" sz="1200">
                <a:solidFill>
                  <a:srgbClr val="C7254E"/>
                </a:solidFill>
                <a:highlight>
                  <a:srgbClr val="F9F2F4"/>
                </a:highlight>
              </a:rPr>
              <a:t>?:</a:t>
            </a:r>
            <a:r>
              <a:rPr lang="en" sz="1200">
                <a:solidFill>
                  <a:srgbClr val="404040"/>
                </a:solidFill>
              </a:rPr>
              <a:t>' непосредственно после открывающейся круглой скобки: </a:t>
            </a:r>
            <a:r>
              <a:rPr lang="en" sz="1200">
                <a:solidFill>
                  <a:srgbClr val="C7254E"/>
                </a:solidFill>
                <a:highlight>
                  <a:srgbClr val="F9F2F4"/>
                </a:highlight>
              </a:rPr>
              <a:t>/(?:красное зеленое) яблоко/</a:t>
            </a:r>
            <a:r>
              <a:rPr lang="en" sz="1200">
                <a:solidFill>
                  <a:srgbClr val="404040"/>
                </a:solidFill>
              </a:rPr>
              <a:t>.</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Теперь пример, когда получение результатов внутренних регулярных выражений может быть полезным. Допустим, нам необходимо проверить, является ли строка семизначным телефонным номером с указанием кода города и получить из нее код города и номер телефона:</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/\((\d{3,5})\)\s+(\d{3}-\d{2}-\d{2})/</a:t>
            </a:r>
            <a:endParaRPr sz="1200">
              <a:solidFill>
                <a:srgbClr val="0000BB"/>
              </a:solidFill>
              <a:highlight>
                <a:srgbClr val="FFFFFF"/>
              </a:highlight>
            </a:endParaRPr>
          </a:p>
          <a:p>
            <a:pPr indent="0" lvl="0" marL="0" rtl="0" algn="l">
              <a:lnSpc>
                <a:spcPct val="115000"/>
              </a:lnSpc>
              <a:spcBef>
                <a:spcPts val="800"/>
              </a:spcBef>
              <a:spcAft>
                <a:spcPts val="800"/>
              </a:spcAft>
              <a:buSzPts val="1300"/>
              <a:buNone/>
            </a:pPr>
            <a:r>
              <a:t/>
            </a:r>
            <a:endParaRPr sz="1200">
              <a:solidFill>
                <a:srgbClr val="44444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12" name="Google Shape;212;p23"/>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Некоторые из примененных здесь метасимволов вам еще неизвестны и будут рассмотрены чуть позднее. Давайте рассмотрим этот regexp подробнее.</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Первая круглая скобка здесь теряет свое специальное значение и будет рассматриваться как обычный символ:</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a:t>
            </a:r>
            <a:r>
              <a:rPr b="1" lang="en" sz="1200">
                <a:solidFill>
                  <a:srgbClr val="0000BB"/>
                </a:solidFill>
                <a:highlight>
                  <a:srgbClr val="FFFFFF"/>
                </a:highlight>
              </a:rPr>
              <a:t>\(</a:t>
            </a:r>
            <a:r>
              <a:rPr lang="en" sz="1200">
                <a:solidFill>
                  <a:srgbClr val="0000BB"/>
                </a:solidFill>
                <a:highlight>
                  <a:srgbClr val="FFFFFF"/>
                </a:highlight>
              </a:rPr>
              <a:t>(\d{3,5})\)\s+(\d{3}-\d{2}-\d{2})/</a:t>
            </a:r>
            <a:endParaRPr sz="1200">
              <a:solidFill>
                <a:srgbClr val="0000BB"/>
              </a:solidFill>
              <a:highlight>
                <a:srgbClr val="FFFFFF"/>
              </a:highlight>
            </a:endParaRPr>
          </a:p>
          <a:p>
            <a:pPr indent="0" lvl="0" marL="0" rtl="0" algn="l">
              <a:lnSpc>
                <a:spcPct val="115000"/>
              </a:lnSpc>
              <a:spcBef>
                <a:spcPts val="800"/>
              </a:spcBef>
              <a:spcAft>
                <a:spcPts val="0"/>
              </a:spcAft>
              <a:buSzPts val="1300"/>
              <a:buNone/>
            </a:pPr>
            <a:r>
              <a:rPr lang="en" sz="1200">
                <a:solidFill>
                  <a:srgbClr val="404040"/>
                </a:solidFill>
              </a:rPr>
              <a:t>Далее идет регулярное выражение в скобках (проверка кода города):</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a:t>
            </a:r>
            <a:r>
              <a:rPr b="1" lang="en" sz="1200">
                <a:solidFill>
                  <a:srgbClr val="0000BB"/>
                </a:solidFill>
                <a:highlight>
                  <a:srgbClr val="FFFFFF"/>
                </a:highlight>
              </a:rPr>
              <a:t>(\d{3,5})</a:t>
            </a:r>
            <a:r>
              <a:rPr lang="en" sz="1200">
                <a:solidFill>
                  <a:srgbClr val="0000BB"/>
                </a:solidFill>
                <a:highlight>
                  <a:srgbClr val="FFFFFF"/>
                </a:highlight>
              </a:rPr>
              <a:t>\)\s+(\d{3}-\d{2}-\d{2})/</a:t>
            </a:r>
            <a:endParaRPr sz="1200">
              <a:solidFill>
                <a:srgbClr val="0000BB"/>
              </a:solidFill>
              <a:highlight>
                <a:srgbClr val="FFFFFF"/>
              </a:highlight>
            </a:endParaRPr>
          </a:p>
          <a:p>
            <a:pPr indent="0" lvl="0" marL="0" rtl="0" algn="l">
              <a:lnSpc>
                <a:spcPct val="115000"/>
              </a:lnSpc>
              <a:spcBef>
                <a:spcPts val="800"/>
              </a:spcBef>
              <a:spcAft>
                <a:spcPts val="0"/>
              </a:spcAft>
              <a:buSzPts val="1300"/>
              <a:buNone/>
            </a:pPr>
            <a:r>
              <a:rPr lang="en" sz="1200">
                <a:solidFill>
                  <a:srgbClr val="404040"/>
                </a:solidFill>
              </a:rPr>
              <a:t>После этого идет закрывающая круглая скобка, которая также лишена своего специального значения из-за символа обратного слэша, стоящего перед ней:</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/\((\d{3,5})</a:t>
            </a:r>
            <a:r>
              <a:rPr b="1" lang="en" sz="1200">
                <a:solidFill>
                  <a:srgbClr val="0000BB"/>
                </a:solidFill>
                <a:highlight>
                  <a:srgbClr val="FFFFFF"/>
                </a:highlight>
              </a:rPr>
              <a:t>\)</a:t>
            </a:r>
            <a:r>
              <a:rPr lang="en" sz="1200">
                <a:solidFill>
                  <a:srgbClr val="0000BB"/>
                </a:solidFill>
                <a:highlight>
                  <a:srgbClr val="FFFFFF"/>
                </a:highlight>
              </a:rPr>
              <a:t>\s+(\d{3}-\d{2}-\d{2})/</a:t>
            </a:r>
            <a:endParaRPr sz="1200">
              <a:solidFill>
                <a:srgbClr val="0000BB"/>
              </a:solidFill>
              <a:highlight>
                <a:srgbClr val="FFFFFF"/>
              </a:highlight>
            </a:endParaRPr>
          </a:p>
          <a:p>
            <a:pPr indent="0" lvl="0" marL="0" rtl="0" algn="l">
              <a:lnSpc>
                <a:spcPct val="115000"/>
              </a:lnSpc>
              <a:spcBef>
                <a:spcPts val="800"/>
              </a:spcBef>
              <a:spcAft>
                <a:spcPts val="800"/>
              </a:spcAft>
              <a:buSzPts val="1300"/>
              <a:buNone/>
            </a:pPr>
            <a:r>
              <a:t/>
            </a:r>
            <a:endParaRPr sz="1200">
              <a:solidFill>
                <a:srgbClr val="40404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18" name="Google Shape;218;p24"/>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Затем идет пропуск пустого места:</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/\((\d{3,5})\)</a:t>
            </a:r>
            <a:r>
              <a:rPr b="1" lang="en" sz="1200">
                <a:solidFill>
                  <a:srgbClr val="0000BB"/>
                </a:solidFill>
                <a:highlight>
                  <a:srgbClr val="FFFFFF"/>
                </a:highlight>
              </a:rPr>
              <a:t>\s+</a:t>
            </a:r>
            <a:r>
              <a:rPr lang="en" sz="1200">
                <a:solidFill>
                  <a:srgbClr val="0000BB"/>
                </a:solidFill>
                <a:highlight>
                  <a:srgbClr val="FFFFFF"/>
                </a:highlight>
              </a:rPr>
              <a:t>(\d{3}-\d{2}-\d{2})/</a:t>
            </a:r>
            <a:endParaRPr sz="1200">
              <a:solidFill>
                <a:srgbClr val="0000BB"/>
              </a:solidFill>
              <a:highlight>
                <a:srgbClr val="FFFFFF"/>
              </a:highlight>
            </a:endParaRPr>
          </a:p>
          <a:p>
            <a:pPr indent="0" lvl="0" marL="0" rtl="0" algn="l">
              <a:lnSpc>
                <a:spcPct val="115000"/>
              </a:lnSpc>
              <a:spcBef>
                <a:spcPts val="800"/>
              </a:spcBef>
              <a:spcAft>
                <a:spcPts val="0"/>
              </a:spcAft>
              <a:buSzPts val="1300"/>
              <a:buNone/>
            </a:pPr>
            <a:r>
              <a:rPr lang="en" sz="1200">
                <a:solidFill>
                  <a:srgbClr val="404040"/>
                </a:solidFill>
              </a:rPr>
              <a:t>И еще одно регулярное выражение в скобках, которое проверяет номер телефона:</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/\((\d{3,5})\)\s+</a:t>
            </a:r>
            <a:r>
              <a:rPr b="1" lang="en" sz="1200">
                <a:solidFill>
                  <a:srgbClr val="0000BB"/>
                </a:solidFill>
                <a:highlight>
                  <a:srgbClr val="FFFFFF"/>
                </a:highlight>
              </a:rPr>
              <a:t>(\d{3}-\d{2}-\d{2})</a:t>
            </a:r>
            <a:r>
              <a:rPr lang="en" sz="1200">
                <a:solidFill>
                  <a:srgbClr val="0000BB"/>
                </a:solidFill>
                <a:highlight>
                  <a:srgbClr val="FFFFFF"/>
                </a:highlight>
              </a:rPr>
              <a:t>/</a:t>
            </a:r>
            <a:endParaRPr sz="1200">
              <a:solidFill>
                <a:srgbClr val="0000BB"/>
              </a:solidFill>
              <a:highlight>
                <a:srgbClr val="FFFFFF"/>
              </a:highlight>
            </a:endParaRPr>
          </a:p>
          <a:p>
            <a:pPr indent="0" lvl="0" marL="0" rtl="0" algn="l">
              <a:lnSpc>
                <a:spcPct val="115000"/>
              </a:lnSpc>
              <a:spcBef>
                <a:spcPts val="800"/>
              </a:spcBef>
              <a:spcAft>
                <a:spcPts val="0"/>
              </a:spcAft>
              <a:buSzPts val="1300"/>
              <a:buNone/>
            </a:pPr>
            <a:r>
              <a:rPr lang="en" sz="1200">
                <a:solidFill>
                  <a:srgbClr val="404040"/>
                </a:solidFill>
              </a:rPr>
              <a:t>Как видите, здесь есть 3 регулярных выражения - основное и два внутренних. При этом основное выражение позволяет нам проверить, имеет ли строка необходимый нам формат, а два внутренних - получить соответственно код города и номер телефона. Т.е. одним регулярным выражением мы можем решить сразу несколько задач!</a:t>
            </a:r>
            <a:endParaRPr sz="1200">
              <a:solidFill>
                <a:srgbClr val="404040"/>
              </a:solidFill>
            </a:endParaRPr>
          </a:p>
          <a:p>
            <a:pPr indent="0" lvl="0" marL="0" rtl="0" algn="l">
              <a:lnSpc>
                <a:spcPct val="115000"/>
              </a:lnSpc>
              <a:spcBef>
                <a:spcPts val="800"/>
              </a:spcBef>
              <a:spcAft>
                <a:spcPts val="800"/>
              </a:spcAft>
              <a:buSzPts val="1300"/>
              <a:buNone/>
            </a:pPr>
            <a:r>
              <a:t/>
            </a:r>
            <a:endParaRPr sz="1200">
              <a:solidFill>
                <a:srgbClr val="40404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24" name="Google Shape;224;p25"/>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SzPts val="1300"/>
              <a:buNone/>
            </a:pPr>
            <a:r>
              <a:rPr lang="en" sz="1200">
                <a:solidFill>
                  <a:srgbClr val="404040"/>
                </a:solidFill>
                <a:highlight>
                  <a:srgbClr val="FFFFFF"/>
                </a:highlight>
              </a:rPr>
              <a:t>Нам осталось рассмотреть еще одну группу метасимволов, определяющих количественные показатели (т.н. </a:t>
            </a:r>
            <a:r>
              <a:rPr b="1" i="1" lang="en" sz="1200">
                <a:solidFill>
                  <a:srgbClr val="404040"/>
                </a:solidFill>
                <a:highlight>
                  <a:srgbClr val="FFFFFF"/>
                </a:highlight>
              </a:rPr>
              <a:t>quantifiers</a:t>
            </a:r>
            <a:r>
              <a:rPr lang="en" sz="1200">
                <a:solidFill>
                  <a:srgbClr val="404040"/>
                </a:solidFill>
                <a:highlight>
                  <a:srgbClr val="FFFFFF"/>
                </a:highlight>
              </a:rPr>
              <a:t>). Как вы уже могли заметить ранее - очень часто бывает необходимо указать, что какой-то символ должен повторяться определенное количество раз. Конечно, можно просто указать его необходимое количество раз непосредственно в строке, но это, естественно не выход. Тем более, что очень часто встречаются ситуации, когда точное количество символов неизвестно. Поэтому синтаксис регулярных выражений содержит набор метасимволов, предназначенных именно для решения подобных задач. Каждый из описанных ниже метасимволов определяет количественную характеристику символа который находится </a:t>
            </a:r>
            <a:r>
              <a:rPr b="1" lang="en" sz="1200">
                <a:solidFill>
                  <a:srgbClr val="404040"/>
                </a:solidFill>
                <a:highlight>
                  <a:srgbClr val="FFFFFF"/>
                </a:highlight>
              </a:rPr>
              <a:t>непосредственно </a:t>
            </a:r>
            <a:r>
              <a:rPr lang="en" sz="1200">
                <a:solidFill>
                  <a:srgbClr val="404040"/>
                </a:solidFill>
                <a:highlight>
                  <a:srgbClr val="FFFFFF"/>
                </a:highlight>
              </a:rPr>
              <a:t>перед ним.</a:t>
            </a:r>
            <a:endParaRPr sz="1200">
              <a:solidFill>
                <a:srgbClr val="40404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30" name="Google Shape;230;p26"/>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Звездочка '</a:t>
            </a:r>
            <a:r>
              <a:rPr lang="en" sz="1200">
                <a:solidFill>
                  <a:srgbClr val="C7254E"/>
                </a:solidFill>
                <a:highlight>
                  <a:srgbClr val="F9F2F4"/>
                </a:highlight>
              </a:rPr>
              <a:t>*</a:t>
            </a:r>
            <a:r>
              <a:rPr lang="en" sz="1200">
                <a:solidFill>
                  <a:srgbClr val="404040"/>
                </a:solidFill>
              </a:rPr>
              <a:t>'. Указывает, что символ должен быть повторен 0 или более раз (т.е. символ может отсутствовать или присутствовать в любых количествах). Пример: выражение </a:t>
            </a:r>
            <a:r>
              <a:rPr lang="en" sz="1200">
                <a:solidFill>
                  <a:srgbClr val="C7254E"/>
                </a:solidFill>
                <a:highlight>
                  <a:srgbClr val="F9F2F4"/>
                </a:highlight>
              </a:rPr>
              <a:t>/ab*c/</a:t>
            </a:r>
            <a:r>
              <a:rPr lang="en" sz="1200">
                <a:solidFill>
                  <a:srgbClr val="404040"/>
                </a:solidFill>
              </a:rPr>
              <a:t> найдет строки '</a:t>
            </a:r>
            <a:r>
              <a:rPr lang="en" sz="1200">
                <a:solidFill>
                  <a:srgbClr val="C7254E"/>
                </a:solidFill>
                <a:highlight>
                  <a:srgbClr val="F9F2F4"/>
                </a:highlight>
              </a:rPr>
              <a:t>ac</a:t>
            </a:r>
            <a:r>
              <a:rPr lang="en" sz="1200">
                <a:solidFill>
                  <a:srgbClr val="404040"/>
                </a:solidFill>
              </a:rPr>
              <a:t>', '</a:t>
            </a:r>
            <a:r>
              <a:rPr lang="en" sz="1200">
                <a:solidFill>
                  <a:srgbClr val="C7254E"/>
                </a:solidFill>
                <a:highlight>
                  <a:srgbClr val="F9F2F4"/>
                </a:highlight>
              </a:rPr>
              <a:t>abc</a:t>
            </a:r>
            <a:r>
              <a:rPr lang="en" sz="1200">
                <a:solidFill>
                  <a:srgbClr val="404040"/>
                </a:solidFill>
              </a:rPr>
              <a:t>', '</a:t>
            </a:r>
            <a:r>
              <a:rPr lang="en" sz="1200">
                <a:solidFill>
                  <a:srgbClr val="C7254E"/>
                </a:solidFill>
                <a:highlight>
                  <a:srgbClr val="F9F2F4"/>
                </a:highlight>
              </a:rPr>
              <a:t>abbc</a:t>
            </a:r>
            <a:r>
              <a:rPr lang="en" sz="1200">
                <a:solidFill>
                  <a:srgbClr val="404040"/>
                </a:solidFill>
              </a:rPr>
              <a:t>' и т.д.</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Плюс '</a:t>
            </a:r>
            <a:r>
              <a:rPr lang="en" sz="1200">
                <a:solidFill>
                  <a:srgbClr val="C7254E"/>
                </a:solidFill>
                <a:highlight>
                  <a:srgbClr val="F9F2F4"/>
                </a:highlight>
              </a:rPr>
              <a:t>+</a:t>
            </a:r>
            <a:r>
              <a:rPr lang="en" sz="1200">
                <a:solidFill>
                  <a:srgbClr val="404040"/>
                </a:solidFill>
              </a:rPr>
              <a:t>'. Указывает, что символ должен быть повторен 1 или более раз (т.е. символ обязан присутствовать и может присутствовать в любых количествах). Пример: выражение </a:t>
            </a:r>
            <a:r>
              <a:rPr lang="en" sz="1200">
                <a:solidFill>
                  <a:srgbClr val="C7254E"/>
                </a:solidFill>
                <a:highlight>
                  <a:srgbClr val="F9F2F4"/>
                </a:highlight>
              </a:rPr>
              <a:t>/ab+c/</a:t>
            </a:r>
            <a:r>
              <a:rPr lang="en" sz="1200">
                <a:solidFill>
                  <a:srgbClr val="404040"/>
                </a:solidFill>
              </a:rPr>
              <a:t> найдет строки '</a:t>
            </a:r>
            <a:r>
              <a:rPr lang="en" sz="1200">
                <a:solidFill>
                  <a:srgbClr val="C7254E"/>
                </a:solidFill>
                <a:highlight>
                  <a:srgbClr val="F9F2F4"/>
                </a:highlight>
              </a:rPr>
              <a:t>abc</a:t>
            </a:r>
            <a:r>
              <a:rPr lang="en" sz="1200">
                <a:solidFill>
                  <a:srgbClr val="404040"/>
                </a:solidFill>
              </a:rPr>
              <a:t>', '</a:t>
            </a:r>
            <a:r>
              <a:rPr lang="en" sz="1200">
                <a:solidFill>
                  <a:srgbClr val="C7254E"/>
                </a:solidFill>
                <a:highlight>
                  <a:srgbClr val="F9F2F4"/>
                </a:highlight>
              </a:rPr>
              <a:t>abbc</a:t>
            </a:r>
            <a:r>
              <a:rPr lang="en" sz="1200">
                <a:solidFill>
                  <a:srgbClr val="404040"/>
                </a:solidFill>
              </a:rPr>
              <a:t>', '</a:t>
            </a:r>
            <a:r>
              <a:rPr lang="en" sz="1200">
                <a:solidFill>
                  <a:srgbClr val="C7254E"/>
                </a:solidFill>
                <a:highlight>
                  <a:srgbClr val="F9F2F4"/>
                </a:highlight>
              </a:rPr>
              <a:t>abbbc</a:t>
            </a:r>
            <a:r>
              <a:rPr lang="en" sz="1200">
                <a:solidFill>
                  <a:srgbClr val="404040"/>
                </a:solidFill>
              </a:rPr>
              <a:t>' и т.д., но не найдет строку '</a:t>
            </a:r>
            <a:r>
              <a:rPr lang="en" sz="1200">
                <a:solidFill>
                  <a:srgbClr val="C7254E"/>
                </a:solidFill>
                <a:highlight>
                  <a:srgbClr val="F9F2F4"/>
                </a:highlight>
              </a:rPr>
              <a:t>ac</a:t>
            </a:r>
            <a:r>
              <a:rPr lang="en" sz="1200">
                <a:solidFill>
                  <a:srgbClr val="404040"/>
                </a:solidFill>
              </a:rPr>
              <a:t>'.</a:t>
            </a:r>
            <a:endParaRPr sz="1200">
              <a:solidFill>
                <a:srgbClr val="404040"/>
              </a:solidFill>
            </a:endParaRPr>
          </a:p>
          <a:p>
            <a:pPr indent="0" lvl="0" marL="0" rtl="0" algn="l">
              <a:lnSpc>
                <a:spcPct val="115000"/>
              </a:lnSpc>
              <a:spcBef>
                <a:spcPts val="800"/>
              </a:spcBef>
              <a:spcAft>
                <a:spcPts val="0"/>
              </a:spcAft>
              <a:buSzPts val="1300"/>
              <a:buNone/>
            </a:pPr>
            <a:r>
              <a:rPr lang="en" sz="1200">
                <a:solidFill>
                  <a:srgbClr val="404040"/>
                </a:solidFill>
              </a:rPr>
              <a:t>Знак вопроса '</a:t>
            </a:r>
            <a:r>
              <a:rPr lang="en" sz="1200">
                <a:solidFill>
                  <a:srgbClr val="C7254E"/>
                </a:solidFill>
                <a:highlight>
                  <a:srgbClr val="F9F2F4"/>
                </a:highlight>
              </a:rPr>
              <a:t>?</a:t>
            </a:r>
            <a:r>
              <a:rPr lang="en" sz="1200">
                <a:solidFill>
                  <a:srgbClr val="404040"/>
                </a:solidFill>
              </a:rPr>
              <a:t>'. Указывает, что символ может как присутствовать, так и нет, но при этом не может повторяться более одного раза. Пример: выражение</a:t>
            </a:r>
            <a:r>
              <a:rPr lang="en" sz="1200">
                <a:solidFill>
                  <a:srgbClr val="C7254E"/>
                </a:solidFill>
                <a:highlight>
                  <a:srgbClr val="F9F2F4"/>
                </a:highlight>
              </a:rPr>
              <a:t>/ab?c/</a:t>
            </a:r>
            <a:r>
              <a:rPr lang="en" sz="1200">
                <a:solidFill>
                  <a:srgbClr val="404040"/>
                </a:solidFill>
              </a:rPr>
              <a:t> найдет строки '</a:t>
            </a:r>
            <a:r>
              <a:rPr lang="en" sz="1200">
                <a:solidFill>
                  <a:srgbClr val="C7254E"/>
                </a:solidFill>
                <a:highlight>
                  <a:srgbClr val="F9F2F4"/>
                </a:highlight>
              </a:rPr>
              <a:t>ac</a:t>
            </a:r>
            <a:r>
              <a:rPr lang="en" sz="1200">
                <a:solidFill>
                  <a:srgbClr val="404040"/>
                </a:solidFill>
              </a:rPr>
              <a:t>' и '</a:t>
            </a:r>
            <a:r>
              <a:rPr lang="en" sz="1200">
                <a:solidFill>
                  <a:srgbClr val="C7254E"/>
                </a:solidFill>
                <a:highlight>
                  <a:srgbClr val="F9F2F4"/>
                </a:highlight>
              </a:rPr>
              <a:t>abc</a:t>
            </a:r>
            <a:r>
              <a:rPr lang="en" sz="1200">
                <a:solidFill>
                  <a:srgbClr val="404040"/>
                </a:solidFill>
              </a:rPr>
              <a:t>', но не найдет строку '</a:t>
            </a:r>
            <a:r>
              <a:rPr lang="en" sz="1200">
                <a:solidFill>
                  <a:srgbClr val="C7254E"/>
                </a:solidFill>
                <a:highlight>
                  <a:srgbClr val="F9F2F4"/>
                </a:highlight>
              </a:rPr>
              <a:t>abbc</a:t>
            </a:r>
            <a:r>
              <a:rPr lang="en" sz="1200">
                <a:solidFill>
                  <a:srgbClr val="404040"/>
                </a:solidFill>
              </a:rPr>
              <a:t>'.</a:t>
            </a:r>
            <a:endParaRPr sz="1200">
              <a:solidFill>
                <a:srgbClr val="404040"/>
              </a:solidFill>
            </a:endParaRPr>
          </a:p>
          <a:p>
            <a:pPr indent="0" lvl="0" marL="0" rtl="0" algn="l">
              <a:lnSpc>
                <a:spcPct val="115000"/>
              </a:lnSpc>
              <a:spcBef>
                <a:spcPts val="800"/>
              </a:spcBef>
              <a:spcAft>
                <a:spcPts val="800"/>
              </a:spcAft>
              <a:buSzPts val="1300"/>
              <a:buNone/>
            </a:pPr>
            <a:r>
              <a:t/>
            </a:r>
            <a:endParaRPr sz="1200">
              <a:solidFill>
                <a:srgbClr val="404040"/>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36" name="Google Shape;236;p27"/>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Фигурные скобки '</a:t>
            </a:r>
            <a:r>
              <a:rPr lang="en" sz="1200">
                <a:solidFill>
                  <a:srgbClr val="C7254E"/>
                </a:solidFill>
                <a:highlight>
                  <a:srgbClr val="F9F2F4"/>
                </a:highlight>
              </a:rPr>
              <a:t>{</a:t>
            </a:r>
            <a:r>
              <a:rPr lang="en" sz="1200">
                <a:solidFill>
                  <a:srgbClr val="404040"/>
                </a:solidFill>
              </a:rPr>
              <a:t>' и '</a:t>
            </a:r>
            <a:r>
              <a:rPr lang="en" sz="1200">
                <a:solidFill>
                  <a:srgbClr val="C7254E"/>
                </a:solidFill>
                <a:highlight>
                  <a:srgbClr val="F9F2F4"/>
                </a:highlight>
              </a:rPr>
              <a:t>}</a:t>
            </a:r>
            <a:r>
              <a:rPr lang="en" sz="1200">
                <a:solidFill>
                  <a:srgbClr val="404040"/>
                </a:solidFill>
              </a:rPr>
              <a:t>'. Определяют количественную характеристику символа. Внутри скобок через запятую перечисляются минимальное и максимальное количество повторений символа. При этом любой из параметров может быть опущен, а кроме того можно задать точное количество повторений, указав только одно число. Примеры:</a:t>
            </a:r>
            <a:endParaRPr sz="1200">
              <a:solidFill>
                <a:srgbClr val="404040"/>
              </a:solidFill>
            </a:endParaRPr>
          </a:p>
          <a:p>
            <a:pPr indent="-304800" lvl="0" marL="457200" rtl="0" algn="l">
              <a:lnSpc>
                <a:spcPct val="115000"/>
              </a:lnSpc>
              <a:spcBef>
                <a:spcPts val="800"/>
              </a:spcBef>
              <a:spcAft>
                <a:spcPts val="0"/>
              </a:spcAft>
              <a:buClr>
                <a:srgbClr val="444444"/>
              </a:buClr>
              <a:buSzPts val="1200"/>
              <a:buFont typeface="Arial"/>
              <a:buChar char="●"/>
            </a:pPr>
            <a:r>
              <a:rPr lang="en" sz="1200">
                <a:solidFill>
                  <a:srgbClr val="C7254E"/>
                </a:solidFill>
                <a:highlight>
                  <a:srgbClr val="F9F2F4"/>
                </a:highlight>
              </a:rPr>
              <a:t>{2,4}</a:t>
            </a:r>
            <a:r>
              <a:rPr lang="en" sz="1200">
                <a:solidFill>
                  <a:srgbClr val="444444"/>
                </a:solidFill>
              </a:rPr>
              <a:t> - символ должен повториться минимум 2 раза, но не более 4.</a:t>
            </a:r>
            <a:endParaRPr sz="1200">
              <a:solidFill>
                <a:srgbClr val="444444"/>
              </a:solidFill>
            </a:endParaRPr>
          </a:p>
          <a:p>
            <a:pPr indent="-304800" lvl="0" marL="457200" rtl="0" algn="l">
              <a:lnSpc>
                <a:spcPct val="115000"/>
              </a:lnSpc>
              <a:spcBef>
                <a:spcPts val="0"/>
              </a:spcBef>
              <a:spcAft>
                <a:spcPts val="0"/>
              </a:spcAft>
              <a:buClr>
                <a:srgbClr val="444444"/>
              </a:buClr>
              <a:buSzPts val="1200"/>
              <a:buFont typeface="Arial"/>
              <a:buChar char="●"/>
            </a:pPr>
            <a:r>
              <a:rPr lang="en" sz="1200">
                <a:solidFill>
                  <a:srgbClr val="C7254E"/>
                </a:solidFill>
                <a:highlight>
                  <a:srgbClr val="F9F2F4"/>
                </a:highlight>
              </a:rPr>
              <a:t>{,5}</a:t>
            </a:r>
            <a:r>
              <a:rPr lang="en" sz="1200">
                <a:solidFill>
                  <a:srgbClr val="444444"/>
                </a:solidFill>
              </a:rPr>
              <a:t> - символ может отсутствовать (т.к. не задано минимальное количество повторений), но если присутствует, то не должен повторяться более 5 раз.</a:t>
            </a:r>
            <a:endParaRPr sz="1200">
              <a:solidFill>
                <a:srgbClr val="444444"/>
              </a:solidFill>
            </a:endParaRPr>
          </a:p>
          <a:p>
            <a:pPr indent="-304800" lvl="0" marL="457200" rtl="0" algn="l">
              <a:lnSpc>
                <a:spcPct val="115000"/>
              </a:lnSpc>
              <a:spcBef>
                <a:spcPts val="0"/>
              </a:spcBef>
              <a:spcAft>
                <a:spcPts val="0"/>
              </a:spcAft>
              <a:buClr>
                <a:srgbClr val="444444"/>
              </a:buClr>
              <a:buSzPts val="1200"/>
              <a:buFont typeface="Arial"/>
              <a:buChar char="●"/>
            </a:pPr>
            <a:r>
              <a:rPr lang="en" sz="1200">
                <a:solidFill>
                  <a:srgbClr val="C7254E"/>
                </a:solidFill>
                <a:highlight>
                  <a:srgbClr val="F9F2F4"/>
                </a:highlight>
              </a:rPr>
              <a:t>{3,}</a:t>
            </a:r>
            <a:r>
              <a:rPr lang="en" sz="1200">
                <a:solidFill>
                  <a:srgbClr val="444444"/>
                </a:solidFill>
              </a:rPr>
              <a:t> - символ должен повторяться минимум 3 раза, но может быть и больше.</a:t>
            </a:r>
            <a:endParaRPr sz="1200">
              <a:solidFill>
                <a:srgbClr val="444444"/>
              </a:solidFill>
            </a:endParaRPr>
          </a:p>
          <a:p>
            <a:pPr indent="-304800" lvl="0" marL="457200" rtl="0" algn="l">
              <a:lnSpc>
                <a:spcPct val="115000"/>
              </a:lnSpc>
              <a:spcBef>
                <a:spcPts val="0"/>
              </a:spcBef>
              <a:spcAft>
                <a:spcPts val="0"/>
              </a:spcAft>
              <a:buClr>
                <a:srgbClr val="444444"/>
              </a:buClr>
              <a:buSzPts val="1200"/>
              <a:buFont typeface="Arial"/>
              <a:buChar char="●"/>
            </a:pPr>
            <a:r>
              <a:rPr lang="en" sz="1200">
                <a:solidFill>
                  <a:srgbClr val="C7254E"/>
                </a:solidFill>
                <a:highlight>
                  <a:srgbClr val="F9F2F4"/>
                </a:highlight>
              </a:rPr>
              <a:t>{4}</a:t>
            </a:r>
            <a:r>
              <a:rPr lang="en" sz="1200">
                <a:solidFill>
                  <a:srgbClr val="444444"/>
                </a:solidFill>
              </a:rPr>
              <a:t> - символ должен повторяться ровно 4 раза</a:t>
            </a:r>
            <a:endParaRPr sz="1200">
              <a:solidFill>
                <a:srgbClr val="444444"/>
              </a:solidFill>
            </a:endParaRPr>
          </a:p>
          <a:p>
            <a:pPr indent="0" lvl="0" marL="0" rtl="0" algn="l">
              <a:lnSpc>
                <a:spcPct val="115000"/>
              </a:lnSpc>
              <a:spcBef>
                <a:spcPts val="800"/>
              </a:spcBef>
              <a:spcAft>
                <a:spcPts val="0"/>
              </a:spcAft>
              <a:buSzPts val="1300"/>
              <a:buNone/>
            </a:pPr>
            <a:r>
              <a:rPr lang="en" sz="1200">
                <a:solidFill>
                  <a:srgbClr val="404040"/>
                </a:solidFill>
              </a:rPr>
              <a:t>Есть еще одна тонкость в использовании метасимвола '</a:t>
            </a:r>
            <a:r>
              <a:rPr lang="en" sz="1200">
                <a:solidFill>
                  <a:srgbClr val="C7254E"/>
                </a:solidFill>
                <a:highlight>
                  <a:srgbClr val="F9F2F4"/>
                </a:highlight>
              </a:rPr>
              <a:t>?</a:t>
            </a:r>
            <a:r>
              <a:rPr lang="en" sz="1200">
                <a:solidFill>
                  <a:srgbClr val="404040"/>
                </a:solidFill>
              </a:rPr>
              <a:t>'. Посмотрите на такое выражение: </a:t>
            </a:r>
            <a:r>
              <a:rPr lang="en" sz="1200">
                <a:solidFill>
                  <a:srgbClr val="C7254E"/>
                </a:solidFill>
                <a:highlight>
                  <a:srgbClr val="F9F2F4"/>
                </a:highlight>
              </a:rPr>
              <a:t>/.+a/</a:t>
            </a:r>
            <a:r>
              <a:rPr lang="en" sz="1200">
                <a:solidFill>
                  <a:srgbClr val="404040"/>
                </a:solidFill>
              </a:rPr>
              <a:t>. Ожидается, что оно вернет нам часть текста до первого вхождения символа '</a:t>
            </a:r>
            <a:r>
              <a:rPr lang="en" sz="1200">
                <a:solidFill>
                  <a:srgbClr val="C7254E"/>
                </a:solidFill>
                <a:highlight>
                  <a:srgbClr val="F9F2F4"/>
                </a:highlight>
              </a:rPr>
              <a:t>a</a:t>
            </a:r>
            <a:r>
              <a:rPr lang="en" sz="1200">
                <a:solidFill>
                  <a:srgbClr val="404040"/>
                </a:solidFill>
              </a:rPr>
              <a:t>' в этот текст. </a:t>
            </a:r>
            <a:endParaRPr sz="1200">
              <a:solidFill>
                <a:srgbClr val="404040"/>
              </a:solidFill>
            </a:endParaRPr>
          </a:p>
          <a:p>
            <a:pPr indent="0" lvl="0" marL="0" rtl="0" algn="l">
              <a:lnSpc>
                <a:spcPct val="115000"/>
              </a:lnSpc>
              <a:spcBef>
                <a:spcPts val="800"/>
              </a:spcBef>
              <a:spcAft>
                <a:spcPts val="800"/>
              </a:spcAft>
              <a:buSzPts val="1300"/>
              <a:buNone/>
            </a:pPr>
            <a:r>
              <a:t/>
            </a:r>
            <a:endParaRPr sz="1200">
              <a:solidFill>
                <a:srgbClr val="40404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42" name="Google Shape;242;p28"/>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SzPts val="1300"/>
              <a:buNone/>
            </a:pPr>
            <a:r>
              <a:rPr lang="en" sz="1200">
                <a:solidFill>
                  <a:srgbClr val="404040"/>
                </a:solidFill>
              </a:rPr>
              <a:t>На самом деле оно будет работать несколько не так, как ожидается и результатом поиска будет весь текст до </a:t>
            </a:r>
            <a:r>
              <a:rPr b="1" lang="en" sz="1200">
                <a:solidFill>
                  <a:srgbClr val="404040"/>
                </a:solidFill>
              </a:rPr>
              <a:t>последнего</a:t>
            </a:r>
            <a:r>
              <a:rPr lang="en" sz="1200">
                <a:solidFill>
                  <a:srgbClr val="404040"/>
                </a:solidFill>
              </a:rPr>
              <a:t> вхождения символа '</a:t>
            </a:r>
            <a:r>
              <a:rPr lang="en" sz="1200">
                <a:solidFill>
                  <a:srgbClr val="C7254E"/>
                </a:solidFill>
                <a:highlight>
                  <a:srgbClr val="F9F2F4"/>
                </a:highlight>
              </a:rPr>
              <a:t>a</a:t>
            </a:r>
            <a:r>
              <a:rPr lang="en" sz="1200">
                <a:solidFill>
                  <a:srgbClr val="404040"/>
                </a:solidFill>
              </a:rPr>
              <a:t>'. Дело в том, что по умолчанию количественные метасимволы "жадничают" и пытаются захватить как можно больший кусок текста. Если это не нужно (как а нашем случае), то необходимо "отучить" их от жадности, указав знак '</a:t>
            </a:r>
            <a:r>
              <a:rPr lang="en" sz="1200">
                <a:solidFill>
                  <a:srgbClr val="C7254E"/>
                </a:solidFill>
                <a:highlight>
                  <a:srgbClr val="F9F2F4"/>
                </a:highlight>
              </a:rPr>
              <a:t>?</a:t>
            </a:r>
            <a:r>
              <a:rPr lang="en" sz="1200">
                <a:solidFill>
                  <a:srgbClr val="404040"/>
                </a:solidFill>
              </a:rPr>
              <a:t>' после количественного метасимвола: </a:t>
            </a:r>
            <a:r>
              <a:rPr lang="en" sz="1200">
                <a:solidFill>
                  <a:srgbClr val="C7254E"/>
                </a:solidFill>
                <a:highlight>
                  <a:srgbClr val="F9F2F4"/>
                </a:highlight>
              </a:rPr>
              <a:t>/.+?a/</a:t>
            </a:r>
            <a:r>
              <a:rPr lang="en" sz="1200">
                <a:solidFill>
                  <a:srgbClr val="404040"/>
                </a:solidFill>
              </a:rPr>
              <a:t>. После этого выражение будет работать так как надо.</a:t>
            </a:r>
            <a:endParaRPr sz="1200">
              <a:solidFill>
                <a:srgbClr val="40404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48" name="Google Shape;248;p29"/>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1300"/>
              </a:spcBef>
              <a:spcAft>
                <a:spcPts val="0"/>
              </a:spcAft>
              <a:buSzPts val="1300"/>
              <a:buNone/>
            </a:pPr>
            <a:r>
              <a:rPr lang="en" sz="1350">
                <a:solidFill>
                  <a:srgbClr val="888888"/>
                </a:solidFill>
                <a:latin typeface="Arial"/>
                <a:ea typeface="Arial"/>
                <a:cs typeface="Arial"/>
                <a:sym typeface="Arial"/>
              </a:rPr>
              <a:t>Модификаторы регулярных выражений</a:t>
            </a:r>
            <a:endParaRPr sz="1350">
              <a:solidFill>
                <a:srgbClr val="888888"/>
              </a:solidFill>
              <a:latin typeface="Arial"/>
              <a:ea typeface="Arial"/>
              <a:cs typeface="Arial"/>
              <a:sym typeface="Arial"/>
            </a:endParaRPr>
          </a:p>
          <a:p>
            <a:pPr indent="0" lvl="0" marL="0" rtl="0" algn="l">
              <a:lnSpc>
                <a:spcPct val="115000"/>
              </a:lnSpc>
              <a:spcBef>
                <a:spcPts val="1500"/>
              </a:spcBef>
              <a:spcAft>
                <a:spcPts val="0"/>
              </a:spcAft>
              <a:buSzPts val="1300"/>
              <a:buNone/>
            </a:pPr>
            <a:r>
              <a:rPr lang="en" sz="1000">
                <a:solidFill>
                  <a:srgbClr val="404040"/>
                </a:solidFill>
                <a:latin typeface="Arial"/>
                <a:ea typeface="Arial"/>
                <a:cs typeface="Arial"/>
                <a:sym typeface="Arial"/>
              </a:rPr>
              <a:t>Как уже было сказано ранее - механизм регулярных выражений позволяет добавлять модификаторы, влияющие на обработку регулярного выражения. Ниже рассмотрены наиболее употребительные, об остальных вы можете прочитать в </a:t>
            </a:r>
            <a:r>
              <a:rPr lang="en" sz="1000" u="sng">
                <a:solidFill>
                  <a:srgbClr val="285A99"/>
                </a:solidFill>
                <a:latin typeface="Arial"/>
                <a:ea typeface="Arial"/>
                <a:cs typeface="Arial"/>
                <a:sym typeface="Arial"/>
                <a:hlinkClick r:id="rId3"/>
              </a:rPr>
              <a:t>оригинальном</a:t>
            </a:r>
            <a:r>
              <a:rPr lang="en" sz="1000">
                <a:solidFill>
                  <a:srgbClr val="404040"/>
                </a:solidFill>
                <a:latin typeface="Arial"/>
                <a:ea typeface="Arial"/>
                <a:cs typeface="Arial"/>
                <a:sym typeface="Arial"/>
              </a:rPr>
              <a:t> описании.</a:t>
            </a:r>
            <a:endParaRPr sz="1000">
              <a:solidFill>
                <a:srgbClr val="404040"/>
              </a:solidFill>
              <a:latin typeface="Arial"/>
              <a:ea typeface="Arial"/>
              <a:cs typeface="Arial"/>
              <a:sym typeface="Arial"/>
            </a:endParaRPr>
          </a:p>
          <a:p>
            <a:pPr indent="0" lvl="0" marL="0" rtl="0" algn="l">
              <a:lnSpc>
                <a:spcPct val="115000"/>
              </a:lnSpc>
              <a:spcBef>
                <a:spcPts val="800"/>
              </a:spcBef>
              <a:spcAft>
                <a:spcPts val="800"/>
              </a:spcAft>
              <a:buSzPts val="1300"/>
              <a:buNone/>
            </a:pPr>
            <a:r>
              <a:rPr lang="en" sz="1200">
                <a:solidFill>
                  <a:srgbClr val="404040"/>
                </a:solidFill>
              </a:rPr>
              <a:t>Модификатор	Значение</a:t>
            </a:r>
            <a:br>
              <a:rPr lang="en" sz="1200">
                <a:solidFill>
                  <a:srgbClr val="404040"/>
                </a:solidFill>
              </a:rPr>
            </a:br>
            <a:r>
              <a:rPr lang="en" sz="1200">
                <a:solidFill>
                  <a:srgbClr val="404040"/>
                </a:solidFill>
              </a:rPr>
              <a:t>i	Включение режима case-insensitive, т.е. большие и маленькие буквы в выражении не различаются.</a:t>
            </a:r>
            <a:br>
              <a:rPr lang="en" sz="1200">
                <a:solidFill>
                  <a:srgbClr val="404040"/>
                </a:solidFill>
              </a:rPr>
            </a:br>
            <a:r>
              <a:rPr lang="en" sz="1200">
                <a:solidFill>
                  <a:srgbClr val="404040"/>
                </a:solidFill>
              </a:rPr>
              <a:t>m	Указывает на то, что текст, по которому ведется поиск, должен рассматриваться как состоящий из нескольких строк. По умолчанию механизм регулярных выражений рассматривает текст как одну строку вне зависимости от того, чем она является на самом деле. Соответственно метасимволы '^' и '$' указывают на начало и конец всего текста. Если же этот модификатор указан, то они будут указывать соответственно на начало и конец каждой строки текста.</a:t>
            </a:r>
            <a:br>
              <a:rPr lang="en" sz="1200">
                <a:solidFill>
                  <a:srgbClr val="404040"/>
                </a:solidFill>
              </a:rPr>
            </a:br>
            <a:endParaRPr sz="1200">
              <a:solidFill>
                <a:srgbClr val="40404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54" name="Google Shape;254;p30"/>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800"/>
              </a:spcAft>
              <a:buSzPts val="1300"/>
              <a:buNone/>
            </a:pPr>
            <a:r>
              <a:rPr lang="en" sz="1200">
                <a:solidFill>
                  <a:srgbClr val="404040"/>
                </a:solidFill>
              </a:rPr>
              <a:t>s	По умолчанию метасимвол '.' не включает в свое определение символ перевода строки. Т.е. для многострочного текста выражение /.+/ вернет только первую строку, а не весь текст, как ожидается. Указание этого модификатора снимает это ограничение.</a:t>
            </a:r>
            <a:br>
              <a:rPr lang="en" sz="1200">
                <a:solidFill>
                  <a:srgbClr val="404040"/>
                </a:solidFill>
              </a:rPr>
            </a:br>
            <a:r>
              <a:rPr lang="en" sz="1200">
                <a:solidFill>
                  <a:srgbClr val="404040"/>
                </a:solidFill>
              </a:rPr>
              <a:t>U	Делает все количественные метасимволы "не жадными" по умолчанию (про "жадность" количественных метасимволов см. выше)</a:t>
            </a:r>
            <a:endParaRPr sz="1200">
              <a:solidFill>
                <a:srgbClr val="40404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98" name="Google Shape;98;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63636"/>
              </a:lnSpc>
              <a:spcBef>
                <a:spcPts val="0"/>
              </a:spcBef>
              <a:spcAft>
                <a:spcPts val="0"/>
              </a:spcAft>
              <a:buSzPts val="1300"/>
              <a:buNone/>
            </a:pPr>
            <a:r>
              <a:rPr lang="en" sz="1200">
                <a:solidFill>
                  <a:srgbClr val="000000"/>
                </a:solidFill>
                <a:highlight>
                  <a:srgbClr val="FFFFFF"/>
                </a:highlight>
              </a:rPr>
              <a:t>Регулярные выражения - это специальные шаблоны для поиска подстроки в тексте. С их помощью можно решить одной строчкой такие задачи: «проверить, содержит ли строка цифры», «найти в тексте все адреса email», «заменить несколько идущих подряд знаков вопроса на один».</a:t>
            </a:r>
            <a:endParaRPr sz="1200">
              <a:solidFill>
                <a:srgbClr val="000000"/>
              </a:solidFill>
              <a:highlight>
                <a:srgbClr val="FFFFFF"/>
              </a:highlight>
            </a:endParaRPr>
          </a:p>
          <a:p>
            <a:pPr indent="0" lvl="0" marL="0" rtl="0" algn="just">
              <a:lnSpc>
                <a:spcPct val="163636"/>
              </a:lnSpc>
              <a:spcBef>
                <a:spcPts val="0"/>
              </a:spcBef>
              <a:spcAft>
                <a:spcPts val="0"/>
              </a:spcAft>
              <a:buSzPts val="1300"/>
              <a:buNone/>
            </a:pPr>
            <a:r>
              <a:rPr lang="en" sz="1200">
                <a:solidFill>
                  <a:srgbClr val="000000"/>
                </a:solidFill>
                <a:highlight>
                  <a:srgbClr val="FFFFFF"/>
                </a:highlight>
              </a:rPr>
              <a:t>Единственная проблема, которая обычно возникает при работе с регулярными выражениями - их очень необычный, и, поначалу, совершенно непонятный синтаксис. </a:t>
            </a:r>
            <a:r>
              <a:rPr lang="en" sz="1200">
                <a:solidFill>
                  <a:srgbClr val="404040"/>
                </a:solidFill>
                <a:highlight>
                  <a:srgbClr val="FFFFFF"/>
                </a:highlight>
              </a:rPr>
              <a:t>Кроме того, дополнительные функции по работе с regexp'ами позволяют получить найденные данные в виде массива строк, произвести замену в тексте по шаблону, разбиение строки по шаблону и т.п. Однако главной их функцией, на которой основаны все остальные, является именно функция поиска в тексте данных, соответствующих шаблону, описанному в синтаксисе регулярных выражений.</a:t>
            </a:r>
            <a:endParaRPr sz="1200">
              <a:solidFill>
                <a:srgbClr val="000000"/>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60" name="Google Shape;260;p31"/>
          <p:cNvSpPr txBox="1"/>
          <p:nvPr>
            <p:ph idx="1" type="body"/>
          </p:nvPr>
        </p:nvSpPr>
        <p:spPr>
          <a:xfrm>
            <a:off x="819150" y="1853850"/>
            <a:ext cx="7505700" cy="28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200">
                <a:solidFill>
                  <a:srgbClr val="000000"/>
                </a:solidFill>
              </a:rPr>
              <a:t>Функции для работы с регулярными выражениями</a:t>
            </a:r>
            <a:endParaRPr b="1" sz="1200">
              <a:solidFill>
                <a:srgbClr val="000000"/>
              </a:solidFill>
            </a:endParaRPr>
          </a:p>
          <a:p>
            <a:pPr indent="241300" lvl="0" marL="0" rtl="0" algn="just">
              <a:lnSpc>
                <a:spcPct val="163636"/>
              </a:lnSpc>
              <a:spcBef>
                <a:spcPts val="0"/>
              </a:spcBef>
              <a:spcAft>
                <a:spcPts val="0"/>
              </a:spcAft>
              <a:buSzPts val="1300"/>
              <a:buNone/>
            </a:pPr>
            <a:r>
              <a:rPr i="1" lang="en" sz="1200">
                <a:solidFill>
                  <a:srgbClr val="2B3239"/>
                </a:solidFill>
              </a:rPr>
              <a:t>В общем случае, функции для работы с регулярными выражениями выполняются более медленно, чем строковые функции, предоставляющие аналогичные возможности. Поэтому, если можно без ущерба для эффективности приложения использовать строковые функции, их следует использовать.</a:t>
            </a:r>
            <a:endParaRPr i="1" sz="1200">
              <a:solidFill>
                <a:srgbClr val="2B3239"/>
              </a:solidFill>
            </a:endParaRPr>
          </a:p>
          <a:p>
            <a:pPr indent="0" lvl="0" marL="0" rtl="0" algn="l">
              <a:lnSpc>
                <a:spcPct val="115000"/>
              </a:lnSpc>
              <a:spcBef>
                <a:spcPts val="0"/>
              </a:spcBef>
              <a:spcAft>
                <a:spcPts val="0"/>
              </a:spcAft>
              <a:buSzPts val="1300"/>
              <a:buNone/>
            </a:pPr>
            <a:r>
              <a:rPr b="1" lang="en" sz="1200">
                <a:solidFill>
                  <a:srgbClr val="000000"/>
                </a:solidFill>
              </a:rPr>
              <a:t>preg_match</a:t>
            </a:r>
            <a:r>
              <a:rPr b="1" lang="en" sz="1200">
                <a:solidFill>
                  <a:srgbClr val="000000"/>
                </a:solidFill>
              </a:rPr>
              <a:t>()</a:t>
            </a:r>
            <a:endParaRPr b="1" sz="1200">
              <a:solidFill>
                <a:srgbClr val="000000"/>
              </a:solidFill>
            </a:endParaRPr>
          </a:p>
          <a:p>
            <a:pPr indent="0" lvl="0" marL="0" rtl="0" algn="l">
              <a:lnSpc>
                <a:spcPct val="130000"/>
              </a:lnSpc>
              <a:spcBef>
                <a:spcPts val="0"/>
              </a:spcBef>
              <a:spcAft>
                <a:spcPts val="0"/>
              </a:spcAft>
              <a:buSzPts val="1300"/>
              <a:buNone/>
            </a:pPr>
            <a:r>
              <a:rPr lang="en" sz="1200">
                <a:solidFill>
                  <a:srgbClr val="000000"/>
                </a:solidFill>
                <a:highlight>
                  <a:srgbClr val="FFFFFF"/>
                </a:highlight>
              </a:rPr>
              <a:t> </a:t>
            </a:r>
            <a:r>
              <a:rPr b="1" lang="en" sz="1200">
                <a:solidFill>
                  <a:srgbClr val="1A691A"/>
                </a:solidFill>
                <a:highlight>
                  <a:srgbClr val="FFFFFF"/>
                </a:highlight>
              </a:rPr>
              <a:t>int</a:t>
            </a:r>
            <a:r>
              <a:rPr lang="en" sz="1200">
                <a:solidFill>
                  <a:srgbClr val="000000"/>
                </a:solidFill>
                <a:highlight>
                  <a:srgbClr val="FFFFFF"/>
                </a:highlight>
              </a:rPr>
              <a:t> </a:t>
            </a:r>
            <a:r>
              <a:rPr b="1" lang="en" sz="1200">
                <a:solidFill>
                  <a:srgbClr val="000000"/>
                </a:solidFill>
              </a:rPr>
              <a:t>preg_match</a:t>
            </a:r>
            <a:r>
              <a:rPr b="1" lang="en" sz="1200">
                <a:solidFill>
                  <a:srgbClr val="1A691A"/>
                </a:solidFill>
                <a:highlight>
                  <a:srgbClr val="FFFFFF"/>
                </a:highlight>
              </a:rPr>
              <a:t>(string</a:t>
            </a:r>
            <a:r>
              <a:rPr lang="en" sz="1200">
                <a:solidFill>
                  <a:srgbClr val="000000"/>
                </a:solidFill>
                <a:highlight>
                  <a:srgbClr val="FFFFFF"/>
                </a:highlight>
              </a:rPr>
              <a:t> </a:t>
            </a:r>
            <a:r>
              <a:rPr b="1" lang="en" sz="1200">
                <a:solidFill>
                  <a:srgbClr val="000000"/>
                </a:solidFill>
                <a:highlight>
                  <a:srgbClr val="FFFFFF"/>
                </a:highlight>
              </a:rPr>
              <a:t>pattern</a:t>
            </a:r>
            <a:r>
              <a:rPr lang="en" sz="1200">
                <a:solidFill>
                  <a:srgbClr val="000000"/>
                </a:solidFill>
                <a:highlight>
                  <a:srgbClr val="FFFFFF"/>
                </a:highlight>
              </a:rPr>
              <a:t>, </a:t>
            </a:r>
            <a:r>
              <a:rPr b="1" lang="en" sz="1200">
                <a:solidFill>
                  <a:srgbClr val="1A691A"/>
                </a:solidFill>
                <a:highlight>
                  <a:srgbClr val="FFFFFF"/>
                </a:highlight>
              </a:rPr>
              <a:t>string</a:t>
            </a:r>
            <a:r>
              <a:rPr lang="en" sz="1200">
                <a:solidFill>
                  <a:srgbClr val="000000"/>
                </a:solidFill>
                <a:highlight>
                  <a:srgbClr val="FFFFFF"/>
                </a:highlight>
              </a:rPr>
              <a:t> </a:t>
            </a:r>
            <a:r>
              <a:rPr b="1" lang="en" sz="1200">
                <a:solidFill>
                  <a:srgbClr val="000000"/>
                </a:solidFill>
                <a:highlight>
                  <a:srgbClr val="FFFFFF"/>
                </a:highlight>
              </a:rPr>
              <a:t>subject </a:t>
            </a:r>
            <a:r>
              <a:rPr lang="en" sz="1200">
                <a:solidFill>
                  <a:srgbClr val="000000"/>
                </a:solidFill>
                <a:highlight>
                  <a:srgbClr val="FFFFFF"/>
                </a:highlight>
              </a:rPr>
              <a:t> </a:t>
            </a:r>
            <a:r>
              <a:rPr b="1" lang="en" sz="1200">
                <a:solidFill>
                  <a:srgbClr val="000000"/>
                </a:solidFill>
                <a:highlight>
                  <a:srgbClr val="FFFFFF"/>
                </a:highlight>
                <a:latin typeface="Courier New"/>
                <a:ea typeface="Courier New"/>
                <a:cs typeface="Courier New"/>
                <a:sym typeface="Courier New"/>
              </a:rPr>
              <a:t>[,</a:t>
            </a:r>
            <a:r>
              <a:rPr b="1" lang="en" sz="1200">
                <a:solidFill>
                  <a:srgbClr val="737373"/>
                </a:solidFill>
                <a:highlight>
                  <a:srgbClr val="FFFFFF"/>
                </a:highlight>
                <a:latin typeface="Courier New"/>
                <a:ea typeface="Courier New"/>
                <a:cs typeface="Courier New"/>
                <a:sym typeface="Courier New"/>
              </a:rPr>
              <a:t> </a:t>
            </a:r>
            <a:r>
              <a:rPr b="1" lang="en" sz="1200">
                <a:solidFill>
                  <a:srgbClr val="669933"/>
                </a:solidFill>
                <a:latin typeface="Courier New"/>
                <a:ea typeface="Courier New"/>
                <a:cs typeface="Courier New"/>
                <a:sym typeface="Courier New"/>
              </a:rPr>
              <a:t>array</a:t>
            </a:r>
            <a:r>
              <a:rPr b="1" lang="en" sz="1200">
                <a:solidFill>
                  <a:srgbClr val="737373"/>
                </a:solidFill>
                <a:latin typeface="Courier New"/>
                <a:ea typeface="Courier New"/>
                <a:cs typeface="Courier New"/>
                <a:sym typeface="Courier New"/>
              </a:rPr>
              <a:t> </a:t>
            </a:r>
            <a:r>
              <a:rPr b="1" lang="en" sz="1200">
                <a:solidFill>
                  <a:srgbClr val="000000"/>
                </a:solidFill>
                <a:latin typeface="Courier New"/>
                <a:ea typeface="Courier New"/>
                <a:cs typeface="Courier New"/>
                <a:sym typeface="Courier New"/>
              </a:rPr>
              <a:t>&amp;$matches</a:t>
            </a:r>
            <a:r>
              <a:rPr b="1" lang="en" sz="1200">
                <a:solidFill>
                  <a:srgbClr val="737373"/>
                </a:solidFill>
                <a:highlight>
                  <a:srgbClr val="FFFFFF"/>
                </a:highlight>
                <a:latin typeface="Courier New"/>
                <a:ea typeface="Courier New"/>
                <a:cs typeface="Courier New"/>
                <a:sym typeface="Courier New"/>
              </a:rPr>
              <a:t> </a:t>
            </a:r>
            <a:r>
              <a:rPr b="1" lang="en" sz="1200">
                <a:solidFill>
                  <a:srgbClr val="000000"/>
                </a:solidFill>
                <a:highlight>
                  <a:srgbClr val="FFFFFF"/>
                </a:highlight>
                <a:latin typeface="Courier New"/>
                <a:ea typeface="Courier New"/>
                <a:cs typeface="Courier New"/>
                <a:sym typeface="Courier New"/>
              </a:rPr>
              <a:t>[,</a:t>
            </a:r>
            <a:r>
              <a:rPr b="1" lang="en" sz="1200">
                <a:solidFill>
                  <a:srgbClr val="737373"/>
                </a:solidFill>
                <a:highlight>
                  <a:srgbClr val="FFFFFF"/>
                </a:highlight>
                <a:latin typeface="Courier New"/>
                <a:ea typeface="Courier New"/>
                <a:cs typeface="Courier New"/>
                <a:sym typeface="Courier New"/>
              </a:rPr>
              <a:t> </a:t>
            </a:r>
            <a:r>
              <a:rPr b="1" lang="en" sz="1200">
                <a:solidFill>
                  <a:srgbClr val="669933"/>
                </a:solidFill>
                <a:latin typeface="Courier New"/>
                <a:ea typeface="Courier New"/>
                <a:cs typeface="Courier New"/>
                <a:sym typeface="Courier New"/>
              </a:rPr>
              <a:t>int</a:t>
            </a:r>
            <a:r>
              <a:rPr b="1" lang="en" sz="1200">
                <a:solidFill>
                  <a:srgbClr val="737373"/>
                </a:solidFill>
                <a:latin typeface="Courier New"/>
                <a:ea typeface="Courier New"/>
                <a:cs typeface="Courier New"/>
                <a:sym typeface="Courier New"/>
              </a:rPr>
              <a:t> </a:t>
            </a:r>
            <a:r>
              <a:rPr b="1" lang="en" sz="1200">
                <a:solidFill>
                  <a:srgbClr val="000000"/>
                </a:solidFill>
                <a:latin typeface="Courier New"/>
                <a:ea typeface="Courier New"/>
                <a:cs typeface="Courier New"/>
                <a:sym typeface="Courier New"/>
              </a:rPr>
              <a:t>$flags = 0</a:t>
            </a:r>
            <a:r>
              <a:rPr b="1" lang="en" sz="1200">
                <a:solidFill>
                  <a:srgbClr val="737373"/>
                </a:solidFill>
                <a:highlight>
                  <a:srgbClr val="FFFFFF"/>
                </a:highlight>
                <a:latin typeface="Courier New"/>
                <a:ea typeface="Courier New"/>
                <a:cs typeface="Courier New"/>
                <a:sym typeface="Courier New"/>
              </a:rPr>
              <a:t> </a:t>
            </a:r>
            <a:r>
              <a:rPr b="1" lang="en" sz="1200">
                <a:solidFill>
                  <a:srgbClr val="000000"/>
                </a:solidFill>
                <a:highlight>
                  <a:srgbClr val="FFFFFF"/>
                </a:highlight>
                <a:latin typeface="Courier New"/>
                <a:ea typeface="Courier New"/>
                <a:cs typeface="Courier New"/>
                <a:sym typeface="Courier New"/>
              </a:rPr>
              <a:t>[,</a:t>
            </a:r>
            <a:r>
              <a:rPr b="1" lang="en" sz="1200">
                <a:solidFill>
                  <a:srgbClr val="737373"/>
                </a:solidFill>
                <a:highlight>
                  <a:srgbClr val="FFFFFF"/>
                </a:highlight>
                <a:latin typeface="Courier New"/>
                <a:ea typeface="Courier New"/>
                <a:cs typeface="Courier New"/>
                <a:sym typeface="Courier New"/>
              </a:rPr>
              <a:t> </a:t>
            </a:r>
            <a:r>
              <a:rPr b="1" lang="en" sz="1200">
                <a:solidFill>
                  <a:srgbClr val="669933"/>
                </a:solidFill>
                <a:latin typeface="Courier New"/>
                <a:ea typeface="Courier New"/>
                <a:cs typeface="Courier New"/>
                <a:sym typeface="Courier New"/>
              </a:rPr>
              <a:t>int</a:t>
            </a:r>
            <a:r>
              <a:rPr b="1" lang="en" sz="1200">
                <a:solidFill>
                  <a:srgbClr val="737373"/>
                </a:solidFill>
                <a:latin typeface="Courier New"/>
                <a:ea typeface="Courier New"/>
                <a:cs typeface="Courier New"/>
                <a:sym typeface="Courier New"/>
              </a:rPr>
              <a:t> </a:t>
            </a:r>
            <a:r>
              <a:rPr b="1" lang="en" sz="1200">
                <a:solidFill>
                  <a:srgbClr val="000000"/>
                </a:solidFill>
                <a:latin typeface="Courier New"/>
                <a:ea typeface="Courier New"/>
                <a:cs typeface="Courier New"/>
                <a:sym typeface="Courier New"/>
              </a:rPr>
              <a:t>$offset = 0</a:t>
            </a:r>
            <a:r>
              <a:rPr b="1" lang="en" sz="1200">
                <a:solidFill>
                  <a:srgbClr val="000000"/>
                </a:solidFill>
                <a:highlight>
                  <a:srgbClr val="FFFFFF"/>
                </a:highlight>
                <a:latin typeface="Courier New"/>
                <a:ea typeface="Courier New"/>
                <a:cs typeface="Courier New"/>
                <a:sym typeface="Courier New"/>
              </a:rPr>
              <a:t> ]]]</a:t>
            </a:r>
            <a:r>
              <a:rPr b="1" lang="en" sz="1200">
                <a:solidFill>
                  <a:srgbClr val="1A691A"/>
                </a:solidFill>
                <a:highlight>
                  <a:srgbClr val="FFFFFF"/>
                </a:highlight>
              </a:rPr>
              <a:t>)</a:t>
            </a:r>
            <a:endParaRPr b="1" sz="1200">
              <a:solidFill>
                <a:srgbClr val="1A691A"/>
              </a:solidFill>
              <a:highlight>
                <a:srgbClr val="FFFFFF"/>
              </a:highlight>
            </a:endParaRPr>
          </a:p>
          <a:p>
            <a:pPr indent="0" lvl="0" marL="0" rtl="0" algn="l">
              <a:lnSpc>
                <a:spcPct val="115000"/>
              </a:lnSpc>
              <a:spcBef>
                <a:spcPts val="800"/>
              </a:spcBef>
              <a:spcAft>
                <a:spcPts val="800"/>
              </a:spcAft>
              <a:buSzPts val="1300"/>
              <a:buNone/>
            </a:pPr>
            <a:r>
              <a:t/>
            </a:r>
            <a:endParaRPr sz="1200">
              <a:solidFill>
                <a:srgbClr val="40404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66" name="Google Shape;266;p32"/>
          <p:cNvSpPr txBox="1"/>
          <p:nvPr>
            <p:ph idx="1" type="body"/>
          </p:nvPr>
        </p:nvSpPr>
        <p:spPr>
          <a:xfrm>
            <a:off x="819150" y="1853850"/>
            <a:ext cx="7505700" cy="2585100"/>
          </a:xfrm>
          <a:prstGeom prst="rect">
            <a:avLst/>
          </a:prstGeom>
          <a:noFill/>
          <a:ln>
            <a:noFill/>
          </a:ln>
        </p:spPr>
        <p:txBody>
          <a:bodyPr anchorCtr="0" anchor="t" bIns="91425" lIns="91425" spcFirstLastPara="1" rIns="91425" wrap="square" tIns="91425">
            <a:noAutofit/>
          </a:bodyPr>
          <a:lstStyle/>
          <a:p>
            <a:pPr indent="241300" lvl="0" marL="0" rtl="0" algn="just">
              <a:lnSpc>
                <a:spcPct val="163636"/>
              </a:lnSpc>
              <a:spcBef>
                <a:spcPts val="0"/>
              </a:spcBef>
              <a:spcAft>
                <a:spcPts val="0"/>
              </a:spcAft>
              <a:buSzPts val="1300"/>
              <a:buNone/>
            </a:pPr>
            <a:r>
              <a:rPr lang="en" sz="1200">
                <a:solidFill>
                  <a:srgbClr val="2B3239"/>
                </a:solidFill>
              </a:rPr>
              <a:t>Ниже приведен код, преобразующий дату из формата YYYY-MM-DD в формат DD.MM.YYYY.</a:t>
            </a:r>
            <a:endParaRPr sz="1200">
              <a:solidFill>
                <a:srgbClr val="2B3239"/>
              </a:solidFill>
            </a:endParaRPr>
          </a:p>
          <a:p>
            <a:pPr indent="0" lvl="0" marL="0" rtl="0" algn="l">
              <a:lnSpc>
                <a:spcPct val="130000"/>
              </a:lnSpc>
              <a:spcBef>
                <a:spcPts val="0"/>
              </a:spcBef>
              <a:spcAft>
                <a:spcPts val="0"/>
              </a:spcAft>
              <a:buSzPts val="1300"/>
              <a:buNone/>
            </a:pPr>
            <a:r>
              <a:rPr b="1" lang="en" sz="1200">
                <a:solidFill>
                  <a:srgbClr val="95001E"/>
                </a:solidFill>
                <a:highlight>
                  <a:srgbClr val="FFFFFF"/>
                </a:highlight>
              </a:rPr>
              <a:t>&lt;?</a:t>
            </a:r>
            <a:br>
              <a:rPr lang="en" sz="1200">
                <a:solidFill>
                  <a:srgbClr val="000000"/>
                </a:solidFill>
                <a:highlight>
                  <a:srgbClr val="FFFFFF"/>
                </a:highlight>
              </a:rPr>
            </a:br>
            <a:r>
              <a:rPr lang="en" sz="1200">
                <a:solidFill>
                  <a:srgbClr val="000000"/>
                </a:solidFill>
                <a:highlight>
                  <a:srgbClr val="FFFFFF"/>
                </a:highlight>
              </a:rPr>
              <a:t>  </a:t>
            </a:r>
            <a:r>
              <a:rPr b="1" lang="en" sz="1200">
                <a:solidFill>
                  <a:srgbClr val="000000"/>
                </a:solidFill>
                <a:highlight>
                  <a:srgbClr val="FFFFFF"/>
                </a:highlight>
              </a:rPr>
              <a:t>$date</a:t>
            </a:r>
            <a:r>
              <a:rPr b="1" lang="en" sz="1200">
                <a:solidFill>
                  <a:srgbClr val="1A691A"/>
                </a:solidFill>
                <a:highlight>
                  <a:srgbClr val="FFFFFF"/>
                </a:highlight>
              </a:rPr>
              <a:t> = </a:t>
            </a:r>
            <a:r>
              <a:rPr lang="en" sz="1200">
                <a:solidFill>
                  <a:srgbClr val="000000"/>
                </a:solidFill>
                <a:highlight>
                  <a:srgbClr val="FFFFFF"/>
                </a:highlight>
              </a:rPr>
              <a:t>"2003-03-21"</a:t>
            </a:r>
            <a:r>
              <a:rPr b="1" lang="en" sz="1200">
                <a:solidFill>
                  <a:srgbClr val="1A691A"/>
                </a:solidFill>
                <a:highlight>
                  <a:srgbClr val="FFFFFF"/>
                </a:highlight>
              </a:rPr>
              <a:t>;</a:t>
            </a:r>
            <a:br>
              <a:rPr lang="en" sz="1200">
                <a:solidFill>
                  <a:srgbClr val="000000"/>
                </a:solidFill>
                <a:highlight>
                  <a:srgbClr val="FFFFFF"/>
                </a:highlight>
              </a:rPr>
            </a:br>
            <a:r>
              <a:rPr lang="en" sz="1200">
                <a:solidFill>
                  <a:srgbClr val="000000"/>
                </a:solidFill>
                <a:highlight>
                  <a:srgbClr val="FFFFFF"/>
                </a:highlight>
              </a:rPr>
              <a:t>  </a:t>
            </a:r>
            <a:r>
              <a:rPr b="1" lang="en" sz="1200">
                <a:solidFill>
                  <a:srgbClr val="000000"/>
                </a:solidFill>
                <a:highlight>
                  <a:srgbClr val="FFFFFF"/>
                </a:highlight>
              </a:rPr>
              <a:t>if</a:t>
            </a:r>
            <a:r>
              <a:rPr b="1" lang="en" sz="1200">
                <a:solidFill>
                  <a:srgbClr val="1A691A"/>
                </a:solidFill>
                <a:highlight>
                  <a:srgbClr val="FFFFFF"/>
                </a:highlight>
              </a:rPr>
              <a:t> (</a:t>
            </a:r>
            <a:r>
              <a:rPr b="1" lang="en" sz="1200">
                <a:solidFill>
                  <a:srgbClr val="333333"/>
                </a:solidFill>
                <a:latin typeface="Arial"/>
                <a:ea typeface="Arial"/>
                <a:cs typeface="Arial"/>
                <a:sym typeface="Arial"/>
              </a:rPr>
              <a:t>preg_match</a:t>
            </a:r>
            <a:r>
              <a:rPr b="1" lang="en" sz="1200">
                <a:solidFill>
                  <a:srgbClr val="1A691A"/>
                </a:solidFill>
                <a:highlight>
                  <a:srgbClr val="FFFFFF"/>
                </a:highlight>
              </a:rPr>
              <a:t> (</a:t>
            </a:r>
            <a:r>
              <a:rPr lang="en" sz="1200">
                <a:solidFill>
                  <a:srgbClr val="000000"/>
                </a:solidFill>
                <a:highlight>
                  <a:srgbClr val="FFFFFF"/>
                </a:highlight>
              </a:rPr>
              <a:t>"/([0-9]{4})\-([0-9]{1,2})\-([0-9]{1,2})/", </a:t>
            </a:r>
            <a:r>
              <a:rPr b="1" lang="en" sz="1200">
                <a:solidFill>
                  <a:srgbClr val="000000"/>
                </a:solidFill>
                <a:highlight>
                  <a:srgbClr val="FFFFFF"/>
                </a:highlight>
              </a:rPr>
              <a:t>$date</a:t>
            </a:r>
            <a:r>
              <a:rPr lang="en" sz="1200">
                <a:solidFill>
                  <a:srgbClr val="000000"/>
                </a:solidFill>
                <a:highlight>
                  <a:srgbClr val="FFFFFF"/>
                </a:highlight>
              </a:rPr>
              <a:t>, </a:t>
            </a:r>
            <a:r>
              <a:rPr b="1" lang="en" sz="1200">
                <a:solidFill>
                  <a:srgbClr val="000000"/>
                </a:solidFill>
                <a:highlight>
                  <a:srgbClr val="FFFFFF"/>
                </a:highlight>
              </a:rPr>
              <a:t>$regs</a:t>
            </a:r>
            <a:r>
              <a:rPr b="1" lang="en" sz="1200">
                <a:solidFill>
                  <a:srgbClr val="1A691A"/>
                </a:solidFill>
                <a:highlight>
                  <a:srgbClr val="FFFFFF"/>
                </a:highlight>
              </a:rPr>
              <a:t>)) </a:t>
            </a:r>
            <a:br>
              <a:rPr b="1" lang="en" sz="1200">
                <a:solidFill>
                  <a:srgbClr val="1A691A"/>
                </a:solidFill>
                <a:highlight>
                  <a:srgbClr val="FFFFFF"/>
                </a:highlight>
              </a:rPr>
            </a:br>
            <a:r>
              <a:rPr b="1" lang="en" sz="1200">
                <a:solidFill>
                  <a:srgbClr val="1A691A"/>
                </a:solidFill>
                <a:highlight>
                  <a:srgbClr val="FFFFFF"/>
                </a:highlight>
              </a:rPr>
              <a:t>  {</a:t>
            </a:r>
            <a:br>
              <a:rPr b="1" lang="en" sz="1200">
                <a:solidFill>
                  <a:srgbClr val="1A691A"/>
                </a:solidFill>
                <a:highlight>
                  <a:srgbClr val="FFFFFF"/>
                </a:highlight>
              </a:rPr>
            </a:br>
            <a:r>
              <a:rPr b="1" lang="en" sz="1200">
                <a:solidFill>
                  <a:srgbClr val="1A691A"/>
                </a:solidFill>
                <a:highlight>
                  <a:srgbClr val="FFFFFF"/>
                </a:highlight>
              </a:rPr>
              <a:t>    echo</a:t>
            </a:r>
            <a:r>
              <a:rPr lang="en" sz="1200">
                <a:solidFill>
                  <a:srgbClr val="000000"/>
                </a:solidFill>
                <a:highlight>
                  <a:srgbClr val="FFFFFF"/>
                </a:highlight>
              </a:rPr>
              <a:t> "</a:t>
            </a:r>
            <a:r>
              <a:rPr b="1" lang="en" sz="1200">
                <a:solidFill>
                  <a:srgbClr val="000000"/>
                </a:solidFill>
                <a:highlight>
                  <a:srgbClr val="FFFFFF"/>
                </a:highlight>
              </a:rPr>
              <a:t>$regs[3].$regs[2].$regs[1]</a:t>
            </a:r>
            <a:r>
              <a:rPr lang="en" sz="1200">
                <a:solidFill>
                  <a:srgbClr val="000000"/>
                </a:solidFill>
                <a:highlight>
                  <a:srgbClr val="FFFFFF"/>
                </a:highlight>
              </a:rPr>
              <a:t>"</a:t>
            </a:r>
            <a:r>
              <a:rPr b="1" lang="en" sz="1200">
                <a:solidFill>
                  <a:srgbClr val="1A691A"/>
                </a:solidFill>
                <a:highlight>
                  <a:srgbClr val="FFFFFF"/>
                </a:highlight>
              </a:rPr>
              <a:t>;</a:t>
            </a:r>
            <a:br>
              <a:rPr b="1" lang="en" sz="1200">
                <a:solidFill>
                  <a:srgbClr val="1A691A"/>
                </a:solidFill>
                <a:highlight>
                  <a:srgbClr val="FFFFFF"/>
                </a:highlight>
              </a:rPr>
            </a:br>
            <a:r>
              <a:rPr b="1" lang="en" sz="1200">
                <a:solidFill>
                  <a:srgbClr val="1A691A"/>
                </a:solidFill>
                <a:highlight>
                  <a:srgbClr val="FFFFFF"/>
                </a:highlight>
              </a:rPr>
              <a:t>  }    else  {</a:t>
            </a:r>
            <a:br>
              <a:rPr b="1" lang="en" sz="1200">
                <a:solidFill>
                  <a:srgbClr val="1A691A"/>
                </a:solidFill>
                <a:highlight>
                  <a:srgbClr val="FFFFFF"/>
                </a:highlight>
              </a:rPr>
            </a:br>
            <a:r>
              <a:rPr b="1" lang="en" sz="1200">
                <a:solidFill>
                  <a:srgbClr val="1A691A"/>
                </a:solidFill>
                <a:highlight>
                  <a:srgbClr val="FFFFFF"/>
                </a:highlight>
              </a:rPr>
              <a:t>    echo</a:t>
            </a:r>
            <a:r>
              <a:rPr lang="en" sz="1200">
                <a:solidFill>
                  <a:srgbClr val="000000"/>
                </a:solidFill>
                <a:highlight>
                  <a:srgbClr val="FFFFFF"/>
                </a:highlight>
              </a:rPr>
              <a:t> "Неверный формат даты: </a:t>
            </a:r>
            <a:r>
              <a:rPr b="1" lang="en" sz="1200">
                <a:solidFill>
                  <a:srgbClr val="000000"/>
                </a:solidFill>
                <a:highlight>
                  <a:srgbClr val="FFFFFF"/>
                </a:highlight>
              </a:rPr>
              <a:t>$date</a:t>
            </a:r>
            <a:r>
              <a:rPr lang="en" sz="1200">
                <a:solidFill>
                  <a:srgbClr val="000000"/>
                </a:solidFill>
                <a:highlight>
                  <a:srgbClr val="FFFFFF"/>
                </a:highlight>
              </a:rPr>
              <a:t>"</a:t>
            </a:r>
            <a:r>
              <a:rPr b="1" lang="en" sz="1200">
                <a:solidFill>
                  <a:srgbClr val="1A691A"/>
                </a:solidFill>
                <a:highlight>
                  <a:srgbClr val="FFFFFF"/>
                </a:highlight>
              </a:rPr>
              <a:t>;</a:t>
            </a:r>
            <a:br>
              <a:rPr b="1" lang="en" sz="1200">
                <a:solidFill>
                  <a:srgbClr val="1A691A"/>
                </a:solidFill>
                <a:highlight>
                  <a:srgbClr val="FFFFFF"/>
                </a:highlight>
              </a:rPr>
            </a:br>
            <a:r>
              <a:rPr b="1" lang="en" sz="1200">
                <a:solidFill>
                  <a:srgbClr val="1A691A"/>
                </a:solidFill>
                <a:highlight>
                  <a:srgbClr val="FFFFFF"/>
                </a:highlight>
              </a:rPr>
              <a:t>  }</a:t>
            </a:r>
            <a:br>
              <a:rPr lang="en" sz="1200">
                <a:solidFill>
                  <a:srgbClr val="000000"/>
                </a:solidFill>
                <a:highlight>
                  <a:srgbClr val="FFFFFF"/>
                </a:highlight>
              </a:rPr>
            </a:br>
            <a:r>
              <a:rPr b="1" lang="en" sz="1200">
                <a:solidFill>
                  <a:srgbClr val="95001E"/>
                </a:solidFill>
                <a:highlight>
                  <a:srgbClr val="FFFFFF"/>
                </a:highlight>
              </a:rPr>
              <a:t>?&gt;</a:t>
            </a:r>
            <a:endParaRPr b="1" sz="1200">
              <a:solidFill>
                <a:srgbClr val="95001E"/>
              </a:solidFill>
              <a:highlight>
                <a:srgbClr val="FFFFFF"/>
              </a:highlight>
            </a:endParaRPr>
          </a:p>
          <a:p>
            <a:pPr indent="0" lvl="0" marL="0" rtl="0" algn="l">
              <a:lnSpc>
                <a:spcPct val="115000"/>
              </a:lnSpc>
              <a:spcBef>
                <a:spcPts val="800"/>
              </a:spcBef>
              <a:spcAft>
                <a:spcPts val="800"/>
              </a:spcAft>
              <a:buSzPts val="1300"/>
              <a:buNone/>
            </a:pPr>
            <a:r>
              <a:t/>
            </a:r>
            <a:endParaRPr b="1" sz="12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72" name="Google Shape;272;p33"/>
          <p:cNvSpPr txBox="1"/>
          <p:nvPr>
            <p:ph idx="1" type="body"/>
          </p:nvPr>
        </p:nvSpPr>
        <p:spPr>
          <a:xfrm>
            <a:off x="819150" y="1926725"/>
            <a:ext cx="7505700" cy="25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200">
                <a:solidFill>
                  <a:srgbClr val="000000"/>
                </a:solidFill>
              </a:rPr>
              <a:t>preg</a:t>
            </a:r>
            <a:r>
              <a:rPr b="1" lang="en" sz="1200">
                <a:solidFill>
                  <a:srgbClr val="000000"/>
                </a:solidFill>
              </a:rPr>
              <a:t>_replace()</a:t>
            </a:r>
            <a:endParaRPr b="1" sz="1200">
              <a:solidFill>
                <a:srgbClr val="000000"/>
              </a:solidFill>
            </a:endParaRPr>
          </a:p>
          <a:p>
            <a:pPr indent="0" lvl="0" marL="0" rtl="0" algn="l">
              <a:lnSpc>
                <a:spcPct val="130000"/>
              </a:lnSpc>
              <a:spcBef>
                <a:spcPts val="0"/>
              </a:spcBef>
              <a:spcAft>
                <a:spcPts val="0"/>
              </a:spcAft>
              <a:buSzPts val="1300"/>
              <a:buNone/>
            </a:pPr>
            <a:r>
              <a:rPr lang="en" sz="1200">
                <a:solidFill>
                  <a:srgbClr val="000000"/>
                </a:solidFill>
                <a:highlight>
                  <a:srgbClr val="FFFFFF"/>
                </a:highlight>
              </a:rPr>
              <a:t> </a:t>
            </a:r>
            <a:r>
              <a:rPr b="1" lang="en" sz="1200">
                <a:solidFill>
                  <a:srgbClr val="1A691A"/>
                </a:solidFill>
                <a:highlight>
                  <a:srgbClr val="FFFFFF"/>
                </a:highlight>
              </a:rPr>
              <a:t>mixed</a:t>
            </a:r>
            <a:r>
              <a:rPr lang="en" sz="1200">
                <a:solidFill>
                  <a:srgbClr val="000000"/>
                </a:solidFill>
                <a:highlight>
                  <a:srgbClr val="FFFFFF"/>
                </a:highlight>
              </a:rPr>
              <a:t>  </a:t>
            </a:r>
            <a:r>
              <a:rPr b="1" lang="en" sz="1200">
                <a:solidFill>
                  <a:srgbClr val="000000"/>
                </a:solidFill>
                <a:latin typeface="Courier New"/>
                <a:ea typeface="Courier New"/>
                <a:cs typeface="Courier New"/>
                <a:sym typeface="Courier New"/>
              </a:rPr>
              <a:t>preg_replace</a:t>
            </a:r>
            <a:r>
              <a:rPr b="1" lang="en" sz="1200">
                <a:solidFill>
                  <a:srgbClr val="000000"/>
                </a:solidFill>
                <a:highlight>
                  <a:srgbClr val="FFFFFF"/>
                </a:highlight>
                <a:latin typeface="Courier New"/>
                <a:ea typeface="Courier New"/>
                <a:cs typeface="Courier New"/>
                <a:sym typeface="Courier New"/>
              </a:rPr>
              <a:t> (</a:t>
            </a:r>
            <a:r>
              <a:rPr b="1" lang="en" sz="1200" u="sng">
                <a:solidFill>
                  <a:srgbClr val="1A691A"/>
                </a:solidFill>
                <a:latin typeface="Courier New"/>
                <a:ea typeface="Courier New"/>
                <a:cs typeface="Courier New"/>
                <a:sym typeface="Courier New"/>
                <a:hlinkClick r:id="rId3"/>
              </a:rPr>
              <a:t>mixed</a:t>
            </a:r>
            <a:r>
              <a:rPr b="1" lang="en" sz="1200">
                <a:solidFill>
                  <a:srgbClr val="737373"/>
                </a:solidFill>
                <a:latin typeface="Courier New"/>
                <a:ea typeface="Courier New"/>
                <a:cs typeface="Courier New"/>
                <a:sym typeface="Courier New"/>
              </a:rPr>
              <a:t> </a:t>
            </a:r>
            <a:r>
              <a:rPr b="1" lang="en" sz="1200">
                <a:solidFill>
                  <a:srgbClr val="000000"/>
                </a:solidFill>
                <a:latin typeface="Courier New"/>
                <a:ea typeface="Courier New"/>
                <a:cs typeface="Courier New"/>
                <a:sym typeface="Courier New"/>
              </a:rPr>
              <a:t>$pattern</a:t>
            </a:r>
            <a:r>
              <a:rPr b="1" lang="en" sz="1200">
                <a:solidFill>
                  <a:srgbClr val="000000"/>
                </a:solidFill>
                <a:highlight>
                  <a:srgbClr val="FFFFFF"/>
                </a:highlight>
                <a:latin typeface="Courier New"/>
                <a:ea typeface="Courier New"/>
                <a:cs typeface="Courier New"/>
                <a:sym typeface="Courier New"/>
              </a:rPr>
              <a:t> ,</a:t>
            </a:r>
            <a:r>
              <a:rPr b="1" lang="en" sz="1200">
                <a:solidFill>
                  <a:srgbClr val="737373"/>
                </a:solidFill>
                <a:highlight>
                  <a:srgbClr val="FFFFFF"/>
                </a:highlight>
                <a:latin typeface="Courier New"/>
                <a:ea typeface="Courier New"/>
                <a:cs typeface="Courier New"/>
                <a:sym typeface="Courier New"/>
              </a:rPr>
              <a:t> </a:t>
            </a:r>
            <a:r>
              <a:rPr b="1" lang="en" sz="1200" u="sng">
                <a:solidFill>
                  <a:srgbClr val="1A691A"/>
                </a:solidFill>
                <a:latin typeface="Courier New"/>
                <a:ea typeface="Courier New"/>
                <a:cs typeface="Courier New"/>
                <a:sym typeface="Courier New"/>
                <a:hlinkClick r:id="rId4"/>
              </a:rPr>
              <a:t>mixed</a:t>
            </a:r>
            <a:r>
              <a:rPr b="1" lang="en" sz="1200">
                <a:solidFill>
                  <a:srgbClr val="737373"/>
                </a:solidFill>
                <a:latin typeface="Courier New"/>
                <a:ea typeface="Courier New"/>
                <a:cs typeface="Courier New"/>
                <a:sym typeface="Courier New"/>
              </a:rPr>
              <a:t> </a:t>
            </a:r>
            <a:r>
              <a:rPr b="1" lang="en" sz="1200">
                <a:solidFill>
                  <a:srgbClr val="000000"/>
                </a:solidFill>
                <a:latin typeface="Courier New"/>
                <a:ea typeface="Courier New"/>
                <a:cs typeface="Courier New"/>
                <a:sym typeface="Courier New"/>
              </a:rPr>
              <a:t>$replacement</a:t>
            </a:r>
            <a:r>
              <a:rPr b="1" lang="en" sz="1200">
                <a:solidFill>
                  <a:srgbClr val="000000"/>
                </a:solidFill>
                <a:highlight>
                  <a:srgbClr val="FFFFFF"/>
                </a:highlight>
                <a:latin typeface="Courier New"/>
                <a:ea typeface="Courier New"/>
                <a:cs typeface="Courier New"/>
                <a:sym typeface="Courier New"/>
              </a:rPr>
              <a:t> ,</a:t>
            </a:r>
            <a:r>
              <a:rPr b="1" lang="en" sz="1200">
                <a:solidFill>
                  <a:srgbClr val="737373"/>
                </a:solidFill>
                <a:highlight>
                  <a:srgbClr val="FFFFFF"/>
                </a:highlight>
                <a:latin typeface="Courier New"/>
                <a:ea typeface="Courier New"/>
                <a:cs typeface="Courier New"/>
                <a:sym typeface="Courier New"/>
              </a:rPr>
              <a:t> </a:t>
            </a:r>
            <a:r>
              <a:rPr b="1" lang="en" sz="1200" u="sng">
                <a:solidFill>
                  <a:srgbClr val="1A691A"/>
                </a:solidFill>
                <a:latin typeface="Courier New"/>
                <a:ea typeface="Courier New"/>
                <a:cs typeface="Courier New"/>
                <a:sym typeface="Courier New"/>
                <a:hlinkClick r:id="rId5"/>
              </a:rPr>
              <a:t>mixed</a:t>
            </a:r>
            <a:r>
              <a:rPr b="1" lang="en" sz="1200">
                <a:solidFill>
                  <a:srgbClr val="737373"/>
                </a:solidFill>
                <a:latin typeface="Courier New"/>
                <a:ea typeface="Courier New"/>
                <a:cs typeface="Courier New"/>
                <a:sym typeface="Courier New"/>
              </a:rPr>
              <a:t> </a:t>
            </a:r>
            <a:r>
              <a:rPr b="1" lang="en" sz="1200">
                <a:solidFill>
                  <a:srgbClr val="000000"/>
                </a:solidFill>
                <a:latin typeface="Courier New"/>
                <a:ea typeface="Courier New"/>
                <a:cs typeface="Courier New"/>
                <a:sym typeface="Courier New"/>
              </a:rPr>
              <a:t>$subject</a:t>
            </a:r>
            <a:r>
              <a:rPr b="1" lang="en" sz="1200">
                <a:solidFill>
                  <a:srgbClr val="000000"/>
                </a:solidFill>
                <a:highlight>
                  <a:srgbClr val="FFFFFF"/>
                </a:highlight>
                <a:latin typeface="Courier New"/>
                <a:ea typeface="Courier New"/>
                <a:cs typeface="Courier New"/>
                <a:sym typeface="Courier New"/>
              </a:rPr>
              <a:t> [, </a:t>
            </a:r>
            <a:r>
              <a:rPr b="1" lang="en" sz="1200">
                <a:solidFill>
                  <a:srgbClr val="1A691A"/>
                </a:solidFill>
                <a:latin typeface="Courier New"/>
                <a:ea typeface="Courier New"/>
                <a:cs typeface="Courier New"/>
                <a:sym typeface="Courier New"/>
              </a:rPr>
              <a:t>int</a:t>
            </a:r>
            <a:r>
              <a:rPr b="1" lang="en" sz="1200">
                <a:solidFill>
                  <a:srgbClr val="737373"/>
                </a:solidFill>
                <a:latin typeface="Courier New"/>
                <a:ea typeface="Courier New"/>
                <a:cs typeface="Courier New"/>
                <a:sym typeface="Courier New"/>
              </a:rPr>
              <a:t> </a:t>
            </a:r>
            <a:r>
              <a:rPr b="1" lang="en" sz="1200">
                <a:solidFill>
                  <a:srgbClr val="000000"/>
                </a:solidFill>
                <a:latin typeface="Courier New"/>
                <a:ea typeface="Courier New"/>
                <a:cs typeface="Courier New"/>
                <a:sym typeface="Courier New"/>
              </a:rPr>
              <a:t>$limit = -1</a:t>
            </a:r>
            <a:r>
              <a:rPr b="1" lang="en" sz="1200">
                <a:solidFill>
                  <a:srgbClr val="000000"/>
                </a:solidFill>
                <a:highlight>
                  <a:srgbClr val="FFFFFF"/>
                </a:highlight>
                <a:latin typeface="Courier New"/>
                <a:ea typeface="Courier New"/>
                <a:cs typeface="Courier New"/>
                <a:sym typeface="Courier New"/>
              </a:rPr>
              <a:t> [, </a:t>
            </a:r>
            <a:r>
              <a:rPr b="1" lang="en" sz="1200">
                <a:solidFill>
                  <a:srgbClr val="1A691A"/>
                </a:solidFill>
                <a:latin typeface="Courier New"/>
                <a:ea typeface="Courier New"/>
                <a:cs typeface="Courier New"/>
                <a:sym typeface="Courier New"/>
              </a:rPr>
              <a:t>int</a:t>
            </a:r>
            <a:r>
              <a:rPr b="1" lang="en" sz="1200">
                <a:solidFill>
                  <a:srgbClr val="737373"/>
                </a:solidFill>
                <a:latin typeface="Courier New"/>
                <a:ea typeface="Courier New"/>
                <a:cs typeface="Courier New"/>
                <a:sym typeface="Courier New"/>
              </a:rPr>
              <a:t> </a:t>
            </a:r>
            <a:r>
              <a:rPr b="1" lang="en" sz="1200">
                <a:solidFill>
                  <a:srgbClr val="000000"/>
                </a:solidFill>
                <a:latin typeface="Courier New"/>
                <a:ea typeface="Courier New"/>
                <a:cs typeface="Courier New"/>
                <a:sym typeface="Courier New"/>
              </a:rPr>
              <a:t>&amp;$count</a:t>
            </a:r>
            <a:r>
              <a:rPr b="1" lang="en" sz="1200">
                <a:solidFill>
                  <a:srgbClr val="000000"/>
                </a:solidFill>
                <a:highlight>
                  <a:srgbClr val="FFFFFF"/>
                </a:highlight>
                <a:latin typeface="Courier New"/>
                <a:ea typeface="Courier New"/>
                <a:cs typeface="Courier New"/>
                <a:sym typeface="Courier New"/>
              </a:rPr>
              <a:t> ]])</a:t>
            </a:r>
            <a:br>
              <a:rPr b="1" lang="en" sz="1200">
                <a:solidFill>
                  <a:srgbClr val="000000"/>
                </a:solidFill>
                <a:highlight>
                  <a:srgbClr val="FFFFFF"/>
                </a:highlight>
              </a:rPr>
            </a:br>
            <a:endParaRPr b="1" sz="1200">
              <a:solidFill>
                <a:srgbClr val="000000"/>
              </a:solidFill>
              <a:highlight>
                <a:srgbClr val="FFFFFF"/>
              </a:highlight>
            </a:endParaRPr>
          </a:p>
          <a:p>
            <a:pPr indent="241300" lvl="0" marL="0" rtl="0" algn="just">
              <a:lnSpc>
                <a:spcPct val="163636"/>
              </a:lnSpc>
              <a:spcBef>
                <a:spcPts val="0"/>
              </a:spcBef>
              <a:spcAft>
                <a:spcPts val="0"/>
              </a:spcAft>
              <a:buSzPts val="1300"/>
              <a:buNone/>
            </a:pPr>
            <a:r>
              <a:rPr lang="en" sz="1200">
                <a:solidFill>
                  <a:srgbClr val="2B3239"/>
                </a:solidFill>
              </a:rPr>
              <a:t>Эта функция заменяет найденный в строке </a:t>
            </a:r>
            <a:r>
              <a:rPr b="1" lang="en" sz="1200">
                <a:solidFill>
                  <a:srgbClr val="2B3239"/>
                </a:solidFill>
              </a:rPr>
              <a:t>subject</a:t>
            </a:r>
            <a:r>
              <a:rPr lang="en" sz="1200">
                <a:solidFill>
                  <a:srgbClr val="2B3239"/>
                </a:solidFill>
              </a:rPr>
              <a:t> шаблон </a:t>
            </a:r>
            <a:r>
              <a:rPr b="1" lang="en" sz="1200">
                <a:solidFill>
                  <a:srgbClr val="2B3239"/>
                </a:solidFill>
              </a:rPr>
              <a:t>pattern</a:t>
            </a:r>
            <a:r>
              <a:rPr lang="en" sz="1200">
                <a:solidFill>
                  <a:srgbClr val="2B3239"/>
                </a:solidFill>
              </a:rPr>
              <a:t> на строку </a:t>
            </a:r>
            <a:r>
              <a:rPr b="1" lang="en" sz="1200">
                <a:solidFill>
                  <a:srgbClr val="2B3239"/>
                </a:solidFill>
              </a:rPr>
              <a:t>replacement</a:t>
            </a:r>
            <a:r>
              <a:rPr lang="en" sz="1200">
                <a:solidFill>
                  <a:srgbClr val="2B3239"/>
                </a:solidFill>
              </a:rPr>
              <a:t> и, если соответствие было найдено, возвращает модифицированную строку.</a:t>
            </a:r>
            <a:endParaRPr sz="1200">
              <a:solidFill>
                <a:srgbClr val="2B3239"/>
              </a:solidFill>
            </a:endParaRPr>
          </a:p>
          <a:p>
            <a:pPr indent="241300" lvl="0" marL="0" rtl="0" algn="just">
              <a:lnSpc>
                <a:spcPct val="163636"/>
              </a:lnSpc>
              <a:spcBef>
                <a:spcPts val="0"/>
              </a:spcBef>
              <a:spcAft>
                <a:spcPts val="0"/>
              </a:spcAft>
              <a:buSzPts val="1300"/>
              <a:buNone/>
            </a:pPr>
            <a:r>
              <a:rPr i="1" lang="en" sz="1200">
                <a:solidFill>
                  <a:srgbClr val="2B3239"/>
                </a:solidFill>
              </a:rPr>
              <a:t>Одной из частых ошибок при замене числовых значений является указание числа как типа, отличного от строкового, что приводит к неверному результату. Синтаксис функции таков, что число обязательно должно быть записано как строка.</a:t>
            </a:r>
            <a:endParaRPr i="1" sz="1200">
              <a:solidFill>
                <a:srgbClr val="2B3239"/>
              </a:solidFill>
            </a:endParaRPr>
          </a:p>
          <a:p>
            <a:pPr indent="0" lvl="0" marL="0" rtl="0" algn="l">
              <a:lnSpc>
                <a:spcPct val="115000"/>
              </a:lnSpc>
              <a:spcBef>
                <a:spcPts val="800"/>
              </a:spcBef>
              <a:spcAft>
                <a:spcPts val="800"/>
              </a:spcAft>
              <a:buSzPts val="1300"/>
              <a:buNone/>
            </a:pPr>
            <a:r>
              <a:t/>
            </a:r>
            <a:endParaRPr sz="1200">
              <a:solidFill>
                <a:srgbClr val="2B323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78" name="Google Shape;278;p34"/>
          <p:cNvSpPr txBox="1"/>
          <p:nvPr>
            <p:ph idx="1" type="body"/>
          </p:nvPr>
        </p:nvSpPr>
        <p:spPr>
          <a:xfrm>
            <a:off x="819150" y="1853850"/>
            <a:ext cx="7505700" cy="258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300"/>
              <a:buNone/>
            </a:pPr>
            <a:r>
              <a:rPr b="1" lang="en" sz="1200">
                <a:solidFill>
                  <a:srgbClr val="95001E"/>
                </a:solidFill>
                <a:highlight>
                  <a:srgbClr val="FFFFFF"/>
                </a:highlight>
              </a:rPr>
              <a:t>&lt;?</a:t>
            </a:r>
            <a:br>
              <a:rPr lang="en" sz="1200">
                <a:solidFill>
                  <a:srgbClr val="000000"/>
                </a:solidFill>
                <a:highlight>
                  <a:srgbClr val="FFFFFF"/>
                </a:highlight>
              </a:rPr>
            </a:br>
            <a:r>
              <a:rPr lang="en" sz="1200">
                <a:solidFill>
                  <a:srgbClr val="000000"/>
                </a:solidFill>
                <a:highlight>
                  <a:srgbClr val="FFFFFF"/>
                </a:highlight>
              </a:rPr>
              <a:t>  </a:t>
            </a:r>
            <a:r>
              <a:rPr b="1" lang="en" sz="1200">
                <a:solidFill>
                  <a:srgbClr val="000000"/>
                </a:solidFill>
                <a:highlight>
                  <a:srgbClr val="FFFFFF"/>
                </a:highlight>
              </a:rPr>
              <a:t>$number</a:t>
            </a:r>
            <a:r>
              <a:rPr b="1" lang="en" sz="1200">
                <a:solidFill>
                  <a:srgbClr val="1A691A"/>
                </a:solidFill>
                <a:highlight>
                  <a:srgbClr val="FFFFFF"/>
                </a:highlight>
              </a:rPr>
              <a:t> = </a:t>
            </a:r>
            <a:r>
              <a:rPr lang="en" sz="1200">
                <a:solidFill>
                  <a:srgbClr val="000000"/>
                </a:solidFill>
                <a:highlight>
                  <a:srgbClr val="FFFFFF"/>
                </a:highlight>
              </a:rPr>
              <a:t>"1952"</a:t>
            </a:r>
            <a:r>
              <a:rPr b="1" lang="en" sz="1200">
                <a:solidFill>
                  <a:srgbClr val="1A691A"/>
                </a:solidFill>
                <a:highlight>
                  <a:srgbClr val="FFFFFF"/>
                </a:highlight>
              </a:rPr>
              <a:t>;</a:t>
            </a:r>
            <a:br>
              <a:rPr lang="en" sz="1200">
                <a:solidFill>
                  <a:srgbClr val="000000"/>
                </a:solidFill>
                <a:highlight>
                  <a:srgbClr val="FFFFFF"/>
                </a:highlight>
              </a:rPr>
            </a:br>
            <a:r>
              <a:rPr lang="en" sz="1200">
                <a:solidFill>
                  <a:srgbClr val="000000"/>
                </a:solidFill>
                <a:highlight>
                  <a:srgbClr val="FFFFFF"/>
                </a:highlight>
              </a:rPr>
              <a:t>  </a:t>
            </a:r>
            <a:r>
              <a:rPr b="1" lang="en" sz="1200">
                <a:solidFill>
                  <a:srgbClr val="000000"/>
                </a:solidFill>
                <a:highlight>
                  <a:srgbClr val="FFFFFF"/>
                </a:highlight>
              </a:rPr>
              <a:t>$str</a:t>
            </a:r>
            <a:r>
              <a:rPr b="1" lang="en" sz="1200">
                <a:solidFill>
                  <a:srgbClr val="1A691A"/>
                </a:solidFill>
                <a:highlight>
                  <a:srgbClr val="FFFFFF"/>
                </a:highlight>
              </a:rPr>
              <a:t> = </a:t>
            </a:r>
            <a:r>
              <a:rPr lang="en" sz="1200">
                <a:solidFill>
                  <a:srgbClr val="000000"/>
                </a:solidFill>
                <a:highlight>
                  <a:srgbClr val="FFFFFF"/>
                </a:highlight>
              </a:rPr>
              <a:t>"Он родился в пятьдесят втором."</a:t>
            </a:r>
            <a:r>
              <a:rPr b="1" lang="en" sz="1200">
                <a:solidFill>
                  <a:srgbClr val="1A691A"/>
                </a:solidFill>
                <a:highlight>
                  <a:srgbClr val="FFFFFF"/>
                </a:highlight>
              </a:rPr>
              <a:t>;</a:t>
            </a:r>
            <a:br>
              <a:rPr b="1" lang="en" sz="1200">
                <a:solidFill>
                  <a:srgbClr val="1A691A"/>
                </a:solidFill>
                <a:highlight>
                  <a:srgbClr val="FFFFFF"/>
                </a:highlight>
              </a:rPr>
            </a:br>
            <a:r>
              <a:rPr b="1" lang="en" sz="1200">
                <a:solidFill>
                  <a:srgbClr val="1A691A"/>
                </a:solidFill>
                <a:highlight>
                  <a:srgbClr val="FFFFFF"/>
                </a:highlight>
              </a:rPr>
              <a:t>  echo(</a:t>
            </a:r>
            <a:r>
              <a:rPr lang="en" sz="1200">
                <a:solidFill>
                  <a:srgbClr val="000000"/>
                </a:solidFill>
                <a:highlight>
                  <a:srgbClr val="FFFFFF"/>
                </a:highlight>
              </a:rPr>
              <a:t>"до замены:</a:t>
            </a:r>
            <a:r>
              <a:rPr b="1" lang="en" sz="1200">
                <a:solidFill>
                  <a:srgbClr val="000000"/>
                </a:solidFill>
                <a:highlight>
                  <a:srgbClr val="FFFFFF"/>
                </a:highlight>
              </a:rPr>
              <a:t>$str</a:t>
            </a:r>
            <a:r>
              <a:rPr lang="en" sz="1200">
                <a:solidFill>
                  <a:srgbClr val="000000"/>
                </a:solidFill>
                <a:highlight>
                  <a:srgbClr val="FFFFFF"/>
                </a:highlight>
              </a:rPr>
              <a:t>"</a:t>
            </a:r>
            <a:r>
              <a:rPr b="1" lang="en" sz="1200">
                <a:solidFill>
                  <a:srgbClr val="1A691A"/>
                </a:solidFill>
                <a:highlight>
                  <a:srgbClr val="FFFFFF"/>
                </a:highlight>
              </a:rPr>
              <a:t>);</a:t>
            </a:r>
            <a:br>
              <a:rPr lang="en" sz="1200">
                <a:solidFill>
                  <a:srgbClr val="000000"/>
                </a:solidFill>
                <a:highlight>
                  <a:srgbClr val="FFFFFF"/>
                </a:highlight>
              </a:rPr>
            </a:br>
            <a:r>
              <a:rPr lang="en" sz="1200">
                <a:solidFill>
                  <a:srgbClr val="000000"/>
                </a:solidFill>
                <a:highlight>
                  <a:srgbClr val="FFFFFF"/>
                </a:highlight>
              </a:rPr>
              <a:t>  </a:t>
            </a:r>
            <a:r>
              <a:rPr b="1" lang="en" sz="1200">
                <a:solidFill>
                  <a:srgbClr val="000000"/>
                </a:solidFill>
                <a:highlight>
                  <a:srgbClr val="FFFFFF"/>
                </a:highlight>
              </a:rPr>
              <a:t>$str</a:t>
            </a:r>
            <a:r>
              <a:rPr b="1" lang="en" sz="1200">
                <a:solidFill>
                  <a:srgbClr val="1A691A"/>
                </a:solidFill>
                <a:highlight>
                  <a:srgbClr val="FFFFFF"/>
                </a:highlight>
              </a:rPr>
              <a:t> = </a:t>
            </a:r>
            <a:r>
              <a:rPr b="1" lang="en" sz="1200">
                <a:solidFill>
                  <a:srgbClr val="000000"/>
                </a:solidFill>
                <a:highlight>
                  <a:srgbClr val="FFFFFF"/>
                </a:highlight>
              </a:rPr>
              <a:t>preg</a:t>
            </a:r>
            <a:r>
              <a:rPr b="1" lang="en" sz="1200">
                <a:solidFill>
                  <a:srgbClr val="000000"/>
                </a:solidFill>
                <a:highlight>
                  <a:srgbClr val="FFFFFF"/>
                </a:highlight>
              </a:rPr>
              <a:t>_replace</a:t>
            </a:r>
            <a:r>
              <a:rPr b="1" lang="en" sz="1200">
                <a:solidFill>
                  <a:srgbClr val="1A691A"/>
                </a:solidFill>
                <a:highlight>
                  <a:srgbClr val="FFFFFF"/>
                </a:highlight>
              </a:rPr>
              <a:t>(</a:t>
            </a:r>
            <a:r>
              <a:rPr lang="en" sz="1200">
                <a:solidFill>
                  <a:srgbClr val="000000"/>
                </a:solidFill>
                <a:highlight>
                  <a:srgbClr val="FFFFFF"/>
                </a:highlight>
              </a:rPr>
              <a:t>"/пятьдесят втором/", </a:t>
            </a:r>
            <a:r>
              <a:rPr b="1" lang="en" sz="1200">
                <a:solidFill>
                  <a:srgbClr val="000000"/>
                </a:solidFill>
                <a:highlight>
                  <a:srgbClr val="FFFFFF"/>
                </a:highlight>
              </a:rPr>
              <a:t>$number</a:t>
            </a:r>
            <a:r>
              <a:rPr lang="en" sz="1200">
                <a:solidFill>
                  <a:srgbClr val="000000"/>
                </a:solidFill>
                <a:highlight>
                  <a:srgbClr val="FFFFFF"/>
                </a:highlight>
              </a:rPr>
              <a:t>, </a:t>
            </a:r>
            <a:r>
              <a:rPr b="1" lang="en" sz="1200">
                <a:solidFill>
                  <a:srgbClr val="000000"/>
                </a:solidFill>
                <a:highlight>
                  <a:srgbClr val="FFFFFF"/>
                </a:highlight>
              </a:rPr>
              <a:t>$str</a:t>
            </a:r>
            <a:r>
              <a:rPr b="1" lang="en" sz="1200">
                <a:solidFill>
                  <a:srgbClr val="1A691A"/>
                </a:solidFill>
                <a:highlight>
                  <a:srgbClr val="FFFFFF"/>
                </a:highlight>
              </a:rPr>
              <a:t>);</a:t>
            </a:r>
            <a:br>
              <a:rPr b="1" lang="en" sz="1200">
                <a:solidFill>
                  <a:srgbClr val="1A691A"/>
                </a:solidFill>
                <a:highlight>
                  <a:srgbClr val="FFFFFF"/>
                </a:highlight>
              </a:rPr>
            </a:br>
            <a:r>
              <a:rPr b="1" lang="en" sz="1200">
                <a:solidFill>
                  <a:srgbClr val="1A691A"/>
                </a:solidFill>
                <a:highlight>
                  <a:srgbClr val="FFFFFF"/>
                </a:highlight>
              </a:rPr>
              <a:t>  echo(</a:t>
            </a:r>
            <a:r>
              <a:rPr lang="en" sz="1200">
                <a:solidFill>
                  <a:srgbClr val="000000"/>
                </a:solidFill>
                <a:highlight>
                  <a:srgbClr val="FFFFFF"/>
                </a:highlight>
              </a:rPr>
              <a:t>"&lt;br&gt; после замены: </a:t>
            </a:r>
            <a:r>
              <a:rPr b="1" lang="en" sz="1200">
                <a:solidFill>
                  <a:srgbClr val="000000"/>
                </a:solidFill>
                <a:highlight>
                  <a:srgbClr val="FFFFFF"/>
                </a:highlight>
              </a:rPr>
              <a:t>$str</a:t>
            </a:r>
            <a:r>
              <a:rPr lang="en" sz="1200">
                <a:solidFill>
                  <a:srgbClr val="000000"/>
                </a:solidFill>
                <a:highlight>
                  <a:srgbClr val="FFFFFF"/>
                </a:highlight>
              </a:rPr>
              <a:t>"</a:t>
            </a:r>
            <a:r>
              <a:rPr b="1" lang="en" sz="1200">
                <a:solidFill>
                  <a:srgbClr val="1A691A"/>
                </a:solidFill>
                <a:highlight>
                  <a:srgbClr val="FFFFFF"/>
                </a:highlight>
              </a:rPr>
              <a:t>);</a:t>
            </a:r>
            <a:br>
              <a:rPr lang="en" sz="1200">
                <a:solidFill>
                  <a:srgbClr val="000000"/>
                </a:solidFill>
                <a:highlight>
                  <a:srgbClr val="FFFFFF"/>
                </a:highlight>
              </a:rPr>
            </a:br>
            <a:r>
              <a:rPr b="1" lang="en" sz="1200">
                <a:solidFill>
                  <a:srgbClr val="95001E"/>
                </a:solidFill>
                <a:highlight>
                  <a:srgbClr val="FFFFFF"/>
                </a:highlight>
              </a:rPr>
              <a:t>?&gt;</a:t>
            </a:r>
            <a:endParaRPr sz="1200">
              <a:solidFill>
                <a:srgbClr val="000000"/>
              </a:solidFill>
              <a:highlight>
                <a:srgbClr val="FFFFFF"/>
              </a:highlight>
            </a:endParaRPr>
          </a:p>
          <a:p>
            <a:pPr indent="241300" lvl="0" marL="0" rtl="0" algn="just">
              <a:lnSpc>
                <a:spcPct val="163636"/>
              </a:lnSpc>
              <a:spcBef>
                <a:spcPts val="0"/>
              </a:spcBef>
              <a:spcAft>
                <a:spcPts val="0"/>
              </a:spcAft>
              <a:buSzPts val="1300"/>
              <a:buNone/>
            </a:pPr>
            <a:r>
              <a:rPr lang="en" sz="1200">
                <a:solidFill>
                  <a:srgbClr val="2B3239"/>
                </a:solidFill>
              </a:rPr>
              <a:t>Результат:</a:t>
            </a:r>
            <a:endParaRPr sz="1200">
              <a:solidFill>
                <a:srgbClr val="2B3239"/>
              </a:solidFill>
            </a:endParaRPr>
          </a:p>
          <a:p>
            <a:pPr indent="0" lvl="0" marL="0" rtl="0" algn="l">
              <a:lnSpc>
                <a:spcPct val="130000"/>
              </a:lnSpc>
              <a:spcBef>
                <a:spcPts val="0"/>
              </a:spcBef>
              <a:spcAft>
                <a:spcPts val="0"/>
              </a:spcAft>
              <a:buSzPts val="1300"/>
              <a:buNone/>
            </a:pPr>
            <a:r>
              <a:rPr lang="en" sz="1200">
                <a:solidFill>
                  <a:srgbClr val="000000"/>
                </a:solidFill>
                <a:highlight>
                  <a:srgbClr val="FFFFFF"/>
                </a:highlight>
              </a:rPr>
              <a:t>до замены: Он родился в пятьдесят втором.</a:t>
            </a:r>
            <a:br>
              <a:rPr lang="en" sz="1200">
                <a:solidFill>
                  <a:srgbClr val="000000"/>
                </a:solidFill>
                <a:highlight>
                  <a:srgbClr val="FFFFFF"/>
                </a:highlight>
              </a:rPr>
            </a:br>
            <a:r>
              <a:rPr lang="en" sz="1200">
                <a:solidFill>
                  <a:srgbClr val="000000"/>
                </a:solidFill>
                <a:highlight>
                  <a:srgbClr val="FFFFFF"/>
                </a:highlight>
              </a:rPr>
              <a:t>после замены: Он родился в 1952.</a:t>
            </a:r>
            <a:endParaRPr sz="1200">
              <a:solidFill>
                <a:srgbClr val="000000"/>
              </a:solidFill>
              <a:highlight>
                <a:srgbClr val="FFFFFF"/>
              </a:highlight>
            </a:endParaRPr>
          </a:p>
          <a:p>
            <a:pPr indent="0" lvl="0" marL="0" rtl="0" algn="l">
              <a:lnSpc>
                <a:spcPct val="115000"/>
              </a:lnSpc>
              <a:spcBef>
                <a:spcPts val="800"/>
              </a:spcBef>
              <a:spcAft>
                <a:spcPts val="800"/>
              </a:spcAft>
              <a:buSzPts val="1300"/>
              <a:buNone/>
            </a:pPr>
            <a:r>
              <a:t/>
            </a:r>
            <a:endParaRPr sz="1200">
              <a:solidFill>
                <a:srgbClr val="2B323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84" name="Google Shape;284;p36"/>
          <p:cNvSpPr txBox="1"/>
          <p:nvPr>
            <p:ph idx="1" type="body"/>
          </p:nvPr>
        </p:nvSpPr>
        <p:spPr>
          <a:xfrm>
            <a:off x="819150" y="1853850"/>
            <a:ext cx="7505700" cy="25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200">
                <a:solidFill>
                  <a:srgbClr val="000000"/>
                </a:solidFill>
              </a:rPr>
              <a:t>preg_</a:t>
            </a:r>
            <a:r>
              <a:rPr b="1" lang="en" sz="1200">
                <a:solidFill>
                  <a:srgbClr val="000000"/>
                </a:solidFill>
              </a:rPr>
              <a:t>split()</a:t>
            </a:r>
            <a:endParaRPr b="1" sz="1200">
              <a:solidFill>
                <a:srgbClr val="000000"/>
              </a:solidFill>
            </a:endParaRPr>
          </a:p>
          <a:p>
            <a:pPr indent="0" lvl="0" marL="0" rtl="0" algn="l">
              <a:lnSpc>
                <a:spcPct val="130000"/>
              </a:lnSpc>
              <a:spcBef>
                <a:spcPts val="0"/>
              </a:spcBef>
              <a:spcAft>
                <a:spcPts val="0"/>
              </a:spcAft>
              <a:buSzPts val="1300"/>
              <a:buNone/>
            </a:pPr>
            <a:r>
              <a:rPr lang="en" sz="1200">
                <a:solidFill>
                  <a:srgbClr val="000000"/>
                </a:solidFill>
                <a:highlight>
                  <a:srgbClr val="FFFFFF"/>
                </a:highlight>
              </a:rPr>
              <a:t> </a:t>
            </a:r>
            <a:r>
              <a:rPr b="1" lang="en" sz="1200">
                <a:solidFill>
                  <a:srgbClr val="1A691A"/>
                </a:solidFill>
                <a:highlight>
                  <a:srgbClr val="FFFFFF"/>
                </a:highlight>
              </a:rPr>
              <a:t>array </a:t>
            </a:r>
            <a:r>
              <a:rPr b="1" lang="en" sz="1200">
                <a:solidFill>
                  <a:srgbClr val="000000"/>
                </a:solidFill>
              </a:rPr>
              <a:t>preg_split</a:t>
            </a:r>
            <a:r>
              <a:rPr b="1" lang="en" sz="1200">
                <a:solidFill>
                  <a:srgbClr val="1A691A"/>
                </a:solidFill>
                <a:highlight>
                  <a:srgbClr val="FFFFFF"/>
                </a:highlight>
              </a:rPr>
              <a:t> (string</a:t>
            </a:r>
            <a:r>
              <a:rPr b="1" lang="en" sz="1200">
                <a:solidFill>
                  <a:srgbClr val="000000"/>
                </a:solidFill>
                <a:highlight>
                  <a:srgbClr val="FFFFFF"/>
                </a:highlight>
              </a:rPr>
              <a:t> pattern</a:t>
            </a:r>
            <a:r>
              <a:rPr lang="en" sz="1200">
                <a:solidFill>
                  <a:srgbClr val="000000"/>
                </a:solidFill>
                <a:highlight>
                  <a:srgbClr val="FFFFFF"/>
                </a:highlight>
              </a:rPr>
              <a:t>, </a:t>
            </a:r>
            <a:r>
              <a:rPr b="1" lang="en" sz="1200">
                <a:solidFill>
                  <a:srgbClr val="1A691A"/>
                </a:solidFill>
                <a:highlight>
                  <a:srgbClr val="FFFFFF"/>
                </a:highlight>
              </a:rPr>
              <a:t>string</a:t>
            </a:r>
            <a:r>
              <a:rPr b="1" lang="en" sz="1200">
                <a:solidFill>
                  <a:srgbClr val="000000"/>
                </a:solidFill>
                <a:highlight>
                  <a:srgbClr val="FFFFFF"/>
                </a:highlight>
              </a:rPr>
              <a:t> string</a:t>
            </a:r>
            <a:r>
              <a:rPr lang="en" sz="1200">
                <a:solidFill>
                  <a:srgbClr val="000000"/>
                </a:solidFill>
                <a:highlight>
                  <a:srgbClr val="FFFFFF"/>
                </a:highlight>
              </a:rPr>
              <a:t> [,</a:t>
            </a:r>
            <a:r>
              <a:rPr b="1" lang="en" sz="1200">
                <a:solidFill>
                  <a:srgbClr val="1A691A"/>
                </a:solidFill>
                <a:highlight>
                  <a:srgbClr val="FFFFFF"/>
                </a:highlight>
              </a:rPr>
              <a:t> int</a:t>
            </a:r>
            <a:r>
              <a:rPr b="1" lang="en" sz="1200">
                <a:solidFill>
                  <a:srgbClr val="000000"/>
                </a:solidFill>
                <a:highlight>
                  <a:srgbClr val="FFFFFF"/>
                </a:highlight>
              </a:rPr>
              <a:t> limit [, </a:t>
            </a:r>
            <a:r>
              <a:rPr b="1" lang="en" sz="1200">
                <a:solidFill>
                  <a:srgbClr val="1A691A"/>
                </a:solidFill>
                <a:highlight>
                  <a:srgbClr val="FFFFFF"/>
                </a:highlight>
              </a:rPr>
              <a:t>int</a:t>
            </a:r>
            <a:r>
              <a:rPr b="1" lang="en" sz="1200">
                <a:solidFill>
                  <a:srgbClr val="000000"/>
                </a:solidFill>
                <a:highlight>
                  <a:srgbClr val="FFFFFF"/>
                </a:highlight>
              </a:rPr>
              <a:t> flags = 0 ]</a:t>
            </a:r>
            <a:r>
              <a:rPr lang="en" sz="1200">
                <a:solidFill>
                  <a:srgbClr val="000000"/>
                </a:solidFill>
                <a:highlight>
                  <a:srgbClr val="FFFFFF"/>
                </a:highlight>
              </a:rPr>
              <a:t>]</a:t>
            </a:r>
            <a:r>
              <a:rPr b="1" lang="en" sz="1200">
                <a:solidFill>
                  <a:srgbClr val="1A691A"/>
                </a:solidFill>
                <a:highlight>
                  <a:srgbClr val="FFFFFF"/>
                </a:highlight>
              </a:rPr>
              <a:t>)</a:t>
            </a:r>
            <a:br>
              <a:rPr lang="en" sz="1200">
                <a:solidFill>
                  <a:srgbClr val="000000"/>
                </a:solidFill>
                <a:highlight>
                  <a:srgbClr val="FFFFFF"/>
                </a:highlight>
              </a:rPr>
            </a:br>
            <a:endParaRPr sz="1200">
              <a:solidFill>
                <a:srgbClr val="000000"/>
              </a:solidFill>
              <a:highlight>
                <a:srgbClr val="FFFFFF"/>
              </a:highlight>
            </a:endParaRPr>
          </a:p>
          <a:p>
            <a:pPr indent="241300" lvl="0" marL="0" rtl="0" algn="just">
              <a:lnSpc>
                <a:spcPct val="163636"/>
              </a:lnSpc>
              <a:spcBef>
                <a:spcPts val="0"/>
              </a:spcBef>
              <a:spcAft>
                <a:spcPts val="0"/>
              </a:spcAft>
              <a:buSzPts val="1300"/>
              <a:buNone/>
            </a:pPr>
            <a:r>
              <a:rPr lang="en" sz="1200">
                <a:solidFill>
                  <a:srgbClr val="2B3239"/>
                </a:solidFill>
              </a:rPr>
              <a:t>Эта функция возвращает массив строк, которые представляют собой подстроки строки </a:t>
            </a:r>
            <a:r>
              <a:rPr b="1" lang="en" sz="1200">
                <a:solidFill>
                  <a:srgbClr val="2B3239"/>
                </a:solidFill>
              </a:rPr>
              <a:t>string</a:t>
            </a:r>
            <a:r>
              <a:rPr lang="en" sz="1200">
                <a:solidFill>
                  <a:srgbClr val="2B3239"/>
                </a:solidFill>
              </a:rPr>
              <a:t>, образованные в результате разделения строки string на подстроки в соответствии с регулярным выражением </a:t>
            </a:r>
            <a:r>
              <a:rPr b="1" lang="en" sz="1200">
                <a:solidFill>
                  <a:srgbClr val="2B3239"/>
                </a:solidFill>
              </a:rPr>
              <a:t>pattern</a:t>
            </a:r>
            <a:r>
              <a:rPr lang="en" sz="1200">
                <a:solidFill>
                  <a:srgbClr val="2B3239"/>
                </a:solidFill>
              </a:rPr>
              <a:t>. Если указан необязательный параметр </a:t>
            </a:r>
            <a:r>
              <a:rPr b="1" lang="en" sz="1200">
                <a:solidFill>
                  <a:srgbClr val="2B3239"/>
                </a:solidFill>
              </a:rPr>
              <a:t>limit</a:t>
            </a:r>
            <a:r>
              <a:rPr lang="en" sz="1200">
                <a:solidFill>
                  <a:srgbClr val="2B3239"/>
                </a:solidFill>
              </a:rPr>
              <a:t>, то в возвращаемом массиве будет не больше limit элементов, последний из которых содержит неразделенную часть строки.</a:t>
            </a:r>
            <a:endParaRPr sz="1200">
              <a:solidFill>
                <a:srgbClr val="2B3239"/>
              </a:solidFill>
            </a:endParaRPr>
          </a:p>
          <a:p>
            <a:pPr indent="241300" lvl="0" marL="0" rtl="0" algn="just">
              <a:lnSpc>
                <a:spcPct val="163636"/>
              </a:lnSpc>
              <a:spcBef>
                <a:spcPts val="0"/>
              </a:spcBef>
              <a:spcAft>
                <a:spcPts val="0"/>
              </a:spcAft>
              <a:buSzPts val="1300"/>
              <a:buNone/>
            </a:pPr>
            <a:r>
              <a:rPr lang="en" sz="1200">
                <a:solidFill>
                  <a:srgbClr val="2B3239"/>
                </a:solidFill>
              </a:rPr>
              <a:t>Эта функция полезна при разделении дат, доменных имен и т.д.</a:t>
            </a:r>
            <a:endParaRPr sz="1200">
              <a:solidFill>
                <a:srgbClr val="2B3239"/>
              </a:solidFill>
            </a:endParaRPr>
          </a:p>
          <a:p>
            <a:pPr indent="0" lvl="0" marL="0" rtl="0" algn="l">
              <a:lnSpc>
                <a:spcPct val="115000"/>
              </a:lnSpc>
              <a:spcBef>
                <a:spcPts val="800"/>
              </a:spcBef>
              <a:spcAft>
                <a:spcPts val="800"/>
              </a:spcAft>
              <a:buSzPts val="1300"/>
              <a:buNone/>
            </a:pPr>
            <a:r>
              <a:t/>
            </a:r>
            <a:endParaRPr b="1" sz="12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90" name="Google Shape;290;p37"/>
          <p:cNvSpPr txBox="1"/>
          <p:nvPr>
            <p:ph idx="1" type="body"/>
          </p:nvPr>
        </p:nvSpPr>
        <p:spPr>
          <a:xfrm>
            <a:off x="819150" y="1853850"/>
            <a:ext cx="7505700" cy="2585100"/>
          </a:xfrm>
          <a:prstGeom prst="rect">
            <a:avLst/>
          </a:prstGeom>
          <a:noFill/>
          <a:ln>
            <a:noFill/>
          </a:ln>
        </p:spPr>
        <p:txBody>
          <a:bodyPr anchorCtr="0" anchor="t" bIns="91425" lIns="91425" spcFirstLastPara="1" rIns="91425" wrap="square" tIns="91425">
            <a:noAutofit/>
          </a:bodyPr>
          <a:lstStyle/>
          <a:p>
            <a:pPr indent="241300" lvl="0" marL="0" rtl="0" algn="just">
              <a:lnSpc>
                <a:spcPct val="163636"/>
              </a:lnSpc>
              <a:spcBef>
                <a:spcPts val="0"/>
              </a:spcBef>
              <a:spcAft>
                <a:spcPts val="0"/>
              </a:spcAft>
              <a:buSzPts val="1300"/>
              <a:buNone/>
            </a:pPr>
            <a:r>
              <a:rPr lang="en" sz="1100">
                <a:solidFill>
                  <a:srgbClr val="2B3239"/>
                </a:solidFill>
                <a:latin typeface="Arial"/>
                <a:ea typeface="Arial"/>
                <a:cs typeface="Arial"/>
                <a:sym typeface="Arial"/>
              </a:rPr>
              <a:t>К примеру:</a:t>
            </a:r>
            <a:endParaRPr sz="1100">
              <a:solidFill>
                <a:srgbClr val="2B3239"/>
              </a:solidFill>
              <a:latin typeface="Arial"/>
              <a:ea typeface="Arial"/>
              <a:cs typeface="Arial"/>
              <a:sym typeface="Arial"/>
            </a:endParaRPr>
          </a:p>
          <a:p>
            <a:pPr indent="0" lvl="0" marL="0" rtl="0" algn="l">
              <a:lnSpc>
                <a:spcPct val="130000"/>
              </a:lnSpc>
              <a:spcBef>
                <a:spcPts val="0"/>
              </a:spcBef>
              <a:spcAft>
                <a:spcPts val="0"/>
              </a:spcAft>
              <a:buSzPts val="1300"/>
              <a:buNone/>
            </a:pPr>
            <a:r>
              <a:rPr b="1" lang="en" sz="900">
                <a:solidFill>
                  <a:srgbClr val="95001E"/>
                </a:solidFill>
                <a:highlight>
                  <a:srgbClr val="FFFFFF"/>
                </a:highlight>
                <a:latin typeface="Arial"/>
                <a:ea typeface="Arial"/>
                <a:cs typeface="Arial"/>
                <a:sym typeface="Arial"/>
              </a:rPr>
              <a:t>&lt;?</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  </a:t>
            </a:r>
            <a:r>
              <a:rPr b="1" lang="en" sz="900">
                <a:solidFill>
                  <a:srgbClr val="000000"/>
                </a:solidFill>
                <a:highlight>
                  <a:srgbClr val="FFFFFF"/>
                </a:highlight>
                <a:latin typeface="Arial"/>
                <a:ea typeface="Arial"/>
                <a:cs typeface="Arial"/>
                <a:sym typeface="Arial"/>
              </a:rPr>
              <a:t>$url</a:t>
            </a:r>
            <a:r>
              <a:rPr b="1" lang="en" sz="900">
                <a:solidFill>
                  <a:srgbClr val="1A691A"/>
                </a:solidFill>
                <a:highlight>
                  <a:srgbClr val="FFFFFF"/>
                </a:highlight>
                <a:latin typeface="Arial"/>
                <a:ea typeface="Arial"/>
                <a:cs typeface="Arial"/>
                <a:sym typeface="Arial"/>
              </a:rPr>
              <a:t> = </a:t>
            </a:r>
            <a:r>
              <a:rPr lang="en" sz="900">
                <a:solidFill>
                  <a:srgbClr val="000000"/>
                </a:solidFill>
                <a:highlight>
                  <a:srgbClr val="FFFFFF"/>
                </a:highlight>
                <a:latin typeface="Arial"/>
                <a:ea typeface="Arial"/>
                <a:cs typeface="Arial"/>
                <a:sym typeface="Arial"/>
              </a:rPr>
              <a:t>"www.softtime.ru"</a:t>
            </a:r>
            <a:r>
              <a:rPr b="1" lang="en" sz="900">
                <a:solidFill>
                  <a:srgbClr val="1A691A"/>
                </a:solidFill>
                <a:highlight>
                  <a:srgbClr val="FFFFFF"/>
                </a:highlight>
                <a:latin typeface="Arial"/>
                <a:ea typeface="Arial"/>
                <a:cs typeface="Arial"/>
                <a:sym typeface="Arial"/>
              </a:rPr>
              <a:t>;</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  </a:t>
            </a:r>
            <a:r>
              <a:rPr b="1" lang="en" sz="900">
                <a:solidFill>
                  <a:srgbClr val="000000"/>
                </a:solidFill>
                <a:highlight>
                  <a:srgbClr val="FFFFFF"/>
                </a:highlight>
                <a:latin typeface="Arial"/>
                <a:ea typeface="Arial"/>
                <a:cs typeface="Arial"/>
                <a:sym typeface="Arial"/>
              </a:rPr>
              <a:t>$array</a:t>
            </a:r>
            <a:r>
              <a:rPr b="1" lang="en" sz="900">
                <a:solidFill>
                  <a:srgbClr val="1A691A"/>
                </a:solidFill>
                <a:highlight>
                  <a:srgbClr val="FFFFFF"/>
                </a:highlight>
                <a:latin typeface="Arial"/>
                <a:ea typeface="Arial"/>
                <a:cs typeface="Arial"/>
                <a:sym typeface="Arial"/>
              </a:rPr>
              <a:t> = </a:t>
            </a:r>
            <a:r>
              <a:rPr b="1" lang="en" sz="900">
                <a:solidFill>
                  <a:srgbClr val="000000"/>
                </a:solidFill>
                <a:highlight>
                  <a:srgbClr val="FFFFFF"/>
                </a:highlight>
                <a:latin typeface="Arial"/>
                <a:ea typeface="Arial"/>
                <a:cs typeface="Arial"/>
                <a:sym typeface="Arial"/>
              </a:rPr>
              <a:t>preg_</a:t>
            </a:r>
            <a:r>
              <a:rPr b="1" lang="en" sz="900">
                <a:solidFill>
                  <a:srgbClr val="000000"/>
                </a:solidFill>
                <a:highlight>
                  <a:srgbClr val="FFFFFF"/>
                </a:highlight>
                <a:latin typeface="Arial"/>
                <a:ea typeface="Arial"/>
                <a:cs typeface="Arial"/>
                <a:sym typeface="Arial"/>
              </a:rPr>
              <a:t>split</a:t>
            </a:r>
            <a:r>
              <a:rPr b="1" lang="en" sz="900">
                <a:solidFill>
                  <a:srgbClr val="1A691A"/>
                </a:solidFill>
                <a:highlight>
                  <a:srgbClr val="FFFFFF"/>
                </a:highlight>
                <a:latin typeface="Arial"/>
                <a:ea typeface="Arial"/>
                <a:cs typeface="Arial"/>
                <a:sym typeface="Arial"/>
              </a:rPr>
              <a:t> (</a:t>
            </a:r>
            <a:r>
              <a:rPr lang="en" sz="900">
                <a:solidFill>
                  <a:srgbClr val="000000"/>
                </a:solidFill>
                <a:highlight>
                  <a:srgbClr val="FFFFFF"/>
                </a:highlight>
                <a:latin typeface="Arial"/>
                <a:ea typeface="Arial"/>
                <a:cs typeface="Arial"/>
                <a:sym typeface="Arial"/>
              </a:rPr>
              <a:t>"/\./", </a:t>
            </a:r>
            <a:r>
              <a:rPr b="1" lang="en" sz="900">
                <a:solidFill>
                  <a:srgbClr val="000000"/>
                </a:solidFill>
                <a:highlight>
                  <a:srgbClr val="FFFFFF"/>
                </a:highlight>
                <a:latin typeface="Arial"/>
                <a:ea typeface="Arial"/>
                <a:cs typeface="Arial"/>
                <a:sym typeface="Arial"/>
              </a:rPr>
              <a:t>$url</a:t>
            </a:r>
            <a:r>
              <a:rPr b="1" lang="en" sz="900">
                <a:solidFill>
                  <a:srgbClr val="1A691A"/>
                </a:solidFill>
                <a:highlight>
                  <a:srgbClr val="FFFFFF"/>
                </a:highlight>
                <a:latin typeface="Arial"/>
                <a:ea typeface="Arial"/>
                <a:cs typeface="Arial"/>
                <a:sym typeface="Arial"/>
              </a:rPr>
              <a:t>);</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  </a:t>
            </a:r>
            <a:r>
              <a:rPr b="1" lang="en" sz="900">
                <a:solidFill>
                  <a:srgbClr val="000000"/>
                </a:solidFill>
                <a:highlight>
                  <a:srgbClr val="FFFFFF"/>
                </a:highlight>
                <a:latin typeface="Arial"/>
                <a:ea typeface="Arial"/>
                <a:cs typeface="Arial"/>
                <a:sym typeface="Arial"/>
              </a:rPr>
              <a:t>foreach</a:t>
            </a:r>
            <a:r>
              <a:rPr b="1" lang="en" sz="900">
                <a:solidFill>
                  <a:srgbClr val="1A691A"/>
                </a:solidFill>
                <a:highlight>
                  <a:srgbClr val="FFFFFF"/>
                </a:highlight>
                <a:latin typeface="Arial"/>
                <a:ea typeface="Arial"/>
                <a:cs typeface="Arial"/>
                <a:sym typeface="Arial"/>
              </a:rPr>
              <a:t>(</a:t>
            </a:r>
            <a:r>
              <a:rPr b="1" lang="en" sz="900">
                <a:solidFill>
                  <a:srgbClr val="000000"/>
                </a:solidFill>
                <a:highlight>
                  <a:srgbClr val="FFFFFF"/>
                </a:highlight>
                <a:latin typeface="Arial"/>
                <a:ea typeface="Arial"/>
                <a:cs typeface="Arial"/>
                <a:sym typeface="Arial"/>
              </a:rPr>
              <a:t>$array as $index</a:t>
            </a:r>
            <a:r>
              <a:rPr b="1" lang="en" sz="900">
                <a:solidFill>
                  <a:srgbClr val="1A691A"/>
                </a:solidFill>
                <a:highlight>
                  <a:srgbClr val="FFFFFF"/>
                </a:highlight>
                <a:latin typeface="Arial"/>
                <a:ea typeface="Arial"/>
                <a:cs typeface="Arial"/>
                <a:sym typeface="Arial"/>
              </a:rPr>
              <a:t> =&gt; </a:t>
            </a:r>
            <a:r>
              <a:rPr b="1" lang="en" sz="900">
                <a:solidFill>
                  <a:srgbClr val="000000"/>
                </a:solidFill>
                <a:highlight>
                  <a:srgbClr val="FFFFFF"/>
                </a:highlight>
                <a:latin typeface="Arial"/>
                <a:ea typeface="Arial"/>
                <a:cs typeface="Arial"/>
                <a:sym typeface="Arial"/>
              </a:rPr>
              <a:t>$val</a:t>
            </a:r>
            <a:r>
              <a:rPr b="1" lang="en" sz="900">
                <a:solidFill>
                  <a:srgbClr val="1A691A"/>
                </a:solidFill>
                <a:highlight>
                  <a:srgbClr val="FFFFFF"/>
                </a:highlight>
                <a:latin typeface="Arial"/>
                <a:ea typeface="Arial"/>
                <a:cs typeface="Arial"/>
                <a:sym typeface="Arial"/>
              </a:rPr>
              <a:t>)</a:t>
            </a:r>
            <a:br>
              <a:rPr b="1" lang="en" sz="900">
                <a:solidFill>
                  <a:srgbClr val="1A691A"/>
                </a:solidFill>
                <a:highlight>
                  <a:srgbClr val="FFFFFF"/>
                </a:highlight>
                <a:latin typeface="Arial"/>
                <a:ea typeface="Arial"/>
                <a:cs typeface="Arial"/>
                <a:sym typeface="Arial"/>
              </a:rPr>
            </a:br>
            <a:r>
              <a:rPr b="1" lang="en" sz="900">
                <a:solidFill>
                  <a:srgbClr val="1A691A"/>
                </a:solidFill>
                <a:highlight>
                  <a:srgbClr val="FFFFFF"/>
                </a:highlight>
                <a:latin typeface="Arial"/>
                <a:ea typeface="Arial"/>
                <a:cs typeface="Arial"/>
                <a:sym typeface="Arial"/>
              </a:rPr>
              <a:t>  {</a:t>
            </a:r>
            <a:br>
              <a:rPr b="1" lang="en" sz="900">
                <a:solidFill>
                  <a:srgbClr val="1A691A"/>
                </a:solidFill>
                <a:highlight>
                  <a:srgbClr val="FFFFFF"/>
                </a:highlight>
                <a:latin typeface="Arial"/>
                <a:ea typeface="Arial"/>
                <a:cs typeface="Arial"/>
                <a:sym typeface="Arial"/>
              </a:rPr>
            </a:br>
            <a:r>
              <a:rPr b="1" lang="en" sz="900">
                <a:solidFill>
                  <a:srgbClr val="1A691A"/>
                </a:solidFill>
                <a:highlight>
                  <a:srgbClr val="FFFFFF"/>
                </a:highlight>
                <a:latin typeface="Arial"/>
                <a:ea typeface="Arial"/>
                <a:cs typeface="Arial"/>
                <a:sym typeface="Arial"/>
              </a:rPr>
              <a:t>    echo(</a:t>
            </a:r>
            <a:r>
              <a:rPr lang="en" sz="900">
                <a:solidFill>
                  <a:srgbClr val="000000"/>
                </a:solidFill>
                <a:highlight>
                  <a:srgbClr val="FFFFFF"/>
                </a:highlight>
                <a:latin typeface="Arial"/>
                <a:ea typeface="Arial"/>
                <a:cs typeface="Arial"/>
                <a:sym typeface="Arial"/>
              </a:rPr>
              <a:t>"</a:t>
            </a:r>
            <a:r>
              <a:rPr b="1" lang="en" sz="900">
                <a:solidFill>
                  <a:srgbClr val="000000"/>
                </a:solidFill>
                <a:highlight>
                  <a:srgbClr val="FFFFFF"/>
                </a:highlight>
                <a:latin typeface="Arial"/>
                <a:ea typeface="Arial"/>
                <a:cs typeface="Arial"/>
                <a:sym typeface="Arial"/>
              </a:rPr>
              <a:t>$index</a:t>
            </a:r>
            <a:r>
              <a:rPr b="1" lang="en" sz="900">
                <a:solidFill>
                  <a:srgbClr val="1A691A"/>
                </a:solidFill>
                <a:highlight>
                  <a:srgbClr val="FFFFFF"/>
                </a:highlight>
                <a:latin typeface="Arial"/>
                <a:ea typeface="Arial"/>
                <a:cs typeface="Arial"/>
                <a:sym typeface="Arial"/>
              </a:rPr>
              <a:t> -&gt; </a:t>
            </a:r>
            <a:r>
              <a:rPr b="1" lang="en" sz="900">
                <a:solidFill>
                  <a:srgbClr val="000000"/>
                </a:solidFill>
                <a:highlight>
                  <a:srgbClr val="FFFFFF"/>
                </a:highlight>
                <a:latin typeface="Arial"/>
                <a:ea typeface="Arial"/>
                <a:cs typeface="Arial"/>
                <a:sym typeface="Arial"/>
              </a:rPr>
              <a:t>$val</a:t>
            </a:r>
            <a:r>
              <a:rPr lang="en" sz="900">
                <a:solidFill>
                  <a:srgbClr val="000000"/>
                </a:solidFill>
                <a:highlight>
                  <a:srgbClr val="FFFFFF"/>
                </a:highlight>
                <a:latin typeface="Arial"/>
                <a:ea typeface="Arial"/>
                <a:cs typeface="Arial"/>
                <a:sym typeface="Arial"/>
              </a:rPr>
              <a:t> &lt;br /&gt;"</a:t>
            </a:r>
            <a:r>
              <a:rPr b="1" lang="en" sz="900">
                <a:solidFill>
                  <a:srgbClr val="1A691A"/>
                </a:solidFill>
                <a:highlight>
                  <a:srgbClr val="FFFFFF"/>
                </a:highlight>
                <a:latin typeface="Arial"/>
                <a:ea typeface="Arial"/>
                <a:cs typeface="Arial"/>
                <a:sym typeface="Arial"/>
              </a:rPr>
              <a:t>);</a:t>
            </a:r>
            <a:br>
              <a:rPr b="1" lang="en" sz="900">
                <a:solidFill>
                  <a:srgbClr val="1A691A"/>
                </a:solidFill>
                <a:highlight>
                  <a:srgbClr val="FFFFFF"/>
                </a:highlight>
                <a:latin typeface="Arial"/>
                <a:ea typeface="Arial"/>
                <a:cs typeface="Arial"/>
                <a:sym typeface="Arial"/>
              </a:rPr>
            </a:br>
            <a:r>
              <a:rPr b="1" lang="en" sz="900">
                <a:solidFill>
                  <a:srgbClr val="1A691A"/>
                </a:solidFill>
                <a:highlight>
                  <a:srgbClr val="FFFFFF"/>
                </a:highlight>
                <a:latin typeface="Arial"/>
                <a:ea typeface="Arial"/>
                <a:cs typeface="Arial"/>
                <a:sym typeface="Arial"/>
              </a:rPr>
              <a:t>  }</a:t>
            </a:r>
            <a:br>
              <a:rPr lang="en" sz="900">
                <a:solidFill>
                  <a:srgbClr val="000000"/>
                </a:solidFill>
                <a:highlight>
                  <a:srgbClr val="FFFFFF"/>
                </a:highlight>
                <a:latin typeface="Arial"/>
                <a:ea typeface="Arial"/>
                <a:cs typeface="Arial"/>
                <a:sym typeface="Arial"/>
              </a:rPr>
            </a:br>
            <a:r>
              <a:rPr b="1" lang="en" sz="900">
                <a:solidFill>
                  <a:srgbClr val="95001E"/>
                </a:solidFill>
                <a:highlight>
                  <a:srgbClr val="FFFFFF"/>
                </a:highlight>
                <a:latin typeface="Arial"/>
                <a:ea typeface="Arial"/>
                <a:cs typeface="Arial"/>
                <a:sym typeface="Arial"/>
              </a:rPr>
              <a:t>?&gt;</a:t>
            </a:r>
            <a:endParaRPr sz="900">
              <a:solidFill>
                <a:srgbClr val="000000"/>
              </a:solidFill>
              <a:highlight>
                <a:srgbClr val="FFFFFF"/>
              </a:highlight>
              <a:latin typeface="Arial"/>
              <a:ea typeface="Arial"/>
              <a:cs typeface="Arial"/>
              <a:sym typeface="Arial"/>
            </a:endParaRPr>
          </a:p>
          <a:p>
            <a:pPr indent="241300" lvl="0" marL="0" rtl="0" algn="just">
              <a:lnSpc>
                <a:spcPct val="163636"/>
              </a:lnSpc>
              <a:spcBef>
                <a:spcPts val="0"/>
              </a:spcBef>
              <a:spcAft>
                <a:spcPts val="0"/>
              </a:spcAft>
              <a:buSzPts val="1300"/>
              <a:buNone/>
            </a:pPr>
            <a:r>
              <a:rPr lang="en" sz="1100">
                <a:solidFill>
                  <a:srgbClr val="2B3239"/>
                </a:solidFill>
                <a:latin typeface="Arial"/>
                <a:ea typeface="Arial"/>
                <a:cs typeface="Arial"/>
                <a:sym typeface="Arial"/>
              </a:rPr>
              <a:t>Результат:</a:t>
            </a:r>
            <a:endParaRPr sz="1100">
              <a:solidFill>
                <a:srgbClr val="2B3239"/>
              </a:solidFill>
              <a:latin typeface="Arial"/>
              <a:ea typeface="Arial"/>
              <a:cs typeface="Arial"/>
              <a:sym typeface="Arial"/>
            </a:endParaRPr>
          </a:p>
          <a:p>
            <a:pPr indent="0" lvl="0" marL="0" rtl="0" algn="l">
              <a:lnSpc>
                <a:spcPct val="130000"/>
              </a:lnSpc>
              <a:spcBef>
                <a:spcPts val="0"/>
              </a:spcBef>
              <a:spcAft>
                <a:spcPts val="0"/>
              </a:spcAft>
              <a:buSzPts val="1300"/>
              <a:buNone/>
            </a:pPr>
            <a:r>
              <a:rPr lang="en" sz="900">
                <a:solidFill>
                  <a:srgbClr val="000000"/>
                </a:solidFill>
                <a:highlight>
                  <a:srgbClr val="FFFFFF"/>
                </a:highlight>
                <a:latin typeface="Arial"/>
                <a:ea typeface="Arial"/>
                <a:cs typeface="Arial"/>
                <a:sym typeface="Arial"/>
              </a:rPr>
              <a:t>0 -&gt; www </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1 -&gt; softtime </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2 -&gt; ru</a:t>
            </a:r>
            <a:endParaRPr sz="900">
              <a:solidFill>
                <a:srgbClr val="000000"/>
              </a:solidFill>
              <a:highlight>
                <a:srgbClr val="FFFFFF"/>
              </a:highlight>
              <a:latin typeface="Arial"/>
              <a:ea typeface="Arial"/>
              <a:cs typeface="Arial"/>
              <a:sym typeface="Arial"/>
            </a:endParaRPr>
          </a:p>
          <a:p>
            <a:pPr indent="0" lvl="0" marL="0" rtl="0" algn="l">
              <a:lnSpc>
                <a:spcPct val="115000"/>
              </a:lnSpc>
              <a:spcBef>
                <a:spcPts val="800"/>
              </a:spcBef>
              <a:spcAft>
                <a:spcPts val="800"/>
              </a:spcAft>
              <a:buSzPts val="1300"/>
              <a:buNone/>
            </a:pPr>
            <a:r>
              <a:t/>
            </a:r>
            <a:endParaRPr b="1" sz="12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296" name="Google Shape;296;p38"/>
          <p:cNvSpPr txBox="1"/>
          <p:nvPr>
            <p:ph idx="1" type="body"/>
          </p:nvPr>
        </p:nvSpPr>
        <p:spPr>
          <a:xfrm>
            <a:off x="819150" y="1853850"/>
            <a:ext cx="7505700" cy="2585100"/>
          </a:xfrm>
          <a:prstGeom prst="rect">
            <a:avLst/>
          </a:prstGeom>
          <a:noFill/>
          <a:ln>
            <a:noFill/>
          </a:ln>
        </p:spPr>
        <p:txBody>
          <a:bodyPr anchorCtr="0" anchor="t" bIns="91425" lIns="91425" spcFirstLastPara="1" rIns="91425" wrap="square" tIns="91425">
            <a:noAutofit/>
          </a:bodyPr>
          <a:lstStyle/>
          <a:p>
            <a:pPr indent="241300" lvl="0" marL="0" rtl="0" algn="just">
              <a:lnSpc>
                <a:spcPct val="163636"/>
              </a:lnSpc>
              <a:spcBef>
                <a:spcPts val="0"/>
              </a:spcBef>
              <a:spcAft>
                <a:spcPts val="0"/>
              </a:spcAft>
              <a:buSzPts val="1300"/>
              <a:buNone/>
            </a:pPr>
            <a:r>
              <a:rPr lang="en" sz="1100">
                <a:solidFill>
                  <a:srgbClr val="2B3239"/>
                </a:solidFill>
                <a:latin typeface="Arial"/>
                <a:ea typeface="Arial"/>
                <a:cs typeface="Arial"/>
                <a:sym typeface="Arial"/>
              </a:rPr>
              <a:t>То же самое можно проделать с датой:</a:t>
            </a:r>
            <a:endParaRPr sz="1100">
              <a:solidFill>
                <a:srgbClr val="2B3239"/>
              </a:solidFill>
              <a:latin typeface="Arial"/>
              <a:ea typeface="Arial"/>
              <a:cs typeface="Arial"/>
              <a:sym typeface="Arial"/>
            </a:endParaRPr>
          </a:p>
          <a:p>
            <a:pPr indent="0" lvl="0" marL="0" rtl="0" algn="l">
              <a:lnSpc>
                <a:spcPct val="130000"/>
              </a:lnSpc>
              <a:spcBef>
                <a:spcPts val="0"/>
              </a:spcBef>
              <a:spcAft>
                <a:spcPts val="0"/>
              </a:spcAft>
              <a:buSzPts val="1300"/>
              <a:buNone/>
            </a:pPr>
            <a:r>
              <a:rPr b="1" lang="en" sz="900">
                <a:solidFill>
                  <a:srgbClr val="95001E"/>
                </a:solidFill>
                <a:highlight>
                  <a:srgbClr val="FFFFFF"/>
                </a:highlight>
                <a:latin typeface="Arial"/>
                <a:ea typeface="Arial"/>
                <a:cs typeface="Arial"/>
                <a:sym typeface="Arial"/>
              </a:rPr>
              <a:t>&lt;?</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  </a:t>
            </a:r>
            <a:r>
              <a:rPr b="1" lang="en" sz="900">
                <a:solidFill>
                  <a:srgbClr val="000000"/>
                </a:solidFill>
                <a:highlight>
                  <a:srgbClr val="FFFFFF"/>
                </a:highlight>
                <a:latin typeface="Arial"/>
                <a:ea typeface="Arial"/>
                <a:cs typeface="Arial"/>
                <a:sym typeface="Arial"/>
              </a:rPr>
              <a:t>$date</a:t>
            </a:r>
            <a:r>
              <a:rPr b="1" lang="en" sz="900">
                <a:solidFill>
                  <a:srgbClr val="1A691A"/>
                </a:solidFill>
                <a:highlight>
                  <a:srgbClr val="FFFFFF"/>
                </a:highlight>
                <a:latin typeface="Arial"/>
                <a:ea typeface="Arial"/>
                <a:cs typeface="Arial"/>
                <a:sym typeface="Arial"/>
              </a:rPr>
              <a:t> = </a:t>
            </a:r>
            <a:r>
              <a:rPr lang="en" sz="900">
                <a:solidFill>
                  <a:srgbClr val="000000"/>
                </a:solidFill>
                <a:highlight>
                  <a:srgbClr val="FFFFFF"/>
                </a:highlight>
                <a:latin typeface="Arial"/>
                <a:ea typeface="Arial"/>
                <a:cs typeface="Arial"/>
                <a:sym typeface="Arial"/>
              </a:rPr>
              <a:t>"10-12-2003"</a:t>
            </a:r>
            <a:r>
              <a:rPr b="1" lang="en" sz="900">
                <a:solidFill>
                  <a:srgbClr val="1A691A"/>
                </a:solidFill>
                <a:highlight>
                  <a:srgbClr val="FFFFFF"/>
                </a:highlight>
                <a:latin typeface="Arial"/>
                <a:ea typeface="Arial"/>
                <a:cs typeface="Arial"/>
                <a:sym typeface="Arial"/>
              </a:rPr>
              <a:t>;</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  </a:t>
            </a:r>
            <a:r>
              <a:rPr b="1" lang="en" sz="900">
                <a:solidFill>
                  <a:srgbClr val="000000"/>
                </a:solidFill>
                <a:highlight>
                  <a:srgbClr val="FFFFFF"/>
                </a:highlight>
                <a:latin typeface="Arial"/>
                <a:ea typeface="Arial"/>
                <a:cs typeface="Arial"/>
                <a:sym typeface="Arial"/>
              </a:rPr>
              <a:t>$array</a:t>
            </a:r>
            <a:r>
              <a:rPr b="1" lang="en" sz="900">
                <a:solidFill>
                  <a:srgbClr val="1A691A"/>
                </a:solidFill>
                <a:highlight>
                  <a:srgbClr val="FFFFFF"/>
                </a:highlight>
                <a:latin typeface="Arial"/>
                <a:ea typeface="Arial"/>
                <a:cs typeface="Arial"/>
                <a:sym typeface="Arial"/>
              </a:rPr>
              <a:t> = </a:t>
            </a:r>
            <a:r>
              <a:rPr b="1" lang="en" sz="900">
                <a:solidFill>
                  <a:srgbClr val="000000"/>
                </a:solidFill>
                <a:highlight>
                  <a:srgbClr val="FFFFFF"/>
                </a:highlight>
                <a:latin typeface="Arial"/>
                <a:ea typeface="Arial"/>
                <a:cs typeface="Arial"/>
                <a:sym typeface="Arial"/>
              </a:rPr>
              <a:t>preg_</a:t>
            </a:r>
            <a:r>
              <a:rPr b="1" lang="en" sz="900">
                <a:solidFill>
                  <a:srgbClr val="000000"/>
                </a:solidFill>
                <a:highlight>
                  <a:srgbClr val="FFFFFF"/>
                </a:highlight>
                <a:latin typeface="Arial"/>
                <a:ea typeface="Arial"/>
                <a:cs typeface="Arial"/>
                <a:sym typeface="Arial"/>
              </a:rPr>
              <a:t>split</a:t>
            </a:r>
            <a:r>
              <a:rPr b="1" lang="en" sz="900">
                <a:solidFill>
                  <a:srgbClr val="1A691A"/>
                </a:solidFill>
                <a:highlight>
                  <a:srgbClr val="FFFFFF"/>
                </a:highlight>
                <a:latin typeface="Arial"/>
                <a:ea typeface="Arial"/>
                <a:cs typeface="Arial"/>
                <a:sym typeface="Arial"/>
              </a:rPr>
              <a:t> (</a:t>
            </a:r>
            <a:r>
              <a:rPr lang="en" sz="900">
                <a:solidFill>
                  <a:srgbClr val="000000"/>
                </a:solidFill>
                <a:highlight>
                  <a:srgbClr val="FFFFFF"/>
                </a:highlight>
                <a:latin typeface="Arial"/>
                <a:ea typeface="Arial"/>
                <a:cs typeface="Arial"/>
                <a:sym typeface="Arial"/>
              </a:rPr>
              <a:t>“/\-/", </a:t>
            </a:r>
            <a:r>
              <a:rPr b="1" lang="en" sz="900">
                <a:solidFill>
                  <a:srgbClr val="000000"/>
                </a:solidFill>
                <a:highlight>
                  <a:srgbClr val="FFFFFF"/>
                </a:highlight>
                <a:latin typeface="Arial"/>
                <a:ea typeface="Arial"/>
                <a:cs typeface="Arial"/>
                <a:sym typeface="Arial"/>
              </a:rPr>
              <a:t>$date</a:t>
            </a:r>
            <a:r>
              <a:rPr b="1" lang="en" sz="900">
                <a:solidFill>
                  <a:srgbClr val="1A691A"/>
                </a:solidFill>
                <a:highlight>
                  <a:srgbClr val="FFFFFF"/>
                </a:highlight>
                <a:latin typeface="Arial"/>
                <a:ea typeface="Arial"/>
                <a:cs typeface="Arial"/>
                <a:sym typeface="Arial"/>
              </a:rPr>
              <a:t>);</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  </a:t>
            </a:r>
            <a:r>
              <a:rPr b="1" lang="en" sz="900">
                <a:solidFill>
                  <a:srgbClr val="000000"/>
                </a:solidFill>
                <a:highlight>
                  <a:srgbClr val="FFFFFF"/>
                </a:highlight>
                <a:latin typeface="Arial"/>
                <a:ea typeface="Arial"/>
                <a:cs typeface="Arial"/>
                <a:sym typeface="Arial"/>
              </a:rPr>
              <a:t>foreach</a:t>
            </a:r>
            <a:r>
              <a:rPr b="1" lang="en" sz="900">
                <a:solidFill>
                  <a:srgbClr val="1A691A"/>
                </a:solidFill>
                <a:highlight>
                  <a:srgbClr val="FFFFFF"/>
                </a:highlight>
                <a:latin typeface="Arial"/>
                <a:ea typeface="Arial"/>
                <a:cs typeface="Arial"/>
                <a:sym typeface="Arial"/>
              </a:rPr>
              <a:t>(</a:t>
            </a:r>
            <a:r>
              <a:rPr b="1" lang="en" sz="900">
                <a:solidFill>
                  <a:srgbClr val="000000"/>
                </a:solidFill>
                <a:highlight>
                  <a:srgbClr val="FFFFFF"/>
                </a:highlight>
                <a:latin typeface="Arial"/>
                <a:ea typeface="Arial"/>
                <a:cs typeface="Arial"/>
                <a:sym typeface="Arial"/>
              </a:rPr>
              <a:t>$array as $index</a:t>
            </a:r>
            <a:r>
              <a:rPr b="1" lang="en" sz="900">
                <a:solidFill>
                  <a:srgbClr val="1A691A"/>
                </a:solidFill>
                <a:highlight>
                  <a:srgbClr val="FFFFFF"/>
                </a:highlight>
                <a:latin typeface="Arial"/>
                <a:ea typeface="Arial"/>
                <a:cs typeface="Arial"/>
                <a:sym typeface="Arial"/>
              </a:rPr>
              <a:t> =&gt; </a:t>
            </a:r>
            <a:r>
              <a:rPr b="1" lang="en" sz="900">
                <a:solidFill>
                  <a:srgbClr val="000000"/>
                </a:solidFill>
                <a:highlight>
                  <a:srgbClr val="FFFFFF"/>
                </a:highlight>
                <a:latin typeface="Arial"/>
                <a:ea typeface="Arial"/>
                <a:cs typeface="Arial"/>
                <a:sym typeface="Arial"/>
              </a:rPr>
              <a:t>$val</a:t>
            </a:r>
            <a:r>
              <a:rPr b="1" lang="en" sz="900">
                <a:solidFill>
                  <a:srgbClr val="1A691A"/>
                </a:solidFill>
                <a:highlight>
                  <a:srgbClr val="FFFFFF"/>
                </a:highlight>
                <a:latin typeface="Arial"/>
                <a:ea typeface="Arial"/>
                <a:cs typeface="Arial"/>
                <a:sym typeface="Arial"/>
              </a:rPr>
              <a:t>)</a:t>
            </a:r>
            <a:br>
              <a:rPr b="1" lang="en" sz="900">
                <a:solidFill>
                  <a:srgbClr val="1A691A"/>
                </a:solidFill>
                <a:highlight>
                  <a:srgbClr val="FFFFFF"/>
                </a:highlight>
                <a:latin typeface="Arial"/>
                <a:ea typeface="Arial"/>
                <a:cs typeface="Arial"/>
                <a:sym typeface="Arial"/>
              </a:rPr>
            </a:br>
            <a:r>
              <a:rPr b="1" lang="en" sz="900">
                <a:solidFill>
                  <a:srgbClr val="1A691A"/>
                </a:solidFill>
                <a:highlight>
                  <a:srgbClr val="FFFFFF"/>
                </a:highlight>
                <a:latin typeface="Arial"/>
                <a:ea typeface="Arial"/>
                <a:cs typeface="Arial"/>
                <a:sym typeface="Arial"/>
              </a:rPr>
              <a:t>  {</a:t>
            </a:r>
            <a:br>
              <a:rPr b="1" lang="en" sz="900">
                <a:solidFill>
                  <a:srgbClr val="1A691A"/>
                </a:solidFill>
                <a:highlight>
                  <a:srgbClr val="FFFFFF"/>
                </a:highlight>
                <a:latin typeface="Arial"/>
                <a:ea typeface="Arial"/>
                <a:cs typeface="Arial"/>
                <a:sym typeface="Arial"/>
              </a:rPr>
            </a:br>
            <a:r>
              <a:rPr b="1" lang="en" sz="900">
                <a:solidFill>
                  <a:srgbClr val="1A691A"/>
                </a:solidFill>
                <a:highlight>
                  <a:srgbClr val="FFFFFF"/>
                </a:highlight>
                <a:latin typeface="Arial"/>
                <a:ea typeface="Arial"/>
                <a:cs typeface="Arial"/>
                <a:sym typeface="Arial"/>
              </a:rPr>
              <a:t>    echo(</a:t>
            </a:r>
            <a:r>
              <a:rPr lang="en" sz="900">
                <a:solidFill>
                  <a:srgbClr val="000000"/>
                </a:solidFill>
                <a:highlight>
                  <a:srgbClr val="FFFFFF"/>
                </a:highlight>
                <a:latin typeface="Arial"/>
                <a:ea typeface="Arial"/>
                <a:cs typeface="Arial"/>
                <a:sym typeface="Arial"/>
              </a:rPr>
              <a:t>"</a:t>
            </a:r>
            <a:r>
              <a:rPr b="1" lang="en" sz="900">
                <a:solidFill>
                  <a:srgbClr val="000000"/>
                </a:solidFill>
                <a:highlight>
                  <a:srgbClr val="FFFFFF"/>
                </a:highlight>
                <a:latin typeface="Arial"/>
                <a:ea typeface="Arial"/>
                <a:cs typeface="Arial"/>
                <a:sym typeface="Arial"/>
              </a:rPr>
              <a:t>$index</a:t>
            </a:r>
            <a:r>
              <a:rPr b="1" lang="en" sz="900">
                <a:solidFill>
                  <a:srgbClr val="1A691A"/>
                </a:solidFill>
                <a:highlight>
                  <a:srgbClr val="FFFFFF"/>
                </a:highlight>
                <a:latin typeface="Arial"/>
                <a:ea typeface="Arial"/>
                <a:cs typeface="Arial"/>
                <a:sym typeface="Arial"/>
              </a:rPr>
              <a:t> -&gt; </a:t>
            </a:r>
            <a:r>
              <a:rPr b="1" lang="en" sz="900">
                <a:solidFill>
                  <a:srgbClr val="000000"/>
                </a:solidFill>
                <a:highlight>
                  <a:srgbClr val="FFFFFF"/>
                </a:highlight>
                <a:latin typeface="Arial"/>
                <a:ea typeface="Arial"/>
                <a:cs typeface="Arial"/>
                <a:sym typeface="Arial"/>
              </a:rPr>
              <a:t>$val</a:t>
            </a:r>
            <a:r>
              <a:rPr lang="en" sz="900">
                <a:solidFill>
                  <a:srgbClr val="000000"/>
                </a:solidFill>
                <a:highlight>
                  <a:srgbClr val="FFFFFF"/>
                </a:highlight>
                <a:latin typeface="Arial"/>
                <a:ea typeface="Arial"/>
                <a:cs typeface="Arial"/>
                <a:sym typeface="Arial"/>
              </a:rPr>
              <a:t> &lt;br /&gt;"</a:t>
            </a:r>
            <a:r>
              <a:rPr b="1" lang="en" sz="900">
                <a:solidFill>
                  <a:srgbClr val="1A691A"/>
                </a:solidFill>
                <a:highlight>
                  <a:srgbClr val="FFFFFF"/>
                </a:highlight>
                <a:latin typeface="Arial"/>
                <a:ea typeface="Arial"/>
                <a:cs typeface="Arial"/>
                <a:sym typeface="Arial"/>
              </a:rPr>
              <a:t>);</a:t>
            </a:r>
            <a:br>
              <a:rPr b="1" lang="en" sz="900">
                <a:solidFill>
                  <a:srgbClr val="1A691A"/>
                </a:solidFill>
                <a:highlight>
                  <a:srgbClr val="FFFFFF"/>
                </a:highlight>
                <a:latin typeface="Arial"/>
                <a:ea typeface="Arial"/>
                <a:cs typeface="Arial"/>
                <a:sym typeface="Arial"/>
              </a:rPr>
            </a:br>
            <a:r>
              <a:rPr b="1" lang="en" sz="900">
                <a:solidFill>
                  <a:srgbClr val="1A691A"/>
                </a:solidFill>
                <a:highlight>
                  <a:srgbClr val="FFFFFF"/>
                </a:highlight>
                <a:latin typeface="Arial"/>
                <a:ea typeface="Arial"/>
                <a:cs typeface="Arial"/>
                <a:sym typeface="Arial"/>
              </a:rPr>
              <a:t>  }</a:t>
            </a:r>
            <a:br>
              <a:rPr lang="en" sz="900">
                <a:solidFill>
                  <a:srgbClr val="000000"/>
                </a:solidFill>
                <a:highlight>
                  <a:srgbClr val="FFFFFF"/>
                </a:highlight>
                <a:latin typeface="Arial"/>
                <a:ea typeface="Arial"/>
                <a:cs typeface="Arial"/>
                <a:sym typeface="Arial"/>
              </a:rPr>
            </a:br>
            <a:r>
              <a:rPr b="1" lang="en" sz="900">
                <a:solidFill>
                  <a:srgbClr val="95001E"/>
                </a:solidFill>
                <a:highlight>
                  <a:srgbClr val="FFFFFF"/>
                </a:highlight>
                <a:latin typeface="Arial"/>
                <a:ea typeface="Arial"/>
                <a:cs typeface="Arial"/>
                <a:sym typeface="Arial"/>
              </a:rPr>
              <a:t>?&gt;</a:t>
            </a:r>
            <a:endParaRPr sz="900">
              <a:solidFill>
                <a:srgbClr val="000000"/>
              </a:solidFill>
              <a:highlight>
                <a:srgbClr val="FFFFFF"/>
              </a:highlight>
              <a:latin typeface="Arial"/>
              <a:ea typeface="Arial"/>
              <a:cs typeface="Arial"/>
              <a:sym typeface="Arial"/>
            </a:endParaRPr>
          </a:p>
          <a:p>
            <a:pPr indent="241300" lvl="0" marL="0" rtl="0" algn="just">
              <a:lnSpc>
                <a:spcPct val="163636"/>
              </a:lnSpc>
              <a:spcBef>
                <a:spcPts val="0"/>
              </a:spcBef>
              <a:spcAft>
                <a:spcPts val="0"/>
              </a:spcAft>
              <a:buSzPts val="1300"/>
              <a:buNone/>
            </a:pPr>
            <a:r>
              <a:rPr lang="en" sz="1100">
                <a:solidFill>
                  <a:srgbClr val="2B3239"/>
                </a:solidFill>
                <a:latin typeface="Arial"/>
                <a:ea typeface="Arial"/>
                <a:cs typeface="Arial"/>
                <a:sym typeface="Arial"/>
              </a:rPr>
              <a:t>Результат:</a:t>
            </a:r>
            <a:endParaRPr sz="1100">
              <a:solidFill>
                <a:srgbClr val="2B3239"/>
              </a:solidFill>
              <a:latin typeface="Arial"/>
              <a:ea typeface="Arial"/>
              <a:cs typeface="Arial"/>
              <a:sym typeface="Arial"/>
            </a:endParaRPr>
          </a:p>
          <a:p>
            <a:pPr indent="0" lvl="0" marL="0" rtl="0" algn="l">
              <a:lnSpc>
                <a:spcPct val="130000"/>
              </a:lnSpc>
              <a:spcBef>
                <a:spcPts val="0"/>
              </a:spcBef>
              <a:spcAft>
                <a:spcPts val="0"/>
              </a:spcAft>
              <a:buSzPts val="1300"/>
              <a:buNone/>
            </a:pPr>
            <a:r>
              <a:rPr lang="en" sz="900">
                <a:solidFill>
                  <a:srgbClr val="000000"/>
                </a:solidFill>
                <a:highlight>
                  <a:srgbClr val="FFFFFF"/>
                </a:highlight>
                <a:latin typeface="Arial"/>
                <a:ea typeface="Arial"/>
                <a:cs typeface="Arial"/>
                <a:sym typeface="Arial"/>
              </a:rPr>
              <a:t>0 -&gt; 10 </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1 -&gt; 12 </a:t>
            </a:r>
            <a:br>
              <a:rPr lang="en" sz="900">
                <a:solidFill>
                  <a:srgbClr val="000000"/>
                </a:solidFill>
                <a:highlight>
                  <a:srgbClr val="FFFFFF"/>
                </a:highlight>
                <a:latin typeface="Arial"/>
                <a:ea typeface="Arial"/>
                <a:cs typeface="Arial"/>
                <a:sym typeface="Arial"/>
              </a:rPr>
            </a:br>
            <a:r>
              <a:rPr lang="en" sz="900">
                <a:solidFill>
                  <a:srgbClr val="000000"/>
                </a:solidFill>
                <a:highlight>
                  <a:srgbClr val="FFFFFF"/>
                </a:highlight>
                <a:latin typeface="Arial"/>
                <a:ea typeface="Arial"/>
                <a:cs typeface="Arial"/>
                <a:sym typeface="Arial"/>
              </a:rPr>
              <a:t>2 -&gt; 2003</a:t>
            </a:r>
            <a:endParaRPr sz="900">
              <a:solidFill>
                <a:srgbClr val="000000"/>
              </a:solidFill>
              <a:highlight>
                <a:srgbClr val="FFFFFF"/>
              </a:highlight>
              <a:latin typeface="Arial"/>
              <a:ea typeface="Arial"/>
              <a:cs typeface="Arial"/>
              <a:sym typeface="Arial"/>
            </a:endParaRPr>
          </a:p>
          <a:p>
            <a:pPr indent="0" lvl="0" marL="0" rtl="0" algn="l">
              <a:lnSpc>
                <a:spcPct val="115000"/>
              </a:lnSpc>
              <a:spcBef>
                <a:spcPts val="800"/>
              </a:spcBef>
              <a:spcAft>
                <a:spcPts val="800"/>
              </a:spcAft>
              <a:buSzPts val="1300"/>
              <a:buNone/>
            </a:pPr>
            <a:r>
              <a:t/>
            </a:r>
            <a:endParaRPr sz="1100">
              <a:solidFill>
                <a:srgbClr val="2B3239"/>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Домашнее задание</a:t>
            </a:r>
            <a:endParaRPr/>
          </a:p>
        </p:txBody>
      </p:sp>
      <p:sp>
        <p:nvSpPr>
          <p:cNvPr id="302" name="Google Shape;302;p57"/>
          <p:cNvSpPr txBox="1"/>
          <p:nvPr>
            <p:ph idx="1" type="body"/>
          </p:nvPr>
        </p:nvSpPr>
        <p:spPr>
          <a:xfrm>
            <a:off x="819150" y="1853850"/>
            <a:ext cx="7505700" cy="2585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800"/>
              </a:spcBef>
              <a:spcAft>
                <a:spcPts val="0"/>
              </a:spcAft>
              <a:buClr>
                <a:srgbClr val="000000"/>
              </a:buClr>
              <a:buSzPts val="1200"/>
              <a:buAutoNum type="arabicPeriod"/>
            </a:pPr>
            <a:r>
              <a:rPr lang="en" sz="1200">
                <a:solidFill>
                  <a:srgbClr val="000000"/>
                </a:solidFill>
              </a:rPr>
              <a:t>Написать регулярку для проверки Является ли строка числом, длиной до 5 цифр</a:t>
            </a:r>
            <a:endParaRPr sz="1200">
              <a:solidFill>
                <a:srgbClr val="000000"/>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highlight>
                  <a:srgbClr val="F7F7F7"/>
                </a:highlight>
              </a:rPr>
              <a:t>Заменить все повторяющиеся пробелы в тексте на один</a:t>
            </a:r>
            <a:endParaRPr sz="1200">
              <a:solidFill>
                <a:srgbClr val="000000"/>
              </a:solidFill>
              <a:highlight>
                <a:srgbClr val="F7F7F7"/>
              </a:highlight>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highlight>
                  <a:srgbClr val="F7F7F7"/>
                </a:highlight>
              </a:rPr>
              <a:t>Найти текст, заключенный в какой-то тег, например </a:t>
            </a:r>
            <a:r>
              <a:rPr b="1" lang="en" sz="1200">
                <a:solidFill>
                  <a:srgbClr val="000000"/>
                </a:solidFill>
                <a:highlight>
                  <a:srgbClr val="F7F7F7"/>
                </a:highlight>
              </a:rPr>
              <a:t>&lt;TITLE&gt; ... &lt;/TITLE&gt;</a:t>
            </a:r>
            <a:r>
              <a:rPr lang="en" sz="1200">
                <a:solidFill>
                  <a:srgbClr val="000000"/>
                </a:solidFill>
                <a:highlight>
                  <a:srgbClr val="F7F7F7"/>
                </a:highlight>
              </a:rPr>
              <a:t> из HTML-файла и вывести данный текст</a:t>
            </a:r>
            <a:endParaRPr sz="1200">
              <a:solidFill>
                <a:srgbClr val="000000"/>
              </a:solidFill>
              <a:highlight>
                <a:srgbClr val="F7F7F7"/>
              </a:highlight>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highlight>
                  <a:srgbClr val="F7F7F7"/>
                </a:highlight>
              </a:rPr>
              <a:t>Написать форму регистрации пользователей с обязательными полями: логин (длина поля не более 15 символов), пароль(не меньше 8 символов, можно использовать буквы английского и русского алфавита, -,_ и цифры), e-mail и информация о себе. В обработчике формы сделать обработку данных полей на валидность и в тексте “информация о себе” заменить все заглавные буквы на прописные с помощью регулярки.</a:t>
            </a:r>
            <a:endParaRPr sz="1200">
              <a:solidFill>
                <a:srgbClr val="000000"/>
              </a:solidFill>
              <a:highlight>
                <a:srgbClr val="F7F7F7"/>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04" name="Google Shape;104;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Очень часто регулярные выражения используются для того, чтобы проверить, является ли данная строка строкой в необходимом формате. Например следующий regexp предназначен для проверки того, что строка содержит корректный e-mail адрес:</a:t>
            </a:r>
            <a:endParaRPr sz="1200">
              <a:solidFill>
                <a:srgbClr val="404040"/>
              </a:solidFill>
            </a:endParaRPr>
          </a:p>
          <a:p>
            <a:pPr indent="0" lvl="0" marL="101600" marR="190500" rtl="0" algn="ctr">
              <a:lnSpc>
                <a:spcPct val="142857"/>
              </a:lnSpc>
              <a:spcBef>
                <a:spcPts val="800"/>
              </a:spcBef>
              <a:spcAft>
                <a:spcPts val="0"/>
              </a:spcAft>
              <a:buSzPts val="1300"/>
              <a:buNone/>
            </a:pPr>
            <a:r>
              <a:rPr lang="en" sz="1200">
                <a:solidFill>
                  <a:srgbClr val="0000BB"/>
                </a:solidFill>
                <a:highlight>
                  <a:srgbClr val="FFFFFF"/>
                </a:highlight>
              </a:rPr>
              <a:t>/^\w+([\.\w]+)*\w@\w((\.\w)*\w+)*\.\w{2,3}$/</a:t>
            </a:r>
            <a:endParaRPr sz="1200">
              <a:solidFill>
                <a:srgbClr val="0000BB"/>
              </a:solidFill>
              <a:highlight>
                <a:srgbClr val="FFFFFF"/>
              </a:highlight>
            </a:endParaRPr>
          </a:p>
          <a:p>
            <a:pPr indent="0" lvl="0" marL="0" rtl="0" algn="just">
              <a:lnSpc>
                <a:spcPct val="163636"/>
              </a:lnSpc>
              <a:spcBef>
                <a:spcPts val="800"/>
              </a:spcBef>
              <a:spcAft>
                <a:spcPts val="0"/>
              </a:spcAft>
              <a:buSzPts val="1300"/>
              <a:buNone/>
            </a:pPr>
            <a:r>
              <a:rPr lang="en" sz="1200">
                <a:solidFill>
                  <a:srgbClr val="404040"/>
                </a:solidFill>
                <a:highlight>
                  <a:srgbClr val="FFFFFF"/>
                </a:highlight>
              </a:rPr>
              <a:t>Регулярные выражения пришли к нам из </a:t>
            </a:r>
            <a:r>
              <a:rPr b="1" lang="en" sz="1200">
                <a:solidFill>
                  <a:srgbClr val="404040"/>
                </a:solidFill>
                <a:highlight>
                  <a:srgbClr val="FFFFFF"/>
                </a:highlight>
              </a:rPr>
              <a:t>Unix</a:t>
            </a:r>
            <a:r>
              <a:rPr lang="en" sz="1200">
                <a:solidFill>
                  <a:srgbClr val="404040"/>
                </a:solidFill>
                <a:highlight>
                  <a:srgbClr val="FFFFFF"/>
                </a:highlight>
              </a:rPr>
              <a:t> и </a:t>
            </a:r>
            <a:r>
              <a:rPr b="1" lang="en" sz="1200">
                <a:solidFill>
                  <a:srgbClr val="404040"/>
                </a:solidFill>
                <a:highlight>
                  <a:srgbClr val="FFFFFF"/>
                </a:highlight>
              </a:rPr>
              <a:t>Perl</a:t>
            </a:r>
            <a:r>
              <a:rPr lang="en" sz="1200">
                <a:solidFill>
                  <a:srgbClr val="404040"/>
                </a:solidFill>
                <a:highlight>
                  <a:srgbClr val="FFFFFF"/>
                </a:highlight>
              </a:rPr>
              <a:t>. В </a:t>
            </a:r>
            <a:r>
              <a:rPr b="1" lang="en" sz="1200">
                <a:solidFill>
                  <a:srgbClr val="404040"/>
                </a:solidFill>
                <a:highlight>
                  <a:srgbClr val="FFFFFF"/>
                </a:highlight>
              </a:rPr>
              <a:t>PHP</a:t>
            </a:r>
            <a:r>
              <a:rPr lang="en" sz="1200">
                <a:solidFill>
                  <a:srgbClr val="404040"/>
                </a:solidFill>
                <a:highlight>
                  <a:srgbClr val="FFFFFF"/>
                </a:highlight>
              </a:rPr>
              <a:t> существует два различных механизма для обработки регулярных выражений: POSIX-совместимые и Perl-совместимые. Их синтаксис во многом похож, однако Perl-совместимые регулярные выражения более мощные и, к тому же, работают намного быстрее (в некоторых случаях до 10 раз быстрее). </a:t>
            </a:r>
            <a:endParaRPr sz="12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10" name="Google Shape;110;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just">
              <a:lnSpc>
                <a:spcPct val="163636"/>
              </a:lnSpc>
              <a:spcBef>
                <a:spcPts val="0"/>
              </a:spcBef>
              <a:spcAft>
                <a:spcPts val="0"/>
              </a:spcAft>
              <a:buSzPts val="1300"/>
              <a:buNone/>
            </a:pPr>
            <a:r>
              <a:rPr lang="en" sz="1200">
                <a:solidFill>
                  <a:srgbClr val="404040"/>
                </a:solidFill>
                <a:highlight>
                  <a:srgbClr val="FFFFFF"/>
                </a:highlight>
              </a:rPr>
              <a:t>Поэтому мы будем вести речь только о Perl-совместимых регулярных выражениях. Кстати, необходимо заметить, что полное описание синтаксиса регулярных выражений, имеющееся в PHP Manual, занимает более 50 килобайт и, естественно, здесь мы не будем рассматривать весь синтаксис. Нам необходимы только основы, которые помогут вам понять, как именно пишутся регулярные выражения. </a:t>
            </a:r>
            <a:endParaRPr sz="1200">
              <a:solidFill>
                <a:srgbClr val="404040"/>
              </a:solidFill>
              <a:highlight>
                <a:srgbClr val="FFFFFF"/>
              </a:highlight>
            </a:endParaRPr>
          </a:p>
          <a:p>
            <a:pPr indent="0" lvl="0" marL="0" rtl="0" algn="just">
              <a:lnSpc>
                <a:spcPct val="163636"/>
              </a:lnSpc>
              <a:spcBef>
                <a:spcPts val="0"/>
              </a:spcBef>
              <a:spcAft>
                <a:spcPts val="0"/>
              </a:spcAft>
              <a:buSzPts val="1300"/>
              <a:buNone/>
            </a:pPr>
            <a:r>
              <a:rPr lang="en" sz="1200">
                <a:solidFill>
                  <a:srgbClr val="404040"/>
                </a:solidFill>
                <a:highlight>
                  <a:srgbClr val="FFFFFF"/>
                </a:highlight>
              </a:rPr>
              <a:t>Сутью механизма регулярных выражений является то, что они позволяют задать шаблон для </a:t>
            </a:r>
            <a:r>
              <a:rPr b="1" lang="en" sz="1200">
                <a:solidFill>
                  <a:srgbClr val="404040"/>
                </a:solidFill>
                <a:highlight>
                  <a:srgbClr val="FFFFFF"/>
                </a:highlight>
              </a:rPr>
              <a:t>нечеткого</a:t>
            </a:r>
            <a:r>
              <a:rPr lang="en" sz="1200">
                <a:solidFill>
                  <a:srgbClr val="404040"/>
                </a:solidFill>
                <a:highlight>
                  <a:srgbClr val="FFFFFF"/>
                </a:highlight>
              </a:rPr>
              <a:t> поиска по тексту. Например, если перед вами стоит задача найти в тексте определенное слово, то с этой задачай хорошо справляются и обычные функции работы со строками. Однако если вам нужно найти "то, не знаю что", о чем вы можете сказать только то, как </a:t>
            </a:r>
            <a:r>
              <a:rPr b="1" lang="en" sz="1200">
                <a:solidFill>
                  <a:srgbClr val="404040"/>
                </a:solidFill>
                <a:highlight>
                  <a:srgbClr val="FFFFFF"/>
                </a:highlight>
              </a:rPr>
              <a:t>приблизительно</a:t>
            </a:r>
            <a:r>
              <a:rPr lang="en" sz="1200">
                <a:solidFill>
                  <a:srgbClr val="404040"/>
                </a:solidFill>
                <a:highlight>
                  <a:srgbClr val="FFFFFF"/>
                </a:highlight>
              </a:rPr>
              <a:t> это должно выглядеть - то здесь без регулярных выражений просто не обойтись. </a:t>
            </a:r>
            <a:endParaRPr sz="1200">
              <a:solidFill>
                <a:srgbClr val="40404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16" name="Google Shape;116;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Например, вам необходимо найти в тексте информацию, про которую вам известно только то, что это "</a:t>
            </a:r>
            <a:r>
              <a:rPr i="1" lang="en" sz="1200">
                <a:solidFill>
                  <a:srgbClr val="404040"/>
                </a:solidFill>
              </a:rPr>
              <a:t>3 или 4 цифры после которых через пробел идет 5 заглавных латинских букв</a:t>
            </a:r>
            <a:r>
              <a:rPr lang="en" sz="1200">
                <a:solidFill>
                  <a:srgbClr val="404040"/>
                </a:solidFill>
              </a:rPr>
              <a:t>", то вы сможете сделать это очень просто, возпользовавшись следующим регулярным выражением:</a:t>
            </a:r>
            <a:endParaRPr sz="1200">
              <a:solidFill>
                <a:srgbClr val="404040"/>
              </a:solidFill>
            </a:endParaRPr>
          </a:p>
          <a:p>
            <a:pPr indent="0" lvl="0" marL="101600" marR="190500" rtl="0" algn="l">
              <a:lnSpc>
                <a:spcPct val="142857"/>
              </a:lnSpc>
              <a:spcBef>
                <a:spcPts val="800"/>
              </a:spcBef>
              <a:spcAft>
                <a:spcPts val="0"/>
              </a:spcAft>
              <a:buSzPts val="1300"/>
              <a:buNone/>
            </a:pPr>
            <a:r>
              <a:rPr lang="en" sz="1200">
                <a:solidFill>
                  <a:srgbClr val="0000BB"/>
                </a:solidFill>
                <a:highlight>
                  <a:srgbClr val="FFFFFF"/>
                </a:highlight>
              </a:rPr>
              <a:t>/\d{3,4}\s[A-Z]{5}/</a:t>
            </a:r>
            <a:endParaRPr sz="1200">
              <a:solidFill>
                <a:srgbClr val="0000BB"/>
              </a:solidFill>
              <a:highlight>
                <a:srgbClr val="FFFFFF"/>
              </a:highlight>
            </a:endParaRPr>
          </a:p>
          <a:p>
            <a:pPr indent="0" lvl="0" marL="0" rtl="0" algn="l">
              <a:lnSpc>
                <a:spcPct val="110000"/>
              </a:lnSpc>
              <a:spcBef>
                <a:spcPts val="1300"/>
              </a:spcBef>
              <a:spcAft>
                <a:spcPts val="0"/>
              </a:spcAft>
              <a:buSzPts val="1300"/>
              <a:buNone/>
            </a:pPr>
            <a:r>
              <a:rPr lang="en" sz="1200">
                <a:solidFill>
                  <a:srgbClr val="888888"/>
                </a:solidFill>
              </a:rPr>
              <a:t>Синтаксис регулярных выражений</a:t>
            </a:r>
            <a:endParaRPr sz="1200">
              <a:solidFill>
                <a:srgbClr val="888888"/>
              </a:solidFill>
            </a:endParaRPr>
          </a:p>
          <a:p>
            <a:pPr indent="0" lvl="0" marL="0" rtl="0" algn="l">
              <a:lnSpc>
                <a:spcPct val="115000"/>
              </a:lnSpc>
              <a:spcBef>
                <a:spcPts val="1500"/>
              </a:spcBef>
              <a:spcAft>
                <a:spcPts val="0"/>
              </a:spcAft>
              <a:buSzPts val="1300"/>
              <a:buNone/>
            </a:pPr>
            <a:r>
              <a:rPr lang="en" sz="1200">
                <a:solidFill>
                  <a:srgbClr val="404040"/>
                </a:solidFill>
              </a:rPr>
              <a:t>Регулярные выражения, как уже было сказано выше, представляют собой строку. Строка всегда начинается с символа разделителя, за которым следует непосредственно регулярное выражение, затем еще один символ разделителя и потом необязятельный список модификаторов. В качестве символа разделителя обычно используется слэш ('</a:t>
            </a:r>
            <a:r>
              <a:rPr lang="en" sz="1200">
                <a:solidFill>
                  <a:srgbClr val="C7254E"/>
                </a:solidFill>
                <a:highlight>
                  <a:srgbClr val="F9F2F4"/>
                </a:highlight>
              </a:rPr>
              <a:t>/</a:t>
            </a:r>
            <a:r>
              <a:rPr lang="en" sz="1200">
                <a:solidFill>
                  <a:srgbClr val="404040"/>
                </a:solidFill>
              </a:rPr>
              <a:t>'). </a:t>
            </a:r>
            <a:endParaRPr sz="1200">
              <a:solidFill>
                <a:srgbClr val="404040"/>
              </a:solidFill>
            </a:endParaRPr>
          </a:p>
          <a:p>
            <a:pPr indent="0" lvl="0" marL="0" rtl="0" algn="just">
              <a:lnSpc>
                <a:spcPct val="163636"/>
              </a:lnSpc>
              <a:spcBef>
                <a:spcPts val="800"/>
              </a:spcBef>
              <a:spcAft>
                <a:spcPts val="0"/>
              </a:spcAft>
              <a:buSzPts val="1300"/>
              <a:buNone/>
            </a:pPr>
            <a:r>
              <a:t/>
            </a:r>
            <a:endParaRPr sz="1200">
              <a:solidFill>
                <a:srgbClr val="40404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22" name="Google Shape;122;p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rPr>
              <a:t>Таким образом в следующем регулярном выражении: </a:t>
            </a:r>
            <a:r>
              <a:rPr lang="en" sz="1200">
                <a:solidFill>
                  <a:srgbClr val="C7254E"/>
                </a:solidFill>
                <a:highlight>
                  <a:srgbClr val="F9F2F4"/>
                </a:highlight>
              </a:rPr>
              <a:t>/\d{3}-\d{2}/m</a:t>
            </a:r>
            <a:r>
              <a:rPr lang="en" sz="1200">
                <a:solidFill>
                  <a:srgbClr val="404040"/>
                </a:solidFill>
              </a:rPr>
              <a:t>, символ '</a:t>
            </a:r>
            <a:r>
              <a:rPr lang="en" sz="1200">
                <a:solidFill>
                  <a:srgbClr val="C7254E"/>
                </a:solidFill>
                <a:highlight>
                  <a:srgbClr val="F9F2F4"/>
                </a:highlight>
              </a:rPr>
              <a:t>/</a:t>
            </a:r>
            <a:r>
              <a:rPr lang="en" sz="1200">
                <a:solidFill>
                  <a:srgbClr val="404040"/>
                </a:solidFill>
              </a:rPr>
              <a:t>' является разделителем, строка '</a:t>
            </a:r>
            <a:r>
              <a:rPr lang="en" sz="1200">
                <a:solidFill>
                  <a:srgbClr val="C7254E"/>
                </a:solidFill>
                <a:highlight>
                  <a:srgbClr val="F9F2F4"/>
                </a:highlight>
              </a:rPr>
              <a:t>\d{3}-\d{2}</a:t>
            </a:r>
            <a:r>
              <a:rPr lang="en" sz="1200">
                <a:solidFill>
                  <a:srgbClr val="404040"/>
                </a:solidFill>
              </a:rPr>
              <a:t>' - непосредственно регулярным выражением, а символ '</a:t>
            </a:r>
            <a:r>
              <a:rPr lang="en" sz="1200">
                <a:solidFill>
                  <a:srgbClr val="C7254E"/>
                </a:solidFill>
                <a:highlight>
                  <a:srgbClr val="F9F2F4"/>
                </a:highlight>
              </a:rPr>
              <a:t>m</a:t>
            </a:r>
            <a:r>
              <a:rPr lang="en" sz="1200">
                <a:solidFill>
                  <a:srgbClr val="404040"/>
                </a:solidFill>
              </a:rPr>
              <a:t>', расположенный после второго разделителя - это модификатор.</a:t>
            </a:r>
            <a:endParaRPr sz="1200">
              <a:solidFill>
                <a:srgbClr val="404040"/>
              </a:solidFill>
            </a:endParaRPr>
          </a:p>
          <a:p>
            <a:pPr indent="0" lvl="0" marL="0" rtl="0" algn="l">
              <a:lnSpc>
                <a:spcPct val="115000"/>
              </a:lnSpc>
              <a:spcBef>
                <a:spcPts val="800"/>
              </a:spcBef>
              <a:spcAft>
                <a:spcPts val="800"/>
              </a:spcAft>
              <a:buSzPts val="1300"/>
              <a:buNone/>
            </a:pPr>
            <a:r>
              <a:rPr lang="en" sz="1200">
                <a:solidFill>
                  <a:srgbClr val="404040"/>
                </a:solidFill>
                <a:highlight>
                  <a:srgbClr val="FFFFFF"/>
                </a:highlight>
              </a:rPr>
              <a:t>Основой синтаксиса регулярных выражений является тот факт, что некоторые символы, встречающиеся в строке рассматриваются не как обычные символы, а как имеющие специальное значение (т.н. </a:t>
            </a:r>
            <a:r>
              <a:rPr b="1" i="1" lang="en" sz="1200">
                <a:solidFill>
                  <a:srgbClr val="404040"/>
                </a:solidFill>
                <a:highlight>
                  <a:srgbClr val="FFFFFF"/>
                </a:highlight>
              </a:rPr>
              <a:t>метасимволы</a:t>
            </a:r>
            <a:r>
              <a:rPr lang="en" sz="1200">
                <a:solidFill>
                  <a:srgbClr val="404040"/>
                </a:solidFill>
                <a:highlight>
                  <a:srgbClr val="FFFFFF"/>
                </a:highlight>
              </a:rPr>
              <a:t>). Именно это решение позволяет работать всему механизму регулярных выражений. Каждый метасимвол имеет свою собственную роль в синтаксисе регулярных выражений. Далее мы рассмотрим все эти метасимволы.</a:t>
            </a:r>
            <a:endParaRPr sz="1200">
              <a:solidFill>
                <a:srgbClr val="40404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28" name="Google Shape;128;p9"/>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highlight>
                  <a:srgbClr val="FFFFFF"/>
                </a:highlight>
              </a:rPr>
              <a:t>Одним из самых важных метасимволов является символ обратного слэша ('</a:t>
            </a:r>
            <a:r>
              <a:rPr lang="en" sz="1200">
                <a:solidFill>
                  <a:srgbClr val="C7254E"/>
                </a:solidFill>
                <a:highlight>
                  <a:srgbClr val="F9F2F4"/>
                </a:highlight>
              </a:rPr>
              <a:t>\</a:t>
            </a:r>
            <a:r>
              <a:rPr lang="en" sz="1200">
                <a:solidFill>
                  <a:srgbClr val="404040"/>
                </a:solidFill>
                <a:highlight>
                  <a:srgbClr val="FFFFFF"/>
                </a:highlight>
              </a:rPr>
              <a:t>'). Если в строке встречается этот символ, то парсер рассматривает символ, непосредственно следующий за ним двояко:</a:t>
            </a:r>
            <a:endParaRPr sz="1200">
              <a:solidFill>
                <a:srgbClr val="404040"/>
              </a:solidFill>
              <a:highlight>
                <a:srgbClr val="FFFFFF"/>
              </a:highlight>
            </a:endParaRPr>
          </a:p>
          <a:p>
            <a:pPr indent="-304800" lvl="0" marL="457200" rtl="0" algn="l">
              <a:lnSpc>
                <a:spcPct val="115000"/>
              </a:lnSpc>
              <a:spcBef>
                <a:spcPts val="800"/>
              </a:spcBef>
              <a:spcAft>
                <a:spcPts val="0"/>
              </a:spcAft>
              <a:buClr>
                <a:srgbClr val="444444"/>
              </a:buClr>
              <a:buSzPts val="1200"/>
              <a:buFont typeface="Arial"/>
              <a:buChar char="●"/>
            </a:pPr>
            <a:r>
              <a:rPr lang="en" sz="1200">
                <a:solidFill>
                  <a:srgbClr val="444444"/>
                </a:solidFill>
              </a:rPr>
              <a:t>если следующий символ в обычном режиме имеет какое-либо специальное значение, то он теряет это свое специальное значение и рассматривается как обычный символ. Это совершенно необходимо для того, чтобы иметь возможность вставлять в строку специальные символы, как обычные. Например метасимвол '</a:t>
            </a:r>
            <a:r>
              <a:rPr lang="en" sz="1200">
                <a:solidFill>
                  <a:srgbClr val="C7254E"/>
                </a:solidFill>
                <a:highlight>
                  <a:srgbClr val="F9F2F4"/>
                </a:highlight>
              </a:rPr>
              <a:t>.</a:t>
            </a:r>
            <a:r>
              <a:rPr lang="en" sz="1200">
                <a:solidFill>
                  <a:srgbClr val="444444"/>
                </a:solidFill>
              </a:rPr>
              <a:t>', в обычном режиме означает "</a:t>
            </a:r>
            <a:r>
              <a:rPr i="1" lang="en" sz="1200">
                <a:solidFill>
                  <a:srgbClr val="444444"/>
                </a:solidFill>
              </a:rPr>
              <a:t>любой единичный символ</a:t>
            </a:r>
            <a:r>
              <a:rPr lang="en" sz="1200">
                <a:solidFill>
                  <a:srgbClr val="444444"/>
                </a:solidFill>
              </a:rPr>
              <a:t>", а '</a:t>
            </a:r>
            <a:r>
              <a:rPr lang="en" sz="1200">
                <a:solidFill>
                  <a:srgbClr val="C7254E"/>
                </a:solidFill>
                <a:highlight>
                  <a:srgbClr val="F9F2F4"/>
                </a:highlight>
              </a:rPr>
              <a:t>\.</a:t>
            </a:r>
            <a:r>
              <a:rPr lang="en" sz="1200">
                <a:solidFill>
                  <a:srgbClr val="444444"/>
                </a:solidFill>
              </a:rPr>
              <a:t>' означает просто точку. Также можно лишить специального значения и сам этот символ: '</a:t>
            </a:r>
            <a:r>
              <a:rPr lang="en" sz="1200">
                <a:solidFill>
                  <a:srgbClr val="C7254E"/>
                </a:solidFill>
                <a:highlight>
                  <a:srgbClr val="F9F2F4"/>
                </a:highlight>
              </a:rPr>
              <a:t>\\</a:t>
            </a:r>
            <a:r>
              <a:rPr lang="en" sz="1200">
                <a:solidFill>
                  <a:srgbClr val="444444"/>
                </a:solidFill>
              </a:rPr>
              <a:t>'.</a:t>
            </a:r>
            <a:endParaRPr sz="1200">
              <a:solidFill>
                <a:srgbClr val="444444"/>
              </a:solidFill>
            </a:endParaRPr>
          </a:p>
          <a:p>
            <a:pPr indent="-304800" lvl="0" marL="457200" rtl="0" algn="l">
              <a:lnSpc>
                <a:spcPct val="115000"/>
              </a:lnSpc>
              <a:spcBef>
                <a:spcPts val="0"/>
              </a:spcBef>
              <a:spcAft>
                <a:spcPts val="0"/>
              </a:spcAft>
              <a:buClr>
                <a:srgbClr val="444444"/>
              </a:buClr>
              <a:buSzPts val="1200"/>
              <a:buFont typeface="Arial"/>
              <a:buChar char="●"/>
            </a:pPr>
            <a:r>
              <a:rPr lang="en" sz="1200">
                <a:solidFill>
                  <a:srgbClr val="444444"/>
                </a:solidFill>
              </a:rPr>
              <a:t>если следующий символ в обычном режиме не имеет никакого специального значения, то он может получить такое значение, будучи соединенным с символом '</a:t>
            </a:r>
            <a:r>
              <a:rPr lang="en" sz="1200">
                <a:solidFill>
                  <a:srgbClr val="C7254E"/>
                </a:solidFill>
                <a:highlight>
                  <a:srgbClr val="F9F2F4"/>
                </a:highlight>
              </a:rPr>
              <a:t>\</a:t>
            </a:r>
            <a:r>
              <a:rPr lang="en" sz="1200">
                <a:solidFill>
                  <a:srgbClr val="444444"/>
                </a:solidFill>
              </a:rPr>
              <a:t>'. К примеру символ '</a:t>
            </a:r>
            <a:r>
              <a:rPr lang="en" sz="1200">
                <a:solidFill>
                  <a:srgbClr val="C7254E"/>
                </a:solidFill>
                <a:highlight>
                  <a:srgbClr val="F9F2F4"/>
                </a:highlight>
              </a:rPr>
              <a:t>d</a:t>
            </a:r>
            <a:r>
              <a:rPr lang="en" sz="1200">
                <a:solidFill>
                  <a:srgbClr val="444444"/>
                </a:solidFill>
              </a:rPr>
              <a:t>' в обычном режиме воспринимается просто как буква, однако, будучи соединенной с обратным слэшем ('</a:t>
            </a:r>
            <a:r>
              <a:rPr lang="en" sz="1200">
                <a:solidFill>
                  <a:srgbClr val="C7254E"/>
                </a:solidFill>
                <a:highlight>
                  <a:srgbClr val="F9F2F4"/>
                </a:highlight>
              </a:rPr>
              <a:t>\d</a:t>
            </a:r>
            <a:r>
              <a:rPr lang="en" sz="1200">
                <a:solidFill>
                  <a:srgbClr val="444444"/>
                </a:solidFill>
              </a:rPr>
              <a:t>') становится метасимволом, означающим "</a:t>
            </a:r>
            <a:r>
              <a:rPr i="1" lang="en" sz="1200">
                <a:solidFill>
                  <a:srgbClr val="444444"/>
                </a:solidFill>
              </a:rPr>
              <a:t>любая цифра</a:t>
            </a:r>
            <a:r>
              <a:rPr lang="en" sz="1200">
                <a:solidFill>
                  <a:srgbClr val="444444"/>
                </a:solidFill>
              </a:rPr>
              <a:t>".</a:t>
            </a:r>
            <a:endParaRPr sz="1200">
              <a:solidFill>
                <a:srgbClr val="444444"/>
              </a:solidFill>
            </a:endParaRPr>
          </a:p>
          <a:p>
            <a:pPr indent="0" lvl="0" marL="0" rtl="0" algn="l">
              <a:lnSpc>
                <a:spcPct val="115000"/>
              </a:lnSpc>
              <a:spcBef>
                <a:spcPts val="800"/>
              </a:spcBef>
              <a:spcAft>
                <a:spcPts val="800"/>
              </a:spcAft>
              <a:buSzPts val="1300"/>
              <a:buNone/>
            </a:pPr>
            <a:r>
              <a:t/>
            </a:r>
            <a:endParaRPr sz="1200">
              <a:solidFill>
                <a:srgbClr val="40404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Регулярные выражения</a:t>
            </a:r>
            <a:endParaRPr/>
          </a:p>
        </p:txBody>
      </p:sp>
      <p:sp>
        <p:nvSpPr>
          <p:cNvPr id="134" name="Google Shape;134;p10"/>
          <p:cNvSpPr txBox="1"/>
          <p:nvPr>
            <p:ph idx="1" type="body"/>
          </p:nvPr>
        </p:nvSpPr>
        <p:spPr>
          <a:xfrm>
            <a:off x="819150" y="1674625"/>
            <a:ext cx="7505700" cy="27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SzPts val="1300"/>
              <a:buNone/>
            </a:pPr>
            <a:r>
              <a:rPr lang="en" sz="1200">
                <a:solidFill>
                  <a:srgbClr val="404040"/>
                </a:solidFill>
                <a:highlight>
                  <a:srgbClr val="FFFFFF"/>
                </a:highlight>
              </a:rPr>
              <a:t>Существует множество символов, которые образуют метасимволы в паре с обратным слэшем. Как правило подобные пары используются для того, чтобы показать, что на этом месте в строке должен находиться символ, с кодом, который не имеет соответствующего ему изображения или же символ, принадлежащий какой-то определенной группе символов. Ниже приведены некоторые наиболее употребительные:</a:t>
            </a:r>
            <a:endParaRPr sz="1200">
              <a:solidFill>
                <a:srgbClr val="404040"/>
              </a:solidFill>
              <a:highlight>
                <a:srgbClr val="FFFFFF"/>
              </a:highlight>
            </a:endParaRPr>
          </a:p>
          <a:p>
            <a:pPr indent="0" lvl="0" marL="0" rtl="0" algn="l">
              <a:lnSpc>
                <a:spcPct val="115000"/>
              </a:lnSpc>
              <a:spcBef>
                <a:spcPts val="800"/>
              </a:spcBef>
              <a:spcAft>
                <a:spcPts val="0"/>
              </a:spcAft>
              <a:buSzPts val="1300"/>
              <a:buNone/>
            </a:pPr>
            <a:r>
              <a:rPr lang="en" sz="1200">
                <a:solidFill>
                  <a:srgbClr val="404040"/>
                </a:solidFill>
                <a:highlight>
                  <a:srgbClr val="FFFFFF"/>
                </a:highlight>
              </a:rPr>
              <a:t>Метасимвол	Значение</a:t>
            </a:r>
            <a:br>
              <a:rPr lang="en" sz="1200">
                <a:solidFill>
                  <a:srgbClr val="404040"/>
                </a:solidFill>
                <a:highlight>
                  <a:srgbClr val="FFFFFF"/>
                </a:highlight>
              </a:rPr>
            </a:br>
            <a:r>
              <a:rPr lang="en" sz="1200">
                <a:solidFill>
                  <a:srgbClr val="404040"/>
                </a:solidFill>
                <a:highlight>
                  <a:srgbClr val="FFFFFF"/>
                </a:highlight>
              </a:rPr>
              <a:t>Метасимволы для задания символов, не имеющих изображения</a:t>
            </a:r>
            <a:br>
              <a:rPr lang="en" sz="1200">
                <a:solidFill>
                  <a:srgbClr val="404040"/>
                </a:solidFill>
                <a:highlight>
                  <a:srgbClr val="FFFFFF"/>
                </a:highlight>
              </a:rPr>
            </a:br>
            <a:r>
              <a:rPr b="1" lang="en" sz="1200">
                <a:solidFill>
                  <a:srgbClr val="404040"/>
                </a:solidFill>
                <a:highlight>
                  <a:srgbClr val="FFFFFF"/>
                </a:highlight>
              </a:rPr>
              <a:t>\n</a:t>
            </a:r>
            <a:r>
              <a:rPr lang="en" sz="1200">
                <a:solidFill>
                  <a:srgbClr val="404040"/>
                </a:solidFill>
                <a:highlight>
                  <a:srgbClr val="FFFFFF"/>
                </a:highlight>
              </a:rPr>
              <a:t>	Символ перевода строки (код 0x0A)</a:t>
            </a:r>
            <a:br>
              <a:rPr lang="en" sz="1200">
                <a:solidFill>
                  <a:srgbClr val="404040"/>
                </a:solidFill>
                <a:highlight>
                  <a:srgbClr val="FFFFFF"/>
                </a:highlight>
              </a:rPr>
            </a:br>
            <a:r>
              <a:rPr b="1" lang="en" sz="1200">
                <a:solidFill>
                  <a:srgbClr val="404040"/>
                </a:solidFill>
                <a:highlight>
                  <a:srgbClr val="FFFFFF"/>
                </a:highlight>
              </a:rPr>
              <a:t>\r</a:t>
            </a:r>
            <a:r>
              <a:rPr lang="en" sz="1200">
                <a:solidFill>
                  <a:srgbClr val="404040"/>
                </a:solidFill>
                <a:highlight>
                  <a:srgbClr val="FFFFFF"/>
                </a:highlight>
              </a:rPr>
              <a:t>	Символ возврата каретки (код 0x0D)</a:t>
            </a:r>
            <a:br>
              <a:rPr lang="en" sz="1200">
                <a:solidFill>
                  <a:srgbClr val="404040"/>
                </a:solidFill>
                <a:highlight>
                  <a:srgbClr val="FFFFFF"/>
                </a:highlight>
              </a:rPr>
            </a:br>
            <a:r>
              <a:rPr b="1" lang="en" sz="1200">
                <a:solidFill>
                  <a:srgbClr val="404040"/>
                </a:solidFill>
                <a:highlight>
                  <a:srgbClr val="FFFFFF"/>
                </a:highlight>
              </a:rPr>
              <a:t>\t</a:t>
            </a:r>
            <a:r>
              <a:rPr lang="en" sz="1200">
                <a:solidFill>
                  <a:srgbClr val="404040"/>
                </a:solidFill>
                <a:highlight>
                  <a:srgbClr val="FFFFFF"/>
                </a:highlight>
              </a:rPr>
              <a:t>	Символ табуляции (код 0x09)</a:t>
            </a:r>
            <a:br>
              <a:rPr lang="en" sz="1200">
                <a:solidFill>
                  <a:srgbClr val="404040"/>
                </a:solidFill>
                <a:highlight>
                  <a:srgbClr val="FFFFFF"/>
                </a:highlight>
              </a:rPr>
            </a:br>
            <a:r>
              <a:rPr b="1" lang="en" sz="1200">
                <a:solidFill>
                  <a:srgbClr val="404040"/>
                </a:solidFill>
                <a:highlight>
                  <a:srgbClr val="FFFFFF"/>
                </a:highlight>
              </a:rPr>
              <a:t>\xhh</a:t>
            </a:r>
            <a:r>
              <a:rPr lang="en" sz="1200">
                <a:solidFill>
                  <a:srgbClr val="404040"/>
                </a:solidFill>
                <a:highlight>
                  <a:srgbClr val="FFFFFF"/>
                </a:highlight>
              </a:rPr>
              <a:t>	Вставка символа с шестнадцатиричным кодом 0xhh, например \x41 вставит латинскую букву 'A'</a:t>
            </a:r>
            <a:endParaRPr sz="1200">
              <a:solidFill>
                <a:srgbClr val="404040"/>
              </a:solidFill>
              <a:highlight>
                <a:srgbClr val="FFFFFF"/>
              </a:highlight>
            </a:endParaRPr>
          </a:p>
          <a:p>
            <a:pPr indent="0" lvl="0" marL="0" rtl="0" algn="l">
              <a:lnSpc>
                <a:spcPct val="115000"/>
              </a:lnSpc>
              <a:spcBef>
                <a:spcPts val="800"/>
              </a:spcBef>
              <a:spcAft>
                <a:spcPts val="800"/>
              </a:spcAft>
              <a:buSzPts val="1300"/>
              <a:buNone/>
            </a:pPr>
            <a:r>
              <a:t/>
            </a:r>
            <a:endParaRPr sz="1200">
              <a:solidFill>
                <a:srgbClr val="40404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