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75" r:id="rId9"/>
    <p:sldId id="276" r:id="rId10"/>
    <p:sldId id="277" r:id="rId11"/>
    <p:sldId id="260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3339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144" y="624"/>
      </p:cViewPr>
      <p:guideLst>
        <p:guide pos="347"/>
        <p:guide orient="horz" pos="333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37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ВЫПУСКНАЯ КВАЛИФИКАЦИОННАЯ РАБОТА </a:t>
            </a:r>
            <a:br>
              <a:rPr lang="ru-RU" sz="2400" dirty="0"/>
            </a:br>
            <a:r>
              <a:rPr lang="ru-RU" sz="2400" dirty="0"/>
              <a:t>по курсу </a:t>
            </a:r>
            <a:r>
              <a:rPr lang="ru-RU" sz="2400" dirty="0" smtClean="0"/>
              <a:t>«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 smtClean="0"/>
              <a:t>» </a:t>
            </a:r>
            <a:br>
              <a:rPr lang="ru-RU" sz="2400" dirty="0" smtClean="0"/>
            </a:br>
            <a:r>
              <a:rPr lang="ru-RU" sz="2400" dirty="0" smtClean="0"/>
              <a:t>Прогнозирование </a:t>
            </a:r>
            <a:r>
              <a:rPr lang="ru-RU" sz="2400" dirty="0"/>
              <a:t>конечных свойств </a:t>
            </a:r>
            <a:r>
              <a:rPr lang="ru-RU" sz="2400" dirty="0" smtClean="0"/>
              <a:t>композиционных материалов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Выполнил Колесников А. Ф.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>
          <a:xfrm>
            <a:off x="558781" y="1770664"/>
            <a:ext cx="11191118" cy="450704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ходе выполнения данной работы было выполнено:</a:t>
            </a:r>
          </a:p>
          <a:p>
            <a:r>
              <a:rPr lang="ru-RU" dirty="0"/>
              <a:t>- изучение теоретических методов анализа данных и машинного</a:t>
            </a:r>
          </a:p>
          <a:p>
            <a:r>
              <a:rPr lang="ru-RU" dirty="0"/>
              <a:t>обучения;</a:t>
            </a:r>
          </a:p>
          <a:p>
            <a:r>
              <a:rPr lang="ru-RU" dirty="0"/>
              <a:t>- разведочный анализ данных;</a:t>
            </a:r>
          </a:p>
          <a:p>
            <a:r>
              <a:rPr lang="ru-RU" dirty="0"/>
              <a:t>- предобработка данных;</a:t>
            </a:r>
          </a:p>
          <a:p>
            <a:r>
              <a:rPr lang="ru-RU" dirty="0"/>
              <a:t>- построение регрессионных моделей;</a:t>
            </a:r>
          </a:p>
          <a:p>
            <a:r>
              <a:rPr lang="ru-RU" dirty="0"/>
              <a:t>- визуализация модели и оценка качества прогноза;</a:t>
            </a:r>
          </a:p>
          <a:p>
            <a:r>
              <a:rPr lang="ru-RU" dirty="0"/>
              <a:t>Использованные при разработке моделей подходы не позволили получить достоверных прогнозов.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3055815" y="461108"/>
            <a:ext cx="8699500" cy="69556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514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Задачи работы</a:t>
              </a: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6763" y="1486859"/>
            <a:ext cx="7240848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Описать методы, которые используются для решений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разведочный анализ предложенных </a:t>
            </a:r>
            <a:r>
              <a:rPr lang="ru-RU" sz="1600" dirty="0" err="1"/>
              <a:t>датасетов</a:t>
            </a:r>
            <a:r>
              <a:rPr lang="ru-RU" sz="1600" dirty="0"/>
              <a:t>: </a:t>
            </a:r>
            <a:endParaRPr lang="ru-RU" dirty="0"/>
          </a:p>
          <a:p>
            <a:pPr lvl="1"/>
            <a:r>
              <a:rPr lang="ru-RU" sz="1600" dirty="0"/>
              <a:t>1. построить гистограммы распределения каждой из </a:t>
            </a:r>
            <a:r>
              <a:rPr lang="ru-RU" sz="1600" dirty="0" smtClean="0"/>
              <a:t> переменных</a:t>
            </a:r>
            <a:endParaRPr lang="ru-RU" dirty="0"/>
          </a:p>
          <a:p>
            <a:pPr lvl="1"/>
            <a:r>
              <a:rPr lang="ru-RU" sz="1600" dirty="0"/>
              <a:t>2. построить диаграммы «ящики с усами» </a:t>
            </a:r>
            <a:endParaRPr lang="ru-RU" dirty="0"/>
          </a:p>
          <a:p>
            <a:pPr lvl="1"/>
            <a:r>
              <a:rPr lang="ru-RU" sz="1600" dirty="0" smtClean="0"/>
              <a:t>3. </a:t>
            </a:r>
            <a:r>
              <a:rPr lang="ru-RU" sz="1600" dirty="0"/>
              <a:t>получить среднее и медианное значения </a:t>
            </a:r>
            <a:endParaRPr lang="ru-RU" dirty="0"/>
          </a:p>
          <a:p>
            <a:pPr lvl="1"/>
            <a:r>
              <a:rPr lang="ru-RU" sz="1600" dirty="0" smtClean="0"/>
              <a:t>4. </a:t>
            </a:r>
            <a:r>
              <a:rPr lang="ru-RU" sz="1600" dirty="0"/>
              <a:t>исключить выбросы, проверить отсутствие пропусков.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предобработку данных: удаление шумов, нормализацию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Обучить нескольких моделей для прогноза модуля упругости при растяжении и прочности при растяжении.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Написать нейронную сеть, предназначенную для рекомендаций соотношения матрица-наполнитель.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Разработать приложение с графическим интерфейсом, которое будет выдавать прогноз.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Оценить точность модели на тренировочном и тестовом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Создать </a:t>
            </a:r>
            <a:r>
              <a:rPr lang="ru-RU" sz="1600" dirty="0" err="1"/>
              <a:t>репозиторий</a:t>
            </a:r>
            <a:r>
              <a:rPr lang="ru-RU" sz="1600" dirty="0"/>
              <a:t> в </a:t>
            </a:r>
            <a:r>
              <a:rPr lang="ru-RU" sz="1600" dirty="0" err="1"/>
              <a:t>GitHub</a:t>
            </a:r>
            <a:r>
              <a:rPr lang="ru-RU" sz="1600" dirty="0"/>
              <a:t> и разместить там код исследования.</a:t>
            </a:r>
            <a:endParaRPr lang="ru-RU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031965" y="1767007"/>
            <a:ext cx="99538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Предметом выпускной квалификационной работы является </a:t>
            </a:r>
            <a:r>
              <a:rPr lang="ru-RU" sz="1600" dirty="0" smtClean="0"/>
              <a:t>построение </a:t>
            </a:r>
            <a:r>
              <a:rPr lang="ru-RU" sz="1600" dirty="0"/>
              <a:t>моделей для прогнозирования таких характеристик композиционных материалов, как модуль упругости при растяжении, прочность при </a:t>
            </a:r>
            <a:r>
              <a:rPr lang="ru-RU" sz="1600" dirty="0" smtClean="0"/>
              <a:t>растяжении </a:t>
            </a:r>
            <a:r>
              <a:rPr lang="ru-RU" sz="1600" dirty="0"/>
              <a:t>и создание нейронной сети для рекомендации соотношения </a:t>
            </a:r>
            <a:r>
              <a:rPr lang="ru-RU" sz="1600" dirty="0" smtClean="0"/>
              <a:t>матрица-наполнитель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Датасет</a:t>
            </a:r>
            <a:r>
              <a:rPr lang="ru-RU" sz="1600" dirty="0"/>
              <a:t> состоит из двух файлов:</a:t>
            </a:r>
          </a:p>
          <a:p>
            <a:r>
              <a:rPr lang="ru-RU" sz="1600" dirty="0"/>
              <a:t>1.	файл X_bp.xlsx с данными о параметрах </a:t>
            </a:r>
            <a:r>
              <a:rPr lang="ru-RU" sz="1600" dirty="0" err="1"/>
              <a:t>базальтопластика</a:t>
            </a:r>
            <a:r>
              <a:rPr lang="ru-RU" sz="1600" dirty="0"/>
              <a:t>;</a:t>
            </a:r>
          </a:p>
          <a:p>
            <a:r>
              <a:rPr lang="ru-RU" sz="1600" dirty="0"/>
              <a:t>2.	файл X_nup.xlsx с данными о нашивках из углепластика. </a:t>
            </a:r>
          </a:p>
          <a:p>
            <a:r>
              <a:rPr lang="ru-RU" sz="1600" dirty="0"/>
              <a:t>Для решения задачи проводится объединение двух файлов X_bp.xlsx  и X_nup.xlsx по индексу, используя тип объединения INNER. </a:t>
            </a:r>
          </a:p>
          <a:p>
            <a:r>
              <a:rPr lang="ru-RU" sz="1600" dirty="0"/>
              <a:t>Количество строк в файле X_bp.xlsx было 1023, столбцов 10. А </a:t>
            </a:r>
            <a:r>
              <a:rPr lang="ru-RU" sz="1600" dirty="0" smtClean="0"/>
              <a:t>количество </a:t>
            </a:r>
            <a:r>
              <a:rPr lang="ru-RU" sz="1600" dirty="0"/>
              <a:t>строк в файле X_nup.xlsx – 1040, столбцов 3.</a:t>
            </a:r>
          </a:p>
          <a:p>
            <a:r>
              <a:rPr lang="ru-RU" sz="1600" dirty="0"/>
              <a:t>После объединения таблиц, 17 строк из файла X_nup.xlsx было </a:t>
            </a:r>
            <a:r>
              <a:rPr lang="ru-RU" sz="1600" dirty="0" smtClean="0"/>
              <a:t>отброшено</a:t>
            </a:r>
            <a:r>
              <a:rPr lang="ru-RU" sz="1600" dirty="0"/>
              <a:t>. Дальнейшие исследования проводились с </a:t>
            </a:r>
            <a:r>
              <a:rPr lang="ru-RU" sz="1600" dirty="0" err="1"/>
              <a:t>датасетом</a:t>
            </a:r>
            <a:r>
              <a:rPr lang="ru-RU" sz="1600" dirty="0"/>
              <a:t> </a:t>
            </a:r>
            <a:r>
              <a:rPr lang="ru-RU" sz="1600" dirty="0" smtClean="0"/>
              <a:t>содержащим </a:t>
            </a:r>
            <a:r>
              <a:rPr lang="ru-RU" sz="1600" dirty="0"/>
              <a:t>1023 строк и 13 столбцов. 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813149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Общая и статистическая информация о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94980"/>
              </p:ext>
            </p:extLst>
          </p:nvPr>
        </p:nvGraphicFramePr>
        <p:xfrm>
          <a:off x="558782" y="1468571"/>
          <a:ext cx="4654571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34">
                  <a:extLst>
                    <a:ext uri="{9D8B030D-6E8A-4147-A177-3AD203B41FA5}">
                      <a16:colId xmlns:a16="http://schemas.microsoft.com/office/drawing/2014/main" val="4224959621"/>
                    </a:ext>
                  </a:extLst>
                </a:gridCol>
                <a:gridCol w="2309044">
                  <a:extLst>
                    <a:ext uri="{9D8B030D-6E8A-4147-A177-3AD203B41FA5}">
                      <a16:colId xmlns:a16="http://schemas.microsoft.com/office/drawing/2014/main" val="2787854798"/>
                    </a:ext>
                  </a:extLst>
                </a:gridCol>
                <a:gridCol w="445477">
                  <a:extLst>
                    <a:ext uri="{9D8B030D-6E8A-4147-A177-3AD203B41FA5}">
                      <a16:colId xmlns:a16="http://schemas.microsoft.com/office/drawing/2014/main" val="1971387834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47390000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1408470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Count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Dtype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968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Соотношение матрица</a:t>
                      </a:r>
                      <a:r>
                        <a:rPr lang="en-US" sz="900">
                          <a:effectLst/>
                        </a:rPr>
                        <a:t>-</a:t>
                      </a:r>
                      <a:r>
                        <a:rPr lang="ru-RU" sz="900">
                          <a:effectLst/>
                        </a:rPr>
                        <a:t>наполнитель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7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кг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ru-RU" sz="900">
                          <a:effectLst/>
                        </a:rPr>
                        <a:t>м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1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56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Количество отвердителя, м.%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</a:t>
                      </a:r>
                      <a:r>
                        <a:rPr lang="ru-RU" sz="900">
                          <a:effectLst/>
                        </a:rPr>
                        <a:t>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71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Содержание эпоксидных групп,%_2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78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Температура вспышки, С_2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32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Поверхностная плотность, г/м2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1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 при растяжении,   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9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 при растяжении, Мпа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Потребление смолы, г/м2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95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Угол нашивки, град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int64 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72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Шаг нашивки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19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 нашивки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float64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3264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8228"/>
              </p:ext>
            </p:extLst>
          </p:nvPr>
        </p:nvGraphicFramePr>
        <p:xfrm>
          <a:off x="6059391" y="1496291"/>
          <a:ext cx="4981280" cy="4937760"/>
        </p:xfrm>
        <a:graphic>
          <a:graphicData uri="http://schemas.openxmlformats.org/drawingml/2006/table">
            <a:tbl>
              <a:tblPr firstRow="1" firstCol="1" bandRow="1"/>
              <a:tblGrid>
                <a:gridCol w="1148920">
                  <a:extLst>
                    <a:ext uri="{9D8B030D-6E8A-4147-A177-3AD203B41FA5}">
                      <a16:colId xmlns:a16="http://schemas.microsoft.com/office/drawing/2014/main" val="1246168820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232218306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17429888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955013932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85802532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1322027243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274199057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722437114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415421020"/>
                    </a:ext>
                  </a:extLst>
                </a:gridCol>
              </a:tblGrid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8746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3704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1974.17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70.99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1784.48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1923.32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1977.45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2020.26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2161.57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4309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737.01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327.50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499.32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738.16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957.39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1628.00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2959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38.67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130.16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181.83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40069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22.21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15.70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20.56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72591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286.12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39.45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179.37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259.16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286.22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313.01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386.07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52570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280.02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265.03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460.34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695.53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1291.34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0024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73.30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65.79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71.24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73.25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81.20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1415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2465.10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456.59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1250.39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2150.19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2457.96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2751.95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3660.45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07788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179.88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218.70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256.77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359.05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7608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9333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13.73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7214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57.54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50.28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64.80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86.01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3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85962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52919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Распределение и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боксплоты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750118"/>
            <a:ext cx="5938019" cy="3550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81" y="1750117"/>
            <a:ext cx="5938019" cy="35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851074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Корреляционная матрица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75" y="1684855"/>
            <a:ext cx="5938019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Визуализация коэффициентов корреляции выполнена с помощью тепловой карты </a:t>
            </a:r>
            <a:r>
              <a:rPr lang="ru-RU" dirty="0" err="1"/>
              <a:t>sns.heatmap</a:t>
            </a:r>
            <a:r>
              <a:rPr lang="ru-RU" dirty="0"/>
              <a:t>. </a:t>
            </a:r>
          </a:p>
          <a:p>
            <a:r>
              <a:rPr lang="ru-RU" dirty="0"/>
              <a:t>Видно, что все коэффициенты корреляции близки к нулю. Это означает </a:t>
            </a:r>
            <a:r>
              <a:rPr lang="ru-RU" dirty="0" smtClean="0"/>
              <a:t>отсутствие </a:t>
            </a:r>
            <a:r>
              <a:rPr lang="ru-RU" dirty="0"/>
              <a:t>линейной зависимости между признаками.</a:t>
            </a:r>
          </a:p>
          <a:p>
            <a:r>
              <a:rPr lang="ru-RU" dirty="0"/>
              <a:t>Масштабировать будем с помощью приведения каждого признака к диапазону от 0 до 1 с помощью метода </a:t>
            </a:r>
            <a:r>
              <a:rPr lang="ru-RU" dirty="0" err="1"/>
              <a:t>MinMaxScaler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6241899" y="1770665"/>
            <a:ext cx="5508000" cy="847490"/>
          </a:xfrm>
        </p:spPr>
        <p:txBody>
          <a:bodyPr/>
          <a:lstStyle/>
          <a:p>
            <a:r>
              <a:rPr lang="ru-RU" dirty="0"/>
              <a:t>Удаляем выбросы методом </a:t>
            </a:r>
            <a:r>
              <a:rPr lang="ru-RU" dirty="0" err="1"/>
              <a:t>межквартильных</a:t>
            </a:r>
            <a:r>
              <a:rPr lang="ru-RU" dirty="0"/>
              <a:t> расстояний.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4103077" y="398585"/>
            <a:ext cx="7652238" cy="1372080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99" y="2618155"/>
            <a:ext cx="4322439" cy="28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969846" y="179755"/>
            <a:ext cx="8785469" cy="984738"/>
          </a:xfrm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</a:p>
        </p:txBody>
      </p:sp>
      <p:pic>
        <p:nvPicPr>
          <p:cNvPr id="9" name="Рисунок 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7" y="1771388"/>
            <a:ext cx="5400000" cy="2448000"/>
          </a:xfrm>
          <a:prstGeom prst="rect">
            <a:avLst/>
          </a:prstGeom>
        </p:spPr>
      </p:pic>
      <p:pic>
        <p:nvPicPr>
          <p:cNvPr id="10" name="Рисунок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30" y="1771388"/>
            <a:ext cx="5400000" cy="2448000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68562"/>
              </p:ext>
            </p:extLst>
          </p:nvPr>
        </p:nvGraphicFramePr>
        <p:xfrm>
          <a:off x="828675" y="4981257"/>
          <a:ext cx="10858256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4564">
                  <a:extLst>
                    <a:ext uri="{9D8B030D-6E8A-4147-A177-3AD203B41FA5}">
                      <a16:colId xmlns:a16="http://schemas.microsoft.com/office/drawing/2014/main" val="1228435450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2720477728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1157170126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848575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target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MSE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5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0.035074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-0.024522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3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KNeighborsRegressor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0.034788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-0.016102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503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Random Forest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0.034912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-0.019703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6814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063405" y="4446434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итоговый </a:t>
            </a:r>
            <a:r>
              <a:rPr lang="ru-RU" dirty="0" err="1"/>
              <a:t>датасет</a:t>
            </a:r>
            <a:r>
              <a:rPr lang="ru-RU" dirty="0"/>
              <a:t> ошибок:</a:t>
            </a:r>
          </a:p>
        </p:txBody>
      </p:sp>
    </p:spTree>
    <p:extLst>
      <p:ext uri="{BB962C8B-B14F-4D97-AF65-F5344CB8AC3E}">
        <p14:creationId xmlns:p14="http://schemas.microsoft.com/office/powerpoint/2010/main" val="3356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Постоим нейронную сеть с помощью класса </a:t>
            </a:r>
            <a:r>
              <a:rPr lang="ru-RU" dirty="0" err="1"/>
              <a:t>keras.Sequential</a:t>
            </a:r>
            <a:r>
              <a:rPr lang="ru-RU" dirty="0"/>
              <a:t> со </a:t>
            </a:r>
            <a:r>
              <a:rPr lang="ru-RU" dirty="0" smtClean="0"/>
              <a:t>следующими </a:t>
            </a:r>
            <a:r>
              <a:rPr lang="ru-RU" dirty="0"/>
              <a:t>параметрами:</a:t>
            </a:r>
          </a:p>
          <a:p>
            <a:r>
              <a:rPr lang="ru-RU" dirty="0"/>
              <a:t> входной слой нормализации 12 признаков;</a:t>
            </a:r>
          </a:p>
          <a:p>
            <a:r>
              <a:rPr lang="ru-RU" dirty="0"/>
              <a:t> выходной слой для 1 признака;</a:t>
            </a:r>
          </a:p>
          <a:p>
            <a:r>
              <a:rPr lang="ru-RU" dirty="0"/>
              <a:t> скрытых слоев: 5;</a:t>
            </a:r>
          </a:p>
          <a:p>
            <a:r>
              <a:rPr lang="ru-RU" dirty="0"/>
              <a:t> нейронов в скрытом слое: 50, 128, 19, 64, 32;</a:t>
            </a:r>
          </a:p>
          <a:p>
            <a:r>
              <a:rPr lang="ru-RU" dirty="0"/>
              <a:t> активационная функция скрытых слоев: </a:t>
            </a:r>
            <a:r>
              <a:rPr lang="ru-RU" dirty="0" err="1"/>
              <a:t>relu</a:t>
            </a:r>
            <a:r>
              <a:rPr lang="ru-RU" dirty="0"/>
              <a:t>;</a:t>
            </a:r>
          </a:p>
          <a:p>
            <a:r>
              <a:rPr lang="ru-RU" dirty="0"/>
              <a:t> оптимизатор: </a:t>
            </a:r>
            <a:r>
              <a:rPr lang="ru-RU" dirty="0" err="1"/>
              <a:t>Adam</a:t>
            </a:r>
            <a:r>
              <a:rPr lang="ru-RU" dirty="0"/>
              <a:t>;</a:t>
            </a:r>
          </a:p>
          <a:p>
            <a:r>
              <a:rPr lang="ru-RU" dirty="0"/>
              <a:t> </a:t>
            </a:r>
            <a:r>
              <a:rPr lang="ru-RU" dirty="0" err="1"/>
              <a:t>loss</a:t>
            </a:r>
            <a:r>
              <a:rPr lang="ru-RU" dirty="0"/>
              <a:t>-функция: </a:t>
            </a:r>
            <a:r>
              <a:rPr lang="ru-RU" dirty="0" err="1"/>
              <a:t>MeanSquaredError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Ошибки </a:t>
            </a:r>
            <a:r>
              <a:rPr lang="ru-RU" dirty="0"/>
              <a:t>модели:</a:t>
            </a:r>
          </a:p>
          <a:p>
            <a:r>
              <a:rPr lang="ru-RU" dirty="0"/>
              <a:t>MSE = 0.03505013680909669</a:t>
            </a:r>
          </a:p>
          <a:p>
            <a:r>
              <a:rPr lang="ru-RU" dirty="0"/>
              <a:t>R2 = -0.012632641827147184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868246" y="461107"/>
            <a:ext cx="8887069" cy="71901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37" y="1904249"/>
            <a:ext cx="5401524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780</Words>
  <Application>Microsoft Office PowerPoint</Application>
  <PresentationFormat>Широкоэкранный</PresentationFormat>
  <Paragraphs>285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Open Sans</vt:lpstr>
      <vt:lpstr>ALS Sector Regular</vt:lpstr>
      <vt:lpstr>ALS Sector Bold</vt:lpstr>
      <vt:lpstr>Helvetica</vt:lpstr>
      <vt:lpstr>Times New Roman</vt:lpstr>
      <vt:lpstr>Noto Sans Symbols</vt:lpstr>
      <vt:lpstr>Roboto Black</vt:lpstr>
      <vt:lpstr>Arial</vt:lpstr>
      <vt:lpstr>If,kjyVUNE_28012021</vt:lpstr>
      <vt:lpstr>ВЫПУСКНАЯ КВАЛИФИКАЦИОННАЯ РАБОТА  по курсу «Data Science»  Прогнозирование конечных свойств композиционных материалов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Пользователь</cp:lastModifiedBy>
  <cp:revision>109</cp:revision>
  <dcterms:created xsi:type="dcterms:W3CDTF">2021-02-24T09:03:25Z</dcterms:created>
  <dcterms:modified xsi:type="dcterms:W3CDTF">2023-04-30T15:42:13Z</dcterms:modified>
</cp:coreProperties>
</file>