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8" r:id="rId3"/>
    <p:sldId id="287" r:id="rId4"/>
    <p:sldId id="289" r:id="rId5"/>
    <p:sldId id="290" r:id="rId6"/>
    <p:sldId id="286" r:id="rId7"/>
    <p:sldId id="284" r:id="rId8"/>
    <p:sldId id="285" r:id="rId9"/>
    <p:sldId id="282" r:id="rId10"/>
    <p:sldId id="292" r:id="rId11"/>
    <p:sldId id="281" r:id="rId12"/>
    <p:sldId id="294" r:id="rId13"/>
    <p:sldId id="280" r:id="rId14"/>
    <p:sldId id="267" r:id="rId15"/>
    <p:sldId id="295" r:id="rId16"/>
    <p:sldId id="278" r:id="rId17"/>
    <p:sldId id="276" r:id="rId18"/>
    <p:sldId id="277" r:id="rId19"/>
    <p:sldId id="279" r:id="rId20"/>
    <p:sldId id="272" r:id="rId21"/>
    <p:sldId id="273" r:id="rId22"/>
    <p:sldId id="291" r:id="rId23"/>
    <p:sldId id="293" r:id="rId24"/>
    <p:sldId id="298" r:id="rId25"/>
    <p:sldId id="299" r:id="rId26"/>
    <p:sldId id="300" r:id="rId27"/>
    <p:sldId id="297"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CC84-4FBD-9705-4876DA3535AE}"/>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CC84-4FBD-9705-4876DA3535AE}"/>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CC84-4FBD-9705-4876DA3535AE}"/>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CC84-4FBD-9705-4876DA3535AE}"/>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CC84-4FBD-9705-4876DA3535AE}"/>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CC84-4FBD-9705-4876DA3535AE}"/>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CC84-4FBD-9705-4876DA3535AE}"/>
            </c:ext>
          </c:extLst>
        </c:ser>
        <c:ser>
          <c:idx val="3"/>
          <c:order val="8"/>
          <c:tx>
            <c:strRef>
              <c:f>'parallel vs header-seeker-6'!$K$1</c:f>
              <c:strCache>
                <c:ptCount val="1"/>
                <c:pt idx="0">
                  <c:v>Original</c:v>
                </c:pt>
              </c:strCache>
              <c:extLst xmlns:c15="http://schemas.microsoft.com/office/drawing/2012/chart"/>
            </c:strRef>
          </c:tx>
          <c:spPr>
            <a:ln w="25400" cap="rnd">
              <a:noFill/>
              <a:round/>
            </a:ln>
            <a:effectLst/>
          </c:spPr>
          <c:marker>
            <c:symbol val="circle"/>
            <c:size val="5"/>
            <c:spPr>
              <a:solidFill>
                <a:srgbClr val="FFC74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header-seeker-6'!$K$2:$K$66</c:f>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CC84-4FBD-9705-4876DA3535AE}"/>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4"/>
                <c:order val="7"/>
                <c:tx>
                  <c:strRef>
                    <c:extLst>
                      <c:ext uri="{02D57815-91ED-43cb-92C2-25804820EDAC}">
                        <c15:formulaRef>
                          <c15:sqref>'parallel vs header-seeker-6'!$J$1</c15:sqref>
                        </c15:formulaRef>
                      </c:ext>
                    </c:extLst>
                    <c:strCache>
                      <c:ptCount val="1"/>
                      <c:pt idx="0">
                        <c:v>HS1</c:v>
                      </c:pt>
                    </c:strCache>
                  </c:strRef>
                </c:tx>
                <c:spPr>
                  <a:ln w="25400" cap="rnd">
                    <a:noFill/>
                    <a:round/>
                  </a:ln>
                  <a:effectLst/>
                </c:spPr>
                <c:marker>
                  <c:symbol val="circle"/>
                  <c:size val="5"/>
                  <c:spPr>
                    <a:solidFill>
                      <a:srgbClr val="424242"/>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header-seeker-6'!$J$2:$J$66</c15:sqref>
                        </c15:formulaRef>
                      </c:ext>
                    </c:extLst>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numRef>
                </c:yVal>
                <c:smooth val="0"/>
                <c:extLst>
                  <c:ext xmlns:c16="http://schemas.microsoft.com/office/drawing/2014/chart" uri="{C3380CC4-5D6E-409C-BE32-E72D297353CC}">
                    <c16:uniqueId val="{00000008-CC84-4FBD-9705-4876DA3535AE}"/>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Resource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header-seeker-6'!$N$2:$N$3</c:f>
              <c:numCache>
                <c:formatCode>0.00%</c:formatCode>
                <c:ptCount val="1"/>
                <c:pt idx="0">
                  <c:v>5.3E-3</c:v>
                </c:pt>
              </c:numCache>
              <c:extLst/>
            </c:numRef>
          </c:val>
          <c:extLst>
            <c:ext xmlns:c16="http://schemas.microsoft.com/office/drawing/2014/chart" uri="{C3380CC4-5D6E-409C-BE32-E72D297353CC}">
              <c16:uniqueId val="{00000000-7C80-4DDD-8529-D09F4A6C9B3D}"/>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header-seeker-6'!$O$2:$O$3</c:f>
              <c:numCache>
                <c:formatCode>0.00%</c:formatCode>
                <c:ptCount val="1"/>
                <c:pt idx="0">
                  <c:v>4.1999999999999997E-3</c:v>
                </c:pt>
              </c:numCache>
              <c:extLst/>
            </c:numRef>
          </c:val>
          <c:extLst>
            <c:ext xmlns:c16="http://schemas.microsoft.com/office/drawing/2014/chart" uri="{C3380CC4-5D6E-409C-BE32-E72D297353CC}">
              <c16:uniqueId val="{00000001-7C80-4DDD-8529-D09F4A6C9B3D}"/>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header-seeker-6'!$P$2:$P$3</c:f>
              <c:numCache>
                <c:formatCode>0.00%</c:formatCode>
                <c:ptCount val="1"/>
                <c:pt idx="0">
                  <c:v>3.7000000000000002E-3</c:v>
                </c:pt>
              </c:numCache>
              <c:extLst/>
            </c:numRef>
          </c:val>
          <c:extLst>
            <c:ext xmlns:c16="http://schemas.microsoft.com/office/drawing/2014/chart" uri="{C3380CC4-5D6E-409C-BE32-E72D297353CC}">
              <c16:uniqueId val="{00000002-7C80-4DDD-8529-D09F4A6C9B3D}"/>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header-seeker-6'!$Q$2:$Q$3</c:f>
              <c:numCache>
                <c:formatCode>0.00%</c:formatCode>
                <c:ptCount val="1"/>
                <c:pt idx="0">
                  <c:v>3.0000000000000001E-3</c:v>
                </c:pt>
              </c:numCache>
              <c:extLst/>
            </c:numRef>
          </c:val>
          <c:extLst>
            <c:ext xmlns:c16="http://schemas.microsoft.com/office/drawing/2014/chart" uri="{C3380CC4-5D6E-409C-BE32-E72D297353CC}">
              <c16:uniqueId val="{00000003-7C80-4DDD-8529-D09F4A6C9B3D}"/>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header-seeker-6'!$R$2:$R$3</c:f>
              <c:numCache>
                <c:formatCode>0.00%</c:formatCode>
                <c:ptCount val="1"/>
                <c:pt idx="0">
                  <c:v>2.7000000000000001E-3</c:v>
                </c:pt>
              </c:numCache>
              <c:extLst/>
            </c:numRef>
          </c:val>
          <c:extLst>
            <c:ext xmlns:c16="http://schemas.microsoft.com/office/drawing/2014/chart" uri="{C3380CC4-5D6E-409C-BE32-E72D297353CC}">
              <c16:uniqueId val="{00000004-7C80-4DDD-8529-D09F4A6C9B3D}"/>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header-seeker-6'!$S$2:$S$3</c:f>
              <c:numCache>
                <c:formatCode>0.00%</c:formatCode>
                <c:ptCount val="1"/>
                <c:pt idx="0">
                  <c:v>2.5000000000000001E-3</c:v>
                </c:pt>
              </c:numCache>
              <c:extLst/>
            </c:numRef>
          </c:val>
          <c:extLst>
            <c:ext xmlns:c16="http://schemas.microsoft.com/office/drawing/2014/chart" uri="{C3380CC4-5D6E-409C-BE32-E72D297353CC}">
              <c16:uniqueId val="{00000005-7C80-4DDD-8529-D09F4A6C9B3D}"/>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header-seeker-6'!$T$2:$T$3</c:f>
              <c:numCache>
                <c:formatCode>0.00%</c:formatCode>
                <c:ptCount val="1"/>
                <c:pt idx="0">
                  <c:v>2.3999999999999998E-3</c:v>
                </c:pt>
              </c:numCache>
              <c:extLst/>
            </c:numRef>
          </c:val>
          <c:extLst>
            <c:ext xmlns:c16="http://schemas.microsoft.com/office/drawing/2014/chart" uri="{C3380CC4-5D6E-409C-BE32-E72D297353CC}">
              <c16:uniqueId val="{00000006-7C80-4DDD-8529-D09F4A6C9B3D}"/>
            </c:ext>
          </c:extLst>
        </c:ser>
        <c:ser>
          <c:idx val="10"/>
          <c:order val="7"/>
          <c:tx>
            <c:strRef>
              <c:f>'parallel vs header-seeker-6'!$U$1</c:f>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header-seeker-6'!$U$2:$U$3</c:f>
              <c:numCache>
                <c:formatCode>0.00%</c:formatCode>
                <c:ptCount val="1"/>
                <c:pt idx="0">
                  <c:v>2.3E-3</c:v>
                </c:pt>
              </c:numCache>
              <c:extLst/>
            </c:numRef>
          </c:val>
          <c:extLst>
            <c:ext xmlns:c16="http://schemas.microsoft.com/office/drawing/2014/chart" uri="{C3380CC4-5D6E-409C-BE32-E72D297353CC}">
              <c16:uniqueId val="{00000007-7C80-4DDD-8529-D09F4A6C9B3D}"/>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FFs</c:v>
              </c:pt>
              <c:extLst>
                <c:ext xmlns:c15="http://schemas.microsoft.com/office/drawing/2012/chart" uri="{02D57815-91ED-43cb-92C2-25804820EDAC}">
                  <c15:autoCat val="1"/>
                </c:ext>
              </c:extLst>
            </c:strLit>
          </c:cat>
          <c:val>
            <c:numRef>
              <c:f>'parallel vs header-seeker-6'!$V$2:$V$3</c:f>
              <c:numCache>
                <c:formatCode>0.00%</c:formatCode>
                <c:ptCount val="1"/>
                <c:pt idx="0">
                  <c:v>1.6999999999999999E-3</c:v>
                </c:pt>
              </c:numCache>
              <c:extLst/>
            </c:numRef>
          </c:val>
          <c:extLst>
            <c:ext xmlns:c16="http://schemas.microsoft.com/office/drawing/2014/chart" uri="{C3380CC4-5D6E-409C-BE32-E72D297353CC}">
              <c16:uniqueId val="{00000008-7C80-4DDD-8529-D09F4A6C9B3D}"/>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0"/>
                <c:order val="8"/>
                <c:tx>
                  <c:strRef>
                    <c:extLst>
                      <c:ex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FFs</c:v>
                      </c:pt>
                    </c:strCache>
                  </c:strRef>
                </c:cat>
                <c:val>
                  <c:numRef>
                    <c:extLst>
                      <c:ext uri="{02D57815-91ED-43cb-92C2-25804820EDAC}">
                        <c15:formulaRef>
                          <c15:sqref>'parallel vs header-seeker-6'!$N$2:$N$3</c15:sqref>
                        </c15:formulaRef>
                      </c:ext>
                    </c:extLst>
                    <c:numCache>
                      <c:formatCode>0.00%</c:formatCode>
                      <c:ptCount val="1"/>
                      <c:pt idx="0">
                        <c:v>5.3E-3</c:v>
                      </c:pt>
                    </c:numCache>
                  </c:numRef>
                </c:val>
                <c:extLst>
                  <c:ext xmlns:c16="http://schemas.microsoft.com/office/drawing/2014/chart" uri="{C3380CC4-5D6E-409C-BE32-E72D297353CC}">
                    <c16:uniqueId val="{00000009-7C80-4DDD-8529-D09F4A6C9B3D}"/>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2.7000000000000001E-3</c:v>
                      </c:pt>
                    </c:numCache>
                  </c:numRef>
                </c:val>
                <c:extLst xmlns:c15="http://schemas.microsoft.com/office/drawing/2012/chart">
                  <c:ext xmlns:c16="http://schemas.microsoft.com/office/drawing/2014/chart" uri="{C3380CC4-5D6E-409C-BE32-E72D297353CC}">
                    <c16:uniqueId val="{0000000A-7C80-4DDD-8529-D09F4A6C9B3D}"/>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2.5000000000000001E-3</c:v>
                      </c:pt>
                    </c:numCache>
                  </c:numRef>
                </c:val>
                <c:extLst xmlns:c15="http://schemas.microsoft.com/office/drawing/2012/chart">
                  <c:ext xmlns:c16="http://schemas.microsoft.com/office/drawing/2014/chart" uri="{C3380CC4-5D6E-409C-BE32-E72D297353CC}">
                    <c16:uniqueId val="{0000000B-7C80-4DDD-8529-D09F4A6C9B3D}"/>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C28C-4E8C-B298-C806692B7728}"/>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C28C-4E8C-B298-C806692B7728}"/>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C28C-4E8C-B298-C806692B7728}"/>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C28C-4E8C-B298-C806692B7728}"/>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C28C-4E8C-B298-C806692B7728}"/>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C28C-4E8C-B298-C806692B7728}"/>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C28C-4E8C-B298-C806692B7728}"/>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4"/>
                <c:order val="7"/>
                <c:tx>
                  <c:strRef>
                    <c:extLst>
                      <c:ext uri="{02D57815-91ED-43cb-92C2-25804820EDAC}">
                        <c15:formulaRef>
                          <c15:sqref>'parallel vs header-seeker-6'!$J$1</c15:sqref>
                        </c15:formulaRef>
                      </c:ext>
                    </c:extLst>
                    <c:strCache>
                      <c:ptCount val="1"/>
                      <c:pt idx="0">
                        <c:v>HS1</c:v>
                      </c:pt>
                    </c:strCache>
                  </c:strRef>
                </c:tx>
                <c:spPr>
                  <a:ln w="25400" cap="rnd">
                    <a:noFill/>
                    <a:round/>
                  </a:ln>
                  <a:effectLst/>
                </c:spPr>
                <c:marker>
                  <c:symbol val="circle"/>
                  <c:size val="5"/>
                  <c:spPr>
                    <a:solidFill>
                      <a:srgbClr val="424242"/>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header-seeker-6'!$J$2:$J$66</c15:sqref>
                        </c15:formulaRef>
                      </c:ext>
                    </c:extLst>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numRef>
                </c:yVal>
                <c:smooth val="0"/>
                <c:extLst>
                  <c:ext xmlns:c16="http://schemas.microsoft.com/office/drawing/2014/chart" uri="{C3380CC4-5D6E-409C-BE32-E72D297353CC}">
                    <c16:uniqueId val="{00000007-C28C-4E8C-B298-C806692B7728}"/>
                  </c:ext>
                </c:extLst>
              </c15:ser>
            </c15:filteredScatterSeries>
            <c15:filteredScatterSeries>
              <c15:ser>
                <c:idx val="3"/>
                <c:order val="8"/>
                <c:tx>
                  <c:strRef>
                    <c:extLst xmlns:c15="http://schemas.microsoft.com/office/drawing/2012/chart">
                      <c:ext xmlns:c15="http://schemas.microsoft.com/office/drawing/2012/chart" uri="{02D57815-91ED-43cb-92C2-25804820EDAC}">
                        <c15:formulaRef>
                          <c15:sqref>'parallel vs header-seeker-6'!$K$1</c15:sqref>
                        </c15:formulaRef>
                      </c:ext>
                    </c:extLst>
                    <c:strCache>
                      <c:ptCount val="1"/>
                      <c:pt idx="0">
                        <c:v>Original</c:v>
                      </c:pt>
                    </c:strCache>
                  </c:strRef>
                </c:tx>
                <c:spPr>
                  <a:ln w="25400" cap="rnd">
                    <a:noFill/>
                    <a:round/>
                  </a:ln>
                  <a:effectLst/>
                </c:spPr>
                <c:marker>
                  <c:symbol val="circle"/>
                  <c:size val="5"/>
                  <c:spPr>
                    <a:solidFill>
                      <a:srgbClr val="FFC746"/>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xmlns:c15="http://schemas.microsoft.com/office/drawing/2012/chart">
                      <c:ext xmlns:c15="http://schemas.microsoft.com/office/drawing/2012/chart" uri="{02D57815-91ED-43cb-92C2-25804820EDAC}">
                        <c15:formulaRef>
                          <c15:sqref>'parallel vs header-seeker-6'!$K$2:$K$66</c15:sqref>
                        </c15:formulaRef>
                      </c:ext>
                    </c:extLst>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numRef>
                </c:yVal>
                <c:smooth val="0"/>
                <c:extLst xmlns:c15="http://schemas.microsoft.com/office/drawing/2012/chart">
                  <c:ext xmlns:c16="http://schemas.microsoft.com/office/drawing/2014/chart" uri="{C3380CC4-5D6E-409C-BE32-E72D297353CC}">
                    <c16:uniqueId val="{00000008-C28C-4E8C-B298-C806692B7728}"/>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LUT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header-seeker-6'!$N$2:$N$3</c:f>
              <c:numCache>
                <c:formatCode>0.00%</c:formatCode>
                <c:ptCount val="1"/>
                <c:pt idx="0">
                  <c:v>1.47E-2</c:v>
                </c:pt>
              </c:numCache>
              <c:extLst/>
            </c:numRef>
          </c:val>
          <c:extLst>
            <c:ext xmlns:c16="http://schemas.microsoft.com/office/drawing/2014/chart" uri="{C3380CC4-5D6E-409C-BE32-E72D297353CC}">
              <c16:uniqueId val="{00000000-7D7B-40C9-8634-0D57EDA7BA48}"/>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header-seeker-6'!$O$2:$O$3</c:f>
              <c:numCache>
                <c:formatCode>0.00%</c:formatCode>
                <c:ptCount val="1"/>
                <c:pt idx="0">
                  <c:v>1.0699999999999999E-2</c:v>
                </c:pt>
              </c:numCache>
              <c:extLst/>
            </c:numRef>
          </c:val>
          <c:extLst>
            <c:ext xmlns:c16="http://schemas.microsoft.com/office/drawing/2014/chart" uri="{C3380CC4-5D6E-409C-BE32-E72D297353CC}">
              <c16:uniqueId val="{00000001-7D7B-40C9-8634-0D57EDA7BA48}"/>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header-seeker-6'!$P$2:$P$3</c:f>
              <c:numCache>
                <c:formatCode>0.00%</c:formatCode>
                <c:ptCount val="1"/>
                <c:pt idx="0">
                  <c:v>9.4000000000000004E-3</c:v>
                </c:pt>
              </c:numCache>
              <c:extLst/>
            </c:numRef>
          </c:val>
          <c:extLst>
            <c:ext xmlns:c16="http://schemas.microsoft.com/office/drawing/2014/chart" uri="{C3380CC4-5D6E-409C-BE32-E72D297353CC}">
              <c16:uniqueId val="{00000002-7D7B-40C9-8634-0D57EDA7BA48}"/>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header-seeker-6'!$Q$2:$Q$3</c:f>
              <c:numCache>
                <c:formatCode>0.00%</c:formatCode>
                <c:ptCount val="1"/>
                <c:pt idx="0">
                  <c:v>7.7000000000000002E-3</c:v>
                </c:pt>
              </c:numCache>
              <c:extLst/>
            </c:numRef>
          </c:val>
          <c:extLst>
            <c:ext xmlns:c16="http://schemas.microsoft.com/office/drawing/2014/chart" uri="{C3380CC4-5D6E-409C-BE32-E72D297353CC}">
              <c16:uniqueId val="{00000003-7D7B-40C9-8634-0D57EDA7BA48}"/>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header-seeker-6'!$R$2:$R$3</c:f>
              <c:numCache>
                <c:formatCode>0.00%</c:formatCode>
                <c:ptCount val="1"/>
                <c:pt idx="0">
                  <c:v>7.4999999999999997E-3</c:v>
                </c:pt>
              </c:numCache>
              <c:extLst/>
            </c:numRef>
          </c:val>
          <c:extLst>
            <c:ext xmlns:c16="http://schemas.microsoft.com/office/drawing/2014/chart" uri="{C3380CC4-5D6E-409C-BE32-E72D297353CC}">
              <c16:uniqueId val="{00000004-7D7B-40C9-8634-0D57EDA7BA48}"/>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header-seeker-6'!$S$2:$S$3</c:f>
              <c:numCache>
                <c:formatCode>0.00%</c:formatCode>
                <c:ptCount val="1"/>
                <c:pt idx="0">
                  <c:v>6.7000000000000002E-3</c:v>
                </c:pt>
              </c:numCache>
              <c:extLst/>
            </c:numRef>
          </c:val>
          <c:extLst>
            <c:ext xmlns:c16="http://schemas.microsoft.com/office/drawing/2014/chart" uri="{C3380CC4-5D6E-409C-BE32-E72D297353CC}">
              <c16:uniqueId val="{00000005-7D7B-40C9-8634-0D57EDA7BA48}"/>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header-seeker-6'!$T$2:$T$3</c:f>
              <c:numCache>
                <c:formatCode>0.00%</c:formatCode>
                <c:ptCount val="1"/>
                <c:pt idx="0">
                  <c:v>5.7999999999999996E-3</c:v>
                </c:pt>
              </c:numCache>
              <c:extLst/>
            </c:numRef>
          </c:val>
          <c:extLst>
            <c:ext xmlns:c16="http://schemas.microsoft.com/office/drawing/2014/chart" uri="{C3380CC4-5D6E-409C-BE32-E72D297353CC}">
              <c16:uniqueId val="{00000006-7D7B-40C9-8634-0D57EDA7BA48}"/>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LUTs</c:v>
              </c:pt>
              <c:extLst>
                <c:ext xmlns:c15="http://schemas.microsoft.com/office/drawing/2012/chart" uri="{02D57815-91ED-43cb-92C2-25804820EDAC}">
                  <c15:autoCat val="1"/>
                </c:ext>
              </c:extLst>
            </c:strLit>
          </c:cat>
          <c:val>
            <c:numRef>
              <c:f>'parallel vs header-seeker-6'!$V$2:$V$3</c:f>
              <c:numCache>
                <c:formatCode>0.00%</c:formatCode>
                <c:ptCount val="1"/>
                <c:pt idx="0">
                  <c:v>1.9E-3</c:v>
                </c:pt>
              </c:numCache>
              <c:extLst/>
            </c:numRef>
          </c:val>
          <c:extLst>
            <c:ext xmlns:c16="http://schemas.microsoft.com/office/drawing/2014/chart" uri="{C3380CC4-5D6E-409C-BE32-E72D297353CC}">
              <c16:uniqueId val="{00000008-7D7B-40C9-8634-0D57EDA7BA48}"/>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10"/>
                <c:order val="7"/>
                <c:tx>
                  <c:strRef>
                    <c:extLst>
                      <c:ext uri="{02D57815-91ED-43cb-92C2-25804820EDAC}">
                        <c15:formulaRef>
                          <c15:sqref>'parallel vs header-seeker-6'!$U$1</c15:sqref>
                        </c15:formulaRef>
                      </c:ext>
                    </c:extLst>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LUTs</c:v>
                      </c:pt>
                    </c:strCache>
                  </c:strRef>
                </c:cat>
                <c:val>
                  <c:numRef>
                    <c:extLst>
                      <c:ext uri="{02D57815-91ED-43cb-92C2-25804820EDAC}">
                        <c15:formulaRef>
                          <c15:sqref>'parallel vs header-seeker-6'!$U$2:$U$3</c15:sqref>
                        </c15:formulaRef>
                      </c:ext>
                    </c:extLst>
                    <c:numCache>
                      <c:formatCode>0.00%</c:formatCode>
                      <c:ptCount val="1"/>
                      <c:pt idx="0">
                        <c:v>5.4000000000000003E-3</c:v>
                      </c:pt>
                    </c:numCache>
                  </c:numRef>
                </c:val>
                <c:extLst>
                  <c:ext xmlns:c16="http://schemas.microsoft.com/office/drawing/2014/chart" uri="{C3380CC4-5D6E-409C-BE32-E72D297353CC}">
                    <c16:uniqueId val="{00000007-7D7B-40C9-8634-0D57EDA7BA48}"/>
                  </c:ext>
                </c:extLst>
              </c15:ser>
            </c15:filteredBarSeries>
            <c15:filteredBarSeries>
              <c15:ser>
                <c:idx val="0"/>
                <c:order val="8"/>
                <c:tx>
                  <c:strRef>
                    <c:extLst xmlns:c15="http://schemas.microsoft.com/office/drawing/2012/chart">
                      <c:ext xmlns:c15="http://schemas.microsoft.com/office/drawing/2012/char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header-seeker-6'!$N$2:$N$3</c15:sqref>
                        </c15:formulaRef>
                      </c:ext>
                    </c:extLst>
                    <c:numCache>
                      <c:formatCode>0.00%</c:formatCode>
                      <c:ptCount val="1"/>
                      <c:pt idx="0">
                        <c:v>1.47E-2</c:v>
                      </c:pt>
                    </c:numCache>
                  </c:numRef>
                </c:val>
                <c:extLst xmlns:c15="http://schemas.microsoft.com/office/drawing/2012/chart">
                  <c:ext xmlns:c16="http://schemas.microsoft.com/office/drawing/2014/chart" uri="{C3380CC4-5D6E-409C-BE32-E72D297353CC}">
                    <c16:uniqueId val="{00000009-7D7B-40C9-8634-0D57EDA7BA48}"/>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7.4999999999999997E-3</c:v>
                      </c:pt>
                    </c:numCache>
                  </c:numRef>
                </c:val>
                <c:extLst xmlns:c15="http://schemas.microsoft.com/office/drawing/2012/chart">
                  <c:ext xmlns:c16="http://schemas.microsoft.com/office/drawing/2014/chart" uri="{C3380CC4-5D6E-409C-BE32-E72D297353CC}">
                    <c16:uniqueId val="{0000000A-7D7B-40C9-8634-0D57EDA7BA48}"/>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6.7000000000000002E-3</c:v>
                      </c:pt>
                    </c:numCache>
                  </c:numRef>
                </c:val>
                <c:extLst xmlns:c15="http://schemas.microsoft.com/office/drawing/2012/chart">
                  <c:ext xmlns:c16="http://schemas.microsoft.com/office/drawing/2014/chart" uri="{C3380CC4-5D6E-409C-BE32-E72D297353CC}">
                    <c16:uniqueId val="{0000000B-7D7B-40C9-8634-0D57EDA7BA48}"/>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FF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header-seeker-6'!$N$2:$N$3</c:f>
              <c:numCache>
                <c:formatCode>0.00%</c:formatCode>
                <c:ptCount val="1"/>
                <c:pt idx="0">
                  <c:v>5.3E-3</c:v>
                </c:pt>
              </c:numCache>
              <c:extLst/>
            </c:numRef>
          </c:val>
          <c:extLst>
            <c:ext xmlns:c16="http://schemas.microsoft.com/office/drawing/2014/chart" uri="{C3380CC4-5D6E-409C-BE32-E72D297353CC}">
              <c16:uniqueId val="{00000000-1CA8-4A7E-88B5-309DF582A65A}"/>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header-seeker-6'!$O$2:$O$3</c:f>
              <c:numCache>
                <c:formatCode>0.00%</c:formatCode>
                <c:ptCount val="1"/>
                <c:pt idx="0">
                  <c:v>4.1999999999999997E-3</c:v>
                </c:pt>
              </c:numCache>
              <c:extLst/>
            </c:numRef>
          </c:val>
          <c:extLst>
            <c:ext xmlns:c16="http://schemas.microsoft.com/office/drawing/2014/chart" uri="{C3380CC4-5D6E-409C-BE32-E72D297353CC}">
              <c16:uniqueId val="{00000001-1CA8-4A7E-88B5-309DF582A65A}"/>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header-seeker-6'!$P$2:$P$3</c:f>
              <c:numCache>
                <c:formatCode>0.00%</c:formatCode>
                <c:ptCount val="1"/>
                <c:pt idx="0">
                  <c:v>3.7000000000000002E-3</c:v>
                </c:pt>
              </c:numCache>
              <c:extLst/>
            </c:numRef>
          </c:val>
          <c:extLst>
            <c:ext xmlns:c16="http://schemas.microsoft.com/office/drawing/2014/chart" uri="{C3380CC4-5D6E-409C-BE32-E72D297353CC}">
              <c16:uniqueId val="{00000002-1CA8-4A7E-88B5-309DF582A65A}"/>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header-seeker-6'!$Q$2:$Q$3</c:f>
              <c:numCache>
                <c:formatCode>0.00%</c:formatCode>
                <c:ptCount val="1"/>
                <c:pt idx="0">
                  <c:v>3.0000000000000001E-3</c:v>
                </c:pt>
              </c:numCache>
              <c:extLst/>
            </c:numRef>
          </c:val>
          <c:extLst>
            <c:ext xmlns:c16="http://schemas.microsoft.com/office/drawing/2014/chart" uri="{C3380CC4-5D6E-409C-BE32-E72D297353CC}">
              <c16:uniqueId val="{00000003-1CA8-4A7E-88B5-309DF582A65A}"/>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header-seeker-6'!$R$2:$R$3</c:f>
              <c:numCache>
                <c:formatCode>0.00%</c:formatCode>
                <c:ptCount val="1"/>
                <c:pt idx="0">
                  <c:v>2.7000000000000001E-3</c:v>
                </c:pt>
              </c:numCache>
              <c:extLst/>
            </c:numRef>
          </c:val>
          <c:extLst>
            <c:ext xmlns:c16="http://schemas.microsoft.com/office/drawing/2014/chart" uri="{C3380CC4-5D6E-409C-BE32-E72D297353CC}">
              <c16:uniqueId val="{00000004-1CA8-4A7E-88B5-309DF582A65A}"/>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header-seeker-6'!$S$2:$S$3</c:f>
              <c:numCache>
                <c:formatCode>0.00%</c:formatCode>
                <c:ptCount val="1"/>
                <c:pt idx="0">
                  <c:v>2.5000000000000001E-3</c:v>
                </c:pt>
              </c:numCache>
              <c:extLst/>
            </c:numRef>
          </c:val>
          <c:extLst>
            <c:ext xmlns:c16="http://schemas.microsoft.com/office/drawing/2014/chart" uri="{C3380CC4-5D6E-409C-BE32-E72D297353CC}">
              <c16:uniqueId val="{00000005-1CA8-4A7E-88B5-309DF582A65A}"/>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header-seeker-6'!$T$2:$T$3</c:f>
              <c:numCache>
                <c:formatCode>0.00%</c:formatCode>
                <c:ptCount val="1"/>
                <c:pt idx="0">
                  <c:v>2.3999999999999998E-3</c:v>
                </c:pt>
              </c:numCache>
              <c:extLst/>
            </c:numRef>
          </c:val>
          <c:extLst>
            <c:ext xmlns:c16="http://schemas.microsoft.com/office/drawing/2014/chart" uri="{C3380CC4-5D6E-409C-BE32-E72D297353CC}">
              <c16:uniqueId val="{00000006-1CA8-4A7E-88B5-309DF582A65A}"/>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FFs</c:v>
              </c:pt>
              <c:extLst>
                <c:ext xmlns:c15="http://schemas.microsoft.com/office/drawing/2012/chart" uri="{02D57815-91ED-43cb-92C2-25804820EDAC}">
                  <c15:autoCat val="1"/>
                </c:ext>
              </c:extLst>
            </c:strLit>
          </c:cat>
          <c:val>
            <c:numRef>
              <c:f>'parallel vs header-seeker-6'!$V$2:$V$3</c:f>
              <c:numCache>
                <c:formatCode>0.00%</c:formatCode>
                <c:ptCount val="1"/>
                <c:pt idx="0">
                  <c:v>1.6999999999999999E-3</c:v>
                </c:pt>
              </c:numCache>
              <c:extLst/>
            </c:numRef>
          </c:val>
          <c:extLst>
            <c:ext xmlns:c16="http://schemas.microsoft.com/office/drawing/2014/chart" uri="{C3380CC4-5D6E-409C-BE32-E72D297353CC}">
              <c16:uniqueId val="{00000008-1CA8-4A7E-88B5-309DF582A65A}"/>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10"/>
                <c:order val="7"/>
                <c:tx>
                  <c:strRef>
                    <c:extLst>
                      <c:ext uri="{02D57815-91ED-43cb-92C2-25804820EDAC}">
                        <c15:formulaRef>
                          <c15:sqref>'parallel vs header-seeker-6'!$U$1</c15:sqref>
                        </c15:formulaRef>
                      </c:ext>
                    </c:extLst>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FFs</c:v>
                      </c:pt>
                    </c:strCache>
                  </c:strRef>
                </c:cat>
                <c:val>
                  <c:numRef>
                    <c:extLst>
                      <c:ext uri="{02D57815-91ED-43cb-92C2-25804820EDAC}">
                        <c15:formulaRef>
                          <c15:sqref>'parallel vs header-seeker-6'!$U$2:$U$3</c15:sqref>
                        </c15:formulaRef>
                      </c:ext>
                    </c:extLst>
                    <c:numCache>
                      <c:formatCode>0.00%</c:formatCode>
                      <c:ptCount val="1"/>
                      <c:pt idx="0">
                        <c:v>2.3E-3</c:v>
                      </c:pt>
                    </c:numCache>
                  </c:numRef>
                </c:val>
                <c:extLst>
                  <c:ext xmlns:c16="http://schemas.microsoft.com/office/drawing/2014/chart" uri="{C3380CC4-5D6E-409C-BE32-E72D297353CC}">
                    <c16:uniqueId val="{00000007-1CA8-4A7E-88B5-309DF582A65A}"/>
                  </c:ext>
                </c:extLst>
              </c15:ser>
            </c15:filteredBarSeries>
            <c15:filteredBarSeries>
              <c15:ser>
                <c:idx val="0"/>
                <c:order val="8"/>
                <c:tx>
                  <c:strRef>
                    <c:extLst xmlns:c15="http://schemas.microsoft.com/office/drawing/2012/chart">
                      <c:ext xmlns:c15="http://schemas.microsoft.com/office/drawing/2012/char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header-seeker-6'!$N$2:$N$3</c15:sqref>
                        </c15:formulaRef>
                      </c:ext>
                    </c:extLst>
                    <c:numCache>
                      <c:formatCode>0.00%</c:formatCode>
                      <c:ptCount val="1"/>
                      <c:pt idx="0">
                        <c:v>5.3E-3</c:v>
                      </c:pt>
                    </c:numCache>
                  </c:numRef>
                </c:val>
                <c:extLst xmlns:c15="http://schemas.microsoft.com/office/drawing/2012/chart">
                  <c:ext xmlns:c16="http://schemas.microsoft.com/office/drawing/2014/chart" uri="{C3380CC4-5D6E-409C-BE32-E72D297353CC}">
                    <c16:uniqueId val="{00000009-1CA8-4A7E-88B5-309DF582A65A}"/>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2.7000000000000001E-3</c:v>
                      </c:pt>
                    </c:numCache>
                  </c:numRef>
                </c:val>
                <c:extLst xmlns:c15="http://schemas.microsoft.com/office/drawing/2012/chart">
                  <c:ext xmlns:c16="http://schemas.microsoft.com/office/drawing/2014/chart" uri="{C3380CC4-5D6E-409C-BE32-E72D297353CC}">
                    <c16:uniqueId val="{0000000A-1CA8-4A7E-88B5-309DF582A65A}"/>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2.5000000000000001E-3</c:v>
                      </c:pt>
                    </c:numCache>
                  </c:numRef>
                </c:val>
                <c:extLst xmlns:c15="http://schemas.microsoft.com/office/drawing/2012/chart">
                  <c:ext xmlns:c16="http://schemas.microsoft.com/office/drawing/2014/chart" uri="{C3380CC4-5D6E-409C-BE32-E72D297353CC}">
                    <c16:uniqueId val="{0000000B-1CA8-4A7E-88B5-309DF582A65A}"/>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Resources Utilized</a:t>
            </a:r>
            <a:r>
              <a:rPr lang="en-US" baseline="0"/>
              <a:t> vs Blocks Lost During Resync</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177350053465539"/>
          <c:y val="0.16033876221498372"/>
          <c:w val="0.85024853374809628"/>
          <c:h val="0.72713144733129853"/>
        </c:manualLayout>
      </c:layout>
      <c:scatterChart>
        <c:scatterStyle val="smoothMarker"/>
        <c:varyColors val="0"/>
        <c:ser>
          <c:idx val="0"/>
          <c:order val="0"/>
          <c:tx>
            <c:strRef>
              <c:f>'parallel vs header-seeker-6'!$X$22</c:f>
              <c:strCache>
                <c:ptCount val="1"/>
                <c:pt idx="0">
                  <c:v>Resource Util</c:v>
                </c:pt>
              </c:strCache>
            </c:strRef>
          </c:tx>
          <c:spPr>
            <a:ln w="19050" cap="rnd">
              <a:solidFill>
                <a:schemeClr val="bg2">
                  <a:lumMod val="75000"/>
                </a:schemeClr>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dPt>
            <c:idx val="0"/>
            <c:marker>
              <c:symbol val="circle"/>
              <c:size val="6"/>
              <c:spPr>
                <a:solidFill>
                  <a:srgbClr val="EF6C00"/>
                </a:solidFill>
                <a:ln w="9525">
                  <a:noFill/>
                  <a:round/>
                </a:ln>
                <a:effectLst/>
              </c:spPr>
            </c:marker>
            <c:bubble3D val="0"/>
            <c:extLst>
              <c:ext xmlns:c16="http://schemas.microsoft.com/office/drawing/2014/chart" uri="{C3380CC4-5D6E-409C-BE32-E72D297353CC}">
                <c16:uniqueId val="{00000000-E4A3-4879-AFAB-AA169D7E2AAA}"/>
              </c:ext>
            </c:extLst>
          </c:dPt>
          <c:dPt>
            <c:idx val="1"/>
            <c:marker>
              <c:symbol val="circle"/>
              <c:size val="6"/>
              <c:spPr>
                <a:solidFill>
                  <a:srgbClr val="AC1356"/>
                </a:solidFill>
                <a:ln w="9525">
                  <a:noFill/>
                  <a:round/>
                </a:ln>
                <a:effectLst/>
              </c:spPr>
            </c:marker>
            <c:bubble3D val="0"/>
            <c:extLst>
              <c:ext xmlns:c16="http://schemas.microsoft.com/office/drawing/2014/chart" uri="{C3380CC4-5D6E-409C-BE32-E72D297353CC}">
                <c16:uniqueId val="{00000001-E4A3-4879-AFAB-AA169D7E2AAA}"/>
              </c:ext>
            </c:extLst>
          </c:dPt>
          <c:dPt>
            <c:idx val="2"/>
            <c:marker>
              <c:symbol val="circle"/>
              <c:size val="6"/>
              <c:spPr>
                <a:solidFill>
                  <a:srgbClr val="6A1B9A"/>
                </a:solidFill>
                <a:ln w="9525">
                  <a:noFill/>
                  <a:round/>
                </a:ln>
                <a:effectLst/>
              </c:spPr>
            </c:marker>
            <c:bubble3D val="0"/>
            <c:extLst>
              <c:ext xmlns:c16="http://schemas.microsoft.com/office/drawing/2014/chart" uri="{C3380CC4-5D6E-409C-BE32-E72D297353CC}">
                <c16:uniqueId val="{00000002-E4A3-4879-AFAB-AA169D7E2AAA}"/>
              </c:ext>
            </c:extLst>
          </c:dPt>
          <c:dPt>
            <c:idx val="3"/>
            <c:marker>
              <c:symbol val="circle"/>
              <c:size val="6"/>
              <c:spPr>
                <a:solidFill>
                  <a:srgbClr val="273693"/>
                </a:solidFill>
                <a:ln w="9525">
                  <a:noFill/>
                  <a:round/>
                </a:ln>
                <a:effectLst/>
              </c:spPr>
            </c:marker>
            <c:bubble3D val="0"/>
            <c:extLst>
              <c:ext xmlns:c16="http://schemas.microsoft.com/office/drawing/2014/chart" uri="{C3380CC4-5D6E-409C-BE32-E72D297353CC}">
                <c16:uniqueId val="{00000003-E4A3-4879-AFAB-AA169D7E2AAA}"/>
              </c:ext>
            </c:extLst>
          </c:dPt>
          <c:dPt>
            <c:idx val="4"/>
            <c:marker>
              <c:symbol val="circle"/>
              <c:size val="6"/>
              <c:spPr>
                <a:solidFill>
                  <a:srgbClr val="4CB6AC"/>
                </a:solidFill>
                <a:ln w="9525">
                  <a:noFill/>
                  <a:round/>
                </a:ln>
                <a:effectLst/>
              </c:spPr>
            </c:marker>
            <c:bubble3D val="0"/>
            <c:extLst>
              <c:ext xmlns:c16="http://schemas.microsoft.com/office/drawing/2014/chart" uri="{C3380CC4-5D6E-409C-BE32-E72D297353CC}">
                <c16:uniqueId val="{00000004-E4A3-4879-AFAB-AA169D7E2AAA}"/>
              </c:ext>
            </c:extLst>
          </c:dPt>
          <c:dPt>
            <c:idx val="5"/>
            <c:marker>
              <c:symbol val="circle"/>
              <c:size val="6"/>
              <c:spPr>
                <a:solidFill>
                  <a:srgbClr val="FE7272"/>
                </a:solidFill>
                <a:ln w="9525">
                  <a:noFill/>
                  <a:round/>
                </a:ln>
                <a:effectLst/>
              </c:spPr>
            </c:marker>
            <c:bubble3D val="0"/>
            <c:extLst>
              <c:ext xmlns:c16="http://schemas.microsoft.com/office/drawing/2014/chart" uri="{C3380CC4-5D6E-409C-BE32-E72D297353CC}">
                <c16:uniqueId val="{00000005-E4A3-4879-AFAB-AA169D7E2AAA}"/>
              </c:ext>
            </c:extLst>
          </c:dPt>
          <c:dPt>
            <c:idx val="6"/>
            <c:marker>
              <c:symbol val="circle"/>
              <c:size val="6"/>
              <c:spPr>
                <a:solidFill>
                  <a:srgbClr val="1C88E3"/>
                </a:solidFill>
                <a:ln w="9525">
                  <a:noFill/>
                  <a:round/>
                </a:ln>
                <a:effectLst/>
              </c:spPr>
            </c:marker>
            <c:bubble3D val="0"/>
            <c:extLst>
              <c:ext xmlns:c16="http://schemas.microsoft.com/office/drawing/2014/chart" uri="{C3380CC4-5D6E-409C-BE32-E72D297353CC}">
                <c16:uniqueId val="{00000006-E4A3-4879-AFAB-AA169D7E2AAA}"/>
              </c:ext>
            </c:extLst>
          </c:dPt>
          <c:xVal>
            <c:numRef>
              <c:f>'parallel vs header-seeker-6'!$Y$21:$AE$21</c:f>
              <c:numCache>
                <c:formatCode>General</c:formatCode>
                <c:ptCount val="7"/>
                <c:pt idx="0">
                  <c:v>26.5</c:v>
                </c:pt>
                <c:pt idx="1">
                  <c:v>27.5</c:v>
                </c:pt>
                <c:pt idx="2">
                  <c:v>27.5</c:v>
                </c:pt>
                <c:pt idx="3">
                  <c:v>28</c:v>
                </c:pt>
                <c:pt idx="4">
                  <c:v>29.5</c:v>
                </c:pt>
                <c:pt idx="5">
                  <c:v>33.5</c:v>
                </c:pt>
                <c:pt idx="6">
                  <c:v>39</c:v>
                </c:pt>
              </c:numCache>
            </c:numRef>
          </c:xVal>
          <c:yVal>
            <c:numRef>
              <c:f>'parallel vs header-seeker-6'!$Y$22:$AE$22</c:f>
              <c:numCache>
                <c:formatCode>0.00%</c:formatCode>
                <c:ptCount val="7"/>
                <c:pt idx="0">
                  <c:v>1.47E-2</c:v>
                </c:pt>
                <c:pt idx="1">
                  <c:v>1.0699999999999999E-2</c:v>
                </c:pt>
                <c:pt idx="2">
                  <c:v>9.4000000000000004E-3</c:v>
                </c:pt>
                <c:pt idx="3">
                  <c:v>7.7000000000000002E-3</c:v>
                </c:pt>
                <c:pt idx="4">
                  <c:v>7.4999999999999997E-3</c:v>
                </c:pt>
                <c:pt idx="5">
                  <c:v>6.7000000000000002E-3</c:v>
                </c:pt>
                <c:pt idx="6">
                  <c:v>5.7999999999999996E-3</c:v>
                </c:pt>
              </c:numCache>
            </c:numRef>
          </c:yVal>
          <c:smooth val="1"/>
          <c:extLst>
            <c:ext xmlns:c16="http://schemas.microsoft.com/office/drawing/2014/chart" uri="{C3380CC4-5D6E-409C-BE32-E72D297353CC}">
              <c16:uniqueId val="{00000007-E4A3-4879-AFAB-AA169D7E2AAA}"/>
            </c:ext>
          </c:extLst>
        </c:ser>
        <c:dLbls>
          <c:showLegendKey val="0"/>
          <c:showVal val="0"/>
          <c:showCatName val="0"/>
          <c:showSerName val="0"/>
          <c:showPercent val="0"/>
          <c:showBubbleSize val="0"/>
        </c:dLbls>
        <c:axId val="1126251871"/>
        <c:axId val="1126249791"/>
      </c:scatterChart>
      <c:valAx>
        <c:axId val="1126251871"/>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Average</a:t>
                </a:r>
                <a:r>
                  <a:rPr lang="en-US" baseline="0"/>
                  <a:t> # of Blocks Lost During Resynchronization</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26249791"/>
        <c:crosses val="autoZero"/>
        <c:crossBetween val="midCat"/>
      </c:valAx>
      <c:valAx>
        <c:axId val="112624979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LUT Resource Utilization of Kintex 7 T160</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262518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F8C7-4343-AF73-FF11E50FA0E3}"/>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F8C7-4343-AF73-FF11E50FA0E3}"/>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F8C7-4343-AF73-FF11E50FA0E3}"/>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F8C7-4343-AF73-FF11E50FA0E3}"/>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F8C7-4343-AF73-FF11E50FA0E3}"/>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F8C7-4343-AF73-FF11E50FA0E3}"/>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F8C7-4343-AF73-FF11E50FA0E3}"/>
            </c:ext>
          </c:extLst>
        </c:ser>
        <c:ser>
          <c:idx val="4"/>
          <c:order val="7"/>
          <c:tx>
            <c:strRef>
              <c:f>'parallel vs header-seeker-6'!$J$1</c:f>
              <c:strCache>
                <c:ptCount val="1"/>
                <c:pt idx="0">
                  <c:v>HS1</c:v>
                </c:pt>
              </c:strCache>
              <c:extLst xmlns:c15="http://schemas.microsoft.com/office/drawing/2012/chart"/>
            </c:strRef>
          </c:tx>
          <c:spPr>
            <a:ln w="25400" cap="rnd">
              <a:noFill/>
              <a:round/>
            </a:ln>
            <a:effectLst/>
          </c:spPr>
          <c:marker>
            <c:symbol val="circle"/>
            <c:size val="5"/>
            <c:spPr>
              <a:solidFill>
                <a:srgbClr val="42424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header-seeker-6'!$J$2:$J$66</c:f>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F8C7-4343-AF73-FF11E50FA0E3}"/>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3"/>
                <c:order val="8"/>
                <c:tx>
                  <c:strRef>
                    <c:extLst>
                      <c:ext uri="{02D57815-91ED-43cb-92C2-25804820EDAC}">
                        <c15:formulaRef>
                          <c15:sqref>'parallel vs header-seeker-6'!$K$1</c15:sqref>
                        </c15:formulaRef>
                      </c:ext>
                    </c:extLst>
                    <c:strCache>
                      <c:ptCount val="1"/>
                      <c:pt idx="0">
                        <c:v>Original</c:v>
                      </c:pt>
                    </c:strCache>
                  </c:strRef>
                </c:tx>
                <c:spPr>
                  <a:ln w="25400" cap="rnd">
                    <a:noFill/>
                    <a:round/>
                  </a:ln>
                  <a:effectLst/>
                </c:spPr>
                <c:marker>
                  <c:symbol val="circle"/>
                  <c:size val="5"/>
                  <c:spPr>
                    <a:solidFill>
                      <a:srgbClr val="FFC746"/>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header-seeker-6'!$K$2:$K$66</c15:sqref>
                        </c15:formulaRef>
                      </c:ext>
                    </c:extLst>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numRef>
                </c:yVal>
                <c:smooth val="0"/>
                <c:extLst>
                  <c:ext xmlns:c16="http://schemas.microsoft.com/office/drawing/2014/chart" uri="{C3380CC4-5D6E-409C-BE32-E72D297353CC}">
                    <c16:uniqueId val="{00000008-F8C7-4343-AF73-FF11E50FA0E3}"/>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aseline="0" dirty="0"/>
              <a:t>Resync Performance of HS3</a:t>
            </a:r>
            <a:endParaRPr lang="en-US" i="1"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Sheet3!$B$1</c:f>
              <c:strCache>
                <c:ptCount val="1"/>
                <c:pt idx="0">
                  <c:v>First Two Offsets of Every Three</c:v>
                </c:pt>
              </c:strCache>
            </c:strRef>
          </c:tx>
          <c:spPr>
            <a:ln w="25400" cap="rnd">
              <a:noFill/>
              <a:round/>
            </a:ln>
            <a:effectLst/>
          </c:spPr>
          <c:marker>
            <c:symbol val="square"/>
            <c:size val="5"/>
            <c:spPr>
              <a:solidFill>
                <a:srgbClr val="FEB8B8"/>
              </a:solidFill>
              <a:ln w="9525">
                <a:noFill/>
                <a:round/>
              </a:ln>
              <a:effectLst/>
            </c:spPr>
          </c:marker>
          <c:xVal>
            <c:numRef>
              <c:f>Sheet3!$A$2:$A$66</c:f>
              <c:numCache>
                <c:formatCode>General</c:formatCode>
                <c:ptCount val="65"/>
                <c:pt idx="0">
                  <c:v>1</c:v>
                </c:pt>
                <c:pt idx="1">
                  <c:v>2</c:v>
                </c:pt>
                <c:pt idx="3">
                  <c:v>4</c:v>
                </c:pt>
                <c:pt idx="4">
                  <c:v>5</c:v>
                </c:pt>
                <c:pt idx="6">
                  <c:v>7</c:v>
                </c:pt>
                <c:pt idx="7">
                  <c:v>8</c:v>
                </c:pt>
                <c:pt idx="9">
                  <c:v>10</c:v>
                </c:pt>
                <c:pt idx="10">
                  <c:v>11</c:v>
                </c:pt>
                <c:pt idx="12">
                  <c:v>13</c:v>
                </c:pt>
                <c:pt idx="13">
                  <c:v>14</c:v>
                </c:pt>
                <c:pt idx="15">
                  <c:v>16</c:v>
                </c:pt>
                <c:pt idx="16">
                  <c:v>17</c:v>
                </c:pt>
                <c:pt idx="18">
                  <c:v>19</c:v>
                </c:pt>
                <c:pt idx="19">
                  <c:v>20</c:v>
                </c:pt>
                <c:pt idx="21">
                  <c:v>22</c:v>
                </c:pt>
                <c:pt idx="22">
                  <c:v>23</c:v>
                </c:pt>
                <c:pt idx="24">
                  <c:v>25</c:v>
                </c:pt>
                <c:pt idx="25">
                  <c:v>26</c:v>
                </c:pt>
                <c:pt idx="27">
                  <c:v>28</c:v>
                </c:pt>
                <c:pt idx="28">
                  <c:v>29</c:v>
                </c:pt>
                <c:pt idx="30">
                  <c:v>31</c:v>
                </c:pt>
                <c:pt idx="31">
                  <c:v>32</c:v>
                </c:pt>
                <c:pt idx="33">
                  <c:v>34</c:v>
                </c:pt>
                <c:pt idx="34">
                  <c:v>35</c:v>
                </c:pt>
                <c:pt idx="36">
                  <c:v>37</c:v>
                </c:pt>
                <c:pt idx="37">
                  <c:v>38</c:v>
                </c:pt>
                <c:pt idx="39">
                  <c:v>40</c:v>
                </c:pt>
                <c:pt idx="40">
                  <c:v>41</c:v>
                </c:pt>
                <c:pt idx="42">
                  <c:v>43</c:v>
                </c:pt>
                <c:pt idx="43">
                  <c:v>44</c:v>
                </c:pt>
                <c:pt idx="45">
                  <c:v>46</c:v>
                </c:pt>
                <c:pt idx="46">
                  <c:v>47</c:v>
                </c:pt>
                <c:pt idx="48">
                  <c:v>49</c:v>
                </c:pt>
                <c:pt idx="49">
                  <c:v>50</c:v>
                </c:pt>
                <c:pt idx="51">
                  <c:v>52</c:v>
                </c:pt>
                <c:pt idx="52">
                  <c:v>53</c:v>
                </c:pt>
                <c:pt idx="54">
                  <c:v>55</c:v>
                </c:pt>
                <c:pt idx="55">
                  <c:v>56</c:v>
                </c:pt>
                <c:pt idx="57">
                  <c:v>58</c:v>
                </c:pt>
                <c:pt idx="58">
                  <c:v>59</c:v>
                </c:pt>
                <c:pt idx="60">
                  <c:v>61</c:v>
                </c:pt>
                <c:pt idx="61">
                  <c:v>62</c:v>
                </c:pt>
                <c:pt idx="63">
                  <c:v>64</c:v>
                </c:pt>
                <c:pt idx="64">
                  <c:v>65</c:v>
                </c:pt>
              </c:numCache>
            </c:numRef>
          </c:xVal>
          <c:yVal>
            <c:numRef>
              <c:f>Sheet3!$B$2:$B$66</c:f>
              <c:numCache>
                <c:formatCode>General</c:formatCode>
                <c:ptCount val="65"/>
                <c:pt idx="0">
                  <c:v>33</c:v>
                </c:pt>
                <c:pt idx="1">
                  <c:v>32</c:v>
                </c:pt>
                <c:pt idx="3">
                  <c:v>34</c:v>
                </c:pt>
                <c:pt idx="4">
                  <c:v>33</c:v>
                </c:pt>
                <c:pt idx="6">
                  <c:v>32</c:v>
                </c:pt>
                <c:pt idx="7">
                  <c:v>33</c:v>
                </c:pt>
                <c:pt idx="9">
                  <c:v>33</c:v>
                </c:pt>
                <c:pt idx="10">
                  <c:v>33</c:v>
                </c:pt>
                <c:pt idx="12">
                  <c:v>33</c:v>
                </c:pt>
                <c:pt idx="13">
                  <c:v>33</c:v>
                </c:pt>
                <c:pt idx="15">
                  <c:v>34</c:v>
                </c:pt>
                <c:pt idx="16">
                  <c:v>33</c:v>
                </c:pt>
                <c:pt idx="18">
                  <c:v>34</c:v>
                </c:pt>
                <c:pt idx="19">
                  <c:v>33</c:v>
                </c:pt>
                <c:pt idx="21">
                  <c:v>32</c:v>
                </c:pt>
                <c:pt idx="22">
                  <c:v>32</c:v>
                </c:pt>
                <c:pt idx="24">
                  <c:v>34</c:v>
                </c:pt>
                <c:pt idx="25">
                  <c:v>33</c:v>
                </c:pt>
                <c:pt idx="27">
                  <c:v>35</c:v>
                </c:pt>
                <c:pt idx="28">
                  <c:v>34</c:v>
                </c:pt>
                <c:pt idx="30">
                  <c:v>33</c:v>
                </c:pt>
                <c:pt idx="31">
                  <c:v>34</c:v>
                </c:pt>
                <c:pt idx="33">
                  <c:v>35</c:v>
                </c:pt>
                <c:pt idx="34">
                  <c:v>34</c:v>
                </c:pt>
                <c:pt idx="36">
                  <c:v>33</c:v>
                </c:pt>
                <c:pt idx="37">
                  <c:v>33</c:v>
                </c:pt>
                <c:pt idx="39">
                  <c:v>32</c:v>
                </c:pt>
                <c:pt idx="40">
                  <c:v>35</c:v>
                </c:pt>
                <c:pt idx="42">
                  <c:v>34</c:v>
                </c:pt>
                <c:pt idx="43">
                  <c:v>34</c:v>
                </c:pt>
                <c:pt idx="45">
                  <c:v>33</c:v>
                </c:pt>
                <c:pt idx="46">
                  <c:v>33</c:v>
                </c:pt>
                <c:pt idx="48">
                  <c:v>33</c:v>
                </c:pt>
                <c:pt idx="49">
                  <c:v>34</c:v>
                </c:pt>
                <c:pt idx="51">
                  <c:v>34</c:v>
                </c:pt>
                <c:pt idx="52">
                  <c:v>33</c:v>
                </c:pt>
                <c:pt idx="54">
                  <c:v>35</c:v>
                </c:pt>
                <c:pt idx="55">
                  <c:v>34</c:v>
                </c:pt>
                <c:pt idx="57">
                  <c:v>33</c:v>
                </c:pt>
                <c:pt idx="58">
                  <c:v>33</c:v>
                </c:pt>
                <c:pt idx="60">
                  <c:v>34</c:v>
                </c:pt>
                <c:pt idx="61">
                  <c:v>34</c:v>
                </c:pt>
                <c:pt idx="63">
                  <c:v>33</c:v>
                </c:pt>
                <c:pt idx="64">
                  <c:v>34</c:v>
                </c:pt>
              </c:numCache>
            </c:numRef>
          </c:yVal>
          <c:smooth val="0"/>
          <c:extLst>
            <c:ext xmlns:c16="http://schemas.microsoft.com/office/drawing/2014/chart" uri="{C3380CC4-5D6E-409C-BE32-E72D297353CC}">
              <c16:uniqueId val="{00000000-252D-4C61-8D43-90CBD1B6689D}"/>
            </c:ext>
          </c:extLst>
        </c:ser>
        <c:ser>
          <c:idx val="0"/>
          <c:order val="1"/>
          <c:tx>
            <c:strRef>
              <c:f>Sheet3!$E$1</c:f>
              <c:strCache>
                <c:ptCount val="1"/>
                <c:pt idx="0">
                  <c:v>Every Third Offset</c:v>
                </c:pt>
              </c:strCache>
            </c:strRef>
          </c:tx>
          <c:spPr>
            <a:ln w="25400" cap="rnd">
              <a:noFill/>
              <a:round/>
            </a:ln>
            <a:effectLst/>
          </c:spPr>
          <c:marker>
            <c:symbol val="circle"/>
            <c:size val="5"/>
            <c:spPr>
              <a:solidFill>
                <a:srgbClr val="FD0707"/>
              </a:solidFill>
              <a:ln w="9525">
                <a:noFill/>
                <a:round/>
              </a:ln>
              <a:effectLst/>
            </c:spPr>
          </c:marker>
          <c:xVal>
            <c:numRef>
              <c:f>Sheet3!$D$2:$D$22</c:f>
              <c:numCache>
                <c:formatCode>General</c:formatCode>
                <c:ptCount val="21"/>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pt idx="20">
                  <c:v>63</c:v>
                </c:pt>
              </c:numCache>
            </c:numRef>
          </c:xVal>
          <c:yVal>
            <c:numRef>
              <c:f>Sheet3!$E$2:$E$22</c:f>
              <c:numCache>
                <c:formatCode>General</c:formatCode>
                <c:ptCount val="21"/>
                <c:pt idx="0">
                  <c:v>24</c:v>
                </c:pt>
                <c:pt idx="1">
                  <c:v>25</c:v>
                </c:pt>
                <c:pt idx="2">
                  <c:v>26</c:v>
                </c:pt>
                <c:pt idx="3">
                  <c:v>26</c:v>
                </c:pt>
                <c:pt idx="4">
                  <c:v>28</c:v>
                </c:pt>
                <c:pt idx="5">
                  <c:v>30</c:v>
                </c:pt>
                <c:pt idx="6">
                  <c:v>29</c:v>
                </c:pt>
                <c:pt idx="7">
                  <c:v>31</c:v>
                </c:pt>
                <c:pt idx="8">
                  <c:v>32</c:v>
                </c:pt>
                <c:pt idx="9">
                  <c:v>33</c:v>
                </c:pt>
                <c:pt idx="10">
                  <c:v>34</c:v>
                </c:pt>
                <c:pt idx="11">
                  <c:v>36</c:v>
                </c:pt>
                <c:pt idx="12">
                  <c:v>37</c:v>
                </c:pt>
                <c:pt idx="13">
                  <c:v>38</c:v>
                </c:pt>
                <c:pt idx="14">
                  <c:v>38</c:v>
                </c:pt>
                <c:pt idx="15">
                  <c:v>40</c:v>
                </c:pt>
                <c:pt idx="16">
                  <c:v>40</c:v>
                </c:pt>
                <c:pt idx="17">
                  <c:v>41</c:v>
                </c:pt>
                <c:pt idx="18">
                  <c:v>42</c:v>
                </c:pt>
                <c:pt idx="19">
                  <c:v>44</c:v>
                </c:pt>
                <c:pt idx="20">
                  <c:v>44</c:v>
                </c:pt>
              </c:numCache>
            </c:numRef>
          </c:yVal>
          <c:smooth val="0"/>
          <c:extLst>
            <c:ext xmlns:c16="http://schemas.microsoft.com/office/drawing/2014/chart" uri="{C3380CC4-5D6E-409C-BE32-E72D297353CC}">
              <c16:uniqueId val="{00000001-252D-4C61-8D43-90CBD1B6689D}"/>
            </c:ext>
          </c:extLst>
        </c:ser>
        <c:dLbls>
          <c:showLegendKey val="0"/>
          <c:showVal val="0"/>
          <c:showCatName val="0"/>
          <c:showSerName val="0"/>
          <c:showPercent val="0"/>
          <c:showBubbleSize val="0"/>
        </c:dLbls>
        <c:axId val="1993145152"/>
        <c:axId val="1993145568"/>
      </c:scatterChart>
      <c:valAx>
        <c:axId val="19931451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a:t>
                </a:r>
                <a:r>
                  <a:rPr lang="en-US" baseline="0"/>
                  <a:t> Removed</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145568"/>
        <c:crosses val="autoZero"/>
        <c:crossBetween val="midCat"/>
      </c:valAx>
      <c:valAx>
        <c:axId val="19931455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a:t>
                </a:r>
                <a:r>
                  <a:rPr lang="en-US" baseline="0"/>
                  <a:t> of 66b Blocks Lost</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14515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9525" cap="rnd">
              <a:solidFill>
                <a:schemeClr val="accent2"/>
              </a:solidFill>
              <a:round/>
            </a:ln>
            <a:effectLst/>
          </c:spPr>
          <c:marker>
            <c:symbol val="circle"/>
            <c:size val="5"/>
            <c:spPr>
              <a:solidFill>
                <a:srgbClr val="EF6C00"/>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header-seeker-6'!$C$2:$C$12</c:f>
              <c:numCache>
                <c:formatCode>General</c:formatCode>
                <c:ptCount val="11"/>
                <c:pt idx="0">
                  <c:v>26</c:v>
                </c:pt>
                <c:pt idx="1">
                  <c:v>26</c:v>
                </c:pt>
                <c:pt idx="2">
                  <c:v>26</c:v>
                </c:pt>
                <c:pt idx="3">
                  <c:v>26</c:v>
                </c:pt>
                <c:pt idx="4">
                  <c:v>27</c:v>
                </c:pt>
                <c:pt idx="5">
                  <c:v>26</c:v>
                </c:pt>
                <c:pt idx="6">
                  <c:v>26</c:v>
                </c:pt>
                <c:pt idx="7">
                  <c:v>26</c:v>
                </c:pt>
                <c:pt idx="8">
                  <c:v>26</c:v>
                </c:pt>
                <c:pt idx="9">
                  <c:v>26</c:v>
                </c:pt>
                <c:pt idx="10">
                  <c:v>26</c:v>
                </c:pt>
              </c:numCache>
            </c:numRef>
          </c:yVal>
          <c:smooth val="0"/>
          <c:extLst xmlns:c15="http://schemas.microsoft.com/office/drawing/2012/chart">
            <c:ext xmlns:c16="http://schemas.microsoft.com/office/drawing/2014/chart" uri="{C3380CC4-5D6E-409C-BE32-E72D297353CC}">
              <c16:uniqueId val="{00000000-B63A-40B5-AC57-4F1F6FDB5163}"/>
            </c:ext>
          </c:extLst>
        </c:ser>
        <c:ser>
          <c:idx val="0"/>
          <c:order val="4"/>
          <c:tx>
            <c:strRef>
              <c:f>'parallel vs header-seeker-6'!$G$1</c:f>
              <c:strCache>
                <c:ptCount val="1"/>
                <c:pt idx="0">
                  <c:v>HS6</c:v>
                </c:pt>
              </c:strCache>
              <c:extLst xmlns:c15="http://schemas.microsoft.com/office/drawing/2012/chart"/>
            </c:strRef>
          </c:tx>
          <c:spPr>
            <a:ln w="9525" cap="rnd">
              <a:solidFill>
                <a:schemeClr val="accent1"/>
              </a:solidFill>
              <a:round/>
            </a:ln>
            <a:effectLst/>
          </c:spPr>
          <c:marker>
            <c:symbol val="circle"/>
            <c:size val="5"/>
            <c:spPr>
              <a:solidFill>
                <a:srgbClr val="4CB6AC"/>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header-seeker-6'!$G$2:$G$12</c:f>
              <c:numCache>
                <c:formatCode>General</c:formatCode>
                <c:ptCount val="11"/>
                <c:pt idx="0">
                  <c:v>28</c:v>
                </c:pt>
                <c:pt idx="1">
                  <c:v>29</c:v>
                </c:pt>
                <c:pt idx="2">
                  <c:v>28</c:v>
                </c:pt>
                <c:pt idx="3">
                  <c:v>30</c:v>
                </c:pt>
                <c:pt idx="4">
                  <c:v>29</c:v>
                </c:pt>
                <c:pt idx="5">
                  <c:v>24</c:v>
                </c:pt>
                <c:pt idx="6">
                  <c:v>30</c:v>
                </c:pt>
                <c:pt idx="7">
                  <c:v>29</c:v>
                </c:pt>
                <c:pt idx="8">
                  <c:v>29</c:v>
                </c:pt>
                <c:pt idx="9">
                  <c:v>29</c:v>
                </c:pt>
                <c:pt idx="10">
                  <c:v>30</c:v>
                </c:pt>
              </c:numCache>
            </c:numRef>
          </c:yVal>
          <c:smooth val="0"/>
          <c:extLst xmlns:c15="http://schemas.microsoft.com/office/drawing/2012/chart">
            <c:ext xmlns:c16="http://schemas.microsoft.com/office/drawing/2014/chart" uri="{C3380CC4-5D6E-409C-BE32-E72D297353CC}">
              <c16:uniqueId val="{00000001-B63A-40B5-AC57-4F1F6FDB5163}"/>
            </c:ext>
          </c:extLst>
        </c:ser>
        <c:ser>
          <c:idx val="2"/>
          <c:order val="5"/>
          <c:tx>
            <c:strRef>
              <c:f>'parallel vs header-seeker-6'!$H$1</c:f>
              <c:strCache>
                <c:ptCount val="1"/>
                <c:pt idx="0">
                  <c:v>HS3</c:v>
                </c:pt>
              </c:strCache>
              <c:extLst xmlns:c15="http://schemas.microsoft.com/office/drawing/2012/chart"/>
            </c:strRef>
          </c:tx>
          <c:spPr>
            <a:ln w="9525" cap="rnd">
              <a:solidFill>
                <a:schemeClr val="accent3"/>
              </a:solidFill>
              <a:round/>
            </a:ln>
            <a:effectLst/>
          </c:spPr>
          <c:marker>
            <c:symbol val="circle"/>
            <c:size val="5"/>
            <c:spPr>
              <a:solidFill>
                <a:srgbClr val="FE7272"/>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header-seeker-6'!$H$2:$H$12</c:f>
              <c:numCache>
                <c:formatCode>General</c:formatCode>
                <c:ptCount val="11"/>
                <c:pt idx="0">
                  <c:v>33</c:v>
                </c:pt>
                <c:pt idx="1">
                  <c:v>32</c:v>
                </c:pt>
                <c:pt idx="2">
                  <c:v>24</c:v>
                </c:pt>
                <c:pt idx="3">
                  <c:v>34</c:v>
                </c:pt>
                <c:pt idx="4">
                  <c:v>33</c:v>
                </c:pt>
                <c:pt idx="5">
                  <c:v>25</c:v>
                </c:pt>
                <c:pt idx="6">
                  <c:v>32</c:v>
                </c:pt>
                <c:pt idx="7">
                  <c:v>33</c:v>
                </c:pt>
                <c:pt idx="8">
                  <c:v>26</c:v>
                </c:pt>
                <c:pt idx="9">
                  <c:v>33</c:v>
                </c:pt>
                <c:pt idx="10">
                  <c:v>33</c:v>
                </c:pt>
              </c:numCache>
            </c:numRef>
          </c:yVal>
          <c:smooth val="0"/>
          <c:extLst xmlns:c15="http://schemas.microsoft.com/office/drawing/2012/chart">
            <c:ext xmlns:c16="http://schemas.microsoft.com/office/drawing/2014/chart" uri="{C3380CC4-5D6E-409C-BE32-E72D297353CC}">
              <c16:uniqueId val="{00000002-B63A-40B5-AC57-4F1F6FDB5163}"/>
            </c:ext>
          </c:extLst>
        </c:ser>
        <c:ser>
          <c:idx val="4"/>
          <c:order val="7"/>
          <c:tx>
            <c:strRef>
              <c:f>'parallel vs header-seeker-6'!$J$1</c:f>
              <c:strCache>
                <c:ptCount val="1"/>
                <c:pt idx="0">
                  <c:v>HS1</c:v>
                </c:pt>
              </c:strCache>
              <c:extLst xmlns:c15="http://schemas.microsoft.com/office/drawing/2012/chart"/>
            </c:strRef>
          </c:tx>
          <c:spPr>
            <a:ln w="9525" cap="rnd">
              <a:solidFill>
                <a:schemeClr val="accent5"/>
              </a:solidFill>
              <a:round/>
            </a:ln>
            <a:effectLst/>
          </c:spPr>
          <c:marker>
            <c:symbol val="circle"/>
            <c:size val="5"/>
            <c:spPr>
              <a:solidFill>
                <a:srgbClr val="424242"/>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header-seeker-6'!$J$2:$J$12</c:f>
              <c:numCache>
                <c:formatCode>General</c:formatCode>
                <c:ptCount val="11"/>
                <c:pt idx="0">
                  <c:v>21</c:v>
                </c:pt>
                <c:pt idx="1">
                  <c:v>23</c:v>
                </c:pt>
                <c:pt idx="2">
                  <c:v>23</c:v>
                </c:pt>
                <c:pt idx="3">
                  <c:v>24</c:v>
                </c:pt>
                <c:pt idx="4">
                  <c:v>26</c:v>
                </c:pt>
                <c:pt idx="5">
                  <c:v>27</c:v>
                </c:pt>
                <c:pt idx="6">
                  <c:v>28</c:v>
                </c:pt>
                <c:pt idx="7">
                  <c:v>29</c:v>
                </c:pt>
                <c:pt idx="8">
                  <c:v>30</c:v>
                </c:pt>
                <c:pt idx="9">
                  <c:v>31</c:v>
                </c:pt>
                <c:pt idx="10">
                  <c:v>32</c:v>
                </c:pt>
              </c:numCache>
            </c:numRef>
          </c:yVal>
          <c:smooth val="0"/>
          <c:extLst xmlns:c15="http://schemas.microsoft.com/office/drawing/2012/chart">
            <c:ext xmlns:c16="http://schemas.microsoft.com/office/drawing/2014/chart" uri="{C3380CC4-5D6E-409C-BE32-E72D297353CC}">
              <c16:uniqueId val="{00000003-B63A-40B5-AC57-4F1F6FDB5163}"/>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5"/>
                <c:order val="1"/>
                <c:tx>
                  <c:strRef>
                    <c:extLst>
                      <c:ext uri="{02D57815-91ED-43cb-92C2-25804820EDAC}">
                        <c15:formulaRef>
                          <c15:sqref>'parallel vs header-seeker-6'!$D$1</c15:sqref>
                        </c15:formulaRef>
                      </c:ext>
                    </c:extLst>
                    <c:strCache>
                      <c:ptCount val="1"/>
                      <c:pt idx="0">
                        <c:v>HS33</c:v>
                      </c:pt>
                    </c:strCache>
                  </c:strRef>
                </c:tx>
                <c:spPr>
                  <a:ln w="9525" cap="rnd">
                    <a:solidFill>
                      <a:schemeClr val="accent6"/>
                    </a:solidFill>
                    <a:round/>
                  </a:ln>
                  <a:effectLst/>
                </c:spPr>
                <c:marker>
                  <c:symbol val="circle"/>
                  <c:size val="5"/>
                  <c:spPr>
                    <a:solidFill>
                      <a:srgbClr val="AC1356"/>
                    </a:solidFill>
                    <a:ln w="9525">
                      <a:noFill/>
                      <a:round/>
                    </a:ln>
                    <a:effectLst/>
                  </c:spPr>
                </c:marker>
                <c:xVal>
                  <c:numRef>
                    <c:extLst>
                      <c:ex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c:ext uri="{02D57815-91ED-43cb-92C2-25804820EDAC}">
                        <c15:formulaRef>
                          <c15:sqref>'parallel vs header-seeker-6'!$D$2:$D$12</c15:sqref>
                        </c15:formulaRef>
                      </c:ext>
                    </c:extLst>
                    <c:numCache>
                      <c:formatCode>General</c:formatCode>
                      <c:ptCount val="11"/>
                      <c:pt idx="0">
                        <c:v>26</c:v>
                      </c:pt>
                      <c:pt idx="1">
                        <c:v>26</c:v>
                      </c:pt>
                      <c:pt idx="2">
                        <c:v>27</c:v>
                      </c:pt>
                      <c:pt idx="3">
                        <c:v>27</c:v>
                      </c:pt>
                      <c:pt idx="4">
                        <c:v>27</c:v>
                      </c:pt>
                      <c:pt idx="5">
                        <c:v>27</c:v>
                      </c:pt>
                      <c:pt idx="6">
                        <c:v>27</c:v>
                      </c:pt>
                      <c:pt idx="7">
                        <c:v>27</c:v>
                      </c:pt>
                      <c:pt idx="8">
                        <c:v>26</c:v>
                      </c:pt>
                      <c:pt idx="9">
                        <c:v>27</c:v>
                      </c:pt>
                      <c:pt idx="10">
                        <c:v>26</c:v>
                      </c:pt>
                    </c:numCache>
                  </c:numRef>
                </c:yVal>
                <c:smooth val="0"/>
                <c:extLst>
                  <c:ext xmlns:c16="http://schemas.microsoft.com/office/drawing/2014/chart" uri="{C3380CC4-5D6E-409C-BE32-E72D297353CC}">
                    <c16:uniqueId val="{00000004-B63A-40B5-AC57-4F1F6FDB5163}"/>
                  </c:ext>
                </c:extLst>
              </c15:ser>
            </c15:filteredScatterSeries>
            <c15:filteredScatterSeries>
              <c15:ser>
                <c:idx val="6"/>
                <c:order val="2"/>
                <c:tx>
                  <c:strRef>
                    <c:extLst xmlns:c15="http://schemas.microsoft.com/office/drawing/2012/chart">
                      <c:ext xmlns:c15="http://schemas.microsoft.com/office/drawing/2012/chart" uri="{02D57815-91ED-43cb-92C2-25804820EDAC}">
                        <c15:formulaRef>
                          <c15:sqref>'parallel vs header-seeker-6'!$E$1</c15:sqref>
                        </c15:formulaRef>
                      </c:ext>
                    </c:extLst>
                    <c:strCache>
                      <c:ptCount val="1"/>
                      <c:pt idx="0">
                        <c:v>HS22</c:v>
                      </c:pt>
                    </c:strCache>
                  </c:strRef>
                </c:tx>
                <c:spPr>
                  <a:ln w="9525" cap="rnd">
                    <a:solidFill>
                      <a:schemeClr val="accent1">
                        <a:lumMod val="60000"/>
                      </a:schemeClr>
                    </a:solidFill>
                    <a:round/>
                  </a:ln>
                  <a:effectLst/>
                </c:spPr>
                <c:marker>
                  <c:symbol val="circle"/>
                  <c:size val="5"/>
                  <c:spPr>
                    <a:solidFill>
                      <a:srgbClr val="6A1B9A"/>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header-seeker-6'!$E$2:$E$12</c15:sqref>
                        </c15:formulaRef>
                      </c:ext>
                    </c:extLst>
                    <c:numCache>
                      <c:formatCode>General</c:formatCode>
                      <c:ptCount val="11"/>
                      <c:pt idx="0">
                        <c:v>26</c:v>
                      </c:pt>
                      <c:pt idx="1">
                        <c:v>26</c:v>
                      </c:pt>
                      <c:pt idx="2">
                        <c:v>27</c:v>
                      </c:pt>
                      <c:pt idx="3">
                        <c:v>27</c:v>
                      </c:pt>
                      <c:pt idx="4">
                        <c:v>27</c:v>
                      </c:pt>
                      <c:pt idx="5">
                        <c:v>27</c:v>
                      </c:pt>
                      <c:pt idx="6">
                        <c:v>27</c:v>
                      </c:pt>
                      <c:pt idx="7">
                        <c:v>27</c:v>
                      </c:pt>
                      <c:pt idx="8">
                        <c:v>27</c:v>
                      </c:pt>
                      <c:pt idx="9">
                        <c:v>27</c:v>
                      </c:pt>
                      <c:pt idx="10">
                        <c:v>27</c:v>
                      </c:pt>
                    </c:numCache>
                  </c:numRef>
                </c:yVal>
                <c:smooth val="0"/>
                <c:extLst xmlns:c15="http://schemas.microsoft.com/office/drawing/2012/chart">
                  <c:ext xmlns:c16="http://schemas.microsoft.com/office/drawing/2014/chart" uri="{C3380CC4-5D6E-409C-BE32-E72D297353CC}">
                    <c16:uniqueId val="{00000005-B63A-40B5-AC57-4F1F6FDB5163}"/>
                  </c:ext>
                </c:extLst>
              </c15:ser>
            </c15:filteredScatterSeries>
            <c15:filteredScatterSeries>
              <c15:ser>
                <c:idx val="7"/>
                <c:order val="3"/>
                <c:tx>
                  <c:strRef>
                    <c:extLst xmlns:c15="http://schemas.microsoft.com/office/drawing/2012/chart">
                      <c:ext xmlns:c15="http://schemas.microsoft.com/office/drawing/2012/chart" uri="{02D57815-91ED-43cb-92C2-25804820EDAC}">
                        <c15:formulaRef>
                          <c15:sqref>'parallel vs header-seeker-6'!$F$1</c15:sqref>
                        </c15:formulaRef>
                      </c:ext>
                    </c:extLst>
                    <c:strCache>
                      <c:ptCount val="1"/>
                      <c:pt idx="0">
                        <c:v>HS11</c:v>
                      </c:pt>
                    </c:strCache>
                  </c:strRef>
                </c:tx>
                <c:spPr>
                  <a:ln w="9525" cap="rnd">
                    <a:solidFill>
                      <a:schemeClr val="accent2">
                        <a:lumMod val="60000"/>
                      </a:schemeClr>
                    </a:solidFill>
                    <a:round/>
                  </a:ln>
                  <a:effectLst/>
                </c:spPr>
                <c:marker>
                  <c:symbol val="circle"/>
                  <c:size val="5"/>
                  <c:spPr>
                    <a:solidFill>
                      <a:srgbClr val="273693"/>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header-seeker-6'!$F$2:$F$12</c15:sqref>
                        </c15:formulaRef>
                      </c:ext>
                    </c:extLst>
                    <c:numCache>
                      <c:formatCode>General</c:formatCode>
                      <c:ptCount val="11"/>
                      <c:pt idx="0">
                        <c:v>28</c:v>
                      </c:pt>
                      <c:pt idx="1">
                        <c:v>28</c:v>
                      </c:pt>
                      <c:pt idx="2">
                        <c:v>28</c:v>
                      </c:pt>
                      <c:pt idx="3">
                        <c:v>28</c:v>
                      </c:pt>
                      <c:pt idx="4">
                        <c:v>28</c:v>
                      </c:pt>
                      <c:pt idx="5">
                        <c:v>28</c:v>
                      </c:pt>
                      <c:pt idx="6">
                        <c:v>28</c:v>
                      </c:pt>
                      <c:pt idx="7">
                        <c:v>28</c:v>
                      </c:pt>
                      <c:pt idx="8">
                        <c:v>27</c:v>
                      </c:pt>
                      <c:pt idx="9">
                        <c:v>28</c:v>
                      </c:pt>
                      <c:pt idx="10">
                        <c:v>26</c:v>
                      </c:pt>
                    </c:numCache>
                  </c:numRef>
                </c:yVal>
                <c:smooth val="0"/>
                <c:extLst xmlns:c15="http://schemas.microsoft.com/office/drawing/2012/chart">
                  <c:ext xmlns:c16="http://schemas.microsoft.com/office/drawing/2014/chart" uri="{C3380CC4-5D6E-409C-BE32-E72D297353CC}">
                    <c16:uniqueId val="{00000006-B63A-40B5-AC57-4F1F6FDB5163}"/>
                  </c:ext>
                </c:extLst>
              </c15:ser>
            </c15:filteredScatterSeries>
            <c15:filteredScatterSeries>
              <c15:ser>
                <c:idx val="8"/>
                <c:order val="6"/>
                <c:tx>
                  <c:strRef>
                    <c:extLst xmlns:c15="http://schemas.microsoft.com/office/drawing/2012/chart">
                      <c:ext xmlns:c15="http://schemas.microsoft.com/office/drawing/2012/chart" uri="{02D57815-91ED-43cb-92C2-25804820EDAC}">
                        <c15:formulaRef>
                          <c15:sqref>'parallel vs header-seeker-6'!$I$1</c15:sqref>
                        </c15:formulaRef>
                      </c:ext>
                    </c:extLst>
                    <c:strCache>
                      <c:ptCount val="1"/>
                      <c:pt idx="0">
                        <c:v>HS2</c:v>
                      </c:pt>
                    </c:strCache>
                  </c:strRef>
                </c:tx>
                <c:spPr>
                  <a:ln w="9525" cap="rnd">
                    <a:solidFill>
                      <a:schemeClr val="accent3">
                        <a:lumMod val="60000"/>
                      </a:schemeClr>
                    </a:solidFill>
                    <a:round/>
                  </a:ln>
                  <a:effectLst/>
                </c:spPr>
                <c:marker>
                  <c:symbol val="circle"/>
                  <c:size val="5"/>
                  <c:spPr>
                    <a:solidFill>
                      <a:srgbClr val="1C88E3"/>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header-seeker-6'!$I$2:$I$12</c15:sqref>
                        </c15:formulaRef>
                      </c:ext>
                    </c:extLst>
                    <c:numCache>
                      <c:formatCode>General</c:formatCode>
                      <c:ptCount val="11"/>
                      <c:pt idx="0">
                        <c:v>39</c:v>
                      </c:pt>
                      <c:pt idx="1">
                        <c:v>38</c:v>
                      </c:pt>
                      <c:pt idx="2">
                        <c:v>39</c:v>
                      </c:pt>
                      <c:pt idx="3">
                        <c:v>38</c:v>
                      </c:pt>
                      <c:pt idx="4">
                        <c:v>39</c:v>
                      </c:pt>
                      <c:pt idx="5">
                        <c:v>37</c:v>
                      </c:pt>
                      <c:pt idx="6">
                        <c:v>39</c:v>
                      </c:pt>
                      <c:pt idx="7">
                        <c:v>40</c:v>
                      </c:pt>
                      <c:pt idx="8">
                        <c:v>36</c:v>
                      </c:pt>
                      <c:pt idx="9">
                        <c:v>38</c:v>
                      </c:pt>
                      <c:pt idx="10">
                        <c:v>39</c:v>
                      </c:pt>
                    </c:numCache>
                  </c:numRef>
                </c:yVal>
                <c:smooth val="0"/>
                <c:extLst xmlns:c15="http://schemas.microsoft.com/office/drawing/2012/chart">
                  <c:ext xmlns:c16="http://schemas.microsoft.com/office/drawing/2014/chart" uri="{C3380CC4-5D6E-409C-BE32-E72D297353CC}">
                    <c16:uniqueId val="{00000007-B63A-40B5-AC57-4F1F6FDB5163}"/>
                  </c:ext>
                </c:extLst>
              </c15:ser>
            </c15:filteredScatterSeries>
            <c15:filteredScatterSeries>
              <c15:ser>
                <c:idx val="3"/>
                <c:order val="8"/>
                <c:tx>
                  <c:strRef>
                    <c:extLst xmlns:c15="http://schemas.microsoft.com/office/drawing/2012/chart">
                      <c:ext xmlns:c15="http://schemas.microsoft.com/office/drawing/2012/chart" uri="{02D57815-91ED-43cb-92C2-25804820EDAC}">
                        <c15:formulaRef>
                          <c15:sqref>'parallel vs header-seeker-6'!$K$1</c15:sqref>
                        </c15:formulaRef>
                      </c:ext>
                    </c:extLst>
                    <c:strCache>
                      <c:ptCount val="1"/>
                      <c:pt idx="0">
                        <c:v>Original</c:v>
                      </c:pt>
                    </c:strCache>
                  </c:strRef>
                </c:tx>
                <c:spPr>
                  <a:ln w="9525" cap="rnd">
                    <a:solidFill>
                      <a:schemeClr val="accent4"/>
                    </a:solidFill>
                    <a:round/>
                  </a:ln>
                  <a:effectLst/>
                </c:spPr>
                <c:marker>
                  <c:symbol val="circle"/>
                  <c:size val="5"/>
                  <c:spPr>
                    <a:solidFill>
                      <a:srgbClr val="FFC746"/>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header-seeker-6'!$K$2:$K$12</c15:sqref>
                        </c15:formulaRef>
                      </c:ext>
                    </c:extLst>
                    <c:numCache>
                      <c:formatCode>General</c:formatCode>
                      <c:ptCount val="11"/>
                      <c:pt idx="0">
                        <c:v>69</c:v>
                      </c:pt>
                      <c:pt idx="1">
                        <c:v>105</c:v>
                      </c:pt>
                      <c:pt idx="2">
                        <c:v>184</c:v>
                      </c:pt>
                      <c:pt idx="3">
                        <c:v>255</c:v>
                      </c:pt>
                      <c:pt idx="4">
                        <c:v>343</c:v>
                      </c:pt>
                      <c:pt idx="5">
                        <c:v>428</c:v>
                      </c:pt>
                      <c:pt idx="6">
                        <c:v>487</c:v>
                      </c:pt>
                      <c:pt idx="7">
                        <c:v>558</c:v>
                      </c:pt>
                      <c:pt idx="8">
                        <c:v>635</c:v>
                      </c:pt>
                      <c:pt idx="9">
                        <c:v>738</c:v>
                      </c:pt>
                      <c:pt idx="10">
                        <c:v>798</c:v>
                      </c:pt>
                    </c:numCache>
                  </c:numRef>
                </c:yVal>
                <c:smooth val="0"/>
                <c:extLst xmlns:c15="http://schemas.microsoft.com/office/drawing/2012/chart">
                  <c:ext xmlns:c16="http://schemas.microsoft.com/office/drawing/2014/chart" uri="{C3380CC4-5D6E-409C-BE32-E72D297353CC}">
                    <c16:uniqueId val="{00000008-B63A-40B5-AC57-4F1F6FDB5163}"/>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LUT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header-seeker-6'!$N$2:$N$3</c:f>
              <c:numCache>
                <c:formatCode>0.00%</c:formatCode>
                <c:ptCount val="1"/>
                <c:pt idx="0">
                  <c:v>1.47E-2</c:v>
                </c:pt>
              </c:numCache>
              <c:extLst/>
            </c:numRef>
          </c:val>
          <c:extLst>
            <c:ext xmlns:c16="http://schemas.microsoft.com/office/drawing/2014/chart" uri="{C3380CC4-5D6E-409C-BE32-E72D297353CC}">
              <c16:uniqueId val="{00000000-70BB-4BAC-8CF4-58C7E2F3DD5A}"/>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header-seeker-6'!$O$2:$O$3</c:f>
              <c:numCache>
                <c:formatCode>0.00%</c:formatCode>
                <c:ptCount val="1"/>
                <c:pt idx="0">
                  <c:v>1.0699999999999999E-2</c:v>
                </c:pt>
              </c:numCache>
              <c:extLst/>
            </c:numRef>
          </c:val>
          <c:extLst>
            <c:ext xmlns:c16="http://schemas.microsoft.com/office/drawing/2014/chart" uri="{C3380CC4-5D6E-409C-BE32-E72D297353CC}">
              <c16:uniqueId val="{00000001-70BB-4BAC-8CF4-58C7E2F3DD5A}"/>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header-seeker-6'!$P$2:$P$3</c:f>
              <c:numCache>
                <c:formatCode>0.00%</c:formatCode>
                <c:ptCount val="1"/>
                <c:pt idx="0">
                  <c:v>9.4000000000000004E-3</c:v>
                </c:pt>
              </c:numCache>
              <c:extLst/>
            </c:numRef>
          </c:val>
          <c:extLst>
            <c:ext xmlns:c16="http://schemas.microsoft.com/office/drawing/2014/chart" uri="{C3380CC4-5D6E-409C-BE32-E72D297353CC}">
              <c16:uniqueId val="{00000002-70BB-4BAC-8CF4-58C7E2F3DD5A}"/>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header-seeker-6'!$Q$2:$Q$3</c:f>
              <c:numCache>
                <c:formatCode>0.00%</c:formatCode>
                <c:ptCount val="1"/>
                <c:pt idx="0">
                  <c:v>7.7000000000000002E-3</c:v>
                </c:pt>
              </c:numCache>
              <c:extLst/>
            </c:numRef>
          </c:val>
          <c:extLst>
            <c:ext xmlns:c16="http://schemas.microsoft.com/office/drawing/2014/chart" uri="{C3380CC4-5D6E-409C-BE32-E72D297353CC}">
              <c16:uniqueId val="{00000003-70BB-4BAC-8CF4-58C7E2F3DD5A}"/>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header-seeker-6'!$R$2:$R$3</c:f>
              <c:numCache>
                <c:formatCode>0.00%</c:formatCode>
                <c:ptCount val="1"/>
                <c:pt idx="0">
                  <c:v>7.4999999999999997E-3</c:v>
                </c:pt>
              </c:numCache>
              <c:extLst/>
            </c:numRef>
          </c:val>
          <c:extLst>
            <c:ext xmlns:c16="http://schemas.microsoft.com/office/drawing/2014/chart" uri="{C3380CC4-5D6E-409C-BE32-E72D297353CC}">
              <c16:uniqueId val="{00000004-70BB-4BAC-8CF4-58C7E2F3DD5A}"/>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header-seeker-6'!$S$2:$S$3</c:f>
              <c:numCache>
                <c:formatCode>0.00%</c:formatCode>
                <c:ptCount val="1"/>
                <c:pt idx="0">
                  <c:v>6.7000000000000002E-3</c:v>
                </c:pt>
              </c:numCache>
              <c:extLst/>
            </c:numRef>
          </c:val>
          <c:extLst>
            <c:ext xmlns:c16="http://schemas.microsoft.com/office/drawing/2014/chart" uri="{C3380CC4-5D6E-409C-BE32-E72D297353CC}">
              <c16:uniqueId val="{00000005-70BB-4BAC-8CF4-58C7E2F3DD5A}"/>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header-seeker-6'!$T$2:$T$3</c:f>
              <c:numCache>
                <c:formatCode>0.00%</c:formatCode>
                <c:ptCount val="1"/>
                <c:pt idx="0">
                  <c:v>5.7999999999999996E-3</c:v>
                </c:pt>
              </c:numCache>
              <c:extLst/>
            </c:numRef>
          </c:val>
          <c:extLst>
            <c:ext xmlns:c16="http://schemas.microsoft.com/office/drawing/2014/chart" uri="{C3380CC4-5D6E-409C-BE32-E72D297353CC}">
              <c16:uniqueId val="{00000006-70BB-4BAC-8CF4-58C7E2F3DD5A}"/>
            </c:ext>
          </c:extLst>
        </c:ser>
        <c:ser>
          <c:idx val="10"/>
          <c:order val="7"/>
          <c:tx>
            <c:strRef>
              <c:f>'parallel vs header-seeker-6'!$U$1</c:f>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header-seeker-6'!$U$2:$U$3</c:f>
              <c:numCache>
                <c:formatCode>0.00%</c:formatCode>
                <c:ptCount val="1"/>
                <c:pt idx="0">
                  <c:v>5.4000000000000003E-3</c:v>
                </c:pt>
              </c:numCache>
              <c:extLst/>
            </c:numRef>
          </c:val>
          <c:extLst>
            <c:ext xmlns:c16="http://schemas.microsoft.com/office/drawing/2014/chart" uri="{C3380CC4-5D6E-409C-BE32-E72D297353CC}">
              <c16:uniqueId val="{00000007-70BB-4BAC-8CF4-58C7E2F3DD5A}"/>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LUTs</c:v>
              </c:pt>
              <c:extLst>
                <c:ext xmlns:c15="http://schemas.microsoft.com/office/drawing/2012/chart" uri="{02D57815-91ED-43cb-92C2-25804820EDAC}">
                  <c15:autoCat val="1"/>
                </c:ext>
              </c:extLst>
            </c:strLit>
          </c:cat>
          <c:val>
            <c:numRef>
              <c:f>'parallel vs header-seeker-6'!$V$2:$V$3</c:f>
              <c:numCache>
                <c:formatCode>0.00%</c:formatCode>
                <c:ptCount val="1"/>
                <c:pt idx="0">
                  <c:v>1.9E-3</c:v>
                </c:pt>
              </c:numCache>
              <c:extLst/>
            </c:numRef>
          </c:val>
          <c:extLst>
            <c:ext xmlns:c16="http://schemas.microsoft.com/office/drawing/2014/chart" uri="{C3380CC4-5D6E-409C-BE32-E72D297353CC}">
              <c16:uniqueId val="{00000008-70BB-4BAC-8CF4-58C7E2F3DD5A}"/>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0"/>
                <c:order val="8"/>
                <c:tx>
                  <c:strRef>
                    <c:extLst>
                      <c:ex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LUTs</c:v>
                      </c:pt>
                    </c:strCache>
                  </c:strRef>
                </c:cat>
                <c:val>
                  <c:numRef>
                    <c:extLst>
                      <c:ext uri="{02D57815-91ED-43cb-92C2-25804820EDAC}">
                        <c15:formulaRef>
                          <c15:sqref>'parallel vs header-seeker-6'!$N$2:$N$3</c15:sqref>
                        </c15:formulaRef>
                      </c:ext>
                    </c:extLst>
                    <c:numCache>
                      <c:formatCode>0.00%</c:formatCode>
                      <c:ptCount val="1"/>
                      <c:pt idx="0">
                        <c:v>1.47E-2</c:v>
                      </c:pt>
                    </c:numCache>
                  </c:numRef>
                </c:val>
                <c:extLst>
                  <c:ext xmlns:c16="http://schemas.microsoft.com/office/drawing/2014/chart" uri="{C3380CC4-5D6E-409C-BE32-E72D297353CC}">
                    <c16:uniqueId val="{00000009-70BB-4BAC-8CF4-58C7E2F3DD5A}"/>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7.4999999999999997E-3</c:v>
                      </c:pt>
                    </c:numCache>
                  </c:numRef>
                </c:val>
                <c:extLst xmlns:c15="http://schemas.microsoft.com/office/drawing/2012/chart">
                  <c:ext xmlns:c16="http://schemas.microsoft.com/office/drawing/2014/chart" uri="{C3380CC4-5D6E-409C-BE32-E72D297353CC}">
                    <c16:uniqueId val="{0000000A-70BB-4BAC-8CF4-58C7E2F3DD5A}"/>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6.7000000000000002E-3</c:v>
                      </c:pt>
                    </c:numCache>
                  </c:numRef>
                </c:val>
                <c:extLst xmlns:c15="http://schemas.microsoft.com/office/drawing/2012/chart">
                  <c:ext xmlns:c16="http://schemas.microsoft.com/office/drawing/2014/chart" uri="{C3380CC4-5D6E-409C-BE32-E72D297353CC}">
                    <c16:uniqueId val="{0000000B-70BB-4BAC-8CF4-58C7E2F3DD5A}"/>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168E9-99CD-4D7B-B4D2-CAFCC84D8F8F}"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4576F-89E0-47CC-AECF-E7681906DC77}" type="slidenum">
              <a:rPr lang="en-US" smtClean="0"/>
              <a:t>‹#›</a:t>
            </a:fld>
            <a:endParaRPr lang="en-US"/>
          </a:p>
        </p:txBody>
      </p:sp>
    </p:spTree>
    <p:extLst>
      <p:ext uri="{BB962C8B-B14F-4D97-AF65-F5344CB8AC3E}">
        <p14:creationId xmlns:p14="http://schemas.microsoft.com/office/powerpoint/2010/main" val="192200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the physics of SEEs a little more</a:t>
            </a:r>
          </a:p>
        </p:txBody>
      </p:sp>
      <p:sp>
        <p:nvSpPr>
          <p:cNvPr id="4" name="Slide Number Placeholder 3"/>
          <p:cNvSpPr>
            <a:spLocks noGrp="1"/>
          </p:cNvSpPr>
          <p:nvPr>
            <p:ph type="sldNum" sz="quarter" idx="5"/>
          </p:nvPr>
        </p:nvSpPr>
        <p:spPr/>
        <p:txBody>
          <a:bodyPr/>
          <a:lstStyle/>
          <a:p>
            <a:fld id="{93A4576F-89E0-47CC-AECF-E7681906DC77}" type="slidenum">
              <a:rPr lang="en-US" smtClean="0"/>
              <a:t>3</a:t>
            </a:fld>
            <a:endParaRPr lang="en-US"/>
          </a:p>
        </p:txBody>
      </p:sp>
    </p:spTree>
    <p:extLst>
      <p:ext uri="{BB962C8B-B14F-4D97-AF65-F5344CB8AC3E}">
        <p14:creationId xmlns:p14="http://schemas.microsoft.com/office/powerpoint/2010/main" val="255385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exactly do SEEs affect the RD53?</a:t>
            </a:r>
          </a:p>
        </p:txBody>
      </p:sp>
      <p:sp>
        <p:nvSpPr>
          <p:cNvPr id="4" name="Slide Number Placeholder 3"/>
          <p:cNvSpPr>
            <a:spLocks noGrp="1"/>
          </p:cNvSpPr>
          <p:nvPr>
            <p:ph type="sldNum" sz="quarter" idx="5"/>
          </p:nvPr>
        </p:nvSpPr>
        <p:spPr/>
        <p:txBody>
          <a:bodyPr/>
          <a:lstStyle/>
          <a:p>
            <a:fld id="{93A4576F-89E0-47CC-AECF-E7681906DC77}" type="slidenum">
              <a:rPr lang="en-US" smtClean="0"/>
              <a:t>4</a:t>
            </a:fld>
            <a:endParaRPr lang="en-US"/>
          </a:p>
        </p:txBody>
      </p:sp>
    </p:spTree>
    <p:extLst>
      <p:ext uri="{BB962C8B-B14F-4D97-AF65-F5344CB8AC3E}">
        <p14:creationId xmlns:p14="http://schemas.microsoft.com/office/powerpoint/2010/main" val="279567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analog communication complications we want an even number of 1s and 0s”</a:t>
            </a:r>
          </a:p>
        </p:txBody>
      </p:sp>
      <p:sp>
        <p:nvSpPr>
          <p:cNvPr id="4" name="Slide Number Placeholder 3"/>
          <p:cNvSpPr>
            <a:spLocks noGrp="1"/>
          </p:cNvSpPr>
          <p:nvPr>
            <p:ph type="sldNum" sz="quarter" idx="5"/>
          </p:nvPr>
        </p:nvSpPr>
        <p:spPr/>
        <p:txBody>
          <a:bodyPr/>
          <a:lstStyle/>
          <a:p>
            <a:fld id="{93A4576F-89E0-47CC-AECF-E7681906DC77}" type="slidenum">
              <a:rPr lang="en-US" smtClean="0"/>
              <a:t>6</a:t>
            </a:fld>
            <a:endParaRPr lang="en-US"/>
          </a:p>
        </p:txBody>
      </p:sp>
    </p:spTree>
    <p:extLst>
      <p:ext uri="{BB962C8B-B14F-4D97-AF65-F5344CB8AC3E}">
        <p14:creationId xmlns:p14="http://schemas.microsoft.com/office/powerpoint/2010/main" val="283113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details of the serializer</a:t>
            </a:r>
          </a:p>
        </p:txBody>
      </p:sp>
      <p:sp>
        <p:nvSpPr>
          <p:cNvPr id="4" name="Slide Number Placeholder 3"/>
          <p:cNvSpPr>
            <a:spLocks noGrp="1"/>
          </p:cNvSpPr>
          <p:nvPr>
            <p:ph type="sldNum" sz="quarter" idx="5"/>
          </p:nvPr>
        </p:nvSpPr>
        <p:spPr/>
        <p:txBody>
          <a:bodyPr/>
          <a:lstStyle/>
          <a:p>
            <a:fld id="{93A4576F-89E0-47CC-AECF-E7681906DC77}" type="slidenum">
              <a:rPr lang="en-US" smtClean="0"/>
              <a:t>9</a:t>
            </a:fld>
            <a:endParaRPr lang="en-US"/>
          </a:p>
        </p:txBody>
      </p:sp>
    </p:spTree>
    <p:extLst>
      <p:ext uri="{BB962C8B-B14F-4D97-AF65-F5344CB8AC3E}">
        <p14:creationId xmlns:p14="http://schemas.microsoft.com/office/powerpoint/2010/main" val="56083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4576F-89E0-47CC-AECF-E7681906DC77}" type="slidenum">
              <a:rPr lang="en-US" smtClean="0"/>
              <a:t>12</a:t>
            </a:fld>
            <a:endParaRPr lang="en-US"/>
          </a:p>
        </p:txBody>
      </p:sp>
    </p:spTree>
    <p:extLst>
      <p:ext uri="{BB962C8B-B14F-4D97-AF65-F5344CB8AC3E}">
        <p14:creationId xmlns:p14="http://schemas.microsoft.com/office/powerpoint/2010/main" val="214550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029B-AE8B-36DB-0F02-4C18B7199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3F704E-A8BE-AA54-3329-83A16660D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A820E-FA76-517E-8533-05A2913A3ADE}"/>
              </a:ext>
            </a:extLst>
          </p:cNvPr>
          <p:cNvSpPr>
            <a:spLocks noGrp="1"/>
          </p:cNvSpPr>
          <p:nvPr>
            <p:ph type="dt" sz="half" idx="10"/>
          </p:nvPr>
        </p:nvSpPr>
        <p:spPr/>
        <p:txBody>
          <a:bodyPr/>
          <a:lstStyle/>
          <a:p>
            <a:fld id="{8B329729-884E-4152-BAC5-8FE76D105BE6}" type="datetime1">
              <a:rPr lang="en-US" smtClean="0"/>
              <a:t>6/8/2022</a:t>
            </a:fld>
            <a:endParaRPr lang="en-US"/>
          </a:p>
        </p:txBody>
      </p:sp>
      <p:sp>
        <p:nvSpPr>
          <p:cNvPr id="5" name="Footer Placeholder 4">
            <a:extLst>
              <a:ext uri="{FF2B5EF4-FFF2-40B4-BE49-F238E27FC236}">
                <a16:creationId xmlns:a16="http://schemas.microsoft.com/office/drawing/2014/main" id="{150556AF-1D18-1B34-5BC0-F05D5E644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2A9C6-CCC4-1477-0CFF-B6F46C711397}"/>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7746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0421-48C3-5086-C42E-1ECB1D09F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C5A8D-C0E5-D181-9E1B-3A6857A16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624C2-875B-F92F-873A-04EC9B9F34E4}"/>
              </a:ext>
            </a:extLst>
          </p:cNvPr>
          <p:cNvSpPr>
            <a:spLocks noGrp="1"/>
          </p:cNvSpPr>
          <p:nvPr>
            <p:ph type="dt" sz="half" idx="10"/>
          </p:nvPr>
        </p:nvSpPr>
        <p:spPr/>
        <p:txBody>
          <a:bodyPr/>
          <a:lstStyle/>
          <a:p>
            <a:fld id="{F84BEDDC-68A5-4DD6-98C0-EA019DD814A5}" type="datetime1">
              <a:rPr lang="en-US" smtClean="0"/>
              <a:t>6/8/2022</a:t>
            </a:fld>
            <a:endParaRPr lang="en-US"/>
          </a:p>
        </p:txBody>
      </p:sp>
      <p:sp>
        <p:nvSpPr>
          <p:cNvPr id="5" name="Footer Placeholder 4">
            <a:extLst>
              <a:ext uri="{FF2B5EF4-FFF2-40B4-BE49-F238E27FC236}">
                <a16:creationId xmlns:a16="http://schemas.microsoft.com/office/drawing/2014/main" id="{B96F8EFA-19CD-977E-E976-6A9332D82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B4FEC-066A-32B5-8816-F13B27A49DF9}"/>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30823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331CF-21B3-78B8-D123-D93EB61823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7E6B8-3EF8-6AFD-03C0-B9A072BD9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9234C-E25C-DBE9-30EB-6E874FF3360E}"/>
              </a:ext>
            </a:extLst>
          </p:cNvPr>
          <p:cNvSpPr>
            <a:spLocks noGrp="1"/>
          </p:cNvSpPr>
          <p:nvPr>
            <p:ph type="dt" sz="half" idx="10"/>
          </p:nvPr>
        </p:nvSpPr>
        <p:spPr/>
        <p:txBody>
          <a:bodyPr/>
          <a:lstStyle/>
          <a:p>
            <a:fld id="{376F260E-142A-4082-8FE7-6BD2BED84A87}" type="datetime1">
              <a:rPr lang="en-US" smtClean="0"/>
              <a:t>6/8/2022</a:t>
            </a:fld>
            <a:endParaRPr lang="en-US"/>
          </a:p>
        </p:txBody>
      </p:sp>
      <p:sp>
        <p:nvSpPr>
          <p:cNvPr id="5" name="Footer Placeholder 4">
            <a:extLst>
              <a:ext uri="{FF2B5EF4-FFF2-40B4-BE49-F238E27FC236}">
                <a16:creationId xmlns:a16="http://schemas.microsoft.com/office/drawing/2014/main" id="{692AEADF-B1AE-C404-E987-D2A6C85D2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D98A3-1218-6E2E-AA69-A9E02960F71C}"/>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108499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3045-31EA-DD13-2153-36AF1C163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FDF1D-1873-6147-18A6-DE1FFA1A2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6682-8A26-F4FE-8985-E6830193CD01}"/>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Footer Placeholder 4">
            <a:extLst>
              <a:ext uri="{FF2B5EF4-FFF2-40B4-BE49-F238E27FC236}">
                <a16:creationId xmlns:a16="http://schemas.microsoft.com/office/drawing/2014/main" id="{647DC84F-C9C7-A757-D09C-03FD7B930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993E2-2EE3-7CA2-1EE3-D821F23B4A93}"/>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84301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FE52-C9C8-64E3-A060-1944525A2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38F101-402C-3BB7-1B32-23AD5CEA0A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C5BEF-0338-E815-6F6C-9BE466B67A72}"/>
              </a:ext>
            </a:extLst>
          </p:cNvPr>
          <p:cNvSpPr>
            <a:spLocks noGrp="1"/>
          </p:cNvSpPr>
          <p:nvPr>
            <p:ph type="dt" sz="half" idx="10"/>
          </p:nvPr>
        </p:nvSpPr>
        <p:spPr/>
        <p:txBody>
          <a:bodyPr/>
          <a:lstStyle/>
          <a:p>
            <a:fld id="{93D94E2E-C9A5-4630-ABDB-6464D58E1C71}" type="datetime1">
              <a:rPr lang="en-US" smtClean="0"/>
              <a:t>6/8/2022</a:t>
            </a:fld>
            <a:endParaRPr lang="en-US"/>
          </a:p>
        </p:txBody>
      </p:sp>
      <p:sp>
        <p:nvSpPr>
          <p:cNvPr id="5" name="Footer Placeholder 4">
            <a:extLst>
              <a:ext uri="{FF2B5EF4-FFF2-40B4-BE49-F238E27FC236}">
                <a16:creationId xmlns:a16="http://schemas.microsoft.com/office/drawing/2014/main" id="{D2B2A6C8-1A58-0993-53FD-CB8CFC9D1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4FCFD-737D-4778-A519-8E188DCE6BA6}"/>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4798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3B35-9AD0-052C-5267-789476F8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CFA18-8720-E2EA-E269-6EC3D3272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BE775-C95F-CFC6-82A0-55DED502B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A56F6-215E-68F7-B27A-A30DD808C357}"/>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Footer Placeholder 5">
            <a:extLst>
              <a:ext uri="{FF2B5EF4-FFF2-40B4-BE49-F238E27FC236}">
                <a16:creationId xmlns:a16="http://schemas.microsoft.com/office/drawing/2014/main" id="{729444A4-EE37-1A98-689D-50C1F8120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FDEB3-AE7C-C445-1ED7-6D1A01BD3E5A}"/>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67245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5308-CC63-5267-4417-B17EBFCB0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D6931-A929-769B-9A7F-9964E6A4B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FE2B3-EAD6-3366-DFE7-1C108EC38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3A39E-ADFD-3F14-45FB-B31F72A7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F867CA-B8D5-B3F6-D6E4-C6BEE11E1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76FE9-81FD-3DE6-B5A2-8109E77DDF98}"/>
              </a:ext>
            </a:extLst>
          </p:cNvPr>
          <p:cNvSpPr>
            <a:spLocks noGrp="1"/>
          </p:cNvSpPr>
          <p:nvPr>
            <p:ph type="dt" sz="half" idx="10"/>
          </p:nvPr>
        </p:nvSpPr>
        <p:spPr/>
        <p:txBody>
          <a:bodyPr/>
          <a:lstStyle/>
          <a:p>
            <a:fld id="{4C41EE10-3A0B-40B6-92CC-E76C2AF0080D}" type="datetime1">
              <a:rPr lang="en-US" smtClean="0"/>
              <a:t>6/8/2022</a:t>
            </a:fld>
            <a:endParaRPr lang="en-US"/>
          </a:p>
        </p:txBody>
      </p:sp>
      <p:sp>
        <p:nvSpPr>
          <p:cNvPr id="8" name="Footer Placeholder 7">
            <a:extLst>
              <a:ext uri="{FF2B5EF4-FFF2-40B4-BE49-F238E27FC236}">
                <a16:creationId xmlns:a16="http://schemas.microsoft.com/office/drawing/2014/main" id="{3EB3B9ED-6D16-6D25-54C1-5C51B0115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27592A-B09D-A802-0FE6-1FFA4CBAE8CA}"/>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31641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0A04-E4B3-A89C-594C-9F2763BCC1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687290-F019-5C7B-63A1-0DB25D0ECFA8}"/>
              </a:ext>
            </a:extLst>
          </p:cNvPr>
          <p:cNvSpPr>
            <a:spLocks noGrp="1"/>
          </p:cNvSpPr>
          <p:nvPr>
            <p:ph type="dt" sz="half" idx="10"/>
          </p:nvPr>
        </p:nvSpPr>
        <p:spPr/>
        <p:txBody>
          <a:bodyPr/>
          <a:lstStyle/>
          <a:p>
            <a:fld id="{1A988DD5-DE98-462E-B47C-F38421DEB8CE}" type="datetime1">
              <a:rPr lang="en-US" smtClean="0"/>
              <a:t>6/8/2022</a:t>
            </a:fld>
            <a:endParaRPr lang="en-US"/>
          </a:p>
        </p:txBody>
      </p:sp>
      <p:sp>
        <p:nvSpPr>
          <p:cNvPr id="4" name="Footer Placeholder 3">
            <a:extLst>
              <a:ext uri="{FF2B5EF4-FFF2-40B4-BE49-F238E27FC236}">
                <a16:creationId xmlns:a16="http://schemas.microsoft.com/office/drawing/2014/main" id="{A866145D-E047-B194-717C-2803C6192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0C479F-7984-47CE-7D99-BB7A2EE8BFC2}"/>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8537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6AD6D-0EDB-CE27-F471-651531F43A2A}"/>
              </a:ext>
            </a:extLst>
          </p:cNvPr>
          <p:cNvSpPr>
            <a:spLocks noGrp="1"/>
          </p:cNvSpPr>
          <p:nvPr>
            <p:ph type="dt" sz="half" idx="10"/>
          </p:nvPr>
        </p:nvSpPr>
        <p:spPr/>
        <p:txBody>
          <a:bodyPr/>
          <a:lstStyle/>
          <a:p>
            <a:fld id="{B03978E2-72B6-42A4-9D61-04B26093E903}" type="datetime1">
              <a:rPr lang="en-US" smtClean="0"/>
              <a:t>6/8/2022</a:t>
            </a:fld>
            <a:endParaRPr lang="en-US"/>
          </a:p>
        </p:txBody>
      </p:sp>
      <p:sp>
        <p:nvSpPr>
          <p:cNvPr id="3" name="Footer Placeholder 2">
            <a:extLst>
              <a:ext uri="{FF2B5EF4-FFF2-40B4-BE49-F238E27FC236}">
                <a16:creationId xmlns:a16="http://schemas.microsoft.com/office/drawing/2014/main" id="{8F547210-1C86-BE7C-D5A7-1654A9765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CD6EC5-49B4-35DC-5C64-07B89B62387C}"/>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09099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8AEB-2550-5F26-1A49-CA31EE5E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EC32B-A0D8-C2CF-92B1-1D306ED57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A74BA8-AC03-D6B3-2D67-0DAF95718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8829E-14FF-5BAF-7D38-7984B0FA4502}"/>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Footer Placeholder 5">
            <a:extLst>
              <a:ext uri="{FF2B5EF4-FFF2-40B4-BE49-F238E27FC236}">
                <a16:creationId xmlns:a16="http://schemas.microsoft.com/office/drawing/2014/main" id="{F2F4974C-DE53-299A-7701-1132C42D1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66B3C-CF5F-1543-082C-06A601561EA7}"/>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404472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C0F3-2315-1F15-0316-07E99F706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26AC3-B2D4-7960-0B36-4FC40C0DD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31508-86E6-B5FB-426D-0CF3357A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7F891-1DD1-6E24-2890-33A633B8A7F1}"/>
              </a:ext>
            </a:extLst>
          </p:cNvPr>
          <p:cNvSpPr>
            <a:spLocks noGrp="1"/>
          </p:cNvSpPr>
          <p:nvPr>
            <p:ph type="dt" sz="half" idx="10"/>
          </p:nvPr>
        </p:nvSpPr>
        <p:spPr/>
        <p:txBody>
          <a:bodyPr/>
          <a:lstStyle/>
          <a:p>
            <a:fld id="{5BCD0C60-A76C-4395-80E6-5923425E6ECC}" type="datetime1">
              <a:rPr lang="en-US" smtClean="0"/>
              <a:t>6/8/2022</a:t>
            </a:fld>
            <a:endParaRPr lang="en-US"/>
          </a:p>
        </p:txBody>
      </p:sp>
      <p:sp>
        <p:nvSpPr>
          <p:cNvPr id="6" name="Footer Placeholder 5">
            <a:extLst>
              <a:ext uri="{FF2B5EF4-FFF2-40B4-BE49-F238E27FC236}">
                <a16:creationId xmlns:a16="http://schemas.microsoft.com/office/drawing/2014/main" id="{28F55AEE-A107-B173-DEAD-32AA434AD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47D87-1B14-6AB1-2B5C-B9EC9849D5D9}"/>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177738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571B9-9B5C-192C-81AD-BEAD4D0D3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22AD1-36DE-94B1-CA22-CB7A7BBAD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BD0E1-21B4-F511-97EA-98AE7927E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D6AF3-C3AB-49FB-9C91-C242C9E6B34B}" type="datetime1">
              <a:rPr lang="en-US" smtClean="0"/>
              <a:t>6/8/2022</a:t>
            </a:fld>
            <a:endParaRPr lang="en-US"/>
          </a:p>
        </p:txBody>
      </p:sp>
      <p:sp>
        <p:nvSpPr>
          <p:cNvPr id="5" name="Footer Placeholder 4">
            <a:extLst>
              <a:ext uri="{FF2B5EF4-FFF2-40B4-BE49-F238E27FC236}">
                <a16:creationId xmlns:a16="http://schemas.microsoft.com/office/drawing/2014/main" id="{1A607DD1-2FF9-B0E8-DC58-3393B67B0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092C2-66FA-6C40-D1AB-F0EA98DE5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53B78-4CD9-4DCE-A594-540EA923ABD2}" type="slidenum">
              <a:rPr lang="en-US" smtClean="0"/>
              <a:t>‹#›</a:t>
            </a:fld>
            <a:endParaRPr lang="en-US"/>
          </a:p>
        </p:txBody>
      </p:sp>
    </p:spTree>
    <p:extLst>
      <p:ext uri="{BB962C8B-B14F-4D97-AF65-F5344CB8AC3E}">
        <p14:creationId xmlns:p14="http://schemas.microsoft.com/office/powerpoint/2010/main" val="198067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CEB262-7D2D-3CB1-BBFA-645EFD9598BB}"/>
              </a:ext>
            </a:extLst>
          </p:cNvPr>
          <p:cNvSpPr>
            <a:spLocks noGrp="1"/>
          </p:cNvSpPr>
          <p:nvPr>
            <p:ph type="ctrTitle"/>
          </p:nvPr>
        </p:nvSpPr>
        <p:spPr>
          <a:xfrm>
            <a:off x="1556147" y="1428750"/>
            <a:ext cx="9117807" cy="2105026"/>
          </a:xfrm>
        </p:spPr>
        <p:txBody>
          <a:bodyPr>
            <a:normAutofit/>
          </a:bodyPr>
          <a:lstStyle/>
          <a:p>
            <a:r>
              <a:rPr lang="en-US" sz="4700" dirty="0">
                <a:effectLst/>
              </a:rPr>
              <a:t>Rapid Synchronization Recovery from Single Event Effects in the Large Hadron Collider</a:t>
            </a:r>
            <a:endParaRPr lang="en-US" sz="4700" dirty="0"/>
          </a:p>
        </p:txBody>
      </p:sp>
      <p:sp>
        <p:nvSpPr>
          <p:cNvPr id="3" name="Subtitle 2">
            <a:extLst>
              <a:ext uri="{FF2B5EF4-FFF2-40B4-BE49-F238E27FC236}">
                <a16:creationId xmlns:a16="http://schemas.microsoft.com/office/drawing/2014/main" id="{0B5AFB31-802E-C05C-5C0F-CA67C43CF0FF}"/>
              </a:ext>
            </a:extLst>
          </p:cNvPr>
          <p:cNvSpPr>
            <a:spLocks noGrp="1"/>
          </p:cNvSpPr>
          <p:nvPr>
            <p:ph type="subTitle" idx="1"/>
          </p:nvPr>
        </p:nvSpPr>
        <p:spPr>
          <a:xfrm>
            <a:off x="1537097" y="3960557"/>
            <a:ext cx="9117807" cy="1097215"/>
          </a:xfrm>
        </p:spPr>
        <p:txBody>
          <a:bodyPr>
            <a:normAutofit/>
          </a:bodyPr>
          <a:lstStyle/>
          <a:p>
            <a:r>
              <a:rPr lang="en-US" dirty="0"/>
              <a:t>Anatoliy Martynyuk – 8</a:t>
            </a:r>
            <a:r>
              <a:rPr lang="en-US" baseline="30000" dirty="0"/>
              <a:t>th</a:t>
            </a:r>
            <a:r>
              <a:rPr lang="en-US" dirty="0"/>
              <a:t> of June, 2022</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389B815-A801-A811-FE5A-C8402D03B1B7}"/>
              </a:ext>
            </a:extLst>
          </p:cNvPr>
          <p:cNvSpPr>
            <a:spLocks noGrp="1"/>
          </p:cNvSpPr>
          <p:nvPr>
            <p:ph type="dt" sz="half" idx="10"/>
          </p:nvPr>
        </p:nvSpPr>
        <p:spPr/>
        <p:txBody>
          <a:bodyPr/>
          <a:lstStyle/>
          <a:p>
            <a:fld id="{6FD6C827-94B6-4FF9-9BFD-9D2183610D51}" type="datetime1">
              <a:rPr lang="en-US" smtClean="0"/>
              <a:t>6/8/2022</a:t>
            </a:fld>
            <a:endParaRPr lang="en-US"/>
          </a:p>
        </p:txBody>
      </p:sp>
      <p:sp>
        <p:nvSpPr>
          <p:cNvPr id="5" name="Slide Number Placeholder 4">
            <a:extLst>
              <a:ext uri="{FF2B5EF4-FFF2-40B4-BE49-F238E27FC236}">
                <a16:creationId xmlns:a16="http://schemas.microsoft.com/office/drawing/2014/main" id="{510A22E0-6471-5AF8-9A97-FD14C5B6D352}"/>
              </a:ext>
            </a:extLst>
          </p:cNvPr>
          <p:cNvSpPr>
            <a:spLocks noGrp="1"/>
          </p:cNvSpPr>
          <p:nvPr>
            <p:ph type="sldNum" sz="quarter" idx="12"/>
          </p:nvPr>
        </p:nvSpPr>
        <p:spPr/>
        <p:txBody>
          <a:bodyPr/>
          <a:lstStyle/>
          <a:p>
            <a:fld id="{68553B78-4CD9-4DCE-A594-540EA923ABD2}" type="slidenum">
              <a:rPr lang="en-US" smtClean="0"/>
              <a:t>1</a:t>
            </a:fld>
            <a:endParaRPr lang="en-US"/>
          </a:p>
        </p:txBody>
      </p:sp>
    </p:spTree>
    <p:extLst>
      <p:ext uri="{BB962C8B-B14F-4D97-AF65-F5344CB8AC3E}">
        <p14:creationId xmlns:p14="http://schemas.microsoft.com/office/powerpoint/2010/main" val="117593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A62-B30E-E6BB-1689-970EA32E642A}"/>
              </a:ext>
            </a:extLst>
          </p:cNvPr>
          <p:cNvSpPr>
            <a:spLocks noGrp="1"/>
          </p:cNvSpPr>
          <p:nvPr>
            <p:ph type="title"/>
          </p:nvPr>
        </p:nvSpPr>
        <p:spPr/>
        <p:txBody>
          <a:bodyPr/>
          <a:lstStyle/>
          <a:p>
            <a:r>
              <a:rPr lang="en-US" dirty="0"/>
              <a:t>Original Scheme: Gearbox Slip</a:t>
            </a:r>
          </a:p>
        </p:txBody>
      </p:sp>
      <p:sp>
        <p:nvSpPr>
          <p:cNvPr id="3" name="Content Placeholder 2">
            <a:extLst>
              <a:ext uri="{FF2B5EF4-FFF2-40B4-BE49-F238E27FC236}">
                <a16:creationId xmlns:a16="http://schemas.microsoft.com/office/drawing/2014/main" id="{87E8237D-4C67-AD60-C0AB-24AF0214AA24}"/>
              </a:ext>
            </a:extLst>
          </p:cNvPr>
          <p:cNvSpPr>
            <a:spLocks noGrp="1"/>
          </p:cNvSpPr>
          <p:nvPr>
            <p:ph sz="half" idx="1"/>
          </p:nvPr>
        </p:nvSpPr>
        <p:spPr/>
        <p:txBody>
          <a:bodyPr>
            <a:normAutofit/>
          </a:bodyPr>
          <a:lstStyle/>
          <a:p>
            <a:r>
              <a:rPr lang="en-US" sz="2200" dirty="0"/>
              <a:t>Rx Gearbox build 66-bit blocks from the serial data processed by the </a:t>
            </a:r>
            <a:r>
              <a:rPr lang="en-US" sz="2200" dirty="0" err="1"/>
              <a:t>deserializer</a:t>
            </a:r>
            <a:r>
              <a:rPr lang="en-US" sz="2200" dirty="0"/>
              <a:t> by utilizing an internal buffer.</a:t>
            </a:r>
          </a:p>
          <a:p>
            <a:endParaRPr lang="en-US" sz="2200" dirty="0"/>
          </a:p>
          <a:p>
            <a:r>
              <a:rPr lang="en-US" sz="2200" dirty="0"/>
              <a:t>The buffer allows the gearbox to maintain a 66-bit block as well as the bottom two bits of the previous block</a:t>
            </a:r>
          </a:p>
          <a:p>
            <a:endParaRPr lang="en-US" sz="2200" dirty="0"/>
          </a:p>
          <a:p>
            <a:r>
              <a:rPr lang="en-US" sz="2200" dirty="0"/>
              <a:t>The gearbox can opt to use the two bits of the previous block, effectively shifting the data stream by 2 bits</a:t>
            </a:r>
          </a:p>
        </p:txBody>
      </p:sp>
      <p:sp>
        <p:nvSpPr>
          <p:cNvPr id="6" name="Date Placeholder 5">
            <a:extLst>
              <a:ext uri="{FF2B5EF4-FFF2-40B4-BE49-F238E27FC236}">
                <a16:creationId xmlns:a16="http://schemas.microsoft.com/office/drawing/2014/main" id="{3248B82C-8E13-52EA-2ADC-21DA76646B62}"/>
              </a:ext>
            </a:extLst>
          </p:cNvPr>
          <p:cNvSpPr>
            <a:spLocks noGrp="1"/>
          </p:cNvSpPr>
          <p:nvPr>
            <p:ph type="dt" sz="half" idx="10"/>
          </p:nvPr>
        </p:nvSpPr>
        <p:spPr/>
        <p:txBody>
          <a:bodyPr/>
          <a:lstStyle/>
          <a:p>
            <a:fld id="{440BB558-EAAC-4397-A89A-843AD3024D3A}" type="datetime1">
              <a:rPr lang="en-US" smtClean="0"/>
              <a:t>6/8/2022</a:t>
            </a:fld>
            <a:endParaRPr lang="en-US"/>
          </a:p>
        </p:txBody>
      </p:sp>
      <p:sp>
        <p:nvSpPr>
          <p:cNvPr id="7" name="Slide Number Placeholder 6">
            <a:extLst>
              <a:ext uri="{FF2B5EF4-FFF2-40B4-BE49-F238E27FC236}">
                <a16:creationId xmlns:a16="http://schemas.microsoft.com/office/drawing/2014/main" id="{0346F8B7-A9D1-4AC3-89EB-05CB68503EA7}"/>
              </a:ext>
            </a:extLst>
          </p:cNvPr>
          <p:cNvSpPr>
            <a:spLocks noGrp="1"/>
          </p:cNvSpPr>
          <p:nvPr>
            <p:ph type="sldNum" sz="quarter" idx="12"/>
          </p:nvPr>
        </p:nvSpPr>
        <p:spPr/>
        <p:txBody>
          <a:bodyPr/>
          <a:lstStyle/>
          <a:p>
            <a:fld id="{68553B78-4CD9-4DCE-A594-540EA923ABD2}" type="slidenum">
              <a:rPr lang="en-US" smtClean="0"/>
              <a:t>10</a:t>
            </a:fld>
            <a:endParaRPr lang="en-US"/>
          </a:p>
        </p:txBody>
      </p:sp>
      <p:pic>
        <p:nvPicPr>
          <p:cNvPr id="9" name="Content Placeholder 8">
            <a:extLst>
              <a:ext uri="{FF2B5EF4-FFF2-40B4-BE49-F238E27FC236}">
                <a16:creationId xmlns:a16="http://schemas.microsoft.com/office/drawing/2014/main" id="{4A99B23A-0694-07B7-B456-FF2C56E38BC3}"/>
              </a:ext>
            </a:extLst>
          </p:cNvPr>
          <p:cNvPicPr>
            <a:picLocks noGrp="1" noChangeAspect="1"/>
          </p:cNvPicPr>
          <p:nvPr>
            <p:ph sz="half" idx="2"/>
          </p:nvPr>
        </p:nvPicPr>
        <p:blipFill>
          <a:blip r:embed="rId2"/>
          <a:stretch>
            <a:fillRect/>
          </a:stretch>
        </p:blipFill>
        <p:spPr>
          <a:xfrm>
            <a:off x="6172200" y="2610380"/>
            <a:ext cx="5181600" cy="2781827"/>
          </a:xfrm>
        </p:spPr>
      </p:pic>
    </p:spTree>
    <p:extLst>
      <p:ext uri="{BB962C8B-B14F-4D97-AF65-F5344CB8AC3E}">
        <p14:creationId xmlns:p14="http://schemas.microsoft.com/office/powerpoint/2010/main" val="193689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89F-5ABC-2E94-7EDB-0358D669B29C}"/>
              </a:ext>
            </a:extLst>
          </p:cNvPr>
          <p:cNvSpPr>
            <a:spLocks noGrp="1"/>
          </p:cNvSpPr>
          <p:nvPr>
            <p:ph type="title"/>
          </p:nvPr>
        </p:nvSpPr>
        <p:spPr/>
        <p:txBody>
          <a:bodyPr/>
          <a:lstStyle/>
          <a:p>
            <a:r>
              <a:rPr lang="en-US" dirty="0"/>
              <a:t>Original Scheme: Control FSM</a:t>
            </a:r>
          </a:p>
        </p:txBody>
      </p:sp>
      <p:sp>
        <p:nvSpPr>
          <p:cNvPr id="3" name="Content Placeholder 2">
            <a:extLst>
              <a:ext uri="{FF2B5EF4-FFF2-40B4-BE49-F238E27FC236}">
                <a16:creationId xmlns:a16="http://schemas.microsoft.com/office/drawing/2014/main" id="{AE381C11-AF0F-36DB-49B8-C0FA0BF02E8F}"/>
              </a:ext>
            </a:extLst>
          </p:cNvPr>
          <p:cNvSpPr>
            <a:spLocks noGrp="1"/>
          </p:cNvSpPr>
          <p:nvPr>
            <p:ph sz="half" idx="1"/>
          </p:nvPr>
        </p:nvSpPr>
        <p:spPr>
          <a:xfrm>
            <a:off x="838199" y="1825625"/>
            <a:ext cx="10515599" cy="2093232"/>
          </a:xfrm>
        </p:spPr>
        <p:txBody>
          <a:bodyPr>
            <a:normAutofit lnSpcReduction="10000"/>
          </a:bodyPr>
          <a:lstStyle/>
          <a:p>
            <a:r>
              <a:rPr lang="en-US" sz="2200" dirty="0"/>
              <a:t>Synchronizing state counts a minimum of 16 consecutive valid words before the system locks on</a:t>
            </a:r>
          </a:p>
          <a:p>
            <a:r>
              <a:rPr lang="en-US" sz="2200" dirty="0"/>
              <a:t>Any single invalid header desynchronizes and moves the FSM to the Settle state unless the FSM is already there</a:t>
            </a:r>
          </a:p>
          <a:p>
            <a:r>
              <a:rPr lang="en-US" sz="2200" dirty="0"/>
              <a:t>Slip activates either the gearbox or serializer slip </a:t>
            </a:r>
          </a:p>
          <a:p>
            <a:r>
              <a:rPr lang="en-US" sz="2200" dirty="0"/>
              <a:t>There are 8 serializer slips for every gearbox slip</a:t>
            </a:r>
          </a:p>
        </p:txBody>
      </p:sp>
      <p:sp>
        <p:nvSpPr>
          <p:cNvPr id="7" name="Date Placeholder 6">
            <a:extLst>
              <a:ext uri="{FF2B5EF4-FFF2-40B4-BE49-F238E27FC236}">
                <a16:creationId xmlns:a16="http://schemas.microsoft.com/office/drawing/2014/main" id="{2B0558AF-F177-9541-A1E2-91F1D5A1F166}"/>
              </a:ext>
            </a:extLst>
          </p:cNvPr>
          <p:cNvSpPr>
            <a:spLocks noGrp="1"/>
          </p:cNvSpPr>
          <p:nvPr>
            <p:ph type="dt" sz="half" idx="10"/>
          </p:nvPr>
        </p:nvSpPr>
        <p:spPr/>
        <p:txBody>
          <a:bodyPr/>
          <a:lstStyle/>
          <a:p>
            <a:fld id="{151FEFEE-BBD9-4304-A425-583ECDA0C48E}" type="datetime1">
              <a:rPr lang="en-US" smtClean="0"/>
              <a:t>6/8/2022</a:t>
            </a:fld>
            <a:endParaRPr lang="en-US"/>
          </a:p>
        </p:txBody>
      </p:sp>
      <p:sp>
        <p:nvSpPr>
          <p:cNvPr id="8" name="Slide Number Placeholder 7">
            <a:extLst>
              <a:ext uri="{FF2B5EF4-FFF2-40B4-BE49-F238E27FC236}">
                <a16:creationId xmlns:a16="http://schemas.microsoft.com/office/drawing/2014/main" id="{9FB37C70-3E53-9D66-E3C5-35C6456D807A}"/>
              </a:ext>
            </a:extLst>
          </p:cNvPr>
          <p:cNvSpPr>
            <a:spLocks noGrp="1"/>
          </p:cNvSpPr>
          <p:nvPr>
            <p:ph type="sldNum" sz="quarter" idx="12"/>
          </p:nvPr>
        </p:nvSpPr>
        <p:spPr/>
        <p:txBody>
          <a:bodyPr/>
          <a:lstStyle/>
          <a:p>
            <a:fld id="{68553B78-4CD9-4DCE-A594-540EA923ABD2}" type="slidenum">
              <a:rPr lang="en-US" smtClean="0"/>
              <a:t>11</a:t>
            </a:fld>
            <a:endParaRPr lang="en-US"/>
          </a:p>
        </p:txBody>
      </p:sp>
      <p:pic>
        <p:nvPicPr>
          <p:cNvPr id="15" name="Content Placeholder 14">
            <a:extLst>
              <a:ext uri="{FF2B5EF4-FFF2-40B4-BE49-F238E27FC236}">
                <a16:creationId xmlns:a16="http://schemas.microsoft.com/office/drawing/2014/main" id="{0F925952-302B-0EA8-2AE2-E88B7F268FC2}"/>
              </a:ext>
            </a:extLst>
          </p:cNvPr>
          <p:cNvPicPr>
            <a:picLocks noGrp="1" noChangeAspect="1"/>
          </p:cNvPicPr>
          <p:nvPr>
            <p:ph sz="half" idx="2"/>
          </p:nvPr>
        </p:nvPicPr>
        <p:blipFill>
          <a:blip r:embed="rId2"/>
          <a:stretch>
            <a:fillRect/>
          </a:stretch>
        </p:blipFill>
        <p:spPr>
          <a:xfrm>
            <a:off x="2027550" y="4263118"/>
            <a:ext cx="8136899" cy="2093232"/>
          </a:xfrm>
        </p:spPr>
      </p:pic>
    </p:spTree>
    <p:extLst>
      <p:ext uri="{BB962C8B-B14F-4D97-AF65-F5344CB8AC3E}">
        <p14:creationId xmlns:p14="http://schemas.microsoft.com/office/powerpoint/2010/main" val="16761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43C4-D002-D399-B68B-31A6A065DE87}"/>
              </a:ext>
            </a:extLst>
          </p:cNvPr>
          <p:cNvSpPr>
            <a:spLocks noGrp="1"/>
          </p:cNvSpPr>
          <p:nvPr>
            <p:ph type="title"/>
          </p:nvPr>
        </p:nvSpPr>
        <p:spPr/>
        <p:txBody>
          <a:bodyPr/>
          <a:lstStyle/>
          <a:p>
            <a:r>
              <a:rPr lang="en-US" dirty="0"/>
              <a:t>Fully Parallel (FP) Alignment</a:t>
            </a:r>
          </a:p>
        </p:txBody>
      </p:sp>
      <p:sp>
        <p:nvSpPr>
          <p:cNvPr id="3" name="Content Placeholder 2">
            <a:extLst>
              <a:ext uri="{FF2B5EF4-FFF2-40B4-BE49-F238E27FC236}">
                <a16:creationId xmlns:a16="http://schemas.microsoft.com/office/drawing/2014/main" id="{658238A5-8F52-68B7-9632-DAB366CB69BA}"/>
              </a:ext>
            </a:extLst>
          </p:cNvPr>
          <p:cNvSpPr>
            <a:spLocks noGrp="1"/>
          </p:cNvSpPr>
          <p:nvPr>
            <p:ph sz="half" idx="1"/>
          </p:nvPr>
        </p:nvSpPr>
        <p:spPr>
          <a:xfrm>
            <a:off x="838200" y="1825625"/>
            <a:ext cx="3584510" cy="4351338"/>
          </a:xfrm>
        </p:spPr>
        <p:txBody>
          <a:bodyPr/>
          <a:lstStyle/>
          <a:p>
            <a:r>
              <a:rPr lang="en-US" sz="2200" dirty="0"/>
              <a:t>Goal is to utilize parallelism to monitor multiple possible positions simultaneously</a:t>
            </a:r>
          </a:p>
          <a:p>
            <a:endParaRPr lang="en-US" sz="2200" dirty="0"/>
          </a:p>
          <a:p>
            <a:r>
              <a:rPr lang="en-US" sz="2200" dirty="0"/>
              <a:t>By monitoring every possible position, the slip mechanisms become redundant</a:t>
            </a:r>
            <a:endParaRPr lang="en-US" dirty="0"/>
          </a:p>
          <a:p>
            <a:endParaRPr lang="en-US" dirty="0"/>
          </a:p>
        </p:txBody>
      </p:sp>
      <p:sp>
        <p:nvSpPr>
          <p:cNvPr id="5" name="Date Placeholder 4">
            <a:extLst>
              <a:ext uri="{FF2B5EF4-FFF2-40B4-BE49-F238E27FC236}">
                <a16:creationId xmlns:a16="http://schemas.microsoft.com/office/drawing/2014/main" id="{5174C796-7972-9DEA-6674-52CBB4283828}"/>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Slide Number Placeholder 5">
            <a:extLst>
              <a:ext uri="{FF2B5EF4-FFF2-40B4-BE49-F238E27FC236}">
                <a16:creationId xmlns:a16="http://schemas.microsoft.com/office/drawing/2014/main" id="{3687FCA1-6C04-6BD0-54A6-48B7CD78F4BB}"/>
              </a:ext>
            </a:extLst>
          </p:cNvPr>
          <p:cNvSpPr>
            <a:spLocks noGrp="1"/>
          </p:cNvSpPr>
          <p:nvPr>
            <p:ph type="sldNum" sz="quarter" idx="12"/>
          </p:nvPr>
        </p:nvSpPr>
        <p:spPr/>
        <p:txBody>
          <a:bodyPr/>
          <a:lstStyle/>
          <a:p>
            <a:fld id="{68553B78-4CD9-4DCE-A594-540EA923ABD2}" type="slidenum">
              <a:rPr lang="en-US" smtClean="0"/>
              <a:t>12</a:t>
            </a:fld>
            <a:endParaRPr lang="en-US"/>
          </a:p>
        </p:txBody>
      </p:sp>
      <p:pic>
        <p:nvPicPr>
          <p:cNvPr id="12" name="Content Placeholder 11">
            <a:extLst>
              <a:ext uri="{FF2B5EF4-FFF2-40B4-BE49-F238E27FC236}">
                <a16:creationId xmlns:a16="http://schemas.microsoft.com/office/drawing/2014/main" id="{A299946B-D2EF-96EF-38F3-4C07F5DE13B6}"/>
              </a:ext>
            </a:extLst>
          </p:cNvPr>
          <p:cNvPicPr>
            <a:picLocks noGrp="1" noChangeAspect="1"/>
          </p:cNvPicPr>
          <p:nvPr>
            <p:ph sz="half" idx="2"/>
          </p:nvPr>
        </p:nvPicPr>
        <p:blipFill>
          <a:blip r:embed="rId3"/>
          <a:stretch>
            <a:fillRect/>
          </a:stretch>
        </p:blipFill>
        <p:spPr>
          <a:xfrm>
            <a:off x="4779241" y="2295331"/>
            <a:ext cx="6574559" cy="2815420"/>
          </a:xfrm>
        </p:spPr>
      </p:pic>
    </p:spTree>
    <p:extLst>
      <p:ext uri="{BB962C8B-B14F-4D97-AF65-F5344CB8AC3E}">
        <p14:creationId xmlns:p14="http://schemas.microsoft.com/office/powerpoint/2010/main" val="170789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7E5C-CF34-E816-5F97-576FE76A8D8A}"/>
              </a:ext>
            </a:extLst>
          </p:cNvPr>
          <p:cNvSpPr>
            <a:spLocks noGrp="1"/>
          </p:cNvSpPr>
          <p:nvPr>
            <p:ph type="title"/>
          </p:nvPr>
        </p:nvSpPr>
        <p:spPr/>
        <p:txBody>
          <a:bodyPr/>
          <a:lstStyle/>
          <a:p>
            <a:r>
              <a:rPr lang="en-US" dirty="0"/>
              <a:t>Fully Parallel (FP) Alignment</a:t>
            </a:r>
          </a:p>
        </p:txBody>
      </p:sp>
      <p:sp>
        <p:nvSpPr>
          <p:cNvPr id="3" name="Content Placeholder 2">
            <a:extLst>
              <a:ext uri="{FF2B5EF4-FFF2-40B4-BE49-F238E27FC236}">
                <a16:creationId xmlns:a16="http://schemas.microsoft.com/office/drawing/2014/main" id="{EA4EEFEA-3500-C03A-35D6-EB32335A4576}"/>
              </a:ext>
            </a:extLst>
          </p:cNvPr>
          <p:cNvSpPr>
            <a:spLocks noGrp="1"/>
          </p:cNvSpPr>
          <p:nvPr>
            <p:ph sz="half" idx="1"/>
          </p:nvPr>
        </p:nvSpPr>
        <p:spPr>
          <a:xfrm>
            <a:off x="838199" y="1825627"/>
            <a:ext cx="10515599" cy="1435094"/>
          </a:xfrm>
        </p:spPr>
        <p:txBody>
          <a:bodyPr>
            <a:normAutofit/>
          </a:bodyPr>
          <a:lstStyle/>
          <a:p>
            <a:r>
              <a:rPr lang="en-US" sz="2200" dirty="0"/>
              <a:t>However, evaluating every possible position is costly:</a:t>
            </a:r>
          </a:p>
          <a:p>
            <a:pPr lvl="1"/>
            <a:r>
              <a:rPr lang="en-US" sz="1800" dirty="0"/>
              <a:t>Combinatorial logic requires pipelining to meet timing constraints</a:t>
            </a:r>
          </a:p>
          <a:p>
            <a:pPr lvl="1"/>
            <a:r>
              <a:rPr lang="en-US" sz="1800" dirty="0"/>
              <a:t>Combinatorial logic and pipelining overhead demand significant FPGA resources</a:t>
            </a:r>
          </a:p>
        </p:txBody>
      </p:sp>
      <p:sp>
        <p:nvSpPr>
          <p:cNvPr id="6" name="Date Placeholder 5">
            <a:extLst>
              <a:ext uri="{FF2B5EF4-FFF2-40B4-BE49-F238E27FC236}">
                <a16:creationId xmlns:a16="http://schemas.microsoft.com/office/drawing/2014/main" id="{60FE543A-4915-8286-192C-84409D7476D6}"/>
              </a:ext>
            </a:extLst>
          </p:cNvPr>
          <p:cNvSpPr>
            <a:spLocks noGrp="1"/>
          </p:cNvSpPr>
          <p:nvPr>
            <p:ph type="dt" sz="half" idx="10"/>
          </p:nvPr>
        </p:nvSpPr>
        <p:spPr/>
        <p:txBody>
          <a:bodyPr/>
          <a:lstStyle/>
          <a:p>
            <a:fld id="{8A7654C5-ABFB-4BE8-9E7A-1675AD73F32A}" type="datetime1">
              <a:rPr lang="en-US" smtClean="0"/>
              <a:t>6/8/2022</a:t>
            </a:fld>
            <a:endParaRPr lang="en-US"/>
          </a:p>
        </p:txBody>
      </p:sp>
      <p:sp>
        <p:nvSpPr>
          <p:cNvPr id="7" name="Slide Number Placeholder 6">
            <a:extLst>
              <a:ext uri="{FF2B5EF4-FFF2-40B4-BE49-F238E27FC236}">
                <a16:creationId xmlns:a16="http://schemas.microsoft.com/office/drawing/2014/main" id="{AC9C03C0-D9FA-0E4F-D9AC-44180AA8A192}"/>
              </a:ext>
            </a:extLst>
          </p:cNvPr>
          <p:cNvSpPr>
            <a:spLocks noGrp="1"/>
          </p:cNvSpPr>
          <p:nvPr>
            <p:ph type="sldNum" sz="quarter" idx="12"/>
          </p:nvPr>
        </p:nvSpPr>
        <p:spPr/>
        <p:txBody>
          <a:bodyPr/>
          <a:lstStyle/>
          <a:p>
            <a:fld id="{68553B78-4CD9-4DCE-A594-540EA923ABD2}" type="slidenum">
              <a:rPr lang="en-US" smtClean="0"/>
              <a:t>13</a:t>
            </a:fld>
            <a:endParaRPr lang="en-US"/>
          </a:p>
        </p:txBody>
      </p:sp>
      <p:pic>
        <p:nvPicPr>
          <p:cNvPr id="14" name="Content Placeholder 13">
            <a:extLst>
              <a:ext uri="{FF2B5EF4-FFF2-40B4-BE49-F238E27FC236}">
                <a16:creationId xmlns:a16="http://schemas.microsoft.com/office/drawing/2014/main" id="{FF2DD68C-6381-DAE2-E1DA-75E0119F6EDF}"/>
              </a:ext>
            </a:extLst>
          </p:cNvPr>
          <p:cNvPicPr>
            <a:picLocks noGrp="1" noChangeAspect="1"/>
          </p:cNvPicPr>
          <p:nvPr>
            <p:ph sz="half" idx="2"/>
          </p:nvPr>
        </p:nvPicPr>
        <p:blipFill>
          <a:blip r:embed="rId2"/>
          <a:stretch>
            <a:fillRect/>
          </a:stretch>
        </p:blipFill>
        <p:spPr>
          <a:xfrm>
            <a:off x="1910140" y="3219331"/>
            <a:ext cx="8371721" cy="3137019"/>
          </a:xfrm>
        </p:spPr>
      </p:pic>
    </p:spTree>
    <p:extLst>
      <p:ext uri="{BB962C8B-B14F-4D97-AF65-F5344CB8AC3E}">
        <p14:creationId xmlns:p14="http://schemas.microsoft.com/office/powerpoint/2010/main" val="335128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57F5-AAA5-0F23-FC5C-D522B49E8158}"/>
              </a:ext>
            </a:extLst>
          </p:cNvPr>
          <p:cNvSpPr>
            <a:spLocks noGrp="1"/>
          </p:cNvSpPr>
          <p:nvPr>
            <p:ph type="title"/>
          </p:nvPr>
        </p:nvSpPr>
        <p:spPr/>
        <p:txBody>
          <a:bodyPr/>
          <a:lstStyle/>
          <a:p>
            <a:r>
              <a:rPr lang="en-US" dirty="0"/>
              <a:t>Header Seeker (</a:t>
            </a:r>
            <a:r>
              <a:rPr lang="en-US" dirty="0" err="1"/>
              <a:t>HS</a:t>
            </a:r>
            <a:r>
              <a:rPr lang="en-US" i="1" dirty="0" err="1"/>
              <a:t>n</a:t>
            </a:r>
            <a:r>
              <a:rPr lang="en-US" dirty="0"/>
              <a:t>) Alignment</a:t>
            </a:r>
          </a:p>
        </p:txBody>
      </p:sp>
      <p:sp>
        <p:nvSpPr>
          <p:cNvPr id="3" name="Content Placeholder 2">
            <a:extLst>
              <a:ext uri="{FF2B5EF4-FFF2-40B4-BE49-F238E27FC236}">
                <a16:creationId xmlns:a16="http://schemas.microsoft.com/office/drawing/2014/main" id="{8A94539D-827D-0C07-FDC1-C7544042FCCD}"/>
              </a:ext>
            </a:extLst>
          </p:cNvPr>
          <p:cNvSpPr>
            <a:spLocks noGrp="1"/>
          </p:cNvSpPr>
          <p:nvPr>
            <p:ph idx="1"/>
          </p:nvPr>
        </p:nvSpPr>
        <p:spPr>
          <a:xfrm>
            <a:off x="838200" y="1825625"/>
            <a:ext cx="10515600" cy="2701987"/>
          </a:xfrm>
        </p:spPr>
        <p:txBody>
          <a:bodyPr>
            <a:normAutofit/>
          </a:bodyPr>
          <a:lstStyle/>
          <a:p>
            <a:r>
              <a:rPr lang="en-US" sz="2200" dirty="0" err="1"/>
              <a:t>HS</a:t>
            </a:r>
            <a:r>
              <a:rPr lang="en-US" sz="2200" i="1" dirty="0" err="1"/>
              <a:t>n</a:t>
            </a:r>
            <a:r>
              <a:rPr lang="en-US" sz="2200" i="1" dirty="0"/>
              <a:t> </a:t>
            </a:r>
            <a:r>
              <a:rPr lang="en-US" sz="2200" dirty="0"/>
              <a:t>utilizes less parallelism to reduce resources and pipelining costs but aims to retain the benefits of FP</a:t>
            </a:r>
          </a:p>
          <a:p>
            <a:r>
              <a:rPr lang="en-US" sz="2200" dirty="0"/>
              <a:t>By assigning multiple positions to an individual seeker/monitor, a small group of seekers can monitor the full 66 position range</a:t>
            </a:r>
          </a:p>
          <a:p>
            <a:r>
              <a:rPr lang="en-US" sz="2200" dirty="0"/>
              <a:t>Seekers hop between their assigned positions whenever the position being monitored has invalid header/alignment bits.</a:t>
            </a:r>
          </a:p>
        </p:txBody>
      </p:sp>
      <p:pic>
        <p:nvPicPr>
          <p:cNvPr id="4" name="Picture 3" descr="Diagram&#10;&#10;Description automatically generated">
            <a:extLst>
              <a:ext uri="{FF2B5EF4-FFF2-40B4-BE49-F238E27FC236}">
                <a16:creationId xmlns:a16="http://schemas.microsoft.com/office/drawing/2014/main" id="{0AC89F37-17E1-B9A0-3DCD-CED65BA1C257}"/>
              </a:ext>
            </a:extLst>
          </p:cNvPr>
          <p:cNvPicPr>
            <a:picLocks noChangeAspect="1"/>
          </p:cNvPicPr>
          <p:nvPr/>
        </p:nvPicPr>
        <p:blipFill>
          <a:blip r:embed="rId2"/>
          <a:stretch>
            <a:fillRect/>
          </a:stretch>
        </p:blipFill>
        <p:spPr>
          <a:xfrm>
            <a:off x="2542739" y="4662549"/>
            <a:ext cx="7106522" cy="1575431"/>
          </a:xfrm>
          <a:prstGeom prst="rect">
            <a:avLst/>
          </a:prstGeom>
        </p:spPr>
      </p:pic>
      <p:sp>
        <p:nvSpPr>
          <p:cNvPr id="5" name="Date Placeholder 4">
            <a:extLst>
              <a:ext uri="{FF2B5EF4-FFF2-40B4-BE49-F238E27FC236}">
                <a16:creationId xmlns:a16="http://schemas.microsoft.com/office/drawing/2014/main" id="{829CA9EA-038D-4AB5-1793-FF5AE1A3044D}"/>
              </a:ext>
            </a:extLst>
          </p:cNvPr>
          <p:cNvSpPr>
            <a:spLocks noGrp="1"/>
          </p:cNvSpPr>
          <p:nvPr>
            <p:ph type="dt" sz="half" idx="10"/>
          </p:nvPr>
        </p:nvSpPr>
        <p:spPr/>
        <p:txBody>
          <a:bodyPr/>
          <a:lstStyle/>
          <a:p>
            <a:fld id="{4B9B305F-AB60-405E-81C1-295443CEA9E3}" type="datetime1">
              <a:rPr lang="en-US" smtClean="0"/>
              <a:t>6/8/2022</a:t>
            </a:fld>
            <a:endParaRPr lang="en-US"/>
          </a:p>
        </p:txBody>
      </p:sp>
      <p:sp>
        <p:nvSpPr>
          <p:cNvPr id="6" name="Slide Number Placeholder 5">
            <a:extLst>
              <a:ext uri="{FF2B5EF4-FFF2-40B4-BE49-F238E27FC236}">
                <a16:creationId xmlns:a16="http://schemas.microsoft.com/office/drawing/2014/main" id="{751DE08A-9290-1FEF-392B-13C1EAC47AA1}"/>
              </a:ext>
            </a:extLst>
          </p:cNvPr>
          <p:cNvSpPr>
            <a:spLocks noGrp="1"/>
          </p:cNvSpPr>
          <p:nvPr>
            <p:ph type="sldNum" sz="quarter" idx="12"/>
          </p:nvPr>
        </p:nvSpPr>
        <p:spPr/>
        <p:txBody>
          <a:bodyPr/>
          <a:lstStyle/>
          <a:p>
            <a:fld id="{68553B78-4CD9-4DCE-A594-540EA923ABD2}" type="slidenum">
              <a:rPr lang="en-US" smtClean="0"/>
              <a:t>14</a:t>
            </a:fld>
            <a:endParaRPr lang="en-US"/>
          </a:p>
        </p:txBody>
      </p:sp>
    </p:spTree>
    <p:extLst>
      <p:ext uri="{BB962C8B-B14F-4D97-AF65-F5344CB8AC3E}">
        <p14:creationId xmlns:p14="http://schemas.microsoft.com/office/powerpoint/2010/main" val="276567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AE4-3FB6-BCFB-3090-8E0EF548089F}"/>
              </a:ext>
            </a:extLst>
          </p:cNvPr>
          <p:cNvSpPr>
            <a:spLocks noGrp="1"/>
          </p:cNvSpPr>
          <p:nvPr>
            <p:ph type="title"/>
          </p:nvPr>
        </p:nvSpPr>
        <p:spPr/>
        <p:txBody>
          <a:bodyPr/>
          <a:lstStyle/>
          <a:p>
            <a:r>
              <a:rPr lang="en-US" dirty="0"/>
              <a:t>Header Seeker (</a:t>
            </a:r>
            <a:r>
              <a:rPr lang="en-US" dirty="0" err="1"/>
              <a:t>HS</a:t>
            </a:r>
            <a:r>
              <a:rPr lang="en-US" i="1" dirty="0" err="1"/>
              <a:t>n</a:t>
            </a:r>
            <a:r>
              <a:rPr lang="en-US" dirty="0"/>
              <a:t>) Variants</a:t>
            </a:r>
          </a:p>
        </p:txBody>
      </p:sp>
      <p:sp>
        <p:nvSpPr>
          <p:cNvPr id="3" name="Content Placeholder 2">
            <a:extLst>
              <a:ext uri="{FF2B5EF4-FFF2-40B4-BE49-F238E27FC236}">
                <a16:creationId xmlns:a16="http://schemas.microsoft.com/office/drawing/2014/main" id="{597A4A30-7890-8D51-535C-22644C527692}"/>
              </a:ext>
            </a:extLst>
          </p:cNvPr>
          <p:cNvSpPr>
            <a:spLocks noGrp="1"/>
          </p:cNvSpPr>
          <p:nvPr>
            <p:ph idx="1"/>
          </p:nvPr>
        </p:nvSpPr>
        <p:spPr/>
        <p:txBody>
          <a:bodyPr/>
          <a:lstStyle/>
          <a:p>
            <a:r>
              <a:rPr lang="en-US" sz="2200" dirty="0"/>
              <a:t>With 66 positions, variations with 33, 22, 11, 6, 3, and 2 seekers are possible</a:t>
            </a:r>
          </a:p>
          <a:p>
            <a:r>
              <a:rPr lang="en-US" sz="2200" dirty="0"/>
              <a:t>Seekers can do up to 8 hops per 66-bit block</a:t>
            </a:r>
          </a:p>
          <a:p>
            <a:r>
              <a:rPr lang="en-US" sz="2200" dirty="0"/>
              <a:t>Even when one seeker is locked onto the correct header, the remaining seekers continue to rotate through their assigned positions</a:t>
            </a:r>
          </a:p>
          <a:p>
            <a:endParaRPr lang="en-US" dirty="0"/>
          </a:p>
        </p:txBody>
      </p:sp>
      <p:sp>
        <p:nvSpPr>
          <p:cNvPr id="4" name="Date Placeholder 3">
            <a:extLst>
              <a:ext uri="{FF2B5EF4-FFF2-40B4-BE49-F238E27FC236}">
                <a16:creationId xmlns:a16="http://schemas.microsoft.com/office/drawing/2014/main" id="{D0510B81-F5A7-9383-2EB8-F277490157A4}"/>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797DCBB0-A17E-E212-543D-CE792AE8D890}"/>
              </a:ext>
            </a:extLst>
          </p:cNvPr>
          <p:cNvSpPr>
            <a:spLocks noGrp="1"/>
          </p:cNvSpPr>
          <p:nvPr>
            <p:ph type="sldNum" sz="quarter" idx="12"/>
          </p:nvPr>
        </p:nvSpPr>
        <p:spPr/>
        <p:txBody>
          <a:bodyPr/>
          <a:lstStyle/>
          <a:p>
            <a:fld id="{68553B78-4CD9-4DCE-A594-540EA923ABD2}" type="slidenum">
              <a:rPr lang="en-US" smtClean="0"/>
              <a:t>15</a:t>
            </a:fld>
            <a:endParaRPr lang="en-US"/>
          </a:p>
        </p:txBody>
      </p:sp>
      <p:pic>
        <p:nvPicPr>
          <p:cNvPr id="6" name="Picture 5" descr="Diagram&#10;&#10;Description automatically generated">
            <a:extLst>
              <a:ext uri="{FF2B5EF4-FFF2-40B4-BE49-F238E27FC236}">
                <a16:creationId xmlns:a16="http://schemas.microsoft.com/office/drawing/2014/main" id="{AC6D0F2E-3D0C-29A2-1964-D8F2E63F31F8}"/>
              </a:ext>
            </a:extLst>
          </p:cNvPr>
          <p:cNvPicPr>
            <a:picLocks noChangeAspect="1"/>
          </p:cNvPicPr>
          <p:nvPr/>
        </p:nvPicPr>
        <p:blipFill>
          <a:blip r:embed="rId2"/>
          <a:stretch>
            <a:fillRect/>
          </a:stretch>
        </p:blipFill>
        <p:spPr>
          <a:xfrm>
            <a:off x="2542739" y="4662549"/>
            <a:ext cx="7106522" cy="1575431"/>
          </a:xfrm>
          <a:prstGeom prst="rect">
            <a:avLst/>
          </a:prstGeom>
        </p:spPr>
      </p:pic>
    </p:spTree>
    <p:extLst>
      <p:ext uri="{BB962C8B-B14F-4D97-AF65-F5344CB8AC3E}">
        <p14:creationId xmlns:p14="http://schemas.microsoft.com/office/powerpoint/2010/main" val="212512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C91A-C302-A1CE-80FB-F89429D746D6}"/>
              </a:ext>
            </a:extLst>
          </p:cNvPr>
          <p:cNvSpPr>
            <a:spLocks noGrp="1"/>
          </p:cNvSpPr>
          <p:nvPr>
            <p:ph type="title"/>
          </p:nvPr>
        </p:nvSpPr>
        <p:spPr/>
        <p:txBody>
          <a:bodyPr/>
          <a:lstStyle/>
          <a:p>
            <a:r>
              <a:rPr lang="en-US" dirty="0"/>
              <a:t>Performance Comparison</a:t>
            </a:r>
          </a:p>
        </p:txBody>
      </p:sp>
      <p:sp>
        <p:nvSpPr>
          <p:cNvPr id="4" name="Text Placeholder 3">
            <a:extLst>
              <a:ext uri="{FF2B5EF4-FFF2-40B4-BE49-F238E27FC236}">
                <a16:creationId xmlns:a16="http://schemas.microsoft.com/office/drawing/2014/main" id="{7A66EBF2-1ECF-C625-E48D-478B0DE27902}"/>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200" dirty="0"/>
              <a:t>Simulated shifting stream bits by </a:t>
            </a:r>
            <a:r>
              <a:rPr lang="en-US" sz="2200" i="1" dirty="0"/>
              <a:t>n, </a:t>
            </a:r>
            <a:r>
              <a:rPr lang="en-US" sz="2200" dirty="0"/>
              <a:t>with </a:t>
            </a:r>
            <a:r>
              <a:rPr lang="en-US" sz="2200" i="1" dirty="0"/>
              <a:t>n </a:t>
            </a:r>
            <a:r>
              <a:rPr lang="en-US" sz="2200" dirty="0"/>
              <a:t>swept from 1 to 65.</a:t>
            </a:r>
          </a:p>
          <a:p>
            <a:pPr marL="285750" indent="-285750">
              <a:buFont typeface="Arial" panose="020B0604020202020204" pitchFamily="34" charset="0"/>
              <a:buChar char="•"/>
            </a:pPr>
            <a:r>
              <a:rPr lang="en-US" sz="2200" dirty="0"/>
              <a:t>Variants have too good of performance to be clearly visible, see next slide.</a:t>
            </a:r>
          </a:p>
          <a:p>
            <a:pPr marL="285750" indent="-285750">
              <a:buFont typeface="Arial" panose="020B0604020202020204" pitchFamily="34" charset="0"/>
              <a:buChar char="•"/>
            </a:pPr>
            <a:r>
              <a:rPr lang="en-US" sz="2200" dirty="0"/>
              <a:t>Last 4 “Original” system data points are the result of the Serializer’s slip pattern.</a:t>
            </a:r>
          </a:p>
        </p:txBody>
      </p:sp>
      <p:sp>
        <p:nvSpPr>
          <p:cNvPr id="6" name="Date Placeholder 5">
            <a:extLst>
              <a:ext uri="{FF2B5EF4-FFF2-40B4-BE49-F238E27FC236}">
                <a16:creationId xmlns:a16="http://schemas.microsoft.com/office/drawing/2014/main" id="{0A0BD15A-146D-E23B-CF86-7E58457332EA}"/>
              </a:ext>
            </a:extLst>
          </p:cNvPr>
          <p:cNvSpPr>
            <a:spLocks noGrp="1"/>
          </p:cNvSpPr>
          <p:nvPr>
            <p:ph type="dt" sz="half" idx="10"/>
          </p:nvPr>
        </p:nvSpPr>
        <p:spPr/>
        <p:txBody>
          <a:bodyPr/>
          <a:lstStyle/>
          <a:p>
            <a:fld id="{2EBA0A18-DEAE-4390-B8E4-F81D35941936}" type="datetime1">
              <a:rPr lang="en-US" smtClean="0"/>
              <a:t>6/8/2022</a:t>
            </a:fld>
            <a:endParaRPr lang="en-US"/>
          </a:p>
        </p:txBody>
      </p:sp>
      <p:sp>
        <p:nvSpPr>
          <p:cNvPr id="7" name="Slide Number Placeholder 6">
            <a:extLst>
              <a:ext uri="{FF2B5EF4-FFF2-40B4-BE49-F238E27FC236}">
                <a16:creationId xmlns:a16="http://schemas.microsoft.com/office/drawing/2014/main" id="{20199FAC-F63A-CAC3-F8F9-47C3ED0E1B03}"/>
              </a:ext>
            </a:extLst>
          </p:cNvPr>
          <p:cNvSpPr>
            <a:spLocks noGrp="1"/>
          </p:cNvSpPr>
          <p:nvPr>
            <p:ph type="sldNum" sz="quarter" idx="12"/>
          </p:nvPr>
        </p:nvSpPr>
        <p:spPr/>
        <p:txBody>
          <a:bodyPr/>
          <a:lstStyle/>
          <a:p>
            <a:fld id="{68553B78-4CD9-4DCE-A594-540EA923ABD2}" type="slidenum">
              <a:rPr lang="en-US" smtClean="0"/>
              <a:t>16</a:t>
            </a:fld>
            <a:endParaRPr lang="en-US"/>
          </a:p>
        </p:txBody>
      </p:sp>
      <p:graphicFrame>
        <p:nvGraphicFramePr>
          <p:cNvPr id="10" name="Content Placeholder 9">
            <a:extLst>
              <a:ext uri="{FF2B5EF4-FFF2-40B4-BE49-F238E27FC236}">
                <a16:creationId xmlns:a16="http://schemas.microsoft.com/office/drawing/2014/main" id="{3D6DF5F8-35B9-4EFE-8B3E-34E5FA35DF7C}"/>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1DAB968D-1339-013D-8C6F-87BF05FD1B47}"/>
              </a:ext>
            </a:extLst>
          </p:cNvPr>
          <p:cNvSpPr/>
          <p:nvPr/>
        </p:nvSpPr>
        <p:spPr>
          <a:xfrm>
            <a:off x="5849666" y="5060272"/>
            <a:ext cx="5317724" cy="29296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08039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3C2B-6610-07CF-D821-35C55CAF83A4}"/>
              </a:ext>
            </a:extLst>
          </p:cNvPr>
          <p:cNvSpPr>
            <a:spLocks noGrp="1"/>
          </p:cNvSpPr>
          <p:nvPr>
            <p:ph type="title"/>
          </p:nvPr>
        </p:nvSpPr>
        <p:spPr/>
        <p:txBody>
          <a:bodyPr/>
          <a:lstStyle/>
          <a:p>
            <a:r>
              <a:rPr lang="en-US" dirty="0"/>
              <a:t>Performance Comparison</a:t>
            </a:r>
          </a:p>
        </p:txBody>
      </p:sp>
      <p:sp>
        <p:nvSpPr>
          <p:cNvPr id="4" name="Text Placeholder 3">
            <a:extLst>
              <a:ext uri="{FF2B5EF4-FFF2-40B4-BE49-F238E27FC236}">
                <a16:creationId xmlns:a16="http://schemas.microsoft.com/office/drawing/2014/main" id="{AAC5A99A-B973-DE31-E72F-AF026798A12E}"/>
              </a:ext>
            </a:extLst>
          </p:cNvPr>
          <p:cNvSpPr>
            <a:spLocks noGrp="1"/>
          </p:cNvSpPr>
          <p:nvPr>
            <p:ph type="body" sz="half" idx="2"/>
          </p:nvPr>
        </p:nvSpPr>
        <p:spPr/>
        <p:txBody>
          <a:bodyPr/>
          <a:lstStyle/>
          <a:p>
            <a:pPr marL="342900" indent="-342900">
              <a:buFont typeface="Arial" panose="020B0604020202020204" pitchFamily="34" charset="0"/>
              <a:buChar char="•"/>
            </a:pPr>
            <a:r>
              <a:rPr lang="en-US" sz="2200" dirty="0"/>
              <a:t>16 initial blocks lost because of the minimum number of consecutive valid blocks required to achieve synchronization</a:t>
            </a:r>
          </a:p>
          <a:p>
            <a:pPr marL="342900" indent="-342900">
              <a:buFont typeface="Arial" panose="020B0604020202020204" pitchFamily="34" charset="0"/>
              <a:buChar char="•"/>
            </a:pPr>
            <a:r>
              <a:rPr lang="en-US" sz="2200" dirty="0"/>
              <a:t>Additional lost blocks while aligner detects sync loss and determines the new correct alignment</a:t>
            </a:r>
          </a:p>
          <a:p>
            <a:pPr marL="342900" indent="-342900">
              <a:buFont typeface="Arial" panose="020B0604020202020204" pitchFamily="34" charset="0"/>
              <a:buChar char="•"/>
            </a:pPr>
            <a:endParaRPr lang="en-US" sz="2200" dirty="0"/>
          </a:p>
        </p:txBody>
      </p:sp>
      <p:sp>
        <p:nvSpPr>
          <p:cNvPr id="6" name="Date Placeholder 5">
            <a:extLst>
              <a:ext uri="{FF2B5EF4-FFF2-40B4-BE49-F238E27FC236}">
                <a16:creationId xmlns:a16="http://schemas.microsoft.com/office/drawing/2014/main" id="{8652077A-3194-77CC-11E7-F37CE4BD8DD7}"/>
              </a:ext>
            </a:extLst>
          </p:cNvPr>
          <p:cNvSpPr>
            <a:spLocks noGrp="1"/>
          </p:cNvSpPr>
          <p:nvPr>
            <p:ph type="dt" sz="half" idx="10"/>
          </p:nvPr>
        </p:nvSpPr>
        <p:spPr/>
        <p:txBody>
          <a:bodyPr/>
          <a:lstStyle/>
          <a:p>
            <a:fld id="{CE0DA2B9-DEE5-459E-82ED-602066593BD5}" type="datetime1">
              <a:rPr lang="en-US" smtClean="0"/>
              <a:t>6/8/2022</a:t>
            </a:fld>
            <a:endParaRPr lang="en-US" dirty="0"/>
          </a:p>
        </p:txBody>
      </p:sp>
      <p:sp>
        <p:nvSpPr>
          <p:cNvPr id="7" name="Slide Number Placeholder 6">
            <a:extLst>
              <a:ext uri="{FF2B5EF4-FFF2-40B4-BE49-F238E27FC236}">
                <a16:creationId xmlns:a16="http://schemas.microsoft.com/office/drawing/2014/main" id="{71F0CF89-4FFC-A698-8EB0-D50CF2E638FA}"/>
              </a:ext>
            </a:extLst>
          </p:cNvPr>
          <p:cNvSpPr>
            <a:spLocks noGrp="1"/>
          </p:cNvSpPr>
          <p:nvPr>
            <p:ph type="sldNum" sz="quarter" idx="12"/>
          </p:nvPr>
        </p:nvSpPr>
        <p:spPr/>
        <p:txBody>
          <a:bodyPr/>
          <a:lstStyle/>
          <a:p>
            <a:fld id="{68553B78-4CD9-4DCE-A594-540EA923ABD2}" type="slidenum">
              <a:rPr lang="en-US" smtClean="0"/>
              <a:t>17</a:t>
            </a:fld>
            <a:endParaRPr lang="en-US"/>
          </a:p>
        </p:txBody>
      </p:sp>
      <p:sp>
        <p:nvSpPr>
          <p:cNvPr id="15" name="TextBox 14">
            <a:extLst>
              <a:ext uri="{FF2B5EF4-FFF2-40B4-BE49-F238E27FC236}">
                <a16:creationId xmlns:a16="http://schemas.microsoft.com/office/drawing/2014/main" id="{2C8A8D55-6A89-A11B-179D-971D58875EF7}"/>
              </a:ext>
            </a:extLst>
          </p:cNvPr>
          <p:cNvSpPr txBox="1"/>
          <p:nvPr/>
        </p:nvSpPr>
        <p:spPr>
          <a:xfrm>
            <a:off x="5791200" y="4247376"/>
            <a:ext cx="341760" cy="276999"/>
          </a:xfrm>
          <a:prstGeom prst="rect">
            <a:avLst/>
          </a:prstGeom>
          <a:noFill/>
        </p:spPr>
        <p:txBody>
          <a:bodyPr wrap="none" rtlCol="0">
            <a:spAutoFit/>
          </a:bodyPr>
          <a:lstStyle/>
          <a:p>
            <a:r>
              <a:rPr lang="en-US" sz="1200" dirty="0"/>
              <a:t>16</a:t>
            </a:r>
            <a:endParaRPr lang="en-US" dirty="0"/>
          </a:p>
        </p:txBody>
      </p:sp>
      <p:graphicFrame>
        <p:nvGraphicFramePr>
          <p:cNvPr id="13" name="Content Placeholder 12">
            <a:extLst>
              <a:ext uri="{FF2B5EF4-FFF2-40B4-BE49-F238E27FC236}">
                <a16:creationId xmlns:a16="http://schemas.microsoft.com/office/drawing/2014/main" id="{3D6DF5F8-35B9-4EFE-8B3E-34E5FA35DF7C}"/>
              </a:ext>
            </a:extLst>
          </p:cNvPr>
          <p:cNvGraphicFramePr>
            <a:graphicFrameLocks noGrp="1"/>
          </p:cNvGraphicFramePr>
          <p:nvPr>
            <p:ph idx="1"/>
            <p:extLst>
              <p:ext uri="{D42A27DB-BD31-4B8C-83A1-F6EECF244321}">
                <p14:modId xmlns:p14="http://schemas.microsoft.com/office/powerpoint/2010/main" val="3423982986"/>
              </p:ext>
            </p:extLst>
          </p:nvPr>
        </p:nvGraphicFramePr>
        <p:xfrm>
          <a:off x="4864963" y="987425"/>
          <a:ext cx="6490425" cy="4873625"/>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Straight Connector 13">
            <a:extLst>
              <a:ext uri="{FF2B5EF4-FFF2-40B4-BE49-F238E27FC236}">
                <a16:creationId xmlns:a16="http://schemas.microsoft.com/office/drawing/2014/main" id="{E5DCD829-EB4A-7EB2-3B20-C8004331969A}"/>
              </a:ext>
            </a:extLst>
          </p:cNvPr>
          <p:cNvCxnSpPr>
            <a:cxnSpLocks/>
          </p:cNvCxnSpPr>
          <p:nvPr/>
        </p:nvCxnSpPr>
        <p:spPr>
          <a:xfrm>
            <a:off x="5417598" y="4151390"/>
            <a:ext cx="5729056" cy="0"/>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63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7019-5C35-6506-5A09-C0D016A8190F}"/>
              </a:ext>
            </a:extLst>
          </p:cNvPr>
          <p:cNvSpPr>
            <a:spLocks noGrp="1"/>
          </p:cNvSpPr>
          <p:nvPr>
            <p:ph type="title"/>
          </p:nvPr>
        </p:nvSpPr>
        <p:spPr/>
        <p:txBody>
          <a:bodyPr/>
          <a:lstStyle/>
          <a:p>
            <a:r>
              <a:rPr lang="en-US" dirty="0"/>
              <a:t>Resource Utilization Comparison</a:t>
            </a:r>
          </a:p>
        </p:txBody>
      </p:sp>
      <p:sp>
        <p:nvSpPr>
          <p:cNvPr id="4" name="Text Placeholder 3">
            <a:extLst>
              <a:ext uri="{FF2B5EF4-FFF2-40B4-BE49-F238E27FC236}">
                <a16:creationId xmlns:a16="http://schemas.microsoft.com/office/drawing/2014/main" id="{CC11DA69-F6B5-7D8C-BFF5-B9F043175877}"/>
              </a:ext>
            </a:extLst>
          </p:cNvPr>
          <p:cNvSpPr>
            <a:spLocks noGrp="1"/>
          </p:cNvSpPr>
          <p:nvPr>
            <p:ph type="body" sz="half" idx="2"/>
          </p:nvPr>
        </p:nvSpPr>
        <p:spPr/>
        <p:txBody>
          <a:bodyPr>
            <a:normAutofit/>
          </a:bodyPr>
          <a:lstStyle/>
          <a:p>
            <a:endParaRPr lang="en-US" dirty="0"/>
          </a:p>
          <a:p>
            <a:pPr marL="342900" indent="-342900">
              <a:buFont typeface="Arial" panose="020B0604020202020204" pitchFamily="34" charset="0"/>
              <a:buChar char="•"/>
            </a:pPr>
            <a:r>
              <a:rPr lang="en-US" sz="2200" dirty="0"/>
              <a:t>Targeted a </a:t>
            </a:r>
            <a:r>
              <a:rPr lang="en-US" sz="2200" dirty="0" err="1"/>
              <a:t>Kintex</a:t>
            </a:r>
            <a:r>
              <a:rPr lang="en-US" sz="2200" dirty="0"/>
              <a:t> 7 T160 </a:t>
            </a:r>
            <a:r>
              <a:rPr lang="en-US" sz="2200" dirty="0" err="1"/>
              <a:t>Xilinix</a:t>
            </a:r>
            <a:r>
              <a:rPr lang="en-US" sz="2200" dirty="0"/>
              <a:t> FPGA, using </a:t>
            </a:r>
            <a:r>
              <a:rPr lang="en-US" sz="2200" dirty="0" err="1"/>
              <a:t>Vivado</a:t>
            </a:r>
            <a:r>
              <a:rPr lang="en-US" sz="2200" dirty="0"/>
              <a:t> Mapping tools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Original system leveraged existing logic for alignment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Developed variants added significant additional logic</a:t>
            </a:r>
          </a:p>
          <a:p>
            <a:endParaRPr lang="en-US" sz="2200" dirty="0"/>
          </a:p>
        </p:txBody>
      </p:sp>
      <p:sp>
        <p:nvSpPr>
          <p:cNvPr id="6" name="Date Placeholder 5">
            <a:extLst>
              <a:ext uri="{FF2B5EF4-FFF2-40B4-BE49-F238E27FC236}">
                <a16:creationId xmlns:a16="http://schemas.microsoft.com/office/drawing/2014/main" id="{72493A5B-7DC3-B7AC-ABD4-F96BF0879F56}"/>
              </a:ext>
            </a:extLst>
          </p:cNvPr>
          <p:cNvSpPr>
            <a:spLocks noGrp="1"/>
          </p:cNvSpPr>
          <p:nvPr>
            <p:ph type="dt" sz="half" idx="10"/>
          </p:nvPr>
        </p:nvSpPr>
        <p:spPr/>
        <p:txBody>
          <a:bodyPr/>
          <a:lstStyle/>
          <a:p>
            <a:fld id="{FD6E7292-4AE0-42CD-96AA-CEBE6F77E587}" type="datetime1">
              <a:rPr lang="en-US" smtClean="0"/>
              <a:t>6/8/2022</a:t>
            </a:fld>
            <a:endParaRPr lang="en-US" dirty="0"/>
          </a:p>
        </p:txBody>
      </p:sp>
      <p:sp>
        <p:nvSpPr>
          <p:cNvPr id="7" name="Slide Number Placeholder 6">
            <a:extLst>
              <a:ext uri="{FF2B5EF4-FFF2-40B4-BE49-F238E27FC236}">
                <a16:creationId xmlns:a16="http://schemas.microsoft.com/office/drawing/2014/main" id="{055EBB45-939C-3BAC-918A-B7D3857A29CC}"/>
              </a:ext>
            </a:extLst>
          </p:cNvPr>
          <p:cNvSpPr>
            <a:spLocks noGrp="1"/>
          </p:cNvSpPr>
          <p:nvPr>
            <p:ph type="sldNum" sz="quarter" idx="12"/>
          </p:nvPr>
        </p:nvSpPr>
        <p:spPr/>
        <p:txBody>
          <a:bodyPr/>
          <a:lstStyle/>
          <a:p>
            <a:fld id="{68553B78-4CD9-4DCE-A594-540EA923ABD2}" type="slidenum">
              <a:rPr lang="en-US" smtClean="0"/>
              <a:t>18</a:t>
            </a:fld>
            <a:endParaRPr lang="en-US"/>
          </a:p>
        </p:txBody>
      </p:sp>
      <p:graphicFrame>
        <p:nvGraphicFramePr>
          <p:cNvPr id="10" name="Content Placeholder 9">
            <a:extLst>
              <a:ext uri="{FF2B5EF4-FFF2-40B4-BE49-F238E27FC236}">
                <a16:creationId xmlns:a16="http://schemas.microsoft.com/office/drawing/2014/main" id="{B8E2421B-2C40-0F63-56AB-8F45FDCDAB36}"/>
              </a:ext>
            </a:extLst>
          </p:cNvPr>
          <p:cNvGraphicFramePr>
            <a:graphicFrameLocks noGrp="1"/>
          </p:cNvGraphicFramePr>
          <p:nvPr>
            <p:ph idx="1"/>
            <p:extLst>
              <p:ext uri="{D42A27DB-BD31-4B8C-83A1-F6EECF244321}">
                <p14:modId xmlns:p14="http://schemas.microsoft.com/office/powerpoint/2010/main" val="3675964040"/>
              </p:ext>
            </p:extLst>
          </p:nvPr>
        </p:nvGraphicFramePr>
        <p:xfrm>
          <a:off x="5183188" y="987425"/>
          <a:ext cx="3240376"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9">
            <a:extLst>
              <a:ext uri="{FF2B5EF4-FFF2-40B4-BE49-F238E27FC236}">
                <a16:creationId xmlns:a16="http://schemas.microsoft.com/office/drawing/2014/main" id="{6A8A21BD-7D4A-48D8-1797-130586597D2E}"/>
              </a:ext>
            </a:extLst>
          </p:cNvPr>
          <p:cNvGraphicFramePr>
            <a:graphicFrameLocks/>
          </p:cNvGraphicFramePr>
          <p:nvPr>
            <p:extLst>
              <p:ext uri="{D42A27DB-BD31-4B8C-83A1-F6EECF244321}">
                <p14:modId xmlns:p14="http://schemas.microsoft.com/office/powerpoint/2010/main" val="1612475846"/>
              </p:ext>
            </p:extLst>
          </p:nvPr>
        </p:nvGraphicFramePr>
        <p:xfrm>
          <a:off x="8423564" y="996950"/>
          <a:ext cx="3240376" cy="4873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551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9E29-67BD-A232-E2C4-5E0C45929D77}"/>
              </a:ext>
            </a:extLst>
          </p:cNvPr>
          <p:cNvSpPr>
            <a:spLocks noGrp="1"/>
          </p:cNvSpPr>
          <p:nvPr>
            <p:ph type="title"/>
          </p:nvPr>
        </p:nvSpPr>
        <p:spPr/>
        <p:txBody>
          <a:bodyPr/>
          <a:lstStyle/>
          <a:p>
            <a:r>
              <a:rPr lang="en-US" dirty="0"/>
              <a:t>FP and </a:t>
            </a:r>
            <a:r>
              <a:rPr lang="en-US" dirty="0" err="1"/>
              <a:t>HS</a:t>
            </a:r>
            <a:r>
              <a:rPr lang="en-US" i="1" dirty="0" err="1"/>
              <a:t>n</a:t>
            </a:r>
            <a:r>
              <a:rPr lang="en-US" dirty="0"/>
              <a:t> Variant Tradeoffs</a:t>
            </a:r>
          </a:p>
        </p:txBody>
      </p:sp>
      <p:sp>
        <p:nvSpPr>
          <p:cNvPr id="4" name="Text Placeholder 3">
            <a:extLst>
              <a:ext uri="{FF2B5EF4-FFF2-40B4-BE49-F238E27FC236}">
                <a16:creationId xmlns:a16="http://schemas.microsoft.com/office/drawing/2014/main" id="{3C921BE7-903E-EF9B-FEE8-29E3093BFD8B}"/>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sz="2200" dirty="0"/>
              <a:t>Summary of LUT resource utilization vs average of blocks lost during resynchronization</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Logic outside of the aligner utilize 0.22% of FPGA resources</a:t>
            </a:r>
          </a:p>
          <a:p>
            <a:pPr marL="285750" indent="-285750">
              <a:buFont typeface="Arial" panose="020B0604020202020204" pitchFamily="34" charset="0"/>
              <a:buChar char="•"/>
            </a:pPr>
            <a:endParaRPr lang="en-US" sz="2200" dirty="0"/>
          </a:p>
        </p:txBody>
      </p:sp>
      <p:sp>
        <p:nvSpPr>
          <p:cNvPr id="9" name="Date Placeholder 8">
            <a:extLst>
              <a:ext uri="{FF2B5EF4-FFF2-40B4-BE49-F238E27FC236}">
                <a16:creationId xmlns:a16="http://schemas.microsoft.com/office/drawing/2014/main" id="{7A863317-3369-5087-D2C5-DD3415E72BAE}"/>
              </a:ext>
            </a:extLst>
          </p:cNvPr>
          <p:cNvSpPr>
            <a:spLocks noGrp="1"/>
          </p:cNvSpPr>
          <p:nvPr>
            <p:ph type="dt" sz="half" idx="10"/>
          </p:nvPr>
        </p:nvSpPr>
        <p:spPr/>
        <p:txBody>
          <a:bodyPr/>
          <a:lstStyle/>
          <a:p>
            <a:fld id="{146602EC-DD15-4FDE-AF49-58C553DC860C}" type="datetime1">
              <a:rPr lang="en-US" smtClean="0"/>
              <a:t>6/8/2022</a:t>
            </a:fld>
            <a:endParaRPr lang="en-US"/>
          </a:p>
        </p:txBody>
      </p:sp>
      <p:sp>
        <p:nvSpPr>
          <p:cNvPr id="10" name="Slide Number Placeholder 9">
            <a:extLst>
              <a:ext uri="{FF2B5EF4-FFF2-40B4-BE49-F238E27FC236}">
                <a16:creationId xmlns:a16="http://schemas.microsoft.com/office/drawing/2014/main" id="{4FDA6035-E43E-E1FA-08B8-BC1E36EA7933}"/>
              </a:ext>
            </a:extLst>
          </p:cNvPr>
          <p:cNvSpPr>
            <a:spLocks noGrp="1"/>
          </p:cNvSpPr>
          <p:nvPr>
            <p:ph type="sldNum" sz="quarter" idx="12"/>
          </p:nvPr>
        </p:nvSpPr>
        <p:spPr/>
        <p:txBody>
          <a:bodyPr/>
          <a:lstStyle/>
          <a:p>
            <a:fld id="{68553B78-4CD9-4DCE-A594-540EA923ABD2}" type="slidenum">
              <a:rPr lang="en-US" smtClean="0"/>
              <a:t>19</a:t>
            </a:fld>
            <a:endParaRPr lang="en-US"/>
          </a:p>
        </p:txBody>
      </p:sp>
      <p:graphicFrame>
        <p:nvGraphicFramePr>
          <p:cNvPr id="11" name="Content Placeholder 10">
            <a:extLst>
              <a:ext uri="{FF2B5EF4-FFF2-40B4-BE49-F238E27FC236}">
                <a16:creationId xmlns:a16="http://schemas.microsoft.com/office/drawing/2014/main" id="{1AEC8EE4-A79C-CC2D-4AC9-5814335EABC1}"/>
              </a:ext>
            </a:extLst>
          </p:cNvPr>
          <p:cNvGraphicFramePr>
            <a:graphicFrameLocks noGrp="1"/>
          </p:cNvGraphicFramePr>
          <p:nvPr>
            <p:ph idx="1"/>
            <p:extLst>
              <p:ext uri="{D42A27DB-BD31-4B8C-83A1-F6EECF244321}">
                <p14:modId xmlns:p14="http://schemas.microsoft.com/office/powerpoint/2010/main" val="1731192559"/>
              </p:ext>
            </p:extLst>
          </p:nvPr>
        </p:nvGraphicFramePr>
        <p:xfrm>
          <a:off x="4772025" y="987425"/>
          <a:ext cx="6583363" cy="4873625"/>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a:extLst>
              <a:ext uri="{FF2B5EF4-FFF2-40B4-BE49-F238E27FC236}">
                <a16:creationId xmlns:a16="http://schemas.microsoft.com/office/drawing/2014/main" id="{2CDF93F4-ED9F-08C1-600B-9EE09407E96C}"/>
              </a:ext>
            </a:extLst>
          </p:cNvPr>
          <p:cNvCxnSpPr>
            <a:cxnSpLocks/>
          </p:cNvCxnSpPr>
          <p:nvPr/>
        </p:nvCxnSpPr>
        <p:spPr>
          <a:xfrm>
            <a:off x="5543843" y="4784941"/>
            <a:ext cx="5619566" cy="0"/>
          </a:xfrm>
          <a:prstGeom prst="line">
            <a:avLst/>
          </a:prstGeom>
          <a:ln w="19050">
            <a:solidFill>
              <a:schemeClr val="accent4"/>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D8437634-CE5C-FC4A-0925-59FFAE1821FE}"/>
              </a:ext>
            </a:extLst>
          </p:cNvPr>
          <p:cNvCxnSpPr>
            <a:cxnSpLocks/>
          </p:cNvCxnSpPr>
          <p:nvPr/>
        </p:nvCxnSpPr>
        <p:spPr>
          <a:xfrm flipV="1">
            <a:off x="7546019" y="1748216"/>
            <a:ext cx="0" cy="3559946"/>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A66D0C-BE32-63C3-2C38-CAD444E8ABCA}"/>
              </a:ext>
            </a:extLst>
          </p:cNvPr>
          <p:cNvPicPr>
            <a:picLocks noChangeAspect="1"/>
          </p:cNvPicPr>
          <p:nvPr/>
        </p:nvPicPr>
        <p:blipFill>
          <a:blip r:embed="rId3"/>
          <a:stretch>
            <a:fillRect/>
          </a:stretch>
        </p:blipFill>
        <p:spPr>
          <a:xfrm>
            <a:off x="6320387" y="1391013"/>
            <a:ext cx="3486637" cy="219106"/>
          </a:xfrm>
          <a:prstGeom prst="rect">
            <a:avLst/>
          </a:prstGeom>
        </p:spPr>
      </p:pic>
    </p:spTree>
    <p:extLst>
      <p:ext uri="{BB962C8B-B14F-4D97-AF65-F5344CB8AC3E}">
        <p14:creationId xmlns:p14="http://schemas.microsoft.com/office/powerpoint/2010/main" val="259599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651A-96D8-F09B-EBD7-0C1DFFE6806E}"/>
              </a:ext>
            </a:extLst>
          </p:cNvPr>
          <p:cNvSpPr>
            <a:spLocks noGrp="1"/>
          </p:cNvSpPr>
          <p:nvPr>
            <p:ph type="title"/>
          </p:nvPr>
        </p:nvSpPr>
        <p:spPr/>
        <p:txBody>
          <a:bodyPr/>
          <a:lstStyle/>
          <a:p>
            <a:r>
              <a:rPr lang="en-US" dirty="0"/>
              <a:t>The Large Hadron Collider</a:t>
            </a:r>
          </a:p>
        </p:txBody>
      </p:sp>
      <p:sp>
        <p:nvSpPr>
          <p:cNvPr id="3" name="Content Placeholder 2">
            <a:extLst>
              <a:ext uri="{FF2B5EF4-FFF2-40B4-BE49-F238E27FC236}">
                <a16:creationId xmlns:a16="http://schemas.microsoft.com/office/drawing/2014/main" id="{468769AC-EB9D-01E3-C4DC-BC4B788D2B47}"/>
              </a:ext>
            </a:extLst>
          </p:cNvPr>
          <p:cNvSpPr>
            <a:spLocks noGrp="1"/>
          </p:cNvSpPr>
          <p:nvPr>
            <p:ph sz="half" idx="1"/>
          </p:nvPr>
        </p:nvSpPr>
        <p:spPr>
          <a:xfrm>
            <a:off x="838199" y="1825625"/>
            <a:ext cx="10515600" cy="4351338"/>
          </a:xfrm>
        </p:spPr>
        <p:txBody>
          <a:bodyPr>
            <a:normAutofit/>
          </a:bodyPr>
          <a:lstStyle/>
          <a:p>
            <a:r>
              <a:rPr lang="en-US" sz="2200" dirty="0"/>
              <a:t>The largest particle accelerator in the world</a:t>
            </a:r>
          </a:p>
          <a:p>
            <a:r>
              <a:rPr lang="en-US" sz="2200" dirty="0"/>
              <a:t>Operation involves speeding subatomic particles up to near light speed, colliding them and recording the output results of the collision</a:t>
            </a:r>
          </a:p>
          <a:p>
            <a:r>
              <a:rPr lang="en-US" sz="2200" dirty="0"/>
              <a:t>Anticipating a significant upgrade in luminosity through 2029</a:t>
            </a:r>
          </a:p>
        </p:txBody>
      </p:sp>
      <p:pic>
        <p:nvPicPr>
          <p:cNvPr id="5" name="image24.jpg" descr="The Titans of CERN | CNRS News">
            <a:extLst>
              <a:ext uri="{FF2B5EF4-FFF2-40B4-BE49-F238E27FC236}">
                <a16:creationId xmlns:a16="http://schemas.microsoft.com/office/drawing/2014/main" id="{1121F0A5-C54E-52D8-11EF-3B0715AE5A6D}"/>
              </a:ext>
            </a:extLst>
          </p:cNvPr>
          <p:cNvPicPr>
            <a:picLocks noGrp="1"/>
          </p:cNvPicPr>
          <p:nvPr>
            <p:ph sz="half" idx="2"/>
          </p:nvPr>
        </p:nvPicPr>
        <p:blipFill>
          <a:blip r:embed="rId2"/>
          <a:srcRect/>
          <a:stretch>
            <a:fillRect/>
          </a:stretch>
        </p:blipFill>
        <p:spPr>
          <a:xfrm>
            <a:off x="514350" y="3381376"/>
            <a:ext cx="4362450" cy="2795587"/>
          </a:xfrm>
          <a:prstGeom prst="rect">
            <a:avLst/>
          </a:prstGeom>
          <a:ln/>
        </p:spPr>
      </p:pic>
      <p:pic>
        <p:nvPicPr>
          <p:cNvPr id="6" name="Picture 5" descr="Timeline&#10;&#10;Description automatically generated">
            <a:extLst>
              <a:ext uri="{FF2B5EF4-FFF2-40B4-BE49-F238E27FC236}">
                <a16:creationId xmlns:a16="http://schemas.microsoft.com/office/drawing/2014/main" id="{3D1987CA-7E4F-DE9F-8885-5D7E944BFDE9}"/>
              </a:ext>
            </a:extLst>
          </p:cNvPr>
          <p:cNvPicPr>
            <a:picLocks noChangeAspect="1"/>
          </p:cNvPicPr>
          <p:nvPr/>
        </p:nvPicPr>
        <p:blipFill>
          <a:blip r:embed="rId3"/>
          <a:stretch>
            <a:fillRect/>
          </a:stretch>
        </p:blipFill>
        <p:spPr>
          <a:xfrm>
            <a:off x="5372459" y="3381376"/>
            <a:ext cx="5485681" cy="2795587"/>
          </a:xfrm>
          <a:prstGeom prst="rect">
            <a:avLst/>
          </a:prstGeom>
        </p:spPr>
      </p:pic>
      <p:sp>
        <p:nvSpPr>
          <p:cNvPr id="7" name="Date Placeholder 6">
            <a:extLst>
              <a:ext uri="{FF2B5EF4-FFF2-40B4-BE49-F238E27FC236}">
                <a16:creationId xmlns:a16="http://schemas.microsoft.com/office/drawing/2014/main" id="{B900AB61-FC5C-B8ED-604B-5DBD01B6756D}"/>
              </a:ext>
            </a:extLst>
          </p:cNvPr>
          <p:cNvSpPr>
            <a:spLocks noGrp="1"/>
          </p:cNvSpPr>
          <p:nvPr>
            <p:ph type="dt" sz="half" idx="10"/>
          </p:nvPr>
        </p:nvSpPr>
        <p:spPr/>
        <p:txBody>
          <a:bodyPr/>
          <a:lstStyle/>
          <a:p>
            <a:fld id="{9A36B05C-C2DE-44E4-BADE-01CDA7193642}" type="datetime1">
              <a:rPr lang="en-US" smtClean="0"/>
              <a:t>6/8/2022</a:t>
            </a:fld>
            <a:endParaRPr lang="en-US"/>
          </a:p>
        </p:txBody>
      </p:sp>
      <p:sp>
        <p:nvSpPr>
          <p:cNvPr id="8" name="Slide Number Placeholder 7">
            <a:extLst>
              <a:ext uri="{FF2B5EF4-FFF2-40B4-BE49-F238E27FC236}">
                <a16:creationId xmlns:a16="http://schemas.microsoft.com/office/drawing/2014/main" id="{3DEF1F46-EE6A-F2DC-64F8-02A23EB9484D}"/>
              </a:ext>
            </a:extLst>
          </p:cNvPr>
          <p:cNvSpPr>
            <a:spLocks noGrp="1"/>
          </p:cNvSpPr>
          <p:nvPr>
            <p:ph type="sldNum" sz="quarter" idx="12"/>
          </p:nvPr>
        </p:nvSpPr>
        <p:spPr/>
        <p:txBody>
          <a:bodyPr/>
          <a:lstStyle/>
          <a:p>
            <a:fld id="{68553B78-4CD9-4DCE-A594-540EA923ABD2}" type="slidenum">
              <a:rPr lang="en-US" smtClean="0"/>
              <a:t>2</a:t>
            </a:fld>
            <a:endParaRPr lang="en-US" dirty="0"/>
          </a:p>
        </p:txBody>
      </p:sp>
    </p:spTree>
    <p:extLst>
      <p:ext uri="{BB962C8B-B14F-4D97-AF65-F5344CB8AC3E}">
        <p14:creationId xmlns:p14="http://schemas.microsoft.com/office/powerpoint/2010/main" val="41282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228-5FBE-DC99-EC51-80F32D518DD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FFBB1E5-017C-0678-C9EB-14FC244E9DDF}"/>
              </a:ext>
            </a:extLst>
          </p:cNvPr>
          <p:cNvSpPr>
            <a:spLocks noGrp="1"/>
          </p:cNvSpPr>
          <p:nvPr>
            <p:ph idx="1"/>
          </p:nvPr>
        </p:nvSpPr>
        <p:spPr>
          <a:xfrm>
            <a:off x="838200" y="1825624"/>
            <a:ext cx="10515600" cy="4530725"/>
          </a:xfrm>
        </p:spPr>
        <p:txBody>
          <a:bodyPr>
            <a:normAutofit/>
          </a:bodyPr>
          <a:lstStyle/>
          <a:p>
            <a:r>
              <a:rPr lang="en-US" sz="2200" dirty="0"/>
              <a:t>The number of consecutive valid headers required for synchronization can be mathematically optimized with sufficient data. The performance enhancement would be significant compared to the negligible cost in resources of the additional FPGA resources</a:t>
            </a:r>
          </a:p>
          <a:p>
            <a:pPr marL="0" indent="0">
              <a:buNone/>
            </a:pPr>
            <a:endParaRPr lang="en-US" sz="2200" dirty="0"/>
          </a:p>
          <a:p>
            <a:r>
              <a:rPr lang="en-US" sz="2200" dirty="0"/>
              <a:t>The system can be improved, or a variant can be developed, which address bit flips. The aligners in this project are built to recover quickly from adds or drops but not flips</a:t>
            </a:r>
          </a:p>
        </p:txBody>
      </p:sp>
      <p:sp>
        <p:nvSpPr>
          <p:cNvPr id="6" name="Date Placeholder 5">
            <a:extLst>
              <a:ext uri="{FF2B5EF4-FFF2-40B4-BE49-F238E27FC236}">
                <a16:creationId xmlns:a16="http://schemas.microsoft.com/office/drawing/2014/main" id="{DF5BBCD6-DB8A-1A1C-629A-8C0F2F10A6E0}"/>
              </a:ext>
            </a:extLst>
          </p:cNvPr>
          <p:cNvSpPr>
            <a:spLocks noGrp="1"/>
          </p:cNvSpPr>
          <p:nvPr>
            <p:ph type="dt" sz="half" idx="10"/>
          </p:nvPr>
        </p:nvSpPr>
        <p:spPr/>
        <p:txBody>
          <a:bodyPr/>
          <a:lstStyle/>
          <a:p>
            <a:fld id="{0259CA80-CE45-477B-8B19-70EDD097D850}" type="datetime1">
              <a:rPr lang="en-US" smtClean="0"/>
              <a:t>6/8/2022</a:t>
            </a:fld>
            <a:endParaRPr lang="en-US"/>
          </a:p>
        </p:txBody>
      </p:sp>
      <p:sp>
        <p:nvSpPr>
          <p:cNvPr id="7" name="Slide Number Placeholder 6">
            <a:extLst>
              <a:ext uri="{FF2B5EF4-FFF2-40B4-BE49-F238E27FC236}">
                <a16:creationId xmlns:a16="http://schemas.microsoft.com/office/drawing/2014/main" id="{24D94D89-6743-C950-1BA2-9F20A8D45D72}"/>
              </a:ext>
            </a:extLst>
          </p:cNvPr>
          <p:cNvSpPr>
            <a:spLocks noGrp="1"/>
          </p:cNvSpPr>
          <p:nvPr>
            <p:ph type="sldNum" sz="quarter" idx="12"/>
          </p:nvPr>
        </p:nvSpPr>
        <p:spPr/>
        <p:txBody>
          <a:bodyPr/>
          <a:lstStyle/>
          <a:p>
            <a:fld id="{68553B78-4CD9-4DCE-A594-540EA923ABD2}" type="slidenum">
              <a:rPr lang="en-US" smtClean="0"/>
              <a:t>20</a:t>
            </a:fld>
            <a:endParaRPr lang="en-US"/>
          </a:p>
        </p:txBody>
      </p:sp>
      <p:pic>
        <p:nvPicPr>
          <p:cNvPr id="5" name="Picture 4">
            <a:extLst>
              <a:ext uri="{FF2B5EF4-FFF2-40B4-BE49-F238E27FC236}">
                <a16:creationId xmlns:a16="http://schemas.microsoft.com/office/drawing/2014/main" id="{8238C401-C9DE-27DF-9D2B-58304887BBF0}"/>
              </a:ext>
            </a:extLst>
          </p:cNvPr>
          <p:cNvPicPr>
            <a:picLocks noChangeAspect="1"/>
          </p:cNvPicPr>
          <p:nvPr/>
        </p:nvPicPr>
        <p:blipFill>
          <a:blip r:embed="rId2"/>
          <a:stretch>
            <a:fillRect/>
          </a:stretch>
        </p:blipFill>
        <p:spPr>
          <a:xfrm>
            <a:off x="1423335" y="4729941"/>
            <a:ext cx="9345329" cy="771633"/>
          </a:xfrm>
          <a:prstGeom prst="rect">
            <a:avLst/>
          </a:prstGeom>
        </p:spPr>
      </p:pic>
    </p:spTree>
    <p:extLst>
      <p:ext uri="{BB962C8B-B14F-4D97-AF65-F5344CB8AC3E}">
        <p14:creationId xmlns:p14="http://schemas.microsoft.com/office/powerpoint/2010/main" val="301639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C104-E05C-7925-018E-154FAA2E408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A73BC4F-8AF7-6FB9-DFC4-EF59EDDA894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9437897-30DF-B4B7-363C-F1045BBB39C4}"/>
              </a:ext>
            </a:extLst>
          </p:cNvPr>
          <p:cNvSpPr>
            <a:spLocks noGrp="1"/>
          </p:cNvSpPr>
          <p:nvPr>
            <p:ph type="dt" sz="half" idx="10"/>
          </p:nvPr>
        </p:nvSpPr>
        <p:spPr/>
        <p:txBody>
          <a:bodyPr/>
          <a:lstStyle/>
          <a:p>
            <a:fld id="{75FFF049-9893-415D-8110-49FCE9D94F9F}" type="datetime1">
              <a:rPr lang="en-US" smtClean="0"/>
              <a:t>6/8/2022</a:t>
            </a:fld>
            <a:endParaRPr lang="en-US"/>
          </a:p>
        </p:txBody>
      </p:sp>
      <p:sp>
        <p:nvSpPr>
          <p:cNvPr id="5" name="Slide Number Placeholder 4">
            <a:extLst>
              <a:ext uri="{FF2B5EF4-FFF2-40B4-BE49-F238E27FC236}">
                <a16:creationId xmlns:a16="http://schemas.microsoft.com/office/drawing/2014/main" id="{EB730D8F-75DB-AB11-8462-A484A774DA13}"/>
              </a:ext>
            </a:extLst>
          </p:cNvPr>
          <p:cNvSpPr>
            <a:spLocks noGrp="1"/>
          </p:cNvSpPr>
          <p:nvPr>
            <p:ph type="sldNum" sz="quarter" idx="12"/>
          </p:nvPr>
        </p:nvSpPr>
        <p:spPr/>
        <p:txBody>
          <a:bodyPr/>
          <a:lstStyle/>
          <a:p>
            <a:fld id="{68553B78-4CD9-4DCE-A594-540EA923ABD2}" type="slidenum">
              <a:rPr lang="en-US" smtClean="0"/>
              <a:t>21</a:t>
            </a:fld>
            <a:endParaRPr lang="en-US"/>
          </a:p>
        </p:txBody>
      </p:sp>
    </p:spTree>
    <p:extLst>
      <p:ext uri="{BB962C8B-B14F-4D97-AF65-F5344CB8AC3E}">
        <p14:creationId xmlns:p14="http://schemas.microsoft.com/office/powerpoint/2010/main" val="260159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9F2-064B-0698-FFDB-0962340127C1}"/>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37711D24-31F9-0C02-CC37-E159D93D8C8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140A804-F3BA-6819-E833-64E3CBD04EAD}"/>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93241B65-B93D-FB58-E7EC-0FC43EA85A58}"/>
              </a:ext>
            </a:extLst>
          </p:cNvPr>
          <p:cNvSpPr>
            <a:spLocks noGrp="1"/>
          </p:cNvSpPr>
          <p:nvPr>
            <p:ph type="sldNum" sz="quarter" idx="12"/>
          </p:nvPr>
        </p:nvSpPr>
        <p:spPr/>
        <p:txBody>
          <a:bodyPr/>
          <a:lstStyle/>
          <a:p>
            <a:fld id="{68553B78-4CD9-4DCE-A594-540EA923ABD2}" type="slidenum">
              <a:rPr lang="en-US" smtClean="0"/>
              <a:t>22</a:t>
            </a:fld>
            <a:endParaRPr lang="en-US"/>
          </a:p>
        </p:txBody>
      </p:sp>
    </p:spTree>
    <p:extLst>
      <p:ext uri="{BB962C8B-B14F-4D97-AF65-F5344CB8AC3E}">
        <p14:creationId xmlns:p14="http://schemas.microsoft.com/office/powerpoint/2010/main" val="325581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234A-2C5C-EC3F-D74A-2B1A9793B318}"/>
              </a:ext>
            </a:extLst>
          </p:cNvPr>
          <p:cNvSpPr>
            <a:spLocks noGrp="1"/>
          </p:cNvSpPr>
          <p:nvPr>
            <p:ph type="title"/>
          </p:nvPr>
        </p:nvSpPr>
        <p:spPr/>
        <p:txBody>
          <a:bodyPr/>
          <a:lstStyle/>
          <a:p>
            <a:r>
              <a:rPr lang="en-US" dirty="0"/>
              <a:t>Original Scheme: Gearbox </a:t>
            </a:r>
            <a:r>
              <a:rPr lang="en-US" dirty="0" err="1"/>
              <a:t>Bitslip</a:t>
            </a:r>
            <a:endParaRPr lang="en-US" dirty="0"/>
          </a:p>
        </p:txBody>
      </p:sp>
      <p:sp>
        <p:nvSpPr>
          <p:cNvPr id="4" name="Date Placeholder 3">
            <a:extLst>
              <a:ext uri="{FF2B5EF4-FFF2-40B4-BE49-F238E27FC236}">
                <a16:creationId xmlns:a16="http://schemas.microsoft.com/office/drawing/2014/main" id="{66EEA0F6-F3CC-8255-5F36-68BC999D4B89}"/>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C2E08260-317A-0934-D633-0EAEAD4425C8}"/>
              </a:ext>
            </a:extLst>
          </p:cNvPr>
          <p:cNvSpPr>
            <a:spLocks noGrp="1"/>
          </p:cNvSpPr>
          <p:nvPr>
            <p:ph type="sldNum" sz="quarter" idx="12"/>
          </p:nvPr>
        </p:nvSpPr>
        <p:spPr/>
        <p:txBody>
          <a:bodyPr/>
          <a:lstStyle/>
          <a:p>
            <a:fld id="{68553B78-4CD9-4DCE-A594-540EA923ABD2}" type="slidenum">
              <a:rPr lang="en-US" smtClean="0"/>
              <a:t>23</a:t>
            </a:fld>
            <a:endParaRPr lang="en-US"/>
          </a:p>
        </p:txBody>
      </p:sp>
      <p:pic>
        <p:nvPicPr>
          <p:cNvPr id="6" name="Content Placeholder 5">
            <a:extLst>
              <a:ext uri="{FF2B5EF4-FFF2-40B4-BE49-F238E27FC236}">
                <a16:creationId xmlns:a16="http://schemas.microsoft.com/office/drawing/2014/main" id="{CCEB411A-7AED-5831-8159-AD1E80790FF2}"/>
              </a:ext>
            </a:extLst>
          </p:cNvPr>
          <p:cNvPicPr>
            <a:picLocks noGrp="1" noChangeAspect="1"/>
          </p:cNvPicPr>
          <p:nvPr>
            <p:ph idx="1"/>
          </p:nvPr>
        </p:nvPicPr>
        <p:blipFill>
          <a:blip r:embed="rId2"/>
          <a:stretch>
            <a:fillRect/>
          </a:stretch>
        </p:blipFill>
        <p:spPr>
          <a:xfrm>
            <a:off x="3249072" y="1825625"/>
            <a:ext cx="5693856" cy="4351338"/>
          </a:xfrm>
        </p:spPr>
      </p:pic>
    </p:spTree>
    <p:extLst>
      <p:ext uri="{BB962C8B-B14F-4D97-AF65-F5344CB8AC3E}">
        <p14:creationId xmlns:p14="http://schemas.microsoft.com/office/powerpoint/2010/main" val="571657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3414-5073-1801-5FEC-AD867084C65C}"/>
              </a:ext>
            </a:extLst>
          </p:cNvPr>
          <p:cNvSpPr>
            <a:spLocks noGrp="1"/>
          </p:cNvSpPr>
          <p:nvPr>
            <p:ph type="title"/>
          </p:nvPr>
        </p:nvSpPr>
        <p:spPr/>
        <p:txBody>
          <a:bodyPr/>
          <a:lstStyle/>
          <a:p>
            <a:r>
              <a:rPr lang="en-US" dirty="0"/>
              <a:t>Differences Between Variants</a:t>
            </a:r>
          </a:p>
        </p:txBody>
      </p:sp>
      <p:sp>
        <p:nvSpPr>
          <p:cNvPr id="4" name="Text Placeholder 3">
            <a:extLst>
              <a:ext uri="{FF2B5EF4-FFF2-40B4-BE49-F238E27FC236}">
                <a16:creationId xmlns:a16="http://schemas.microsoft.com/office/drawing/2014/main" id="{E273B0DC-39C4-D3B4-40C7-1067EE5B937B}"/>
              </a:ext>
            </a:extLst>
          </p:cNvPr>
          <p:cNvSpPr>
            <a:spLocks noGrp="1"/>
          </p:cNvSpPr>
          <p:nvPr>
            <p:ph type="body" sz="half" idx="2"/>
          </p:nvPr>
        </p:nvSpPr>
        <p:spPr/>
        <p:txBody>
          <a:bodyPr>
            <a:normAutofit lnSpcReduction="10000"/>
          </a:bodyPr>
          <a:lstStyle/>
          <a:p>
            <a:pPr marL="342900" indent="-342900">
              <a:buFont typeface="Arial" panose="020B0604020202020204" pitchFamily="34" charset="0"/>
              <a:buChar char="•"/>
            </a:pPr>
            <a:r>
              <a:rPr lang="en-US" sz="2200" dirty="0"/>
              <a:t>HS3-HS33 all use equally spaced hop differences:</a:t>
            </a:r>
          </a:p>
          <a:p>
            <a:pPr marL="800100" lvl="1" indent="-342900">
              <a:buFont typeface="Arial" panose="020B0604020202020204" pitchFamily="34" charset="0"/>
              <a:buChar char="•"/>
            </a:pPr>
            <a:r>
              <a:rPr lang="en-US" sz="1800" dirty="0"/>
              <a:t>HS11 seeker 0 will check position 0, 11, 22 …</a:t>
            </a:r>
          </a:p>
          <a:p>
            <a:pPr marL="342900" indent="-342900">
              <a:buFont typeface="Arial" panose="020B0604020202020204" pitchFamily="34" charset="0"/>
              <a:buChar char="•"/>
            </a:pPr>
            <a:r>
              <a:rPr lang="en-US" sz="2200" dirty="0"/>
              <a:t>HS2 seekers span a range and move in opposite directions:</a:t>
            </a:r>
          </a:p>
          <a:p>
            <a:pPr marL="800100" lvl="1" indent="-342900">
              <a:buFont typeface="Arial" panose="020B0604020202020204" pitchFamily="34" charset="0"/>
              <a:buChar char="•"/>
            </a:pPr>
            <a:r>
              <a:rPr lang="en-US" sz="1800" dirty="0"/>
              <a:t>Seeker 0 checks 0, 1, …, 33  while seeker 1 will check 66, 65, …, 34 </a:t>
            </a:r>
          </a:p>
          <a:p>
            <a:pPr marL="342900" indent="-342900">
              <a:buFont typeface="Arial" panose="020B0604020202020204" pitchFamily="34" charset="0"/>
              <a:buChar char="•"/>
            </a:pPr>
            <a:r>
              <a:rPr lang="en-US" sz="2200" dirty="0"/>
              <a:t>Seeker 1 is an improved original with up to 8 hops per 66b word instead of 1</a:t>
            </a:r>
          </a:p>
        </p:txBody>
      </p:sp>
      <p:sp>
        <p:nvSpPr>
          <p:cNvPr id="5" name="Date Placeholder 4">
            <a:extLst>
              <a:ext uri="{FF2B5EF4-FFF2-40B4-BE49-F238E27FC236}">
                <a16:creationId xmlns:a16="http://schemas.microsoft.com/office/drawing/2014/main" id="{F73153E6-3619-DE1A-FFE0-3AC8F738ADB8}"/>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CE59CC24-41F1-0AC6-AA3B-C5B147A18806}"/>
              </a:ext>
            </a:extLst>
          </p:cNvPr>
          <p:cNvSpPr>
            <a:spLocks noGrp="1"/>
          </p:cNvSpPr>
          <p:nvPr>
            <p:ph type="sldNum" sz="quarter" idx="12"/>
          </p:nvPr>
        </p:nvSpPr>
        <p:spPr/>
        <p:txBody>
          <a:bodyPr/>
          <a:lstStyle/>
          <a:p>
            <a:fld id="{68553B78-4CD9-4DCE-A594-540EA923ABD2}" type="slidenum">
              <a:rPr lang="en-US" smtClean="0"/>
              <a:t>24</a:t>
            </a:fld>
            <a:endParaRPr lang="en-US"/>
          </a:p>
        </p:txBody>
      </p:sp>
      <p:graphicFrame>
        <p:nvGraphicFramePr>
          <p:cNvPr id="7" name="Content Placeholder 6">
            <a:extLst>
              <a:ext uri="{FF2B5EF4-FFF2-40B4-BE49-F238E27FC236}">
                <a16:creationId xmlns:a16="http://schemas.microsoft.com/office/drawing/2014/main" id="{3D6DF5F8-35B9-4EFE-8B3E-34E5FA35DF7C}"/>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073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FD66-357A-2E0E-3A1A-9398CE502C62}"/>
              </a:ext>
            </a:extLst>
          </p:cNvPr>
          <p:cNvSpPr>
            <a:spLocks noGrp="1"/>
          </p:cNvSpPr>
          <p:nvPr>
            <p:ph type="title"/>
          </p:nvPr>
        </p:nvSpPr>
        <p:spPr/>
        <p:txBody>
          <a:bodyPr/>
          <a:lstStyle/>
          <a:p>
            <a:r>
              <a:rPr lang="en-US" dirty="0"/>
              <a:t>Performance Trendlines</a:t>
            </a:r>
          </a:p>
        </p:txBody>
      </p:sp>
      <p:sp>
        <p:nvSpPr>
          <p:cNvPr id="4" name="Text Placeholder 3">
            <a:extLst>
              <a:ext uri="{FF2B5EF4-FFF2-40B4-BE49-F238E27FC236}">
                <a16:creationId xmlns:a16="http://schemas.microsoft.com/office/drawing/2014/main" id="{771F78BC-28A9-5787-4764-DD03C70E345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200" dirty="0"/>
              <a:t>Hops are still performed unidirectionally, but having multiple seekers means the starting positions at desync are </a:t>
            </a:r>
            <a:r>
              <a:rPr lang="en-US" sz="2200" i="1" dirty="0"/>
              <a:t>mostly</a:t>
            </a:r>
            <a:r>
              <a:rPr lang="en-US" sz="2200" dirty="0"/>
              <a:t> random</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However, multiples of </a:t>
            </a:r>
            <a:r>
              <a:rPr lang="en-US" sz="2200" i="1" dirty="0"/>
              <a:t>n</a:t>
            </a:r>
            <a:r>
              <a:rPr lang="en-US" sz="2200" dirty="0"/>
              <a:t> in an </a:t>
            </a:r>
            <a:r>
              <a:rPr lang="en-US" sz="2200" dirty="0" err="1"/>
              <a:t>HS</a:t>
            </a:r>
            <a:r>
              <a:rPr lang="en-US" sz="2200" i="1" dirty="0" err="1"/>
              <a:t>n</a:t>
            </a:r>
            <a:r>
              <a:rPr lang="en-US" sz="2200" dirty="0"/>
              <a:t> scheme have a predetermined number of hops and show linear ascending behavior</a:t>
            </a:r>
          </a:p>
        </p:txBody>
      </p:sp>
      <p:sp>
        <p:nvSpPr>
          <p:cNvPr id="5" name="Date Placeholder 4">
            <a:extLst>
              <a:ext uri="{FF2B5EF4-FFF2-40B4-BE49-F238E27FC236}">
                <a16:creationId xmlns:a16="http://schemas.microsoft.com/office/drawing/2014/main" id="{2A1640F2-9654-FAA9-BCE1-C29AD4665E56}"/>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AF591E5D-255B-2724-F412-BC14AD7773B9}"/>
              </a:ext>
            </a:extLst>
          </p:cNvPr>
          <p:cNvSpPr>
            <a:spLocks noGrp="1"/>
          </p:cNvSpPr>
          <p:nvPr>
            <p:ph type="sldNum" sz="quarter" idx="12"/>
          </p:nvPr>
        </p:nvSpPr>
        <p:spPr/>
        <p:txBody>
          <a:bodyPr/>
          <a:lstStyle/>
          <a:p>
            <a:fld id="{68553B78-4CD9-4DCE-A594-540EA923ABD2}" type="slidenum">
              <a:rPr lang="en-US" smtClean="0"/>
              <a:t>25</a:t>
            </a:fld>
            <a:endParaRPr lang="en-US" dirty="0"/>
          </a:p>
        </p:txBody>
      </p:sp>
      <p:graphicFrame>
        <p:nvGraphicFramePr>
          <p:cNvPr id="7" name="Content Placeholder 6">
            <a:extLst>
              <a:ext uri="{FF2B5EF4-FFF2-40B4-BE49-F238E27FC236}">
                <a16:creationId xmlns:a16="http://schemas.microsoft.com/office/drawing/2014/main" id="{E731CC98-476C-C856-2863-133E33C39D51}"/>
              </a:ext>
            </a:extLst>
          </p:cNvPr>
          <p:cNvGraphicFramePr>
            <a:graphicFrameLocks noGrp="1"/>
          </p:cNvGraphicFramePr>
          <p:nvPr>
            <p:ph idx="1"/>
            <p:extLst>
              <p:ext uri="{D42A27DB-BD31-4B8C-83A1-F6EECF244321}">
                <p14:modId xmlns:p14="http://schemas.microsoft.com/office/powerpoint/2010/main" val="303334266"/>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346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4CA0-63C2-16F0-06A5-CEC07630678F}"/>
              </a:ext>
            </a:extLst>
          </p:cNvPr>
          <p:cNvSpPr>
            <a:spLocks noGrp="1"/>
          </p:cNvSpPr>
          <p:nvPr>
            <p:ph type="title"/>
          </p:nvPr>
        </p:nvSpPr>
        <p:spPr/>
        <p:txBody>
          <a:bodyPr/>
          <a:lstStyle/>
          <a:p>
            <a:r>
              <a:rPr lang="en-US" dirty="0"/>
              <a:t>Negative Effects of Seeker Competition</a:t>
            </a:r>
          </a:p>
        </p:txBody>
      </p:sp>
      <p:sp>
        <p:nvSpPr>
          <p:cNvPr id="4" name="Text Placeholder 3">
            <a:extLst>
              <a:ext uri="{FF2B5EF4-FFF2-40B4-BE49-F238E27FC236}">
                <a16:creationId xmlns:a16="http://schemas.microsoft.com/office/drawing/2014/main" id="{3E629241-6446-CEA5-0274-DD711D47BE70}"/>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2200" dirty="0"/>
              <a:t>Seekers determine correct position by eliminating incorrect positions.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With more seekers, the probability of one incorrect position seeing multiple correct header bits increases.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For that reason, </a:t>
            </a:r>
            <a:r>
              <a:rPr lang="en-US" sz="2200" dirty="0" err="1"/>
              <a:t>HS</a:t>
            </a:r>
            <a:r>
              <a:rPr lang="en-US" sz="2200" i="1" dirty="0" err="1"/>
              <a:t>n</a:t>
            </a:r>
            <a:r>
              <a:rPr lang="en-US" sz="2200" dirty="0"/>
              <a:t> can occasionally outperform FP</a:t>
            </a:r>
          </a:p>
        </p:txBody>
      </p:sp>
      <p:sp>
        <p:nvSpPr>
          <p:cNvPr id="5" name="Date Placeholder 4">
            <a:extLst>
              <a:ext uri="{FF2B5EF4-FFF2-40B4-BE49-F238E27FC236}">
                <a16:creationId xmlns:a16="http://schemas.microsoft.com/office/drawing/2014/main" id="{05918D2E-9644-90CA-7A27-0BDBF6B11464}"/>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508EA7A8-E807-0B9B-3693-FDBCA04F02A9}"/>
              </a:ext>
            </a:extLst>
          </p:cNvPr>
          <p:cNvSpPr>
            <a:spLocks noGrp="1"/>
          </p:cNvSpPr>
          <p:nvPr>
            <p:ph type="sldNum" sz="quarter" idx="12"/>
          </p:nvPr>
        </p:nvSpPr>
        <p:spPr/>
        <p:txBody>
          <a:bodyPr/>
          <a:lstStyle/>
          <a:p>
            <a:fld id="{68553B78-4CD9-4DCE-A594-540EA923ABD2}" type="slidenum">
              <a:rPr lang="en-US" smtClean="0"/>
              <a:t>26</a:t>
            </a:fld>
            <a:endParaRPr lang="en-US"/>
          </a:p>
        </p:txBody>
      </p:sp>
      <p:graphicFrame>
        <p:nvGraphicFramePr>
          <p:cNvPr id="9" name="Content Placeholder 8">
            <a:extLst>
              <a:ext uri="{FF2B5EF4-FFF2-40B4-BE49-F238E27FC236}">
                <a16:creationId xmlns:a16="http://schemas.microsoft.com/office/drawing/2014/main" id="{C2C0E6BF-E921-451A-A7DE-9DCC6F447FB6}"/>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433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316-C5E9-3C34-0A64-02C0A1B3A870}"/>
              </a:ext>
            </a:extLst>
          </p:cNvPr>
          <p:cNvSpPr>
            <a:spLocks noGrp="1"/>
          </p:cNvSpPr>
          <p:nvPr>
            <p:ph type="title"/>
          </p:nvPr>
        </p:nvSpPr>
        <p:spPr/>
        <p:txBody>
          <a:bodyPr/>
          <a:lstStyle/>
          <a:p>
            <a:r>
              <a:rPr lang="en-US" dirty="0"/>
              <a:t>Utilization with HS1 Included</a:t>
            </a:r>
          </a:p>
        </p:txBody>
      </p:sp>
      <p:sp>
        <p:nvSpPr>
          <p:cNvPr id="5" name="Date Placeholder 4">
            <a:extLst>
              <a:ext uri="{FF2B5EF4-FFF2-40B4-BE49-F238E27FC236}">
                <a16:creationId xmlns:a16="http://schemas.microsoft.com/office/drawing/2014/main" id="{09A340BD-DE7D-D243-B8AD-2BB12C15F5B1}"/>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Slide Number Placeholder 5">
            <a:extLst>
              <a:ext uri="{FF2B5EF4-FFF2-40B4-BE49-F238E27FC236}">
                <a16:creationId xmlns:a16="http://schemas.microsoft.com/office/drawing/2014/main" id="{28C344D0-32CF-5E0C-A206-18FC9F494627}"/>
              </a:ext>
            </a:extLst>
          </p:cNvPr>
          <p:cNvSpPr>
            <a:spLocks noGrp="1"/>
          </p:cNvSpPr>
          <p:nvPr>
            <p:ph type="sldNum" sz="quarter" idx="12"/>
          </p:nvPr>
        </p:nvSpPr>
        <p:spPr/>
        <p:txBody>
          <a:bodyPr/>
          <a:lstStyle/>
          <a:p>
            <a:fld id="{68553B78-4CD9-4DCE-A594-540EA923ABD2}" type="slidenum">
              <a:rPr lang="en-US" smtClean="0"/>
              <a:t>27</a:t>
            </a:fld>
            <a:endParaRPr lang="en-US"/>
          </a:p>
        </p:txBody>
      </p:sp>
      <p:graphicFrame>
        <p:nvGraphicFramePr>
          <p:cNvPr id="7" name="Content Placeholder 6">
            <a:extLst>
              <a:ext uri="{FF2B5EF4-FFF2-40B4-BE49-F238E27FC236}">
                <a16:creationId xmlns:a16="http://schemas.microsoft.com/office/drawing/2014/main" id="{E554B01B-CF3D-8150-497C-16C546549987}"/>
              </a:ext>
            </a:extLst>
          </p:cNvPr>
          <p:cNvGraphicFramePr>
            <a:graphicFrameLocks noGrp="1"/>
          </p:cNvGraphicFramePr>
          <p:nvPr>
            <p:ph sz="half" idx="1"/>
            <p:extLst>
              <p:ext uri="{D42A27DB-BD31-4B8C-83A1-F6EECF244321}">
                <p14:modId xmlns:p14="http://schemas.microsoft.com/office/powerpoint/2010/main" val="55958283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6">
            <a:extLst>
              <a:ext uri="{FF2B5EF4-FFF2-40B4-BE49-F238E27FC236}">
                <a16:creationId xmlns:a16="http://schemas.microsoft.com/office/drawing/2014/main" id="{AE4DFAB4-8613-70E6-452F-20F3741BF659}"/>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915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8C5E-654A-C26E-7AC2-92D60EA241F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FD480B0-24CA-2E04-CAAB-A74A5B2C6A1F}"/>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53E5FE4F-183D-7D00-9050-310297E38085}"/>
              </a:ext>
            </a:extLst>
          </p:cNvPr>
          <p:cNvSpPr>
            <a:spLocks noGrp="1"/>
          </p:cNvSpPr>
          <p:nvPr>
            <p:ph type="sldNum" sz="quarter" idx="12"/>
          </p:nvPr>
        </p:nvSpPr>
        <p:spPr/>
        <p:txBody>
          <a:bodyPr/>
          <a:lstStyle/>
          <a:p>
            <a:fld id="{68553B78-4CD9-4DCE-A594-540EA923ABD2}" type="slidenum">
              <a:rPr lang="en-US" smtClean="0"/>
              <a:t>28</a:t>
            </a:fld>
            <a:endParaRPr lang="en-US"/>
          </a:p>
        </p:txBody>
      </p:sp>
      <p:sp>
        <p:nvSpPr>
          <p:cNvPr id="13" name="Content Placeholder 12">
            <a:extLst>
              <a:ext uri="{FF2B5EF4-FFF2-40B4-BE49-F238E27FC236}">
                <a16:creationId xmlns:a16="http://schemas.microsoft.com/office/drawing/2014/main" id="{D1EB6580-0D4D-60F2-A00A-C50906892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458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5C1A-FB7D-D21B-5FAB-17394C3F5659}"/>
              </a:ext>
            </a:extLst>
          </p:cNvPr>
          <p:cNvSpPr>
            <a:spLocks noGrp="1"/>
          </p:cNvSpPr>
          <p:nvPr>
            <p:ph type="title"/>
          </p:nvPr>
        </p:nvSpPr>
        <p:spPr/>
        <p:txBody>
          <a:bodyPr/>
          <a:lstStyle/>
          <a:p>
            <a:r>
              <a:rPr lang="en-US" dirty="0"/>
              <a:t>Single Event Effects: Physics</a:t>
            </a:r>
          </a:p>
        </p:txBody>
      </p:sp>
      <p:sp>
        <p:nvSpPr>
          <p:cNvPr id="3" name="Content Placeholder 2">
            <a:extLst>
              <a:ext uri="{FF2B5EF4-FFF2-40B4-BE49-F238E27FC236}">
                <a16:creationId xmlns:a16="http://schemas.microsoft.com/office/drawing/2014/main" id="{EE9B961D-345C-B750-C726-1A91C000BDC7}"/>
              </a:ext>
            </a:extLst>
          </p:cNvPr>
          <p:cNvSpPr>
            <a:spLocks noGrp="1"/>
          </p:cNvSpPr>
          <p:nvPr>
            <p:ph sz="half" idx="1"/>
          </p:nvPr>
        </p:nvSpPr>
        <p:spPr/>
        <p:txBody>
          <a:bodyPr>
            <a:normAutofit/>
          </a:bodyPr>
          <a:lstStyle/>
          <a:p>
            <a:r>
              <a:rPr lang="en-US" sz="2200" dirty="0"/>
              <a:t>SEEs are a consequence of subatomic particles creating charged paths resulting in current/voltage spikes</a:t>
            </a:r>
          </a:p>
          <a:p>
            <a:endParaRPr lang="en-US" sz="2200" dirty="0"/>
          </a:p>
          <a:p>
            <a:r>
              <a:rPr lang="en-US" sz="2200" dirty="0"/>
              <a:t>Single Event Upset (SEU): Event occurred in memory and flipped a bit</a:t>
            </a:r>
          </a:p>
          <a:p>
            <a:endParaRPr lang="en-US" sz="2200" dirty="0"/>
          </a:p>
          <a:p>
            <a:r>
              <a:rPr lang="en-US" sz="2200" dirty="0"/>
              <a:t>Single Event Transient (SET): Event occurred on a wire and triggered a glitch</a:t>
            </a:r>
          </a:p>
        </p:txBody>
      </p:sp>
      <p:pic>
        <p:nvPicPr>
          <p:cNvPr id="5" name="image31.png" descr="A picture containing diagramDescription automatically generated">
            <a:extLst>
              <a:ext uri="{FF2B5EF4-FFF2-40B4-BE49-F238E27FC236}">
                <a16:creationId xmlns:a16="http://schemas.microsoft.com/office/drawing/2014/main" id="{8B7FD36D-2CE0-86F7-AAEC-414B2F38EADC}"/>
              </a:ext>
            </a:extLst>
          </p:cNvPr>
          <p:cNvPicPr>
            <a:picLocks noGrp="1"/>
          </p:cNvPicPr>
          <p:nvPr>
            <p:ph sz="half" idx="2"/>
          </p:nvPr>
        </p:nvPicPr>
        <p:blipFill>
          <a:blip r:embed="rId3"/>
          <a:srcRect/>
          <a:stretch>
            <a:fillRect/>
          </a:stretch>
        </p:blipFill>
        <p:spPr>
          <a:xfrm>
            <a:off x="6368396" y="1825625"/>
            <a:ext cx="4789208" cy="4351338"/>
          </a:xfrm>
          <a:prstGeom prst="rect">
            <a:avLst/>
          </a:prstGeom>
          <a:ln/>
        </p:spPr>
      </p:pic>
      <p:sp>
        <p:nvSpPr>
          <p:cNvPr id="6" name="Date Placeholder 5">
            <a:extLst>
              <a:ext uri="{FF2B5EF4-FFF2-40B4-BE49-F238E27FC236}">
                <a16:creationId xmlns:a16="http://schemas.microsoft.com/office/drawing/2014/main" id="{C4586EB9-A005-B794-D3E6-1B199E6D00E2}"/>
              </a:ext>
            </a:extLst>
          </p:cNvPr>
          <p:cNvSpPr>
            <a:spLocks noGrp="1"/>
          </p:cNvSpPr>
          <p:nvPr>
            <p:ph type="dt" sz="half" idx="10"/>
          </p:nvPr>
        </p:nvSpPr>
        <p:spPr/>
        <p:txBody>
          <a:bodyPr/>
          <a:lstStyle/>
          <a:p>
            <a:fld id="{5133EDD4-7A88-49DA-B39F-539DF2443C7B}" type="datetime1">
              <a:rPr lang="en-US" smtClean="0"/>
              <a:t>6/8/2022</a:t>
            </a:fld>
            <a:endParaRPr lang="en-US"/>
          </a:p>
        </p:txBody>
      </p:sp>
      <p:sp>
        <p:nvSpPr>
          <p:cNvPr id="7" name="Slide Number Placeholder 6">
            <a:extLst>
              <a:ext uri="{FF2B5EF4-FFF2-40B4-BE49-F238E27FC236}">
                <a16:creationId xmlns:a16="http://schemas.microsoft.com/office/drawing/2014/main" id="{7D920AA6-DEBA-9171-BA3E-5C836CE598B2}"/>
              </a:ext>
            </a:extLst>
          </p:cNvPr>
          <p:cNvSpPr>
            <a:spLocks noGrp="1"/>
          </p:cNvSpPr>
          <p:nvPr>
            <p:ph type="sldNum" sz="quarter" idx="12"/>
          </p:nvPr>
        </p:nvSpPr>
        <p:spPr/>
        <p:txBody>
          <a:bodyPr/>
          <a:lstStyle/>
          <a:p>
            <a:fld id="{68553B78-4CD9-4DCE-A594-540EA923ABD2}" type="slidenum">
              <a:rPr lang="en-US" smtClean="0"/>
              <a:t>3</a:t>
            </a:fld>
            <a:endParaRPr lang="en-US"/>
          </a:p>
        </p:txBody>
      </p:sp>
    </p:spTree>
    <p:extLst>
      <p:ext uri="{BB962C8B-B14F-4D97-AF65-F5344CB8AC3E}">
        <p14:creationId xmlns:p14="http://schemas.microsoft.com/office/powerpoint/2010/main" val="332111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E791-D8A8-382B-CE5B-4684A08D1581}"/>
              </a:ext>
            </a:extLst>
          </p:cNvPr>
          <p:cNvSpPr>
            <a:spLocks noGrp="1"/>
          </p:cNvSpPr>
          <p:nvPr>
            <p:ph type="title"/>
          </p:nvPr>
        </p:nvSpPr>
        <p:spPr/>
        <p:txBody>
          <a:bodyPr/>
          <a:lstStyle/>
          <a:p>
            <a:r>
              <a:rPr lang="en-US" dirty="0"/>
              <a:t>Single Event Effects: Digital Abstraction</a:t>
            </a:r>
          </a:p>
        </p:txBody>
      </p:sp>
      <p:sp>
        <p:nvSpPr>
          <p:cNvPr id="3" name="Content Placeholder 2">
            <a:extLst>
              <a:ext uri="{FF2B5EF4-FFF2-40B4-BE49-F238E27FC236}">
                <a16:creationId xmlns:a16="http://schemas.microsoft.com/office/drawing/2014/main" id="{3739E227-71F5-69FD-EB63-3464BE50662C}"/>
              </a:ext>
            </a:extLst>
          </p:cNvPr>
          <p:cNvSpPr>
            <a:spLocks noGrp="1"/>
          </p:cNvSpPr>
          <p:nvPr>
            <p:ph sz="half" idx="1"/>
          </p:nvPr>
        </p:nvSpPr>
        <p:spPr/>
        <p:txBody>
          <a:bodyPr>
            <a:normAutofit/>
          </a:bodyPr>
          <a:lstStyle/>
          <a:p>
            <a:r>
              <a:rPr lang="en-US" sz="2200" dirty="0"/>
              <a:t>We can ignore how or where an SEE occurs and deal with the result of its occurrence: bit flips, bit duplication/adds and bit deletion/drops</a:t>
            </a:r>
          </a:p>
          <a:p>
            <a:endParaRPr lang="en-US" sz="2200" dirty="0"/>
          </a:p>
          <a:p>
            <a:r>
              <a:rPr lang="en-US" sz="2200" dirty="0"/>
              <a:t>Bit flips are a result of memory upsets, and glitches being sampled</a:t>
            </a:r>
          </a:p>
          <a:p>
            <a:endParaRPr lang="en-US" sz="2200" dirty="0"/>
          </a:p>
          <a:p>
            <a:r>
              <a:rPr lang="en-US" sz="2200" dirty="0"/>
              <a:t>Adds and drops are a result of glitches and frequency drift in the clock or in clock generating logic</a:t>
            </a:r>
          </a:p>
        </p:txBody>
      </p:sp>
      <p:pic>
        <p:nvPicPr>
          <p:cNvPr id="6" name="Content Placeholder 5">
            <a:extLst>
              <a:ext uri="{FF2B5EF4-FFF2-40B4-BE49-F238E27FC236}">
                <a16:creationId xmlns:a16="http://schemas.microsoft.com/office/drawing/2014/main" id="{403AEC3B-439D-9220-7882-7D0144B0FB2C}"/>
              </a:ext>
            </a:extLst>
          </p:cNvPr>
          <p:cNvPicPr>
            <a:picLocks noGrp="1" noChangeAspect="1"/>
          </p:cNvPicPr>
          <p:nvPr>
            <p:ph sz="half" idx="2"/>
          </p:nvPr>
        </p:nvPicPr>
        <p:blipFill>
          <a:blip r:embed="rId3"/>
          <a:stretch>
            <a:fillRect/>
          </a:stretch>
        </p:blipFill>
        <p:spPr>
          <a:xfrm>
            <a:off x="6172200" y="2975434"/>
            <a:ext cx="5181600" cy="2051720"/>
          </a:xfrm>
        </p:spPr>
      </p:pic>
      <p:sp>
        <p:nvSpPr>
          <p:cNvPr id="7" name="Date Placeholder 6">
            <a:extLst>
              <a:ext uri="{FF2B5EF4-FFF2-40B4-BE49-F238E27FC236}">
                <a16:creationId xmlns:a16="http://schemas.microsoft.com/office/drawing/2014/main" id="{755DA7D2-0599-8882-8C91-9F07AFAAE32C}"/>
              </a:ext>
            </a:extLst>
          </p:cNvPr>
          <p:cNvSpPr>
            <a:spLocks noGrp="1"/>
          </p:cNvSpPr>
          <p:nvPr>
            <p:ph type="dt" sz="half" idx="10"/>
          </p:nvPr>
        </p:nvSpPr>
        <p:spPr/>
        <p:txBody>
          <a:bodyPr/>
          <a:lstStyle/>
          <a:p>
            <a:fld id="{C112D681-0792-4B03-ADA6-E6AB8D37AF33}" type="datetime1">
              <a:rPr lang="en-US" smtClean="0"/>
              <a:t>6/8/2022</a:t>
            </a:fld>
            <a:endParaRPr lang="en-US"/>
          </a:p>
        </p:txBody>
      </p:sp>
      <p:sp>
        <p:nvSpPr>
          <p:cNvPr id="8" name="Slide Number Placeholder 7">
            <a:extLst>
              <a:ext uri="{FF2B5EF4-FFF2-40B4-BE49-F238E27FC236}">
                <a16:creationId xmlns:a16="http://schemas.microsoft.com/office/drawing/2014/main" id="{FCC30289-904C-54ED-5C1D-32FCE7CD5A98}"/>
              </a:ext>
            </a:extLst>
          </p:cNvPr>
          <p:cNvSpPr>
            <a:spLocks noGrp="1"/>
          </p:cNvSpPr>
          <p:nvPr>
            <p:ph type="sldNum" sz="quarter" idx="12"/>
          </p:nvPr>
        </p:nvSpPr>
        <p:spPr/>
        <p:txBody>
          <a:bodyPr/>
          <a:lstStyle/>
          <a:p>
            <a:fld id="{68553B78-4CD9-4DCE-A594-540EA923ABD2}" type="slidenum">
              <a:rPr lang="en-US" smtClean="0"/>
              <a:t>4</a:t>
            </a:fld>
            <a:endParaRPr lang="en-US"/>
          </a:p>
        </p:txBody>
      </p:sp>
    </p:spTree>
    <p:extLst>
      <p:ext uri="{BB962C8B-B14F-4D97-AF65-F5344CB8AC3E}">
        <p14:creationId xmlns:p14="http://schemas.microsoft.com/office/powerpoint/2010/main" val="40040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538D-A37D-DE95-C0D3-0EBC63ABE468}"/>
              </a:ext>
            </a:extLst>
          </p:cNvPr>
          <p:cNvSpPr>
            <a:spLocks noGrp="1"/>
          </p:cNvSpPr>
          <p:nvPr>
            <p:ph type="title"/>
          </p:nvPr>
        </p:nvSpPr>
        <p:spPr/>
        <p:txBody>
          <a:bodyPr/>
          <a:lstStyle/>
          <a:p>
            <a:r>
              <a:rPr lang="en-US" dirty="0"/>
              <a:t>Single Event Effects: At the LHC</a:t>
            </a:r>
          </a:p>
        </p:txBody>
      </p:sp>
      <p:sp>
        <p:nvSpPr>
          <p:cNvPr id="3" name="Content Placeholder 2">
            <a:extLst>
              <a:ext uri="{FF2B5EF4-FFF2-40B4-BE49-F238E27FC236}">
                <a16:creationId xmlns:a16="http://schemas.microsoft.com/office/drawing/2014/main" id="{A616BF8F-2FCD-CB0A-BCFE-5A95B4D65DFA}"/>
              </a:ext>
            </a:extLst>
          </p:cNvPr>
          <p:cNvSpPr>
            <a:spLocks noGrp="1"/>
          </p:cNvSpPr>
          <p:nvPr>
            <p:ph sz="half" idx="1"/>
          </p:nvPr>
        </p:nvSpPr>
        <p:spPr>
          <a:xfrm>
            <a:off x="838199" y="1825625"/>
            <a:ext cx="10515599" cy="4351338"/>
          </a:xfrm>
        </p:spPr>
        <p:txBody>
          <a:bodyPr>
            <a:normAutofit/>
          </a:bodyPr>
          <a:lstStyle/>
          <a:p>
            <a:r>
              <a:rPr lang="en-US" sz="2200" dirty="0"/>
              <a:t>RD53 Pixel Readout Chip is at the collision site and experiences high radiation</a:t>
            </a:r>
          </a:p>
          <a:p>
            <a:r>
              <a:rPr lang="en-US" sz="2200" dirty="0"/>
              <a:t>YARR DAQ is far from radiation site and experiences effectively no radiation</a:t>
            </a:r>
          </a:p>
          <a:p>
            <a:r>
              <a:rPr lang="en-US" sz="2200" dirty="0"/>
              <a:t>However, YARR has to deal with SEE effects passed to it by the RD53</a:t>
            </a:r>
          </a:p>
        </p:txBody>
      </p:sp>
      <p:sp>
        <p:nvSpPr>
          <p:cNvPr id="6" name="Date Placeholder 5">
            <a:extLst>
              <a:ext uri="{FF2B5EF4-FFF2-40B4-BE49-F238E27FC236}">
                <a16:creationId xmlns:a16="http://schemas.microsoft.com/office/drawing/2014/main" id="{6DC49735-F7D3-E0C4-CFA8-B8D1B4D37A69}"/>
              </a:ext>
            </a:extLst>
          </p:cNvPr>
          <p:cNvSpPr>
            <a:spLocks noGrp="1"/>
          </p:cNvSpPr>
          <p:nvPr>
            <p:ph type="dt" sz="half" idx="10"/>
          </p:nvPr>
        </p:nvSpPr>
        <p:spPr/>
        <p:txBody>
          <a:bodyPr/>
          <a:lstStyle/>
          <a:p>
            <a:fld id="{E86CDF48-7545-4DDC-92C3-C6DF3A0F1CA4}" type="datetime1">
              <a:rPr lang="en-US" smtClean="0"/>
              <a:t>6/8/2022</a:t>
            </a:fld>
            <a:endParaRPr lang="en-US"/>
          </a:p>
        </p:txBody>
      </p:sp>
      <p:sp>
        <p:nvSpPr>
          <p:cNvPr id="7" name="Slide Number Placeholder 6">
            <a:extLst>
              <a:ext uri="{FF2B5EF4-FFF2-40B4-BE49-F238E27FC236}">
                <a16:creationId xmlns:a16="http://schemas.microsoft.com/office/drawing/2014/main" id="{5705BC8A-DC2F-6A90-5031-47F9D884A236}"/>
              </a:ext>
            </a:extLst>
          </p:cNvPr>
          <p:cNvSpPr>
            <a:spLocks noGrp="1"/>
          </p:cNvSpPr>
          <p:nvPr>
            <p:ph type="sldNum" sz="quarter" idx="12"/>
          </p:nvPr>
        </p:nvSpPr>
        <p:spPr/>
        <p:txBody>
          <a:bodyPr/>
          <a:lstStyle/>
          <a:p>
            <a:fld id="{68553B78-4CD9-4DCE-A594-540EA923ABD2}" type="slidenum">
              <a:rPr lang="en-US" smtClean="0"/>
              <a:t>5</a:t>
            </a:fld>
            <a:endParaRPr lang="en-US"/>
          </a:p>
        </p:txBody>
      </p:sp>
      <p:pic>
        <p:nvPicPr>
          <p:cNvPr id="10" name="Content Placeholder 9">
            <a:extLst>
              <a:ext uri="{FF2B5EF4-FFF2-40B4-BE49-F238E27FC236}">
                <a16:creationId xmlns:a16="http://schemas.microsoft.com/office/drawing/2014/main" id="{C84ACE42-A196-5760-0F62-A3BBF1F676F8}"/>
              </a:ext>
            </a:extLst>
          </p:cNvPr>
          <p:cNvPicPr>
            <a:picLocks noGrp="1" noChangeAspect="1"/>
          </p:cNvPicPr>
          <p:nvPr>
            <p:ph sz="half" idx="2"/>
          </p:nvPr>
        </p:nvPicPr>
        <p:blipFill>
          <a:blip r:embed="rId2"/>
          <a:stretch>
            <a:fillRect/>
          </a:stretch>
        </p:blipFill>
        <p:spPr>
          <a:xfrm>
            <a:off x="1003439" y="3233665"/>
            <a:ext cx="10185118" cy="2917898"/>
          </a:xfrm>
        </p:spPr>
      </p:pic>
    </p:spTree>
    <p:extLst>
      <p:ext uri="{BB962C8B-B14F-4D97-AF65-F5344CB8AC3E}">
        <p14:creationId xmlns:p14="http://schemas.microsoft.com/office/powerpoint/2010/main" val="1199745660"/>
      </p:ext>
    </p:extLst>
  </p:cSld>
  <p:clrMapOvr>
    <a:masterClrMapping/>
  </p:clrMapOvr>
  <mc:AlternateContent xmlns:mc="http://schemas.openxmlformats.org/markup-compatibility/2006" xmlns:p14="http://schemas.microsoft.com/office/powerpoint/2010/main">
    <mc:Choice Requires="p14">
      <p:transition spd="slow" p14:dur="2000" advTm="10779"/>
    </mc:Choice>
    <mc:Fallback xmlns="">
      <p:transition spd="slow" advTm="107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FFEA-E164-6C23-A197-0CA408596253}"/>
              </a:ext>
            </a:extLst>
          </p:cNvPr>
          <p:cNvSpPr>
            <a:spLocks noGrp="1"/>
          </p:cNvSpPr>
          <p:nvPr>
            <p:ph type="title"/>
          </p:nvPr>
        </p:nvSpPr>
        <p:spPr/>
        <p:txBody>
          <a:bodyPr/>
          <a:lstStyle/>
          <a:p>
            <a:r>
              <a:rPr lang="en-US" dirty="0"/>
              <a:t>64b/66b Encoding</a:t>
            </a:r>
          </a:p>
        </p:txBody>
      </p:sp>
      <p:sp>
        <p:nvSpPr>
          <p:cNvPr id="3" name="Content Placeholder 2">
            <a:extLst>
              <a:ext uri="{FF2B5EF4-FFF2-40B4-BE49-F238E27FC236}">
                <a16:creationId xmlns:a16="http://schemas.microsoft.com/office/drawing/2014/main" id="{C6C3A60E-4788-7425-95A6-783C445A284F}"/>
              </a:ext>
            </a:extLst>
          </p:cNvPr>
          <p:cNvSpPr>
            <a:spLocks noGrp="1"/>
          </p:cNvSpPr>
          <p:nvPr>
            <p:ph sz="half" idx="1"/>
          </p:nvPr>
        </p:nvSpPr>
        <p:spPr>
          <a:xfrm>
            <a:off x="838200" y="1825625"/>
            <a:ext cx="3089988" cy="4351338"/>
          </a:xfrm>
        </p:spPr>
        <p:txBody>
          <a:bodyPr>
            <a:normAutofit/>
          </a:bodyPr>
          <a:lstStyle/>
          <a:p>
            <a:r>
              <a:rPr lang="en-US" sz="2200" dirty="0"/>
              <a:t>Communication is done over a single differential pair</a:t>
            </a:r>
          </a:p>
          <a:p>
            <a:endParaRPr lang="en-US" sz="2400" dirty="0"/>
          </a:p>
          <a:p>
            <a:r>
              <a:rPr lang="en-US" sz="2200" dirty="0"/>
              <a:t>Each block contains 64 payload bits and 2 alignment/header bits</a:t>
            </a:r>
          </a:p>
          <a:p>
            <a:endParaRPr lang="en-US" sz="2400" dirty="0"/>
          </a:p>
          <a:p>
            <a:r>
              <a:rPr lang="en-US" sz="2400" dirty="0"/>
              <a:t>Protocol features:</a:t>
            </a:r>
          </a:p>
          <a:p>
            <a:pPr lvl="1"/>
            <a:r>
              <a:rPr lang="en-US" sz="1800" dirty="0"/>
              <a:t>Stream alignment</a:t>
            </a:r>
          </a:p>
          <a:p>
            <a:pPr lvl="1"/>
            <a:r>
              <a:rPr lang="en-US" sz="1800" dirty="0"/>
              <a:t>Guaranteed transition</a:t>
            </a:r>
          </a:p>
          <a:p>
            <a:pPr lvl="1"/>
            <a:r>
              <a:rPr lang="en-US" sz="1800" dirty="0"/>
              <a:t>Statistical DC Balancing</a:t>
            </a:r>
          </a:p>
        </p:txBody>
      </p:sp>
      <p:sp>
        <p:nvSpPr>
          <p:cNvPr id="15" name="Date Placeholder 14">
            <a:extLst>
              <a:ext uri="{FF2B5EF4-FFF2-40B4-BE49-F238E27FC236}">
                <a16:creationId xmlns:a16="http://schemas.microsoft.com/office/drawing/2014/main" id="{A7AC0564-9B99-A6CF-ACF1-FF06F0380466}"/>
              </a:ext>
            </a:extLst>
          </p:cNvPr>
          <p:cNvSpPr>
            <a:spLocks noGrp="1"/>
          </p:cNvSpPr>
          <p:nvPr>
            <p:ph type="dt" sz="half" idx="10"/>
          </p:nvPr>
        </p:nvSpPr>
        <p:spPr/>
        <p:txBody>
          <a:bodyPr/>
          <a:lstStyle/>
          <a:p>
            <a:fld id="{911B65C5-B274-4416-B3EA-A8F52D474E05}" type="datetime1">
              <a:rPr lang="en-US" smtClean="0"/>
              <a:t>6/8/2022</a:t>
            </a:fld>
            <a:endParaRPr lang="en-US" dirty="0"/>
          </a:p>
        </p:txBody>
      </p:sp>
      <p:sp>
        <p:nvSpPr>
          <p:cNvPr id="16" name="Slide Number Placeholder 15">
            <a:extLst>
              <a:ext uri="{FF2B5EF4-FFF2-40B4-BE49-F238E27FC236}">
                <a16:creationId xmlns:a16="http://schemas.microsoft.com/office/drawing/2014/main" id="{2C817FC8-0555-A179-64AC-9A2501360FF5}"/>
              </a:ext>
            </a:extLst>
          </p:cNvPr>
          <p:cNvSpPr>
            <a:spLocks noGrp="1"/>
          </p:cNvSpPr>
          <p:nvPr>
            <p:ph type="sldNum" sz="quarter" idx="12"/>
          </p:nvPr>
        </p:nvSpPr>
        <p:spPr/>
        <p:txBody>
          <a:bodyPr/>
          <a:lstStyle/>
          <a:p>
            <a:fld id="{68553B78-4CD9-4DCE-A594-540EA923ABD2}" type="slidenum">
              <a:rPr lang="en-US" smtClean="0"/>
              <a:t>6</a:t>
            </a:fld>
            <a:endParaRPr lang="en-US"/>
          </a:p>
        </p:txBody>
      </p:sp>
      <p:pic>
        <p:nvPicPr>
          <p:cNvPr id="11" name="Content Placeholder 10">
            <a:extLst>
              <a:ext uri="{FF2B5EF4-FFF2-40B4-BE49-F238E27FC236}">
                <a16:creationId xmlns:a16="http://schemas.microsoft.com/office/drawing/2014/main" id="{7BD45008-137F-AD88-E407-FF18D0376998}"/>
              </a:ext>
            </a:extLst>
          </p:cNvPr>
          <p:cNvPicPr>
            <a:picLocks noGrp="1" noChangeAspect="1"/>
          </p:cNvPicPr>
          <p:nvPr>
            <p:ph sz="half" idx="2"/>
          </p:nvPr>
        </p:nvPicPr>
        <p:blipFill>
          <a:blip r:embed="rId3"/>
          <a:stretch>
            <a:fillRect/>
          </a:stretch>
        </p:blipFill>
        <p:spPr>
          <a:xfrm>
            <a:off x="4196356" y="1690689"/>
            <a:ext cx="7400040" cy="4486274"/>
          </a:xfrm>
        </p:spPr>
      </p:pic>
    </p:spTree>
    <p:extLst>
      <p:ext uri="{BB962C8B-B14F-4D97-AF65-F5344CB8AC3E}">
        <p14:creationId xmlns:p14="http://schemas.microsoft.com/office/powerpoint/2010/main" val="815769179"/>
      </p:ext>
    </p:extLst>
  </p:cSld>
  <p:clrMapOvr>
    <a:masterClrMapping/>
  </p:clrMapOvr>
  <mc:AlternateContent xmlns:mc="http://schemas.openxmlformats.org/markup-compatibility/2006" xmlns:p14="http://schemas.microsoft.com/office/powerpoint/2010/main">
    <mc:Choice Requires="p14">
      <p:transition spd="slow" p14:dur="2000" advTm="34"/>
    </mc:Choice>
    <mc:Fallback xmlns="">
      <p:transition spd="slow" advTm="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A96F-13B6-999D-2D74-2A09DBAC5579}"/>
              </a:ext>
            </a:extLst>
          </p:cNvPr>
          <p:cNvSpPr>
            <a:spLocks noGrp="1"/>
          </p:cNvSpPr>
          <p:nvPr>
            <p:ph type="title"/>
          </p:nvPr>
        </p:nvSpPr>
        <p:spPr/>
        <p:txBody>
          <a:bodyPr/>
          <a:lstStyle/>
          <a:p>
            <a:r>
              <a:rPr lang="en-US" dirty="0"/>
              <a:t>Stream Alignment</a:t>
            </a:r>
          </a:p>
        </p:txBody>
      </p:sp>
      <p:sp>
        <p:nvSpPr>
          <p:cNvPr id="3" name="Content Placeholder 2">
            <a:extLst>
              <a:ext uri="{FF2B5EF4-FFF2-40B4-BE49-F238E27FC236}">
                <a16:creationId xmlns:a16="http://schemas.microsoft.com/office/drawing/2014/main" id="{D24DED52-E5E6-59FC-837F-D0818AF8009E}"/>
              </a:ext>
            </a:extLst>
          </p:cNvPr>
          <p:cNvSpPr>
            <a:spLocks noGrp="1"/>
          </p:cNvSpPr>
          <p:nvPr>
            <p:ph sz="half" idx="1"/>
          </p:nvPr>
        </p:nvSpPr>
        <p:spPr>
          <a:xfrm>
            <a:off x="838200" y="1825625"/>
            <a:ext cx="4554894" cy="4351338"/>
          </a:xfrm>
        </p:spPr>
        <p:txBody>
          <a:bodyPr>
            <a:normAutofit/>
          </a:bodyPr>
          <a:lstStyle/>
          <a:p>
            <a:r>
              <a:rPr lang="en-US" sz="2200" dirty="0"/>
              <a:t>Alignment based around stream periodicity</a:t>
            </a:r>
          </a:p>
          <a:p>
            <a:endParaRPr lang="en-US" sz="2200" dirty="0"/>
          </a:p>
          <a:p>
            <a:r>
              <a:rPr lang="en-US" sz="2200" dirty="0"/>
              <a:t>YARR expects a 01 or 10 every 66 bits received and monitors the position where the bits are expected</a:t>
            </a:r>
          </a:p>
          <a:p>
            <a:endParaRPr lang="en-US" sz="2200" dirty="0"/>
          </a:p>
          <a:p>
            <a:r>
              <a:rPr lang="en-US" sz="2200" dirty="0"/>
              <a:t>Once misaligned, the stream needs to be shifted to move header bits back into expected position</a:t>
            </a:r>
          </a:p>
        </p:txBody>
      </p:sp>
      <p:pic>
        <p:nvPicPr>
          <p:cNvPr id="12" name="Content Placeholder 11">
            <a:extLst>
              <a:ext uri="{FF2B5EF4-FFF2-40B4-BE49-F238E27FC236}">
                <a16:creationId xmlns:a16="http://schemas.microsoft.com/office/drawing/2014/main" id="{D6C6F248-0899-B756-342D-78C45156BC40}"/>
              </a:ext>
            </a:extLst>
          </p:cNvPr>
          <p:cNvPicPr>
            <a:picLocks noGrp="1" noChangeAspect="1"/>
          </p:cNvPicPr>
          <p:nvPr>
            <p:ph sz="half" idx="2"/>
          </p:nvPr>
        </p:nvPicPr>
        <p:blipFill>
          <a:blip r:embed="rId2"/>
          <a:stretch>
            <a:fillRect/>
          </a:stretch>
        </p:blipFill>
        <p:spPr>
          <a:xfrm>
            <a:off x="5391948" y="2038350"/>
            <a:ext cx="5961852" cy="3471551"/>
          </a:xfrm>
        </p:spPr>
      </p:pic>
      <p:sp>
        <p:nvSpPr>
          <p:cNvPr id="13" name="Date Placeholder 12">
            <a:extLst>
              <a:ext uri="{FF2B5EF4-FFF2-40B4-BE49-F238E27FC236}">
                <a16:creationId xmlns:a16="http://schemas.microsoft.com/office/drawing/2014/main" id="{09E19B90-7104-62E0-0BC1-D8C7A5D25FA8}"/>
              </a:ext>
            </a:extLst>
          </p:cNvPr>
          <p:cNvSpPr>
            <a:spLocks noGrp="1"/>
          </p:cNvSpPr>
          <p:nvPr>
            <p:ph type="dt" sz="half" idx="10"/>
          </p:nvPr>
        </p:nvSpPr>
        <p:spPr/>
        <p:txBody>
          <a:bodyPr/>
          <a:lstStyle/>
          <a:p>
            <a:fld id="{40228D71-61CE-4B3D-99FA-0B2A0CDA6999}" type="datetime1">
              <a:rPr lang="en-US" smtClean="0"/>
              <a:t>6/8/2022</a:t>
            </a:fld>
            <a:endParaRPr lang="en-US"/>
          </a:p>
        </p:txBody>
      </p:sp>
      <p:sp>
        <p:nvSpPr>
          <p:cNvPr id="14" name="Slide Number Placeholder 13">
            <a:extLst>
              <a:ext uri="{FF2B5EF4-FFF2-40B4-BE49-F238E27FC236}">
                <a16:creationId xmlns:a16="http://schemas.microsoft.com/office/drawing/2014/main" id="{4D288FE8-A7E0-B449-FCB7-644E67A55FFB}"/>
              </a:ext>
            </a:extLst>
          </p:cNvPr>
          <p:cNvSpPr>
            <a:spLocks noGrp="1"/>
          </p:cNvSpPr>
          <p:nvPr>
            <p:ph type="sldNum" sz="quarter" idx="12"/>
          </p:nvPr>
        </p:nvSpPr>
        <p:spPr/>
        <p:txBody>
          <a:bodyPr/>
          <a:lstStyle/>
          <a:p>
            <a:fld id="{68553B78-4CD9-4DCE-A594-540EA923ABD2}" type="slidenum">
              <a:rPr lang="en-US" smtClean="0"/>
              <a:t>7</a:t>
            </a:fld>
            <a:endParaRPr lang="en-US"/>
          </a:p>
        </p:txBody>
      </p:sp>
    </p:spTree>
    <p:extLst>
      <p:ext uri="{BB962C8B-B14F-4D97-AF65-F5344CB8AC3E}">
        <p14:creationId xmlns:p14="http://schemas.microsoft.com/office/powerpoint/2010/main" val="23376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C06-51BB-95E5-79D2-76CF4C64FC59}"/>
              </a:ext>
            </a:extLst>
          </p:cNvPr>
          <p:cNvSpPr>
            <a:spLocks noGrp="1"/>
          </p:cNvSpPr>
          <p:nvPr>
            <p:ph type="title"/>
          </p:nvPr>
        </p:nvSpPr>
        <p:spPr/>
        <p:txBody>
          <a:bodyPr/>
          <a:lstStyle/>
          <a:p>
            <a:r>
              <a:rPr lang="en-US" dirty="0"/>
              <a:t>Communication Tx/Rx</a:t>
            </a:r>
          </a:p>
        </p:txBody>
      </p:sp>
      <p:sp>
        <p:nvSpPr>
          <p:cNvPr id="3" name="Content Placeholder 2">
            <a:extLst>
              <a:ext uri="{FF2B5EF4-FFF2-40B4-BE49-F238E27FC236}">
                <a16:creationId xmlns:a16="http://schemas.microsoft.com/office/drawing/2014/main" id="{0A409FA9-16F1-7E33-8E4A-A5FECF158E2E}"/>
              </a:ext>
            </a:extLst>
          </p:cNvPr>
          <p:cNvSpPr>
            <a:spLocks noGrp="1"/>
          </p:cNvSpPr>
          <p:nvPr>
            <p:ph sz="half" idx="1"/>
          </p:nvPr>
        </p:nvSpPr>
        <p:spPr/>
        <p:txBody>
          <a:bodyPr>
            <a:normAutofit lnSpcReduction="10000"/>
          </a:bodyPr>
          <a:lstStyle/>
          <a:p>
            <a:r>
              <a:rPr lang="en-US" sz="2200" dirty="0"/>
              <a:t>Communication hardware is responsible for the implementation of the 64b/66b protocol</a:t>
            </a:r>
          </a:p>
          <a:p>
            <a:endParaRPr lang="en-US" sz="2200" dirty="0"/>
          </a:p>
          <a:p>
            <a:r>
              <a:rPr lang="en-US" sz="2200" dirty="0"/>
              <a:t>Each block in the Tx has a reverse counterpart in the Rx</a:t>
            </a:r>
          </a:p>
          <a:p>
            <a:endParaRPr lang="en-US" sz="2200" dirty="0"/>
          </a:p>
          <a:p>
            <a:r>
              <a:rPr lang="en-US" sz="2200" dirty="0"/>
              <a:t>The scrambler effectively randomizes the payload for an even number of ones and zeros</a:t>
            </a:r>
          </a:p>
          <a:p>
            <a:endParaRPr lang="en-US" sz="2200" dirty="0"/>
          </a:p>
          <a:p>
            <a:r>
              <a:rPr lang="en-US" sz="2200" dirty="0"/>
              <a:t>Gearbox transforms each 66-bit input into two 32-bit outputs</a:t>
            </a:r>
          </a:p>
          <a:p>
            <a:endParaRPr lang="en-US" dirty="0"/>
          </a:p>
          <a:p>
            <a:endParaRPr lang="en-US" dirty="0"/>
          </a:p>
        </p:txBody>
      </p:sp>
      <p:sp>
        <p:nvSpPr>
          <p:cNvPr id="7" name="Date Placeholder 6">
            <a:extLst>
              <a:ext uri="{FF2B5EF4-FFF2-40B4-BE49-F238E27FC236}">
                <a16:creationId xmlns:a16="http://schemas.microsoft.com/office/drawing/2014/main" id="{09492A52-2D0F-51E2-AA70-EED0F74E436C}"/>
              </a:ext>
            </a:extLst>
          </p:cNvPr>
          <p:cNvSpPr>
            <a:spLocks noGrp="1"/>
          </p:cNvSpPr>
          <p:nvPr>
            <p:ph type="dt" sz="half" idx="10"/>
          </p:nvPr>
        </p:nvSpPr>
        <p:spPr/>
        <p:txBody>
          <a:bodyPr/>
          <a:lstStyle/>
          <a:p>
            <a:fld id="{63814054-5721-4FB6-B8B0-EA4782F98446}" type="datetime1">
              <a:rPr lang="en-US" smtClean="0"/>
              <a:t>6/8/2022</a:t>
            </a:fld>
            <a:endParaRPr lang="en-US" dirty="0"/>
          </a:p>
        </p:txBody>
      </p:sp>
      <p:sp>
        <p:nvSpPr>
          <p:cNvPr id="8" name="Slide Number Placeholder 7">
            <a:extLst>
              <a:ext uri="{FF2B5EF4-FFF2-40B4-BE49-F238E27FC236}">
                <a16:creationId xmlns:a16="http://schemas.microsoft.com/office/drawing/2014/main" id="{9850590D-46D7-B636-1D25-BDEE154DE32E}"/>
              </a:ext>
            </a:extLst>
          </p:cNvPr>
          <p:cNvSpPr>
            <a:spLocks noGrp="1"/>
          </p:cNvSpPr>
          <p:nvPr>
            <p:ph type="sldNum" sz="quarter" idx="12"/>
          </p:nvPr>
        </p:nvSpPr>
        <p:spPr/>
        <p:txBody>
          <a:bodyPr/>
          <a:lstStyle/>
          <a:p>
            <a:fld id="{68553B78-4CD9-4DCE-A594-540EA923ABD2}" type="slidenum">
              <a:rPr lang="en-US" smtClean="0"/>
              <a:t>8</a:t>
            </a:fld>
            <a:endParaRPr lang="en-US"/>
          </a:p>
        </p:txBody>
      </p:sp>
      <p:pic>
        <p:nvPicPr>
          <p:cNvPr id="10" name="Content Placeholder 9">
            <a:extLst>
              <a:ext uri="{FF2B5EF4-FFF2-40B4-BE49-F238E27FC236}">
                <a16:creationId xmlns:a16="http://schemas.microsoft.com/office/drawing/2014/main" id="{15AA8E8E-A1C7-CA14-A6D8-F5E87415882E}"/>
              </a:ext>
            </a:extLst>
          </p:cNvPr>
          <p:cNvPicPr>
            <a:picLocks noGrp="1" noChangeAspect="1"/>
          </p:cNvPicPr>
          <p:nvPr>
            <p:ph sz="half" idx="2"/>
          </p:nvPr>
        </p:nvPicPr>
        <p:blipFill>
          <a:blip r:embed="rId2"/>
          <a:stretch>
            <a:fillRect/>
          </a:stretch>
        </p:blipFill>
        <p:spPr>
          <a:xfrm>
            <a:off x="5996615" y="1691128"/>
            <a:ext cx="5480037" cy="4665221"/>
          </a:xfrm>
        </p:spPr>
      </p:pic>
    </p:spTree>
    <p:extLst>
      <p:ext uri="{BB962C8B-B14F-4D97-AF65-F5344CB8AC3E}">
        <p14:creationId xmlns:p14="http://schemas.microsoft.com/office/powerpoint/2010/main" val="292221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A62-B30E-E6BB-1689-970EA32E642A}"/>
              </a:ext>
            </a:extLst>
          </p:cNvPr>
          <p:cNvSpPr>
            <a:spLocks noGrp="1"/>
          </p:cNvSpPr>
          <p:nvPr>
            <p:ph type="title"/>
          </p:nvPr>
        </p:nvSpPr>
        <p:spPr/>
        <p:txBody>
          <a:bodyPr/>
          <a:lstStyle/>
          <a:p>
            <a:r>
              <a:rPr lang="en-US" dirty="0"/>
              <a:t>Original Scheme: Serializer </a:t>
            </a:r>
            <a:r>
              <a:rPr lang="en-US" dirty="0" err="1"/>
              <a:t>Bitslip</a:t>
            </a:r>
            <a:endParaRPr lang="en-US" dirty="0"/>
          </a:p>
        </p:txBody>
      </p:sp>
      <p:sp>
        <p:nvSpPr>
          <p:cNvPr id="3" name="Content Placeholder 2">
            <a:extLst>
              <a:ext uri="{FF2B5EF4-FFF2-40B4-BE49-F238E27FC236}">
                <a16:creationId xmlns:a16="http://schemas.microsoft.com/office/drawing/2014/main" id="{87E8237D-4C67-AD60-C0AB-24AF0214AA24}"/>
              </a:ext>
            </a:extLst>
          </p:cNvPr>
          <p:cNvSpPr>
            <a:spLocks noGrp="1"/>
          </p:cNvSpPr>
          <p:nvPr>
            <p:ph sz="half" idx="1"/>
          </p:nvPr>
        </p:nvSpPr>
        <p:spPr/>
        <p:txBody>
          <a:bodyPr>
            <a:normAutofit/>
          </a:bodyPr>
          <a:lstStyle/>
          <a:p>
            <a:r>
              <a:rPr lang="en-US" sz="2200" dirty="0"/>
              <a:t>Serializer operates in DDR mode to keep up with 1.28 Gbps data rate</a:t>
            </a:r>
          </a:p>
          <a:p>
            <a:endParaRPr lang="en-US" sz="2200" dirty="0"/>
          </a:p>
          <a:p>
            <a:r>
              <a:rPr lang="en-US" sz="2200" dirty="0"/>
              <a:t>DDR serializer utilizes bit slip module to drop and add bits</a:t>
            </a:r>
          </a:p>
          <a:p>
            <a:endParaRPr lang="en-US" sz="2200" dirty="0"/>
          </a:p>
          <a:p>
            <a:r>
              <a:rPr lang="en-US" sz="2200" dirty="0"/>
              <a:t>Abstractly view as a 15-bit buffer with a selection window that snaps back after 8 “slips”</a:t>
            </a:r>
          </a:p>
        </p:txBody>
      </p:sp>
      <p:pic>
        <p:nvPicPr>
          <p:cNvPr id="5" name="Content Placeholder 4" descr="Table&#10;&#10;Description automatically generated">
            <a:extLst>
              <a:ext uri="{FF2B5EF4-FFF2-40B4-BE49-F238E27FC236}">
                <a16:creationId xmlns:a16="http://schemas.microsoft.com/office/drawing/2014/main" id="{3185ACB6-5AF9-8D00-9640-D0EF7278B5E3}"/>
              </a:ext>
            </a:extLst>
          </p:cNvPr>
          <p:cNvPicPr>
            <a:picLocks noGrp="1" noChangeAspect="1"/>
          </p:cNvPicPr>
          <p:nvPr>
            <p:ph sz="half" idx="2"/>
          </p:nvPr>
        </p:nvPicPr>
        <p:blipFill>
          <a:blip r:embed="rId3"/>
          <a:stretch>
            <a:fillRect/>
          </a:stretch>
        </p:blipFill>
        <p:spPr>
          <a:xfrm>
            <a:off x="6453030" y="1825625"/>
            <a:ext cx="4619939" cy="4351338"/>
          </a:xfrm>
          <a:prstGeom prst="rect">
            <a:avLst/>
          </a:prstGeom>
        </p:spPr>
      </p:pic>
      <p:sp>
        <p:nvSpPr>
          <p:cNvPr id="6" name="Date Placeholder 5">
            <a:extLst>
              <a:ext uri="{FF2B5EF4-FFF2-40B4-BE49-F238E27FC236}">
                <a16:creationId xmlns:a16="http://schemas.microsoft.com/office/drawing/2014/main" id="{3248B82C-8E13-52EA-2ADC-21DA76646B62}"/>
              </a:ext>
            </a:extLst>
          </p:cNvPr>
          <p:cNvSpPr>
            <a:spLocks noGrp="1"/>
          </p:cNvSpPr>
          <p:nvPr>
            <p:ph type="dt" sz="half" idx="10"/>
          </p:nvPr>
        </p:nvSpPr>
        <p:spPr/>
        <p:txBody>
          <a:bodyPr/>
          <a:lstStyle/>
          <a:p>
            <a:fld id="{440BB558-EAAC-4397-A89A-843AD3024D3A}" type="datetime1">
              <a:rPr lang="en-US" smtClean="0"/>
              <a:t>6/8/2022</a:t>
            </a:fld>
            <a:endParaRPr lang="en-US"/>
          </a:p>
        </p:txBody>
      </p:sp>
      <p:sp>
        <p:nvSpPr>
          <p:cNvPr id="7" name="Slide Number Placeholder 6">
            <a:extLst>
              <a:ext uri="{FF2B5EF4-FFF2-40B4-BE49-F238E27FC236}">
                <a16:creationId xmlns:a16="http://schemas.microsoft.com/office/drawing/2014/main" id="{0346F8B7-A9D1-4AC3-89EB-05CB68503EA7}"/>
              </a:ext>
            </a:extLst>
          </p:cNvPr>
          <p:cNvSpPr>
            <a:spLocks noGrp="1"/>
          </p:cNvSpPr>
          <p:nvPr>
            <p:ph type="sldNum" sz="quarter" idx="12"/>
          </p:nvPr>
        </p:nvSpPr>
        <p:spPr/>
        <p:txBody>
          <a:bodyPr/>
          <a:lstStyle/>
          <a:p>
            <a:fld id="{68553B78-4CD9-4DCE-A594-540EA923ABD2}" type="slidenum">
              <a:rPr lang="en-US" smtClean="0"/>
              <a:t>9</a:t>
            </a:fld>
            <a:endParaRPr lang="en-US"/>
          </a:p>
        </p:txBody>
      </p:sp>
    </p:spTree>
    <p:extLst>
      <p:ext uri="{BB962C8B-B14F-4D97-AF65-F5344CB8AC3E}">
        <p14:creationId xmlns:p14="http://schemas.microsoft.com/office/powerpoint/2010/main" val="16855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1313</Words>
  <Application>Microsoft Office PowerPoint</Application>
  <PresentationFormat>Widescreen</PresentationFormat>
  <Paragraphs>209</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Rapid Synchronization Recovery from Single Event Effects in the Large Hadron Collider</vt:lpstr>
      <vt:lpstr>The Large Hadron Collider</vt:lpstr>
      <vt:lpstr>Single Event Effects: Physics</vt:lpstr>
      <vt:lpstr>Single Event Effects: Digital Abstraction</vt:lpstr>
      <vt:lpstr>Single Event Effects: At the LHC</vt:lpstr>
      <vt:lpstr>64b/66b Encoding</vt:lpstr>
      <vt:lpstr>Stream Alignment</vt:lpstr>
      <vt:lpstr>Communication Tx/Rx</vt:lpstr>
      <vt:lpstr>Original Scheme: Serializer Bitslip</vt:lpstr>
      <vt:lpstr>Original Scheme: Gearbox Slip</vt:lpstr>
      <vt:lpstr>Original Scheme: Control FSM</vt:lpstr>
      <vt:lpstr>Fully Parallel (FP) Alignment</vt:lpstr>
      <vt:lpstr>Fully Parallel (FP) Alignment</vt:lpstr>
      <vt:lpstr>Header Seeker (HSn) Alignment</vt:lpstr>
      <vt:lpstr>Header Seeker (HSn) Variants</vt:lpstr>
      <vt:lpstr>Performance Comparison</vt:lpstr>
      <vt:lpstr>Performance Comparison</vt:lpstr>
      <vt:lpstr>Resource Utilization Comparison</vt:lpstr>
      <vt:lpstr>FP and HSn Variant Tradeoffs</vt:lpstr>
      <vt:lpstr>Future Work</vt:lpstr>
      <vt:lpstr>Questions?</vt:lpstr>
      <vt:lpstr>Extra Slides</vt:lpstr>
      <vt:lpstr>Original Scheme: Gearbox Bitslip</vt:lpstr>
      <vt:lpstr>Differences Between Variants</vt:lpstr>
      <vt:lpstr>Performance Trendlines</vt:lpstr>
      <vt:lpstr>Negative Effects of Seeker Competition</vt:lpstr>
      <vt:lpstr>Utilization with HS1 Included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Synchronization Recovery from Single Event Effects in the Large Hadron Collider</dc:title>
  <dc:creator>Anatoliy Martynyuk</dc:creator>
  <cp:lastModifiedBy>Anatoliy Martynyuk</cp:lastModifiedBy>
  <cp:revision>6</cp:revision>
  <dcterms:created xsi:type="dcterms:W3CDTF">2022-06-03T06:47:18Z</dcterms:created>
  <dcterms:modified xsi:type="dcterms:W3CDTF">2022-06-08T17:01:59Z</dcterms:modified>
</cp:coreProperties>
</file>