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5" r:id="rId3"/>
    <p:sldId id="279" r:id="rId4"/>
    <p:sldId id="284" r:id="rId5"/>
    <p:sldId id="288" r:id="rId6"/>
    <p:sldId id="289" r:id="rId7"/>
    <p:sldId id="295" r:id="rId8"/>
    <p:sldId id="296" r:id="rId9"/>
    <p:sldId id="297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00467A"/>
    <a:srgbClr val="006600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YARR-rx-recovery\docs\bit_drop_regresison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YARR-rx-recovery\docs\bit_drop_regresison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YARR-rx-recovery\docs\bit_drop_regresison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YARR-rx-recovery\docs\bit_drop_regresison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YARR-rx-recovery\docs\bit_drop_regresison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Original Scheme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'Original System'!$B$3:$B$66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xVal>
          <c:yVal>
            <c:numRef>
              <c:f>'Original System'!$G$3:$G$66</c:f>
              <c:numCache>
                <c:formatCode>General</c:formatCode>
                <c:ptCount val="64"/>
                <c:pt idx="0">
                  <c:v>159</c:v>
                </c:pt>
                <c:pt idx="1">
                  <c:v>178</c:v>
                </c:pt>
                <c:pt idx="2">
                  <c:v>208</c:v>
                </c:pt>
                <c:pt idx="3">
                  <c:v>175</c:v>
                </c:pt>
                <c:pt idx="4">
                  <c:v>483</c:v>
                </c:pt>
                <c:pt idx="5">
                  <c:v>336</c:v>
                </c:pt>
                <c:pt idx="6">
                  <c:v>520</c:v>
                </c:pt>
                <c:pt idx="7">
                  <c:v>722</c:v>
                </c:pt>
                <c:pt idx="8">
                  <c:v>606</c:v>
                </c:pt>
                <c:pt idx="9">
                  <c:v>816</c:v>
                </c:pt>
                <c:pt idx="10">
                  <c:v>836</c:v>
                </c:pt>
                <c:pt idx="11">
                  <c:v>983</c:v>
                </c:pt>
                <c:pt idx="12">
                  <c:v>1127</c:v>
                </c:pt>
                <c:pt idx="13">
                  <c:v>1168</c:v>
                </c:pt>
                <c:pt idx="14">
                  <c:v>1173</c:v>
                </c:pt>
                <c:pt idx="15">
                  <c:v>1315</c:v>
                </c:pt>
                <c:pt idx="16">
                  <c:v>1457</c:v>
                </c:pt>
                <c:pt idx="17">
                  <c:v>1465</c:v>
                </c:pt>
                <c:pt idx="18">
                  <c:v>1483</c:v>
                </c:pt>
                <c:pt idx="19">
                  <c:v>1620</c:v>
                </c:pt>
                <c:pt idx="20">
                  <c:v>1778</c:v>
                </c:pt>
                <c:pt idx="21">
                  <c:v>1836</c:v>
                </c:pt>
                <c:pt idx="22">
                  <c:v>1637</c:v>
                </c:pt>
                <c:pt idx="23">
                  <c:v>1968</c:v>
                </c:pt>
                <c:pt idx="24">
                  <c:v>2112</c:v>
                </c:pt>
                <c:pt idx="25">
                  <c:v>2120</c:v>
                </c:pt>
                <c:pt idx="26">
                  <c:v>2137</c:v>
                </c:pt>
                <c:pt idx="27">
                  <c:v>2284</c:v>
                </c:pt>
                <c:pt idx="28">
                  <c:v>2437</c:v>
                </c:pt>
                <c:pt idx="29">
                  <c:v>2436</c:v>
                </c:pt>
                <c:pt idx="30">
                  <c:v>2462</c:v>
                </c:pt>
                <c:pt idx="31">
                  <c:v>2632</c:v>
                </c:pt>
                <c:pt idx="32">
                  <c:v>2453</c:v>
                </c:pt>
                <c:pt idx="33">
                  <c:v>2570</c:v>
                </c:pt>
                <c:pt idx="34">
                  <c:v>2789</c:v>
                </c:pt>
                <c:pt idx="35">
                  <c:v>2943</c:v>
                </c:pt>
                <c:pt idx="36">
                  <c:v>3067</c:v>
                </c:pt>
                <c:pt idx="37">
                  <c:v>3087</c:v>
                </c:pt>
                <c:pt idx="38">
                  <c:v>2931</c:v>
                </c:pt>
                <c:pt idx="39">
                  <c:v>3258</c:v>
                </c:pt>
                <c:pt idx="40">
                  <c:v>3427</c:v>
                </c:pt>
                <c:pt idx="41">
                  <c:v>3248</c:v>
                </c:pt>
                <c:pt idx="42">
                  <c:v>3436</c:v>
                </c:pt>
                <c:pt idx="43">
                  <c:v>3435</c:v>
                </c:pt>
                <c:pt idx="44">
                  <c:v>3738</c:v>
                </c:pt>
                <c:pt idx="45">
                  <c:v>3606</c:v>
                </c:pt>
                <c:pt idx="46">
                  <c:v>3423</c:v>
                </c:pt>
                <c:pt idx="47">
                  <c:v>3878</c:v>
                </c:pt>
                <c:pt idx="48">
                  <c:v>4049</c:v>
                </c:pt>
                <c:pt idx="49">
                  <c:v>4092</c:v>
                </c:pt>
                <c:pt idx="50">
                  <c:v>4128</c:v>
                </c:pt>
                <c:pt idx="51">
                  <c:v>4082</c:v>
                </c:pt>
                <c:pt idx="52">
                  <c:v>4020</c:v>
                </c:pt>
                <c:pt idx="53">
                  <c:v>4381</c:v>
                </c:pt>
                <c:pt idx="54">
                  <c:v>4422</c:v>
                </c:pt>
                <c:pt idx="55">
                  <c:v>4406</c:v>
                </c:pt>
                <c:pt idx="56">
                  <c:v>4406</c:v>
                </c:pt>
                <c:pt idx="57">
                  <c:v>4730</c:v>
                </c:pt>
                <c:pt idx="58">
                  <c:v>4554</c:v>
                </c:pt>
                <c:pt idx="59">
                  <c:v>4375</c:v>
                </c:pt>
                <c:pt idx="60">
                  <c:v>71</c:v>
                </c:pt>
                <c:pt idx="61">
                  <c:v>4041</c:v>
                </c:pt>
                <c:pt idx="62">
                  <c:v>157</c:v>
                </c:pt>
                <c:pt idx="63">
                  <c:v>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2E-4514-B041-93CF2DF73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470495"/>
        <c:axId val="2099460927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1"/>
                <c:tx>
                  <c:v>Resource Free Improvement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3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3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3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'Gbox Slips'!$A$3:$A$67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  <c:pt idx="61">
                        <c:v>61</c:v>
                      </c:pt>
                      <c:pt idx="62">
                        <c:v>62</c:v>
                      </c:pt>
                      <c:pt idx="63">
                        <c:v>63</c:v>
                      </c:pt>
                      <c:pt idx="64">
                        <c:v>64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'Gbox Slips'!$F$3:$F$67</c15:sqref>
                        </c15:formulaRef>
                      </c:ext>
                    </c:extLst>
                    <c:numCache>
                      <c:formatCode>General</c:formatCode>
                      <c:ptCount val="65"/>
                      <c:pt idx="0">
                        <c:v>0</c:v>
                      </c:pt>
                      <c:pt idx="1">
                        <c:v>34</c:v>
                      </c:pt>
                      <c:pt idx="2">
                        <c:v>52</c:v>
                      </c:pt>
                      <c:pt idx="3">
                        <c:v>74</c:v>
                      </c:pt>
                      <c:pt idx="4">
                        <c:v>72</c:v>
                      </c:pt>
                      <c:pt idx="5">
                        <c:v>109</c:v>
                      </c:pt>
                      <c:pt idx="6">
                        <c:v>268</c:v>
                      </c:pt>
                      <c:pt idx="7">
                        <c:v>140</c:v>
                      </c:pt>
                      <c:pt idx="8">
                        <c:v>283</c:v>
                      </c:pt>
                      <c:pt idx="9">
                        <c:v>175</c:v>
                      </c:pt>
                      <c:pt idx="10">
                        <c:v>190</c:v>
                      </c:pt>
                      <c:pt idx="11">
                        <c:v>220</c:v>
                      </c:pt>
                      <c:pt idx="12">
                        <c:v>236</c:v>
                      </c:pt>
                      <c:pt idx="13">
                        <c:v>237</c:v>
                      </c:pt>
                      <c:pt idx="14">
                        <c:v>266</c:v>
                      </c:pt>
                      <c:pt idx="15">
                        <c:v>287</c:v>
                      </c:pt>
                      <c:pt idx="16">
                        <c:v>284</c:v>
                      </c:pt>
                      <c:pt idx="17">
                        <c:v>325</c:v>
                      </c:pt>
                      <c:pt idx="18">
                        <c:v>330</c:v>
                      </c:pt>
                      <c:pt idx="19">
                        <c:v>500</c:v>
                      </c:pt>
                      <c:pt idx="20">
                        <c:v>342</c:v>
                      </c:pt>
                      <c:pt idx="21">
                        <c:v>531</c:v>
                      </c:pt>
                      <c:pt idx="22">
                        <c:v>365</c:v>
                      </c:pt>
                      <c:pt idx="23">
                        <c:v>439</c:v>
                      </c:pt>
                      <c:pt idx="24">
                        <c:v>446</c:v>
                      </c:pt>
                      <c:pt idx="25">
                        <c:v>585</c:v>
                      </c:pt>
                      <c:pt idx="26">
                        <c:v>603</c:v>
                      </c:pt>
                      <c:pt idx="27">
                        <c:v>511</c:v>
                      </c:pt>
                      <c:pt idx="28">
                        <c:v>495</c:v>
                      </c:pt>
                      <c:pt idx="29">
                        <c:v>533</c:v>
                      </c:pt>
                      <c:pt idx="30">
                        <c:v>672</c:v>
                      </c:pt>
                      <c:pt idx="31">
                        <c:v>712</c:v>
                      </c:pt>
                      <c:pt idx="32">
                        <c:v>571</c:v>
                      </c:pt>
                      <c:pt idx="33">
                        <c:v>598</c:v>
                      </c:pt>
                      <c:pt idx="34">
                        <c:v>613</c:v>
                      </c:pt>
                      <c:pt idx="35">
                        <c:v>752</c:v>
                      </c:pt>
                      <c:pt idx="36">
                        <c:v>607</c:v>
                      </c:pt>
                      <c:pt idx="37">
                        <c:v>832</c:v>
                      </c:pt>
                      <c:pt idx="38">
                        <c:v>814</c:v>
                      </c:pt>
                      <c:pt idx="39">
                        <c:v>692</c:v>
                      </c:pt>
                      <c:pt idx="40">
                        <c:v>884</c:v>
                      </c:pt>
                      <c:pt idx="41">
                        <c:v>901</c:v>
                      </c:pt>
                      <c:pt idx="42">
                        <c:v>761</c:v>
                      </c:pt>
                      <c:pt idx="43">
                        <c:v>756</c:v>
                      </c:pt>
                      <c:pt idx="44">
                        <c:v>929</c:v>
                      </c:pt>
                      <c:pt idx="45">
                        <c:v>804</c:v>
                      </c:pt>
                      <c:pt idx="46">
                        <c:v>959</c:v>
                      </c:pt>
                      <c:pt idx="47">
                        <c:v>855</c:v>
                      </c:pt>
                      <c:pt idx="48">
                        <c:v>1116</c:v>
                      </c:pt>
                      <c:pt idx="49">
                        <c:v>864</c:v>
                      </c:pt>
                      <c:pt idx="50">
                        <c:v>1350</c:v>
                      </c:pt>
                      <c:pt idx="51">
                        <c:v>1018</c:v>
                      </c:pt>
                      <c:pt idx="52">
                        <c:v>1184</c:v>
                      </c:pt>
                      <c:pt idx="53">
                        <c:v>1102</c:v>
                      </c:pt>
                      <c:pt idx="54">
                        <c:v>1219</c:v>
                      </c:pt>
                      <c:pt idx="55">
                        <c:v>1386</c:v>
                      </c:pt>
                      <c:pt idx="56">
                        <c:v>1453</c:v>
                      </c:pt>
                      <c:pt idx="57">
                        <c:v>1018</c:v>
                      </c:pt>
                      <c:pt idx="58">
                        <c:v>1211</c:v>
                      </c:pt>
                      <c:pt idx="59">
                        <c:v>1315</c:v>
                      </c:pt>
                      <c:pt idx="60">
                        <c:v>1087</c:v>
                      </c:pt>
                      <c:pt idx="61">
                        <c:v>1075</c:v>
                      </c:pt>
                      <c:pt idx="62">
                        <c:v>1331</c:v>
                      </c:pt>
                      <c:pt idx="63">
                        <c:v>1088</c:v>
                      </c:pt>
                      <c:pt idx="64">
                        <c:v>1372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252E-4514-B041-93CF2DF735D5}"/>
                  </c:ext>
                </c:extLst>
              </c15:ser>
            </c15:filteredScatterSeries>
            <c15:filteredScatterSeries>
              <c15:ser>
                <c:idx val="0"/>
                <c:order val="2"/>
                <c:tx>
                  <c:v>Fully Parallel Search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1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1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1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'Fully Parallel'!$H$3:$H$66</c15:sqref>
                        </c15:formulaRef>
                      </c:ext>
                    </c:extLst>
                    <c:numCache>
                      <c:formatCode>General</c:formatCode>
                      <c:ptCount val="6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'Fully Parallel'!$M$3:$M$66</c15:sqref>
                        </c15:formulaRef>
                      </c:ext>
                    </c:extLst>
                    <c:numCache>
                      <c:formatCode>General</c:formatCode>
                      <c:ptCount val="64"/>
                      <c:pt idx="0">
                        <c:v>0</c:v>
                      </c:pt>
                      <c:pt idx="1">
                        <c:v>0</c:v>
                      </c:pt>
                      <c:pt idx="2">
                        <c:v>33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35</c:v>
                      </c:pt>
                      <c:pt idx="7">
                        <c:v>35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34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35</c:v>
                      </c:pt>
                      <c:pt idx="27">
                        <c:v>33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34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34</c:v>
                      </c:pt>
                      <c:pt idx="46">
                        <c:v>0</c:v>
                      </c:pt>
                      <c:pt idx="47">
                        <c:v>34</c:v>
                      </c:pt>
                      <c:pt idx="48">
                        <c:v>35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34</c:v>
                      </c:pt>
                      <c:pt idx="53">
                        <c:v>34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66</c:v>
                      </c:pt>
                      <c:pt idx="57">
                        <c:v>34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34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252E-4514-B041-93CF2DF735D5}"/>
                  </c:ext>
                </c:extLst>
              </c15:ser>
            </c15:filteredScatterSeries>
          </c:ext>
        </c:extLst>
      </c:scatterChart>
      <c:valAx>
        <c:axId val="2099470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Offset/Bits Removed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460927"/>
        <c:crosses val="autoZero"/>
        <c:crossBetween val="midCat"/>
      </c:valAx>
      <c:valAx>
        <c:axId val="209946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66b Blocks Lost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4704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Original Scheme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'Original System'!$B$3:$B$66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xVal>
          <c:yVal>
            <c:numRef>
              <c:f>'Original System'!$G$3:$G$66</c:f>
              <c:numCache>
                <c:formatCode>General</c:formatCode>
                <c:ptCount val="64"/>
                <c:pt idx="0">
                  <c:v>159</c:v>
                </c:pt>
                <c:pt idx="1">
                  <c:v>178</c:v>
                </c:pt>
                <c:pt idx="2">
                  <c:v>208</c:v>
                </c:pt>
                <c:pt idx="3">
                  <c:v>175</c:v>
                </c:pt>
                <c:pt idx="4">
                  <c:v>483</c:v>
                </c:pt>
                <c:pt idx="5">
                  <c:v>336</c:v>
                </c:pt>
                <c:pt idx="6">
                  <c:v>520</c:v>
                </c:pt>
                <c:pt idx="7">
                  <c:v>722</c:v>
                </c:pt>
                <c:pt idx="8">
                  <c:v>606</c:v>
                </c:pt>
                <c:pt idx="9">
                  <c:v>816</c:v>
                </c:pt>
                <c:pt idx="10">
                  <c:v>836</c:v>
                </c:pt>
                <c:pt idx="11">
                  <c:v>983</c:v>
                </c:pt>
                <c:pt idx="12">
                  <c:v>1127</c:v>
                </c:pt>
                <c:pt idx="13">
                  <c:v>1168</c:v>
                </c:pt>
                <c:pt idx="14">
                  <c:v>1173</c:v>
                </c:pt>
                <c:pt idx="15">
                  <c:v>1315</c:v>
                </c:pt>
                <c:pt idx="16">
                  <c:v>1457</c:v>
                </c:pt>
                <c:pt idx="17">
                  <c:v>1465</c:v>
                </c:pt>
                <c:pt idx="18">
                  <c:v>1483</c:v>
                </c:pt>
                <c:pt idx="19">
                  <c:v>1620</c:v>
                </c:pt>
                <c:pt idx="20">
                  <c:v>1778</c:v>
                </c:pt>
                <c:pt idx="21">
                  <c:v>1836</c:v>
                </c:pt>
                <c:pt idx="22">
                  <c:v>1637</c:v>
                </c:pt>
                <c:pt idx="23">
                  <c:v>1968</c:v>
                </c:pt>
                <c:pt idx="24">
                  <c:v>2112</c:v>
                </c:pt>
                <c:pt idx="25">
                  <c:v>2120</c:v>
                </c:pt>
                <c:pt idx="26">
                  <c:v>2137</c:v>
                </c:pt>
                <c:pt idx="27">
                  <c:v>2284</c:v>
                </c:pt>
                <c:pt idx="28">
                  <c:v>2437</c:v>
                </c:pt>
                <c:pt idx="29">
                  <c:v>2436</c:v>
                </c:pt>
                <c:pt idx="30">
                  <c:v>2462</c:v>
                </c:pt>
                <c:pt idx="31">
                  <c:v>2632</c:v>
                </c:pt>
                <c:pt idx="32">
                  <c:v>2453</c:v>
                </c:pt>
                <c:pt idx="33">
                  <c:v>2570</c:v>
                </c:pt>
                <c:pt idx="34">
                  <c:v>2789</c:v>
                </c:pt>
                <c:pt idx="35">
                  <c:v>2943</c:v>
                </c:pt>
                <c:pt idx="36">
                  <c:v>3067</c:v>
                </c:pt>
                <c:pt idx="37">
                  <c:v>3087</c:v>
                </c:pt>
                <c:pt idx="38">
                  <c:v>2931</c:v>
                </c:pt>
                <c:pt idx="39">
                  <c:v>3258</c:v>
                </c:pt>
                <c:pt idx="40">
                  <c:v>3427</c:v>
                </c:pt>
                <c:pt idx="41">
                  <c:v>3248</c:v>
                </c:pt>
                <c:pt idx="42">
                  <c:v>3436</c:v>
                </c:pt>
                <c:pt idx="43">
                  <c:v>3435</c:v>
                </c:pt>
                <c:pt idx="44">
                  <c:v>3738</c:v>
                </c:pt>
                <c:pt idx="45">
                  <c:v>3606</c:v>
                </c:pt>
                <c:pt idx="46">
                  <c:v>3423</c:v>
                </c:pt>
                <c:pt idx="47">
                  <c:v>3878</c:v>
                </c:pt>
                <c:pt idx="48">
                  <c:v>4049</c:v>
                </c:pt>
                <c:pt idx="49">
                  <c:v>4092</c:v>
                </c:pt>
                <c:pt idx="50">
                  <c:v>4128</c:v>
                </c:pt>
                <c:pt idx="51">
                  <c:v>4082</c:v>
                </c:pt>
                <c:pt idx="52">
                  <c:v>4020</c:v>
                </c:pt>
                <c:pt idx="53">
                  <c:v>4381</c:v>
                </c:pt>
                <c:pt idx="54">
                  <c:v>4422</c:v>
                </c:pt>
                <c:pt idx="55">
                  <c:v>4406</c:v>
                </c:pt>
                <c:pt idx="56">
                  <c:v>4406</c:v>
                </c:pt>
                <c:pt idx="57">
                  <c:v>4730</c:v>
                </c:pt>
                <c:pt idx="58">
                  <c:v>4554</c:v>
                </c:pt>
                <c:pt idx="59">
                  <c:v>4375</c:v>
                </c:pt>
                <c:pt idx="60">
                  <c:v>71</c:v>
                </c:pt>
                <c:pt idx="61">
                  <c:v>4041</c:v>
                </c:pt>
                <c:pt idx="62">
                  <c:v>157</c:v>
                </c:pt>
                <c:pt idx="63">
                  <c:v>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C7-4927-9A0B-B319F25967D0}"/>
            </c:ext>
          </c:extLst>
        </c:ser>
        <c:ser>
          <c:idx val="2"/>
          <c:order val="1"/>
          <c:tx>
            <c:v>Resource Free Improvement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xVal>
            <c:numRef>
              <c:f>'Gbox Slips'!$A$3:$A$67</c:f>
              <c:numCache>
                <c:formatCode>General</c:formatCode>
                <c:ptCount val="6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</c:numCache>
            </c:numRef>
          </c:xVal>
          <c:yVal>
            <c:numRef>
              <c:f>'Gbox Slips'!$F$3:$F$67</c:f>
              <c:numCache>
                <c:formatCode>General</c:formatCode>
                <c:ptCount val="65"/>
                <c:pt idx="0">
                  <c:v>0</c:v>
                </c:pt>
                <c:pt idx="1">
                  <c:v>34</c:v>
                </c:pt>
                <c:pt idx="2">
                  <c:v>52</c:v>
                </c:pt>
                <c:pt idx="3">
                  <c:v>74</c:v>
                </c:pt>
                <c:pt idx="4">
                  <c:v>72</c:v>
                </c:pt>
                <c:pt idx="5">
                  <c:v>109</c:v>
                </c:pt>
                <c:pt idx="6">
                  <c:v>268</c:v>
                </c:pt>
                <c:pt idx="7">
                  <c:v>140</c:v>
                </c:pt>
                <c:pt idx="8">
                  <c:v>283</c:v>
                </c:pt>
                <c:pt idx="9">
                  <c:v>175</c:v>
                </c:pt>
                <c:pt idx="10">
                  <c:v>190</c:v>
                </c:pt>
                <c:pt idx="11">
                  <c:v>220</c:v>
                </c:pt>
                <c:pt idx="12">
                  <c:v>236</c:v>
                </c:pt>
                <c:pt idx="13">
                  <c:v>237</c:v>
                </c:pt>
                <c:pt idx="14">
                  <c:v>266</c:v>
                </c:pt>
                <c:pt idx="15">
                  <c:v>287</c:v>
                </c:pt>
                <c:pt idx="16">
                  <c:v>284</c:v>
                </c:pt>
                <c:pt idx="17">
                  <c:v>325</c:v>
                </c:pt>
                <c:pt idx="18">
                  <c:v>330</c:v>
                </c:pt>
                <c:pt idx="19">
                  <c:v>500</c:v>
                </c:pt>
                <c:pt idx="20">
                  <c:v>342</c:v>
                </c:pt>
                <c:pt idx="21">
                  <c:v>531</c:v>
                </c:pt>
                <c:pt idx="22">
                  <c:v>365</c:v>
                </c:pt>
                <c:pt idx="23">
                  <c:v>439</c:v>
                </c:pt>
                <c:pt idx="24">
                  <c:v>446</c:v>
                </c:pt>
                <c:pt idx="25">
                  <c:v>585</c:v>
                </c:pt>
                <c:pt idx="26">
                  <c:v>603</c:v>
                </c:pt>
                <c:pt idx="27">
                  <c:v>511</c:v>
                </c:pt>
                <c:pt idx="28">
                  <c:v>495</c:v>
                </c:pt>
                <c:pt idx="29">
                  <c:v>533</c:v>
                </c:pt>
                <c:pt idx="30">
                  <c:v>672</c:v>
                </c:pt>
                <c:pt idx="31">
                  <c:v>712</c:v>
                </c:pt>
                <c:pt idx="32">
                  <c:v>571</c:v>
                </c:pt>
                <c:pt idx="33">
                  <c:v>598</c:v>
                </c:pt>
                <c:pt idx="34">
                  <c:v>613</c:v>
                </c:pt>
                <c:pt idx="35">
                  <c:v>752</c:v>
                </c:pt>
                <c:pt idx="36">
                  <c:v>607</c:v>
                </c:pt>
                <c:pt idx="37">
                  <c:v>832</c:v>
                </c:pt>
                <c:pt idx="38">
                  <c:v>814</c:v>
                </c:pt>
                <c:pt idx="39">
                  <c:v>692</c:v>
                </c:pt>
                <c:pt idx="40">
                  <c:v>884</c:v>
                </c:pt>
                <c:pt idx="41">
                  <c:v>901</c:v>
                </c:pt>
                <c:pt idx="42">
                  <c:v>761</c:v>
                </c:pt>
                <c:pt idx="43">
                  <c:v>756</c:v>
                </c:pt>
                <c:pt idx="44">
                  <c:v>929</c:v>
                </c:pt>
                <c:pt idx="45">
                  <c:v>804</c:v>
                </c:pt>
                <c:pt idx="46">
                  <c:v>959</c:v>
                </c:pt>
                <c:pt idx="47">
                  <c:v>855</c:v>
                </c:pt>
                <c:pt idx="48">
                  <c:v>1116</c:v>
                </c:pt>
                <c:pt idx="49">
                  <c:v>864</c:v>
                </c:pt>
                <c:pt idx="50">
                  <c:v>1350</c:v>
                </c:pt>
                <c:pt idx="51">
                  <c:v>1018</c:v>
                </c:pt>
                <c:pt idx="52">
                  <c:v>1184</c:v>
                </c:pt>
                <c:pt idx="53">
                  <c:v>1102</c:v>
                </c:pt>
                <c:pt idx="54">
                  <c:v>1219</c:v>
                </c:pt>
                <c:pt idx="55">
                  <c:v>1386</c:v>
                </c:pt>
                <c:pt idx="56">
                  <c:v>1453</c:v>
                </c:pt>
                <c:pt idx="57">
                  <c:v>1018</c:v>
                </c:pt>
                <c:pt idx="58">
                  <c:v>1211</c:v>
                </c:pt>
                <c:pt idx="59">
                  <c:v>1315</c:v>
                </c:pt>
                <c:pt idx="60">
                  <c:v>1087</c:v>
                </c:pt>
                <c:pt idx="61">
                  <c:v>1075</c:v>
                </c:pt>
                <c:pt idx="62">
                  <c:v>1331</c:v>
                </c:pt>
                <c:pt idx="63">
                  <c:v>1088</c:v>
                </c:pt>
                <c:pt idx="64">
                  <c:v>1372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C7-4927-9A0B-B319F2596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470495"/>
        <c:axId val="209946092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2"/>
                <c:tx>
                  <c:v>Fully Parallel Search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gradFill rotWithShape="1">
                      <a:gsLst>
                        <a:gs pos="0">
                          <a:schemeClr val="accent1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1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1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'Fully Parallel'!$H$3:$H$66</c15:sqref>
                        </c15:formulaRef>
                      </c:ext>
                    </c:extLst>
                    <c:numCache>
                      <c:formatCode>General</c:formatCode>
                      <c:ptCount val="6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'Fully Parallel'!$M$3:$M$66</c15:sqref>
                        </c15:formulaRef>
                      </c:ext>
                    </c:extLst>
                    <c:numCache>
                      <c:formatCode>General</c:formatCode>
                      <c:ptCount val="64"/>
                      <c:pt idx="0">
                        <c:v>0</c:v>
                      </c:pt>
                      <c:pt idx="1">
                        <c:v>0</c:v>
                      </c:pt>
                      <c:pt idx="2">
                        <c:v>33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35</c:v>
                      </c:pt>
                      <c:pt idx="7">
                        <c:v>35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34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35</c:v>
                      </c:pt>
                      <c:pt idx="27">
                        <c:v>33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34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34</c:v>
                      </c:pt>
                      <c:pt idx="46">
                        <c:v>0</c:v>
                      </c:pt>
                      <c:pt idx="47">
                        <c:v>34</c:v>
                      </c:pt>
                      <c:pt idx="48">
                        <c:v>35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34</c:v>
                      </c:pt>
                      <c:pt idx="53">
                        <c:v>34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66</c:v>
                      </c:pt>
                      <c:pt idx="57">
                        <c:v>34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34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D7C7-4927-9A0B-B319F25967D0}"/>
                  </c:ext>
                </c:extLst>
              </c15:ser>
            </c15:filteredScatterSeries>
          </c:ext>
        </c:extLst>
      </c:scatterChart>
      <c:valAx>
        <c:axId val="2099470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Offset/Bits Removed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460927"/>
        <c:crosses val="autoZero"/>
        <c:crossBetween val="midCat"/>
      </c:valAx>
      <c:valAx>
        <c:axId val="209946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66b Blocks Lost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4704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Blocks Lost During Resync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Original Scheme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'Original System'!$B$3:$B$66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xVal>
          <c:yVal>
            <c:numRef>
              <c:f>'Original System'!$G$3:$G$66</c:f>
              <c:numCache>
                <c:formatCode>General</c:formatCode>
                <c:ptCount val="64"/>
                <c:pt idx="0">
                  <c:v>159</c:v>
                </c:pt>
                <c:pt idx="1">
                  <c:v>178</c:v>
                </c:pt>
                <c:pt idx="2">
                  <c:v>208</c:v>
                </c:pt>
                <c:pt idx="3">
                  <c:v>175</c:v>
                </c:pt>
                <c:pt idx="4">
                  <c:v>483</c:v>
                </c:pt>
                <c:pt idx="5">
                  <c:v>336</c:v>
                </c:pt>
                <c:pt idx="6">
                  <c:v>520</c:v>
                </c:pt>
                <c:pt idx="7">
                  <c:v>722</c:v>
                </c:pt>
                <c:pt idx="8">
                  <c:v>606</c:v>
                </c:pt>
                <c:pt idx="9">
                  <c:v>816</c:v>
                </c:pt>
                <c:pt idx="10">
                  <c:v>836</c:v>
                </c:pt>
                <c:pt idx="11">
                  <c:v>983</c:v>
                </c:pt>
                <c:pt idx="12">
                  <c:v>1127</c:v>
                </c:pt>
                <c:pt idx="13">
                  <c:v>1168</c:v>
                </c:pt>
                <c:pt idx="14">
                  <c:v>1173</c:v>
                </c:pt>
                <c:pt idx="15">
                  <c:v>1315</c:v>
                </c:pt>
                <c:pt idx="16">
                  <c:v>1457</c:v>
                </c:pt>
                <c:pt idx="17">
                  <c:v>1465</c:v>
                </c:pt>
                <c:pt idx="18">
                  <c:v>1483</c:v>
                </c:pt>
                <c:pt idx="19">
                  <c:v>1620</c:v>
                </c:pt>
                <c:pt idx="20">
                  <c:v>1778</c:v>
                </c:pt>
                <c:pt idx="21">
                  <c:v>1836</c:v>
                </c:pt>
                <c:pt idx="22">
                  <c:v>1637</c:v>
                </c:pt>
                <c:pt idx="23">
                  <c:v>1968</c:v>
                </c:pt>
                <c:pt idx="24">
                  <c:v>2112</c:v>
                </c:pt>
                <c:pt idx="25">
                  <c:v>2120</c:v>
                </c:pt>
                <c:pt idx="26">
                  <c:v>2137</c:v>
                </c:pt>
                <c:pt idx="27">
                  <c:v>2284</c:v>
                </c:pt>
                <c:pt idx="28">
                  <c:v>2437</c:v>
                </c:pt>
                <c:pt idx="29">
                  <c:v>2436</c:v>
                </c:pt>
                <c:pt idx="30">
                  <c:v>2462</c:v>
                </c:pt>
                <c:pt idx="31">
                  <c:v>2632</c:v>
                </c:pt>
                <c:pt idx="32">
                  <c:v>2453</c:v>
                </c:pt>
                <c:pt idx="33">
                  <c:v>2570</c:v>
                </c:pt>
                <c:pt idx="34">
                  <c:v>2789</c:v>
                </c:pt>
                <c:pt idx="35">
                  <c:v>2943</c:v>
                </c:pt>
                <c:pt idx="36">
                  <c:v>3067</c:v>
                </c:pt>
                <c:pt idx="37">
                  <c:v>3087</c:v>
                </c:pt>
                <c:pt idx="38">
                  <c:v>2931</c:v>
                </c:pt>
                <c:pt idx="39">
                  <c:v>3258</c:v>
                </c:pt>
                <c:pt idx="40">
                  <c:v>3427</c:v>
                </c:pt>
                <c:pt idx="41">
                  <c:v>3248</c:v>
                </c:pt>
                <c:pt idx="42">
                  <c:v>3436</c:v>
                </c:pt>
                <c:pt idx="43">
                  <c:v>3435</c:v>
                </c:pt>
                <c:pt idx="44">
                  <c:v>3738</c:v>
                </c:pt>
                <c:pt idx="45">
                  <c:v>3606</c:v>
                </c:pt>
                <c:pt idx="46">
                  <c:v>3423</c:v>
                </c:pt>
                <c:pt idx="47">
                  <c:v>3878</c:v>
                </c:pt>
                <c:pt idx="48">
                  <c:v>4049</c:v>
                </c:pt>
                <c:pt idx="49">
                  <c:v>4092</c:v>
                </c:pt>
                <c:pt idx="50">
                  <c:v>4128</c:v>
                </c:pt>
                <c:pt idx="51">
                  <c:v>4082</c:v>
                </c:pt>
                <c:pt idx="52">
                  <c:v>4020</c:v>
                </c:pt>
                <c:pt idx="53">
                  <c:v>4381</c:v>
                </c:pt>
                <c:pt idx="54">
                  <c:v>4422</c:v>
                </c:pt>
                <c:pt idx="55">
                  <c:v>4406</c:v>
                </c:pt>
                <c:pt idx="56">
                  <c:v>4406</c:v>
                </c:pt>
                <c:pt idx="57">
                  <c:v>4730</c:v>
                </c:pt>
                <c:pt idx="58">
                  <c:v>4554</c:v>
                </c:pt>
                <c:pt idx="59">
                  <c:v>4375</c:v>
                </c:pt>
                <c:pt idx="60">
                  <c:v>71</c:v>
                </c:pt>
                <c:pt idx="61">
                  <c:v>4041</c:v>
                </c:pt>
                <c:pt idx="62">
                  <c:v>157</c:v>
                </c:pt>
                <c:pt idx="63">
                  <c:v>4821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95-46FB-8895-03AA380E5CB7}"/>
            </c:ext>
          </c:extLst>
        </c:ser>
        <c:ser>
          <c:idx val="2"/>
          <c:order val="1"/>
          <c:tx>
            <c:v>Resource Free Improvement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</a:ln>
              <a:effectLst/>
            </c:spPr>
          </c:marker>
          <c:xVal>
            <c:numRef>
              <c:f>'Gbox Slips'!$A$3:$A$67</c:f>
              <c:numCache>
                <c:formatCode>General</c:formatCode>
                <c:ptCount val="6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</c:numCache>
            </c:numRef>
          </c:xVal>
          <c:yVal>
            <c:numRef>
              <c:f>'Gbox Slips'!$F$3:$F$67</c:f>
              <c:numCache>
                <c:formatCode>General</c:formatCode>
                <c:ptCount val="65"/>
                <c:pt idx="0">
                  <c:v>0</c:v>
                </c:pt>
                <c:pt idx="1">
                  <c:v>34</c:v>
                </c:pt>
                <c:pt idx="2">
                  <c:v>52</c:v>
                </c:pt>
                <c:pt idx="3">
                  <c:v>74</c:v>
                </c:pt>
                <c:pt idx="4">
                  <c:v>72</c:v>
                </c:pt>
                <c:pt idx="5">
                  <c:v>109</c:v>
                </c:pt>
                <c:pt idx="6">
                  <c:v>268</c:v>
                </c:pt>
                <c:pt idx="7">
                  <c:v>140</c:v>
                </c:pt>
                <c:pt idx="8">
                  <c:v>283</c:v>
                </c:pt>
                <c:pt idx="9">
                  <c:v>175</c:v>
                </c:pt>
                <c:pt idx="10">
                  <c:v>190</c:v>
                </c:pt>
                <c:pt idx="11">
                  <c:v>220</c:v>
                </c:pt>
                <c:pt idx="12">
                  <c:v>236</c:v>
                </c:pt>
                <c:pt idx="13">
                  <c:v>237</c:v>
                </c:pt>
                <c:pt idx="14">
                  <c:v>266</c:v>
                </c:pt>
                <c:pt idx="15">
                  <c:v>287</c:v>
                </c:pt>
                <c:pt idx="16">
                  <c:v>284</c:v>
                </c:pt>
                <c:pt idx="17">
                  <c:v>325</c:v>
                </c:pt>
                <c:pt idx="18">
                  <c:v>330</c:v>
                </c:pt>
                <c:pt idx="19">
                  <c:v>500</c:v>
                </c:pt>
                <c:pt idx="20">
                  <c:v>342</c:v>
                </c:pt>
                <c:pt idx="21">
                  <c:v>531</c:v>
                </c:pt>
                <c:pt idx="22">
                  <c:v>365</c:v>
                </c:pt>
                <c:pt idx="23">
                  <c:v>439</c:v>
                </c:pt>
                <c:pt idx="24">
                  <c:v>446</c:v>
                </c:pt>
                <c:pt idx="25">
                  <c:v>585</c:v>
                </c:pt>
                <c:pt idx="26">
                  <c:v>603</c:v>
                </c:pt>
                <c:pt idx="27">
                  <c:v>511</c:v>
                </c:pt>
                <c:pt idx="28">
                  <c:v>495</c:v>
                </c:pt>
                <c:pt idx="29">
                  <c:v>533</c:v>
                </c:pt>
                <c:pt idx="30">
                  <c:v>672</c:v>
                </c:pt>
                <c:pt idx="31">
                  <c:v>712</c:v>
                </c:pt>
                <c:pt idx="32">
                  <c:v>571</c:v>
                </c:pt>
                <c:pt idx="33">
                  <c:v>598</c:v>
                </c:pt>
                <c:pt idx="34">
                  <c:v>613</c:v>
                </c:pt>
                <c:pt idx="35">
                  <c:v>752</c:v>
                </c:pt>
                <c:pt idx="36">
                  <c:v>607</c:v>
                </c:pt>
                <c:pt idx="37">
                  <c:v>832</c:v>
                </c:pt>
                <c:pt idx="38">
                  <c:v>814</c:v>
                </c:pt>
                <c:pt idx="39">
                  <c:v>692</c:v>
                </c:pt>
                <c:pt idx="40">
                  <c:v>884</c:v>
                </c:pt>
                <c:pt idx="41">
                  <c:v>901</c:v>
                </c:pt>
                <c:pt idx="42">
                  <c:v>761</c:v>
                </c:pt>
                <c:pt idx="43">
                  <c:v>756</c:v>
                </c:pt>
                <c:pt idx="44">
                  <c:v>929</c:v>
                </c:pt>
                <c:pt idx="45">
                  <c:v>804</c:v>
                </c:pt>
                <c:pt idx="46">
                  <c:v>959</c:v>
                </c:pt>
                <c:pt idx="47">
                  <c:v>855</c:v>
                </c:pt>
                <c:pt idx="48">
                  <c:v>1116</c:v>
                </c:pt>
                <c:pt idx="49">
                  <c:v>864</c:v>
                </c:pt>
                <c:pt idx="50">
                  <c:v>1350</c:v>
                </c:pt>
                <c:pt idx="51">
                  <c:v>1018</c:v>
                </c:pt>
                <c:pt idx="52">
                  <c:v>1184</c:v>
                </c:pt>
                <c:pt idx="53">
                  <c:v>1102</c:v>
                </c:pt>
                <c:pt idx="54">
                  <c:v>1219</c:v>
                </c:pt>
                <c:pt idx="55">
                  <c:v>1386</c:v>
                </c:pt>
                <c:pt idx="56">
                  <c:v>1453</c:v>
                </c:pt>
                <c:pt idx="57">
                  <c:v>1018</c:v>
                </c:pt>
                <c:pt idx="58">
                  <c:v>1211</c:v>
                </c:pt>
                <c:pt idx="59">
                  <c:v>1315</c:v>
                </c:pt>
                <c:pt idx="60">
                  <c:v>1087</c:v>
                </c:pt>
                <c:pt idx="61">
                  <c:v>1075</c:v>
                </c:pt>
                <c:pt idx="62">
                  <c:v>1331</c:v>
                </c:pt>
                <c:pt idx="63">
                  <c:v>1088</c:v>
                </c:pt>
                <c:pt idx="64">
                  <c:v>1372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95-46FB-8895-03AA380E5CB7}"/>
            </c:ext>
          </c:extLst>
        </c:ser>
        <c:ser>
          <c:idx val="0"/>
          <c:order val="2"/>
          <c:tx>
            <c:v>Fully Parallel Search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  <a:round/>
              </a:ln>
              <a:effectLst/>
            </c:spPr>
          </c:marker>
          <c:xVal>
            <c:numRef>
              <c:f>'Fully Parallel'!$H$3:$H$66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xVal>
          <c:yVal>
            <c:numRef>
              <c:f>'Fully Parallel'!$M$3:$M$66</c:f>
              <c:numCache>
                <c:formatCode>General</c:formatCode>
                <c:ptCount val="64"/>
                <c:pt idx="0">
                  <c:v>0</c:v>
                </c:pt>
                <c:pt idx="1">
                  <c:v>0</c:v>
                </c:pt>
                <c:pt idx="2">
                  <c:v>33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35</c:v>
                </c:pt>
                <c:pt idx="7">
                  <c:v>35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34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35</c:v>
                </c:pt>
                <c:pt idx="27">
                  <c:v>33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34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34</c:v>
                </c:pt>
                <c:pt idx="46">
                  <c:v>0</c:v>
                </c:pt>
                <c:pt idx="47">
                  <c:v>34</c:v>
                </c:pt>
                <c:pt idx="48">
                  <c:v>35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34</c:v>
                </c:pt>
                <c:pt idx="53">
                  <c:v>34</c:v>
                </c:pt>
                <c:pt idx="54">
                  <c:v>0</c:v>
                </c:pt>
                <c:pt idx="55">
                  <c:v>0</c:v>
                </c:pt>
                <c:pt idx="56">
                  <c:v>66</c:v>
                </c:pt>
                <c:pt idx="57">
                  <c:v>34</c:v>
                </c:pt>
                <c:pt idx="58">
                  <c:v>0</c:v>
                </c:pt>
                <c:pt idx="59">
                  <c:v>0</c:v>
                </c:pt>
                <c:pt idx="60">
                  <c:v>34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95-46FB-8895-03AA380E5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9470495"/>
        <c:axId val="2099460927"/>
      </c:scatterChart>
      <c:valAx>
        <c:axId val="2099470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Offset/Bits Removed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460927"/>
        <c:crosses val="autoZero"/>
        <c:crossBetween val="midCat"/>
      </c:valAx>
      <c:valAx>
        <c:axId val="2099460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66b Blocks Lost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94704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'Resource Utilization'!$B$1</c:f>
              <c:strCache>
                <c:ptCount val="1"/>
                <c:pt idx="0">
                  <c:v>Free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'Resource Utilization'!$A$2:$A$3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'Resource Utilization'!$B$2:$B$3</c:f>
              <c:numCache>
                <c:formatCode>General</c:formatCode>
                <c:ptCount val="2"/>
                <c:pt idx="0">
                  <c:v>191</c:v>
                </c:pt>
                <c:pt idx="1">
                  <c:v>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AF-4F9F-87BF-E74D3D6EA3B4}"/>
            </c:ext>
          </c:extLst>
        </c:ser>
        <c:ser>
          <c:idx val="1"/>
          <c:order val="1"/>
          <c:tx>
            <c:strRef>
              <c:f>'Resource Utilization'!$C$1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'Resource Utilization'!$A$2:$A$3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'Resource Utilization'!$C$2:$C$3</c:f>
              <c:numCache>
                <c:formatCode>General</c:formatCode>
                <c:ptCount val="2"/>
                <c:pt idx="0">
                  <c:v>1381</c:v>
                </c:pt>
                <c:pt idx="1">
                  <c:v>1067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AF-4F9F-87BF-E74D3D6EA3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8852832"/>
        <c:axId val="488868640"/>
      </c:barChart>
      <c:catAx>
        <c:axId val="48885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68640"/>
        <c:crosses val="autoZero"/>
        <c:auto val="1"/>
        <c:lblAlgn val="ctr"/>
        <c:lblOffset val="100"/>
        <c:noMultiLvlLbl val="0"/>
      </c:catAx>
      <c:valAx>
        <c:axId val="488868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Resources Used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5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'Resource Utilization'!$F$1</c:f>
              <c:strCache>
                <c:ptCount val="1"/>
                <c:pt idx="0">
                  <c:v>Free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'Resource Utilization'!$E$2:$E$3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'Resource Utilization'!$F$2:$F$3</c:f>
              <c:numCache>
                <c:formatCode>0.00%</c:formatCode>
                <c:ptCount val="2"/>
                <c:pt idx="0">
                  <c:v>1.9E-3</c:v>
                </c:pt>
                <c:pt idx="1">
                  <c:v>1.6999999999999999E-3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CA-45CF-A5D4-2C90ED512D03}"/>
            </c:ext>
          </c:extLst>
        </c:ser>
        <c:ser>
          <c:idx val="1"/>
          <c:order val="1"/>
          <c:tx>
            <c:strRef>
              <c:f>'Resource Utilization'!$G$1</c:f>
              <c:strCache>
                <c:ptCount val="1"/>
                <c:pt idx="0">
                  <c:v>Parallel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'Resource Utilization'!$E$2:$E$3</c:f>
              <c:strCache>
                <c:ptCount val="2"/>
                <c:pt idx="0">
                  <c:v>LUTs</c:v>
                </c:pt>
                <c:pt idx="1">
                  <c:v>FFs</c:v>
                </c:pt>
              </c:strCache>
            </c:strRef>
          </c:cat>
          <c:val>
            <c:numRef>
              <c:f>'Resource Utilization'!$G$2:$G$3</c:f>
              <c:numCache>
                <c:formatCode>0.00%</c:formatCode>
                <c:ptCount val="2"/>
                <c:pt idx="0">
                  <c:v>1.3599999999999999E-2</c:v>
                </c:pt>
                <c:pt idx="1">
                  <c:v>5.3E-3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CA-45CF-A5D4-2C90ED512D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8863232"/>
        <c:axId val="488854496"/>
      </c:barChart>
      <c:catAx>
        <c:axId val="48886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54496"/>
        <c:crosses val="autoZero"/>
        <c:auto val="1"/>
        <c:lblAlgn val="ctr"/>
        <c:lblOffset val="100"/>
        <c:noMultiLvlLbl val="0"/>
      </c:catAx>
      <c:valAx>
        <c:axId val="4888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of Total Chip Resources Used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86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9CD6-8D58-448B-831D-AD6917C1CE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5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9CD6-8D58-448B-831D-AD6917C1CE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9CD6-8D58-448B-831D-AD6917C1CE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0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9CD6-8D58-448B-831D-AD6917C1CE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9CD6-8D58-448B-831D-AD6917C1CE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9CD6-8D58-448B-831D-AD6917C1CE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9CD6-8D58-448B-831D-AD6917C1CE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1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9CD6-8D58-448B-831D-AD6917C1CE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9CD6-8D58-448B-831D-AD6917C1CE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9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B79CD6-8D58-448B-831D-AD6917C1CE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8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9CD6-8D58-448B-831D-AD6917C1CE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B79CD6-8D58-448B-831D-AD6917C1CE37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0033A3-9C62-4E6A-AA88-01AE2E6B43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55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95512-792F-43A0-B277-148ECF63D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Custom “SEE tolerant” Aurora Gearbox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B52DE-FA2F-4B61-9970-435C4629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Anatoliy Martynyuk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0328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443C-B6D9-4DF1-A8E4-58871E1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D7F4-F4A6-4759-A0A8-DD8A51CF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894"/>
            <a:ext cx="10058400" cy="4207196"/>
          </a:xfrm>
        </p:spPr>
        <p:txBody>
          <a:bodyPr>
            <a:normAutofit lnSpcReduction="10000"/>
          </a:bodyPr>
          <a:lstStyle/>
          <a:p>
            <a:pPr marL="384048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Parameterizable Partially Parallel Search: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 tradeoff can be made between the amount of parallel search occurring to maximize common case recovery while minimizing the additional resource required to support the search.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 this variation bit slips and parallel search are used together where the number of bits searched in parallel is equal to the number of bits slipped per bit slip.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Fail Fast Header Seekers: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Rather than search a consecutive block of bits, have seekers assigned to evenly spaced bit positions to which they rotate whenever their current position results in an invalid header.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Error Tolerance Algorithms: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At a relatively cheap cost in resources, various error tolerance schemes can strike a balance to avoid pointless and costly searches as a result of a bit flip, while remaining vigilant to bit adds and bit drops.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The resources used to track tolerance and evaluate whether sync is achieved can be merged with the parallel header checking to reduce resources.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endParaRPr lang="en-US" sz="12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779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443C-B6D9-4DF1-A8E4-58871E1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D7F4-F4A6-4759-A0A8-DD8A51CF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894"/>
            <a:ext cx="10058400" cy="4207196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YARR </a:t>
            </a:r>
            <a:r>
              <a:rPr lang="en-US" dirty="0" err="1"/>
              <a:t>rx</a:t>
            </a:r>
            <a:r>
              <a:rPr lang="en-US" dirty="0"/>
              <a:t> from the RD53B receives serial data across multiple lanes with a 2 bit “delimiter” to identify individual data blocks.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SEEs can corrupt the data on the output of the RD53B so that bits are dropped, added or flipped within the data stream, resulting in a loss of synchronization between the RD53B and YARR.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YARR </a:t>
            </a:r>
            <a:r>
              <a:rPr lang="en-US" dirty="0" err="1"/>
              <a:t>rx</a:t>
            </a:r>
            <a:r>
              <a:rPr lang="en-US" dirty="0"/>
              <a:t> has a sync loss detection and recovery scheme… however, it suffers from inefficiencies which result in an unnecessary number of lost data and can be improved.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new recovery scheme aims to remove redundancy and complexity as well add parallelism to improve sync recovery performance.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new recovery scheme can provide moderate improvements at no cost in resources, upwards to drastic improvements with an investment in device resources.</a:t>
            </a:r>
          </a:p>
          <a:p>
            <a:pPr marL="201168" lvl="1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endParaRPr lang="en-US" sz="12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951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443C-B6D9-4DF1-A8E4-58871E16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Context : Communication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D7F4-F4A6-4759-A0A8-DD8A51CF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68100"/>
            <a:ext cx="3912043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RD53B and YARR DAQ communicate via the 64b/66b Aurora encoding. Four Channels transmit data simultaneously.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Aurora encoding packs together 64 “scrambled” bits of scrambled data with 2 header bits, which can be either a “01” or a “10”.</a:t>
            </a:r>
          </a:p>
          <a:p>
            <a:pPr marL="384048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B5426-FF65-272B-ECAD-2FA38E97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78" y="2547364"/>
            <a:ext cx="5817043" cy="26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6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443C-B6D9-4DF1-A8E4-58871E16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: Single Event Effects (SEEs)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D7F4-F4A6-4759-A0A8-DD8A51CF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55894"/>
            <a:ext cx="5500072" cy="420719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Single Event Effects are radiation inflicted damage that can result in glitches or bit flips.</a:t>
            </a:r>
          </a:p>
          <a:p>
            <a:pPr marL="201168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SEUs </a:t>
            </a:r>
            <a:r>
              <a:rPr lang="en-US" sz="1800" dirty="0"/>
              <a:t>(Single Event Upsets) </a:t>
            </a:r>
            <a:r>
              <a:rPr lang="en-US" dirty="0"/>
              <a:t>: A bit flip of a memory register. </a:t>
            </a:r>
          </a:p>
          <a:p>
            <a:pPr marL="384048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SETs </a:t>
            </a:r>
            <a:r>
              <a:rPr lang="en-US" sz="1800" dirty="0"/>
              <a:t>(Single Event Transients)</a:t>
            </a:r>
            <a:r>
              <a:rPr lang="en-US" dirty="0"/>
              <a:t>: A voltage glitch on a line, especially dangerous if on a clock or reset.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endParaRPr lang="en-US" sz="1200" dirty="0"/>
          </a:p>
          <a:p>
            <a:pPr lvl="2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600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1F8A9486-54AF-895A-ADF4-D1DACBDE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939" y="1855894"/>
            <a:ext cx="4150476" cy="377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1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7479-66F3-B3A9-6487-3DF3E854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SEEs Consequences to the YARR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B210-76A3-5CF3-57B7-A5717B086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47537" cy="4023360"/>
          </a:xfrm>
        </p:spPr>
        <p:txBody>
          <a:bodyPr/>
          <a:lstStyle/>
          <a:p>
            <a:r>
              <a:rPr lang="en-US" dirty="0"/>
              <a:t>We can ignore the physics surrounding SEEs and represent them in digital logic as bit flips, bit drops, and bit adds: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Header bits are seen consistently, we’re in sync.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A bit flip causes a header to be invalid, ideally still in sync.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A bit drop resulting in the header bits “moving”, no longer in sync.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A bit add resulting in the header bits “moving”, no longer in sync.</a:t>
            </a:r>
          </a:p>
          <a:p>
            <a:pPr marL="749808" lvl="1" indent="-457200">
              <a:buFont typeface="+mj-lt"/>
              <a:buAutoNum type="alphaLcParenR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7A1D2-83AD-3446-4363-4ACB09DC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733" y="2398113"/>
            <a:ext cx="6312730" cy="25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0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0FD8-43F1-28B0-590C-3E4CAA7A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Resync Scheme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9F9BCE-C177-2A74-69A0-30C947F0DF49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Utilizes two bit slipping mechanisms simultaneously to shift headers back into correct position.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Slips in only a single direction.</a:t>
            </a:r>
          </a:p>
          <a:p>
            <a:pPr marL="384048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Checks a single bit pair at a time for the header bits during recovery.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Offers no tolerance for header bit flips and would immediately start slipping even if there is no issue to resolve.</a:t>
            </a:r>
          </a:p>
          <a:p>
            <a:endParaRPr lang="en-US" dirty="0"/>
          </a:p>
          <a:p>
            <a:pPr marL="749808" lvl="1" indent="-457200">
              <a:buFont typeface="+mj-lt"/>
              <a:buAutoNum type="alphaLcParenR"/>
            </a:pPr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69D45A36-D0AB-43AC-AE7A-0AFB5B6DA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783367"/>
              </p:ext>
            </p:extLst>
          </p:nvPr>
        </p:nvGraphicFramePr>
        <p:xfrm>
          <a:off x="6095999" y="1846263"/>
          <a:ext cx="5059363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45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63B0-B5EC-CD0D-3950-A4820ACA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and Improved Resync Scheme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891AFDD-3AB5-D118-97D7-C3A0FC2B33E9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Reduced to a single effective bit slip mechanism.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Offered limited tolerance to allow single bit flips but fail fast otherwise.</a:t>
            </a:r>
          </a:p>
          <a:p>
            <a:endParaRPr lang="en-US" dirty="0"/>
          </a:p>
          <a:p>
            <a:pPr marL="749808" lvl="1" indent="-457200">
              <a:buFont typeface="+mj-lt"/>
              <a:buAutoNum type="alphaLcParenR"/>
            </a:pP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1150814-DCD7-4C11-9114-91E166B25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167527"/>
              </p:ext>
            </p:extLst>
          </p:nvPr>
        </p:nvGraphicFramePr>
        <p:xfrm>
          <a:off x="6095999" y="1846263"/>
          <a:ext cx="5059363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156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103C-8609-BABF-9631-1847BFF7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Parallel Search Resync Scheme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C4781E-FCA9-05C1-968A-45FCA684D353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bit slipping mechanism whatsoever.</a:t>
            </a:r>
          </a:p>
          <a:p>
            <a:pPr marL="384048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Checks 67 bits for 66 possible header locations simultaneously.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Reduced tolerance but increased consecutive valid block count synchronization requirement.</a:t>
            </a:r>
          </a:p>
          <a:p>
            <a:endParaRPr lang="en-US" dirty="0"/>
          </a:p>
          <a:p>
            <a:pPr marL="749808" lvl="1" indent="-457200">
              <a:buFont typeface="+mj-lt"/>
              <a:buAutoNum type="alphaLcParenR"/>
            </a:pP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DE3B911-7D17-D0E7-9066-F4F4A308B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996803"/>
              </p:ext>
            </p:extLst>
          </p:nvPr>
        </p:nvGraphicFramePr>
        <p:xfrm>
          <a:off x="6095999" y="1846263"/>
          <a:ext cx="5059363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033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4EA9-A987-844F-49DC-8166AAE8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Utilization of Schemes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5F9BB-FF4B-44E5-11D5-920D24F63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Absolute Resource Utilization of Resync Schemes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33605-752A-7AD1-765A-3980C56BB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% Resource</a:t>
            </a:r>
            <a:r>
              <a:rPr lang="en-US" baseline="0" dirty="0"/>
              <a:t> Utilization with </a:t>
            </a:r>
            <a:r>
              <a:rPr lang="en-US" baseline="0" dirty="0" err="1"/>
              <a:t>Kintex</a:t>
            </a:r>
            <a:r>
              <a:rPr lang="en-US" baseline="0" dirty="0"/>
              <a:t> 7 T160 Target FPGA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E843DD0-48D1-77AC-BC39-70F1491804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01300702"/>
              </p:ext>
            </p:extLst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59EA798-F104-81F4-51E2-ACF98584BD8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16788616"/>
              </p:ext>
            </p:extLst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2781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2255</TotalTime>
  <Words>706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Custom “SEE tolerant” Aurora Gearbox</vt:lpstr>
      <vt:lpstr>Overview</vt:lpstr>
      <vt:lpstr>Context : Communication </vt:lpstr>
      <vt:lpstr>Context : Single Event Effects (SEEs)</vt:lpstr>
      <vt:lpstr>SEEs Consequences to the YARR</vt:lpstr>
      <vt:lpstr>Original Resync Scheme</vt:lpstr>
      <vt:lpstr>New and Improved Resync Scheme</vt:lpstr>
      <vt:lpstr>Fully Parallel Search Resync Scheme</vt:lpstr>
      <vt:lpstr>Resource Utilization of Schemes</vt:lpstr>
      <vt:lpstr>Further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LHC Report – 1/27/22</dc:title>
  <dc:creator>Anatoliy Martynyuk</dc:creator>
  <cp:lastModifiedBy>Anatoliy Martynyuk</cp:lastModifiedBy>
  <cp:revision>28</cp:revision>
  <dcterms:created xsi:type="dcterms:W3CDTF">2022-01-27T19:21:58Z</dcterms:created>
  <dcterms:modified xsi:type="dcterms:W3CDTF">2022-05-18T03:40:47Z</dcterms:modified>
</cp:coreProperties>
</file>