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8" r:id="rId3"/>
    <p:sldId id="287" r:id="rId4"/>
    <p:sldId id="289" r:id="rId5"/>
    <p:sldId id="290" r:id="rId6"/>
    <p:sldId id="286" r:id="rId7"/>
    <p:sldId id="284" r:id="rId8"/>
    <p:sldId id="285" r:id="rId9"/>
    <p:sldId id="282" r:id="rId10"/>
    <p:sldId id="292" r:id="rId11"/>
    <p:sldId id="281" r:id="rId12"/>
    <p:sldId id="294" r:id="rId13"/>
    <p:sldId id="280" r:id="rId14"/>
    <p:sldId id="267" r:id="rId15"/>
    <p:sldId id="295" r:id="rId16"/>
    <p:sldId id="278" r:id="rId17"/>
    <p:sldId id="276" r:id="rId18"/>
    <p:sldId id="277" r:id="rId19"/>
    <p:sldId id="279" r:id="rId20"/>
    <p:sldId id="272" r:id="rId21"/>
    <p:sldId id="273" r:id="rId22"/>
    <p:sldId id="291" r:id="rId23"/>
    <p:sldId id="293" r:id="rId24"/>
    <p:sldId id="298" r:id="rId25"/>
    <p:sldId id="299" r:id="rId26"/>
    <p:sldId id="300" r:id="rId27"/>
    <p:sldId id="297" r:id="rId28"/>
    <p:sldId id="29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atoliy\Documents\GitHub\YARR-rx-recovery\docs\bit_drop_regresison.xlsm"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natoliy\Documents\GitHub\YARR-rx-recovery\docs\bit_drop_regresison.xlsm"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atoliy\Documents\GitHub\YARR-rx-recovery\docs\bit_drop_regresison.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atoliy\Documents\GitHub\YARR-rx-recovery\docs\bit_drop_regresison.xlsm"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atoliy\Documents\GitHub\YARR-rx-recovery\docs\bit_drop_regresison.xlsm"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natoliy\Documents\GitHub\YARR-rx-recovery\docs\bit_drop_regresison.xlsm"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natoliy\Documents\GitHub\YARR-rx-recovery\docs\bit_drop_regresison.xlsm"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natoliy\Documents\GitHub\YARR-rx-recovery\docs\bit_drop_regresison.xlsm"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natoliy\Documents\GitHub\YARR-rx-recovery\docs\bit_drop_regresison.xlsm"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natoliy\Documents\GitHub\YARR-rx-recovery\docs\bit_drop_regresison.xlsm"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Blocks Lost During Resync</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1"/>
          <c:order val="0"/>
          <c:tx>
            <c:strRef>
              <c:f>'parallel vs header-seeker-6'!$C$1</c:f>
              <c:strCache>
                <c:ptCount val="1"/>
                <c:pt idx="0">
                  <c:v>FP</c:v>
                </c:pt>
              </c:strCache>
              <c:extLst xmlns:c15="http://schemas.microsoft.com/office/drawing/2012/chart"/>
            </c:strRef>
          </c:tx>
          <c:spPr>
            <a:ln w="25400" cap="rnd">
              <a:noFill/>
              <a:round/>
            </a:ln>
            <a:effectLst/>
          </c:spPr>
          <c:marker>
            <c:symbol val="circle"/>
            <c:size val="5"/>
            <c:spPr>
              <a:solidFill>
                <a:srgbClr val="EF6C00"/>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header-seeker-6'!$C$2:$C$67</c:f>
              <c:numCache>
                <c:formatCode>General</c:formatCode>
                <c:ptCount val="66"/>
                <c:pt idx="0">
                  <c:v>26</c:v>
                </c:pt>
                <c:pt idx="1">
                  <c:v>26</c:v>
                </c:pt>
                <c:pt idx="2">
                  <c:v>26</c:v>
                </c:pt>
                <c:pt idx="3">
                  <c:v>26</c:v>
                </c:pt>
                <c:pt idx="4">
                  <c:v>27</c:v>
                </c:pt>
                <c:pt idx="5">
                  <c:v>26</c:v>
                </c:pt>
                <c:pt idx="6">
                  <c:v>26</c:v>
                </c:pt>
                <c:pt idx="7">
                  <c:v>26</c:v>
                </c:pt>
                <c:pt idx="8">
                  <c:v>26</c:v>
                </c:pt>
                <c:pt idx="9">
                  <c:v>26</c:v>
                </c:pt>
                <c:pt idx="10">
                  <c:v>26</c:v>
                </c:pt>
                <c:pt idx="11">
                  <c:v>26</c:v>
                </c:pt>
                <c:pt idx="12">
                  <c:v>26</c:v>
                </c:pt>
                <c:pt idx="13">
                  <c:v>26</c:v>
                </c:pt>
                <c:pt idx="14">
                  <c:v>26</c:v>
                </c:pt>
                <c:pt idx="15">
                  <c:v>25</c:v>
                </c:pt>
                <c:pt idx="16">
                  <c:v>26</c:v>
                </c:pt>
                <c:pt idx="17">
                  <c:v>26</c:v>
                </c:pt>
                <c:pt idx="18">
                  <c:v>26</c:v>
                </c:pt>
                <c:pt idx="19">
                  <c:v>26</c:v>
                </c:pt>
                <c:pt idx="20">
                  <c:v>26</c:v>
                </c:pt>
                <c:pt idx="21">
                  <c:v>26</c:v>
                </c:pt>
                <c:pt idx="22">
                  <c:v>26</c:v>
                </c:pt>
                <c:pt idx="23">
                  <c:v>26</c:v>
                </c:pt>
                <c:pt idx="24">
                  <c:v>26</c:v>
                </c:pt>
                <c:pt idx="25">
                  <c:v>25</c:v>
                </c:pt>
                <c:pt idx="26">
                  <c:v>26</c:v>
                </c:pt>
                <c:pt idx="27">
                  <c:v>25</c:v>
                </c:pt>
                <c:pt idx="28">
                  <c:v>26</c:v>
                </c:pt>
                <c:pt idx="29">
                  <c:v>26</c:v>
                </c:pt>
                <c:pt idx="30">
                  <c:v>26</c:v>
                </c:pt>
                <c:pt idx="31">
                  <c:v>26</c:v>
                </c:pt>
                <c:pt idx="32">
                  <c:v>26</c:v>
                </c:pt>
                <c:pt idx="33">
                  <c:v>26</c:v>
                </c:pt>
                <c:pt idx="34">
                  <c:v>26</c:v>
                </c:pt>
                <c:pt idx="35">
                  <c:v>26</c:v>
                </c:pt>
                <c:pt idx="36">
                  <c:v>26</c:v>
                </c:pt>
                <c:pt idx="37">
                  <c:v>26</c:v>
                </c:pt>
                <c:pt idx="38">
                  <c:v>26</c:v>
                </c:pt>
                <c:pt idx="39">
                  <c:v>25</c:v>
                </c:pt>
                <c:pt idx="40">
                  <c:v>26</c:v>
                </c:pt>
                <c:pt idx="41">
                  <c:v>26</c:v>
                </c:pt>
                <c:pt idx="42">
                  <c:v>26</c:v>
                </c:pt>
                <c:pt idx="43">
                  <c:v>26</c:v>
                </c:pt>
                <c:pt idx="44">
                  <c:v>26</c:v>
                </c:pt>
                <c:pt idx="45">
                  <c:v>26</c:v>
                </c:pt>
                <c:pt idx="46">
                  <c:v>26</c:v>
                </c:pt>
                <c:pt idx="47">
                  <c:v>26</c:v>
                </c:pt>
                <c:pt idx="48">
                  <c:v>27</c:v>
                </c:pt>
                <c:pt idx="49">
                  <c:v>26</c:v>
                </c:pt>
                <c:pt idx="50">
                  <c:v>26</c:v>
                </c:pt>
                <c:pt idx="51">
                  <c:v>26</c:v>
                </c:pt>
                <c:pt idx="52">
                  <c:v>26</c:v>
                </c:pt>
                <c:pt idx="53">
                  <c:v>26</c:v>
                </c:pt>
                <c:pt idx="54">
                  <c:v>27</c:v>
                </c:pt>
                <c:pt idx="55">
                  <c:v>26</c:v>
                </c:pt>
                <c:pt idx="56">
                  <c:v>26</c:v>
                </c:pt>
                <c:pt idx="57">
                  <c:v>26</c:v>
                </c:pt>
                <c:pt idx="58">
                  <c:v>26</c:v>
                </c:pt>
                <c:pt idx="59">
                  <c:v>26</c:v>
                </c:pt>
                <c:pt idx="60">
                  <c:v>26</c:v>
                </c:pt>
                <c:pt idx="61">
                  <c:v>26</c:v>
                </c:pt>
                <c:pt idx="62">
                  <c:v>26</c:v>
                </c:pt>
                <c:pt idx="63">
                  <c:v>26</c:v>
                </c:pt>
                <c:pt idx="64">
                  <c:v>26</c:v>
                </c:pt>
                <c:pt idx="65">
                  <c:v>26</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0-CC84-4FBD-9705-4876DA3535AE}"/>
            </c:ext>
          </c:extLst>
        </c:ser>
        <c:ser>
          <c:idx val="5"/>
          <c:order val="1"/>
          <c:tx>
            <c:strRef>
              <c:f>'parallel vs header-seeker-6'!$D$1</c:f>
              <c:strCache>
                <c:ptCount val="1"/>
                <c:pt idx="0">
                  <c:v>HS33</c:v>
                </c:pt>
              </c:strCache>
            </c:strRef>
          </c:tx>
          <c:spPr>
            <a:ln w="25400" cap="rnd">
              <a:noFill/>
              <a:round/>
            </a:ln>
            <a:effectLst/>
          </c:spPr>
          <c:marker>
            <c:symbol val="circle"/>
            <c:size val="5"/>
            <c:spPr>
              <a:solidFill>
                <a:srgbClr val="AC1356"/>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header-seeker-6'!$D$2:$D$66</c:f>
              <c:numCache>
                <c:formatCode>General</c:formatCode>
                <c:ptCount val="65"/>
                <c:pt idx="0">
                  <c:v>26</c:v>
                </c:pt>
                <c:pt idx="1">
                  <c:v>26</c:v>
                </c:pt>
                <c:pt idx="2">
                  <c:v>27</c:v>
                </c:pt>
                <c:pt idx="3">
                  <c:v>27</c:v>
                </c:pt>
                <c:pt idx="4">
                  <c:v>27</c:v>
                </c:pt>
                <c:pt idx="5">
                  <c:v>27</c:v>
                </c:pt>
                <c:pt idx="6">
                  <c:v>27</c:v>
                </c:pt>
                <c:pt idx="7">
                  <c:v>27</c:v>
                </c:pt>
                <c:pt idx="8">
                  <c:v>26</c:v>
                </c:pt>
                <c:pt idx="9">
                  <c:v>27</c:v>
                </c:pt>
                <c:pt idx="10">
                  <c:v>26</c:v>
                </c:pt>
                <c:pt idx="11">
                  <c:v>27</c:v>
                </c:pt>
                <c:pt idx="12">
                  <c:v>27</c:v>
                </c:pt>
                <c:pt idx="13">
                  <c:v>28</c:v>
                </c:pt>
                <c:pt idx="14">
                  <c:v>27</c:v>
                </c:pt>
                <c:pt idx="15">
                  <c:v>27</c:v>
                </c:pt>
                <c:pt idx="16">
                  <c:v>28</c:v>
                </c:pt>
                <c:pt idx="17">
                  <c:v>28</c:v>
                </c:pt>
                <c:pt idx="18">
                  <c:v>28</c:v>
                </c:pt>
                <c:pt idx="19">
                  <c:v>27</c:v>
                </c:pt>
                <c:pt idx="20">
                  <c:v>27</c:v>
                </c:pt>
                <c:pt idx="21">
                  <c:v>27</c:v>
                </c:pt>
                <c:pt idx="22">
                  <c:v>27</c:v>
                </c:pt>
                <c:pt idx="23">
                  <c:v>27</c:v>
                </c:pt>
                <c:pt idx="24">
                  <c:v>27</c:v>
                </c:pt>
                <c:pt idx="25">
                  <c:v>27</c:v>
                </c:pt>
                <c:pt idx="26">
                  <c:v>27</c:v>
                </c:pt>
                <c:pt idx="27">
                  <c:v>27</c:v>
                </c:pt>
                <c:pt idx="28">
                  <c:v>27</c:v>
                </c:pt>
                <c:pt idx="29">
                  <c:v>27</c:v>
                </c:pt>
                <c:pt idx="30">
                  <c:v>27</c:v>
                </c:pt>
                <c:pt idx="31">
                  <c:v>27</c:v>
                </c:pt>
                <c:pt idx="32">
                  <c:v>28</c:v>
                </c:pt>
                <c:pt idx="33">
                  <c:v>27</c:v>
                </c:pt>
                <c:pt idx="34">
                  <c:v>28</c:v>
                </c:pt>
                <c:pt idx="35">
                  <c:v>27</c:v>
                </c:pt>
                <c:pt idx="36">
                  <c:v>27</c:v>
                </c:pt>
                <c:pt idx="37">
                  <c:v>28</c:v>
                </c:pt>
                <c:pt idx="38">
                  <c:v>27</c:v>
                </c:pt>
                <c:pt idx="39">
                  <c:v>27</c:v>
                </c:pt>
                <c:pt idx="40">
                  <c:v>27</c:v>
                </c:pt>
                <c:pt idx="41">
                  <c:v>27</c:v>
                </c:pt>
                <c:pt idx="42">
                  <c:v>27</c:v>
                </c:pt>
                <c:pt idx="43">
                  <c:v>27</c:v>
                </c:pt>
                <c:pt idx="44">
                  <c:v>26</c:v>
                </c:pt>
                <c:pt idx="45">
                  <c:v>27</c:v>
                </c:pt>
                <c:pt idx="46">
                  <c:v>27</c:v>
                </c:pt>
                <c:pt idx="47">
                  <c:v>28</c:v>
                </c:pt>
                <c:pt idx="48">
                  <c:v>27</c:v>
                </c:pt>
                <c:pt idx="49">
                  <c:v>27</c:v>
                </c:pt>
                <c:pt idx="50">
                  <c:v>27</c:v>
                </c:pt>
                <c:pt idx="51">
                  <c:v>27</c:v>
                </c:pt>
                <c:pt idx="52">
                  <c:v>27</c:v>
                </c:pt>
                <c:pt idx="53">
                  <c:v>27</c:v>
                </c:pt>
                <c:pt idx="54">
                  <c:v>27</c:v>
                </c:pt>
                <c:pt idx="55">
                  <c:v>27</c:v>
                </c:pt>
                <c:pt idx="56">
                  <c:v>27</c:v>
                </c:pt>
                <c:pt idx="57">
                  <c:v>28</c:v>
                </c:pt>
                <c:pt idx="58">
                  <c:v>27</c:v>
                </c:pt>
                <c:pt idx="59">
                  <c:v>27</c:v>
                </c:pt>
                <c:pt idx="60">
                  <c:v>28</c:v>
                </c:pt>
                <c:pt idx="61">
                  <c:v>28</c:v>
                </c:pt>
                <c:pt idx="62">
                  <c:v>28</c:v>
                </c:pt>
                <c:pt idx="63">
                  <c:v>28</c:v>
                </c:pt>
                <c:pt idx="64">
                  <c:v>26</c:v>
                </c:pt>
              </c:numCache>
            </c:numRef>
          </c:yVal>
          <c:smooth val="0"/>
          <c:extLst>
            <c:ext xmlns:c16="http://schemas.microsoft.com/office/drawing/2014/chart" uri="{C3380CC4-5D6E-409C-BE32-E72D297353CC}">
              <c16:uniqueId val="{00000001-CC84-4FBD-9705-4876DA3535AE}"/>
            </c:ext>
          </c:extLst>
        </c:ser>
        <c:ser>
          <c:idx val="6"/>
          <c:order val="2"/>
          <c:tx>
            <c:strRef>
              <c:f>'parallel vs header-seeker-6'!$E$1</c:f>
              <c:strCache>
                <c:ptCount val="1"/>
                <c:pt idx="0">
                  <c:v>HS22</c:v>
                </c:pt>
              </c:strCache>
            </c:strRef>
          </c:tx>
          <c:spPr>
            <a:ln w="25400" cap="rnd">
              <a:noFill/>
              <a:round/>
            </a:ln>
            <a:effectLst/>
          </c:spPr>
          <c:marker>
            <c:symbol val="circle"/>
            <c:size val="5"/>
            <c:spPr>
              <a:solidFill>
                <a:srgbClr val="6A1B9A"/>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header-seeker-6'!$E$2:$E$66</c:f>
              <c:numCache>
                <c:formatCode>General</c:formatCode>
                <c:ptCount val="65"/>
                <c:pt idx="0">
                  <c:v>26</c:v>
                </c:pt>
                <c:pt idx="1">
                  <c:v>26</c:v>
                </c:pt>
                <c:pt idx="2">
                  <c:v>27</c:v>
                </c:pt>
                <c:pt idx="3">
                  <c:v>27</c:v>
                </c:pt>
                <c:pt idx="4">
                  <c:v>27</c:v>
                </c:pt>
                <c:pt idx="5">
                  <c:v>27</c:v>
                </c:pt>
                <c:pt idx="6">
                  <c:v>27</c:v>
                </c:pt>
                <c:pt idx="7">
                  <c:v>27</c:v>
                </c:pt>
                <c:pt idx="8">
                  <c:v>27</c:v>
                </c:pt>
                <c:pt idx="9">
                  <c:v>27</c:v>
                </c:pt>
                <c:pt idx="10">
                  <c:v>27</c:v>
                </c:pt>
                <c:pt idx="11">
                  <c:v>27</c:v>
                </c:pt>
                <c:pt idx="12">
                  <c:v>28</c:v>
                </c:pt>
                <c:pt idx="13">
                  <c:v>27</c:v>
                </c:pt>
                <c:pt idx="14">
                  <c:v>27</c:v>
                </c:pt>
                <c:pt idx="15">
                  <c:v>26</c:v>
                </c:pt>
                <c:pt idx="16">
                  <c:v>27</c:v>
                </c:pt>
                <c:pt idx="17">
                  <c:v>27</c:v>
                </c:pt>
                <c:pt idx="18">
                  <c:v>28</c:v>
                </c:pt>
                <c:pt idx="19">
                  <c:v>27</c:v>
                </c:pt>
                <c:pt idx="20">
                  <c:v>27</c:v>
                </c:pt>
                <c:pt idx="21">
                  <c:v>26</c:v>
                </c:pt>
                <c:pt idx="22">
                  <c:v>27</c:v>
                </c:pt>
                <c:pt idx="23">
                  <c:v>27</c:v>
                </c:pt>
                <c:pt idx="24">
                  <c:v>27</c:v>
                </c:pt>
                <c:pt idx="25">
                  <c:v>27</c:v>
                </c:pt>
                <c:pt idx="26">
                  <c:v>26</c:v>
                </c:pt>
                <c:pt idx="27">
                  <c:v>26</c:v>
                </c:pt>
                <c:pt idx="28">
                  <c:v>27</c:v>
                </c:pt>
                <c:pt idx="29">
                  <c:v>27</c:v>
                </c:pt>
                <c:pt idx="30">
                  <c:v>27</c:v>
                </c:pt>
                <c:pt idx="31">
                  <c:v>27</c:v>
                </c:pt>
                <c:pt idx="32">
                  <c:v>26</c:v>
                </c:pt>
                <c:pt idx="33">
                  <c:v>27</c:v>
                </c:pt>
                <c:pt idx="34">
                  <c:v>27</c:v>
                </c:pt>
                <c:pt idx="35">
                  <c:v>27</c:v>
                </c:pt>
                <c:pt idx="36">
                  <c:v>27</c:v>
                </c:pt>
                <c:pt idx="37">
                  <c:v>27</c:v>
                </c:pt>
                <c:pt idx="38">
                  <c:v>27</c:v>
                </c:pt>
                <c:pt idx="39">
                  <c:v>27</c:v>
                </c:pt>
                <c:pt idx="40">
                  <c:v>27</c:v>
                </c:pt>
                <c:pt idx="41">
                  <c:v>27</c:v>
                </c:pt>
                <c:pt idx="42">
                  <c:v>27</c:v>
                </c:pt>
                <c:pt idx="43">
                  <c:v>29</c:v>
                </c:pt>
                <c:pt idx="44">
                  <c:v>28</c:v>
                </c:pt>
                <c:pt idx="45">
                  <c:v>27</c:v>
                </c:pt>
                <c:pt idx="46">
                  <c:v>27</c:v>
                </c:pt>
                <c:pt idx="47">
                  <c:v>27</c:v>
                </c:pt>
                <c:pt idx="48">
                  <c:v>27</c:v>
                </c:pt>
                <c:pt idx="49">
                  <c:v>27</c:v>
                </c:pt>
                <c:pt idx="50">
                  <c:v>28</c:v>
                </c:pt>
                <c:pt idx="51">
                  <c:v>27</c:v>
                </c:pt>
                <c:pt idx="52">
                  <c:v>27</c:v>
                </c:pt>
                <c:pt idx="53">
                  <c:v>26</c:v>
                </c:pt>
                <c:pt idx="54">
                  <c:v>27</c:v>
                </c:pt>
                <c:pt idx="55">
                  <c:v>28</c:v>
                </c:pt>
                <c:pt idx="56">
                  <c:v>28</c:v>
                </c:pt>
                <c:pt idx="57">
                  <c:v>27</c:v>
                </c:pt>
                <c:pt idx="58">
                  <c:v>27</c:v>
                </c:pt>
                <c:pt idx="59">
                  <c:v>27</c:v>
                </c:pt>
                <c:pt idx="60">
                  <c:v>28</c:v>
                </c:pt>
                <c:pt idx="61">
                  <c:v>28</c:v>
                </c:pt>
                <c:pt idx="62">
                  <c:v>28</c:v>
                </c:pt>
                <c:pt idx="63">
                  <c:v>27</c:v>
                </c:pt>
                <c:pt idx="64">
                  <c:v>27</c:v>
                </c:pt>
              </c:numCache>
            </c:numRef>
          </c:yVal>
          <c:smooth val="0"/>
          <c:extLst>
            <c:ext xmlns:c16="http://schemas.microsoft.com/office/drawing/2014/chart" uri="{C3380CC4-5D6E-409C-BE32-E72D297353CC}">
              <c16:uniqueId val="{00000002-CC84-4FBD-9705-4876DA3535AE}"/>
            </c:ext>
          </c:extLst>
        </c:ser>
        <c:ser>
          <c:idx val="7"/>
          <c:order val="3"/>
          <c:tx>
            <c:strRef>
              <c:f>'parallel vs header-seeker-6'!$F$1</c:f>
              <c:strCache>
                <c:ptCount val="1"/>
                <c:pt idx="0">
                  <c:v>HS11</c:v>
                </c:pt>
              </c:strCache>
            </c:strRef>
          </c:tx>
          <c:spPr>
            <a:ln w="25400" cap="rnd">
              <a:noFill/>
              <a:round/>
            </a:ln>
            <a:effectLst/>
          </c:spPr>
          <c:marker>
            <c:symbol val="circle"/>
            <c:size val="5"/>
            <c:spPr>
              <a:solidFill>
                <a:srgbClr val="273693"/>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header-seeker-6'!$F$2:$F$66</c:f>
              <c:numCache>
                <c:formatCode>General</c:formatCode>
                <c:ptCount val="65"/>
                <c:pt idx="0">
                  <c:v>28</c:v>
                </c:pt>
                <c:pt idx="1">
                  <c:v>28</c:v>
                </c:pt>
                <c:pt idx="2">
                  <c:v>28</c:v>
                </c:pt>
                <c:pt idx="3">
                  <c:v>28</c:v>
                </c:pt>
                <c:pt idx="4">
                  <c:v>28</c:v>
                </c:pt>
                <c:pt idx="5">
                  <c:v>28</c:v>
                </c:pt>
                <c:pt idx="6">
                  <c:v>28</c:v>
                </c:pt>
                <c:pt idx="7">
                  <c:v>28</c:v>
                </c:pt>
                <c:pt idx="8">
                  <c:v>27</c:v>
                </c:pt>
                <c:pt idx="9">
                  <c:v>28</c:v>
                </c:pt>
                <c:pt idx="10">
                  <c:v>26</c:v>
                </c:pt>
                <c:pt idx="11">
                  <c:v>28</c:v>
                </c:pt>
                <c:pt idx="12">
                  <c:v>28</c:v>
                </c:pt>
                <c:pt idx="13">
                  <c:v>28</c:v>
                </c:pt>
                <c:pt idx="14">
                  <c:v>28</c:v>
                </c:pt>
                <c:pt idx="15">
                  <c:v>29</c:v>
                </c:pt>
                <c:pt idx="16">
                  <c:v>27</c:v>
                </c:pt>
                <c:pt idx="17">
                  <c:v>28</c:v>
                </c:pt>
                <c:pt idx="18">
                  <c:v>27</c:v>
                </c:pt>
                <c:pt idx="19">
                  <c:v>28</c:v>
                </c:pt>
                <c:pt idx="20">
                  <c:v>28</c:v>
                </c:pt>
                <c:pt idx="21">
                  <c:v>27</c:v>
                </c:pt>
                <c:pt idx="22">
                  <c:v>28</c:v>
                </c:pt>
                <c:pt idx="23">
                  <c:v>28</c:v>
                </c:pt>
                <c:pt idx="24">
                  <c:v>29</c:v>
                </c:pt>
                <c:pt idx="25">
                  <c:v>28</c:v>
                </c:pt>
                <c:pt idx="26">
                  <c:v>27</c:v>
                </c:pt>
                <c:pt idx="27">
                  <c:v>27</c:v>
                </c:pt>
                <c:pt idx="28">
                  <c:v>27</c:v>
                </c:pt>
                <c:pt idx="29">
                  <c:v>28</c:v>
                </c:pt>
                <c:pt idx="30">
                  <c:v>28</c:v>
                </c:pt>
                <c:pt idx="31">
                  <c:v>28</c:v>
                </c:pt>
                <c:pt idx="32">
                  <c:v>29</c:v>
                </c:pt>
                <c:pt idx="33">
                  <c:v>28</c:v>
                </c:pt>
                <c:pt idx="34">
                  <c:v>28</c:v>
                </c:pt>
                <c:pt idx="35">
                  <c:v>28</c:v>
                </c:pt>
                <c:pt idx="36">
                  <c:v>27</c:v>
                </c:pt>
                <c:pt idx="37">
                  <c:v>28</c:v>
                </c:pt>
                <c:pt idx="38">
                  <c:v>28</c:v>
                </c:pt>
                <c:pt idx="39">
                  <c:v>28</c:v>
                </c:pt>
                <c:pt idx="40">
                  <c:v>28</c:v>
                </c:pt>
                <c:pt idx="41">
                  <c:v>27</c:v>
                </c:pt>
                <c:pt idx="42">
                  <c:v>28</c:v>
                </c:pt>
                <c:pt idx="43">
                  <c:v>30</c:v>
                </c:pt>
                <c:pt idx="44">
                  <c:v>27</c:v>
                </c:pt>
                <c:pt idx="45">
                  <c:v>29</c:v>
                </c:pt>
                <c:pt idx="46">
                  <c:v>28</c:v>
                </c:pt>
                <c:pt idx="47">
                  <c:v>28</c:v>
                </c:pt>
                <c:pt idx="48">
                  <c:v>28</c:v>
                </c:pt>
                <c:pt idx="49">
                  <c:v>27</c:v>
                </c:pt>
                <c:pt idx="50">
                  <c:v>28</c:v>
                </c:pt>
                <c:pt idx="51">
                  <c:v>28</c:v>
                </c:pt>
                <c:pt idx="52">
                  <c:v>28</c:v>
                </c:pt>
                <c:pt idx="53">
                  <c:v>28</c:v>
                </c:pt>
                <c:pt idx="54">
                  <c:v>31</c:v>
                </c:pt>
                <c:pt idx="55">
                  <c:v>28</c:v>
                </c:pt>
                <c:pt idx="56">
                  <c:v>27</c:v>
                </c:pt>
                <c:pt idx="57">
                  <c:v>29</c:v>
                </c:pt>
                <c:pt idx="58">
                  <c:v>28</c:v>
                </c:pt>
                <c:pt idx="59">
                  <c:v>29</c:v>
                </c:pt>
                <c:pt idx="60">
                  <c:v>29</c:v>
                </c:pt>
                <c:pt idx="61">
                  <c:v>29</c:v>
                </c:pt>
                <c:pt idx="62">
                  <c:v>28</c:v>
                </c:pt>
                <c:pt idx="63">
                  <c:v>28</c:v>
                </c:pt>
                <c:pt idx="64">
                  <c:v>27</c:v>
                </c:pt>
              </c:numCache>
            </c:numRef>
          </c:yVal>
          <c:smooth val="0"/>
          <c:extLst>
            <c:ext xmlns:c16="http://schemas.microsoft.com/office/drawing/2014/chart" uri="{C3380CC4-5D6E-409C-BE32-E72D297353CC}">
              <c16:uniqueId val="{00000003-CC84-4FBD-9705-4876DA3535AE}"/>
            </c:ext>
          </c:extLst>
        </c:ser>
        <c:ser>
          <c:idx val="0"/>
          <c:order val="4"/>
          <c:tx>
            <c:strRef>
              <c:f>'parallel vs header-seeker-6'!$G$1</c:f>
              <c:strCache>
                <c:ptCount val="1"/>
                <c:pt idx="0">
                  <c:v>HS6</c:v>
                </c:pt>
              </c:strCache>
              <c:extLst xmlns:c15="http://schemas.microsoft.com/office/drawing/2012/chart"/>
            </c:strRef>
          </c:tx>
          <c:spPr>
            <a:ln w="25400" cap="rnd">
              <a:noFill/>
              <a:round/>
            </a:ln>
            <a:effectLst/>
          </c:spPr>
          <c:marker>
            <c:symbol val="circle"/>
            <c:size val="5"/>
            <c:spPr>
              <a:solidFill>
                <a:srgbClr val="4CB6AC"/>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header-seeker-6'!$G$2:$G$67</c:f>
              <c:numCache>
                <c:formatCode>General</c:formatCode>
                <c:ptCount val="66"/>
                <c:pt idx="0">
                  <c:v>28</c:v>
                </c:pt>
                <c:pt idx="1">
                  <c:v>29</c:v>
                </c:pt>
                <c:pt idx="2">
                  <c:v>28</c:v>
                </c:pt>
                <c:pt idx="3">
                  <c:v>30</c:v>
                </c:pt>
                <c:pt idx="4">
                  <c:v>29</c:v>
                </c:pt>
                <c:pt idx="5">
                  <c:v>24</c:v>
                </c:pt>
                <c:pt idx="6">
                  <c:v>30</c:v>
                </c:pt>
                <c:pt idx="7">
                  <c:v>29</c:v>
                </c:pt>
                <c:pt idx="8">
                  <c:v>29</c:v>
                </c:pt>
                <c:pt idx="9">
                  <c:v>29</c:v>
                </c:pt>
                <c:pt idx="10">
                  <c:v>30</c:v>
                </c:pt>
                <c:pt idx="11">
                  <c:v>26</c:v>
                </c:pt>
                <c:pt idx="12">
                  <c:v>29</c:v>
                </c:pt>
                <c:pt idx="13">
                  <c:v>29</c:v>
                </c:pt>
                <c:pt idx="14">
                  <c:v>28</c:v>
                </c:pt>
                <c:pt idx="15">
                  <c:v>29</c:v>
                </c:pt>
                <c:pt idx="16">
                  <c:v>30</c:v>
                </c:pt>
                <c:pt idx="17">
                  <c:v>28</c:v>
                </c:pt>
                <c:pt idx="18">
                  <c:v>29</c:v>
                </c:pt>
                <c:pt idx="19">
                  <c:v>28</c:v>
                </c:pt>
                <c:pt idx="20">
                  <c:v>29</c:v>
                </c:pt>
                <c:pt idx="21">
                  <c:v>29</c:v>
                </c:pt>
                <c:pt idx="22">
                  <c:v>30</c:v>
                </c:pt>
                <c:pt idx="23">
                  <c:v>29</c:v>
                </c:pt>
                <c:pt idx="24">
                  <c:v>29</c:v>
                </c:pt>
                <c:pt idx="25">
                  <c:v>28</c:v>
                </c:pt>
                <c:pt idx="26">
                  <c:v>28</c:v>
                </c:pt>
                <c:pt idx="27">
                  <c:v>28</c:v>
                </c:pt>
                <c:pt idx="28">
                  <c:v>29</c:v>
                </c:pt>
                <c:pt idx="29">
                  <c:v>29</c:v>
                </c:pt>
                <c:pt idx="30">
                  <c:v>29</c:v>
                </c:pt>
                <c:pt idx="31">
                  <c:v>29</c:v>
                </c:pt>
                <c:pt idx="32">
                  <c:v>28</c:v>
                </c:pt>
                <c:pt idx="33">
                  <c:v>30</c:v>
                </c:pt>
                <c:pt idx="34">
                  <c:v>29</c:v>
                </c:pt>
                <c:pt idx="35">
                  <c:v>31</c:v>
                </c:pt>
                <c:pt idx="36">
                  <c:v>30</c:v>
                </c:pt>
                <c:pt idx="37">
                  <c:v>29</c:v>
                </c:pt>
                <c:pt idx="38">
                  <c:v>28</c:v>
                </c:pt>
                <c:pt idx="39">
                  <c:v>29</c:v>
                </c:pt>
                <c:pt idx="40">
                  <c:v>29</c:v>
                </c:pt>
                <c:pt idx="41">
                  <c:v>33</c:v>
                </c:pt>
                <c:pt idx="42">
                  <c:v>29</c:v>
                </c:pt>
                <c:pt idx="43">
                  <c:v>29</c:v>
                </c:pt>
                <c:pt idx="44">
                  <c:v>29</c:v>
                </c:pt>
                <c:pt idx="45">
                  <c:v>29</c:v>
                </c:pt>
                <c:pt idx="46">
                  <c:v>29</c:v>
                </c:pt>
                <c:pt idx="47">
                  <c:v>32</c:v>
                </c:pt>
                <c:pt idx="48">
                  <c:v>29</c:v>
                </c:pt>
                <c:pt idx="49">
                  <c:v>29</c:v>
                </c:pt>
                <c:pt idx="50">
                  <c:v>29</c:v>
                </c:pt>
                <c:pt idx="51">
                  <c:v>30</c:v>
                </c:pt>
                <c:pt idx="52">
                  <c:v>30</c:v>
                </c:pt>
                <c:pt idx="53">
                  <c:v>33</c:v>
                </c:pt>
                <c:pt idx="54">
                  <c:v>29</c:v>
                </c:pt>
                <c:pt idx="55">
                  <c:v>29</c:v>
                </c:pt>
                <c:pt idx="56">
                  <c:v>28</c:v>
                </c:pt>
                <c:pt idx="57">
                  <c:v>29</c:v>
                </c:pt>
                <c:pt idx="58">
                  <c:v>30</c:v>
                </c:pt>
                <c:pt idx="59">
                  <c:v>35</c:v>
                </c:pt>
                <c:pt idx="60">
                  <c:v>30</c:v>
                </c:pt>
                <c:pt idx="61">
                  <c:v>29</c:v>
                </c:pt>
                <c:pt idx="62">
                  <c:v>30</c:v>
                </c:pt>
                <c:pt idx="63">
                  <c:v>30</c:v>
                </c:pt>
                <c:pt idx="64">
                  <c:v>29</c:v>
                </c:pt>
                <c:pt idx="65">
                  <c:v>29.25</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4-CC84-4FBD-9705-4876DA3535AE}"/>
            </c:ext>
          </c:extLst>
        </c:ser>
        <c:ser>
          <c:idx val="2"/>
          <c:order val="5"/>
          <c:tx>
            <c:strRef>
              <c:f>'parallel vs header-seeker-6'!$H$1</c:f>
              <c:strCache>
                <c:ptCount val="1"/>
                <c:pt idx="0">
                  <c:v>HS3</c:v>
                </c:pt>
              </c:strCache>
              <c:extLst xmlns:c15="http://schemas.microsoft.com/office/drawing/2012/chart"/>
            </c:strRef>
          </c:tx>
          <c:spPr>
            <a:ln w="25400" cap="rnd">
              <a:noFill/>
              <a:round/>
            </a:ln>
            <a:effectLst/>
          </c:spPr>
          <c:marker>
            <c:symbol val="circle"/>
            <c:size val="5"/>
            <c:spPr>
              <a:solidFill>
                <a:srgbClr val="FE7272"/>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header-seeker-6'!$H$2:$H$62</c:f>
              <c:numCache>
                <c:formatCode>General</c:formatCode>
                <c:ptCount val="61"/>
                <c:pt idx="0">
                  <c:v>33</c:v>
                </c:pt>
                <c:pt idx="1">
                  <c:v>32</c:v>
                </c:pt>
                <c:pt idx="2">
                  <c:v>24</c:v>
                </c:pt>
                <c:pt idx="3">
                  <c:v>34</c:v>
                </c:pt>
                <c:pt idx="4">
                  <c:v>33</c:v>
                </c:pt>
                <c:pt idx="5">
                  <c:v>25</c:v>
                </c:pt>
                <c:pt idx="6">
                  <c:v>32</c:v>
                </c:pt>
                <c:pt idx="7">
                  <c:v>33</c:v>
                </c:pt>
                <c:pt idx="8">
                  <c:v>26</c:v>
                </c:pt>
                <c:pt idx="9">
                  <c:v>33</c:v>
                </c:pt>
                <c:pt idx="10">
                  <c:v>33</c:v>
                </c:pt>
                <c:pt idx="11">
                  <c:v>26</c:v>
                </c:pt>
                <c:pt idx="12">
                  <c:v>33</c:v>
                </c:pt>
                <c:pt idx="13">
                  <c:v>33</c:v>
                </c:pt>
                <c:pt idx="14">
                  <c:v>28</c:v>
                </c:pt>
                <c:pt idx="15">
                  <c:v>34</c:v>
                </c:pt>
                <c:pt idx="16">
                  <c:v>33</c:v>
                </c:pt>
                <c:pt idx="17">
                  <c:v>30</c:v>
                </c:pt>
                <c:pt idx="18">
                  <c:v>34</c:v>
                </c:pt>
                <c:pt idx="19">
                  <c:v>33</c:v>
                </c:pt>
                <c:pt idx="20">
                  <c:v>29</c:v>
                </c:pt>
                <c:pt idx="21">
                  <c:v>32</c:v>
                </c:pt>
                <c:pt idx="22">
                  <c:v>32</c:v>
                </c:pt>
                <c:pt idx="23">
                  <c:v>31</c:v>
                </c:pt>
                <c:pt idx="24">
                  <c:v>34</c:v>
                </c:pt>
                <c:pt idx="25">
                  <c:v>33</c:v>
                </c:pt>
                <c:pt idx="26">
                  <c:v>32</c:v>
                </c:pt>
                <c:pt idx="27">
                  <c:v>35</c:v>
                </c:pt>
                <c:pt idx="28">
                  <c:v>34</c:v>
                </c:pt>
                <c:pt idx="29">
                  <c:v>33</c:v>
                </c:pt>
                <c:pt idx="30">
                  <c:v>33</c:v>
                </c:pt>
                <c:pt idx="31">
                  <c:v>34</c:v>
                </c:pt>
                <c:pt idx="32">
                  <c:v>34</c:v>
                </c:pt>
                <c:pt idx="33">
                  <c:v>35</c:v>
                </c:pt>
                <c:pt idx="34">
                  <c:v>34</c:v>
                </c:pt>
                <c:pt idx="35">
                  <c:v>36</c:v>
                </c:pt>
                <c:pt idx="36">
                  <c:v>33</c:v>
                </c:pt>
                <c:pt idx="37">
                  <c:v>33</c:v>
                </c:pt>
                <c:pt idx="38">
                  <c:v>37</c:v>
                </c:pt>
                <c:pt idx="39">
                  <c:v>32</c:v>
                </c:pt>
                <c:pt idx="40">
                  <c:v>35</c:v>
                </c:pt>
                <c:pt idx="41">
                  <c:v>38</c:v>
                </c:pt>
                <c:pt idx="42">
                  <c:v>34</c:v>
                </c:pt>
                <c:pt idx="43">
                  <c:v>34</c:v>
                </c:pt>
                <c:pt idx="44">
                  <c:v>38</c:v>
                </c:pt>
                <c:pt idx="45">
                  <c:v>33</c:v>
                </c:pt>
                <c:pt idx="46">
                  <c:v>33</c:v>
                </c:pt>
                <c:pt idx="47">
                  <c:v>40</c:v>
                </c:pt>
                <c:pt idx="48">
                  <c:v>33</c:v>
                </c:pt>
                <c:pt idx="49">
                  <c:v>34</c:v>
                </c:pt>
                <c:pt idx="50">
                  <c:v>40</c:v>
                </c:pt>
                <c:pt idx="51">
                  <c:v>34</c:v>
                </c:pt>
                <c:pt idx="52">
                  <c:v>33</c:v>
                </c:pt>
                <c:pt idx="53">
                  <c:v>41</c:v>
                </c:pt>
                <c:pt idx="54">
                  <c:v>35</c:v>
                </c:pt>
                <c:pt idx="55">
                  <c:v>34</c:v>
                </c:pt>
                <c:pt idx="56">
                  <c:v>42</c:v>
                </c:pt>
                <c:pt idx="57">
                  <c:v>33</c:v>
                </c:pt>
                <c:pt idx="58">
                  <c:v>33</c:v>
                </c:pt>
                <c:pt idx="59">
                  <c:v>44</c:v>
                </c:pt>
                <c:pt idx="60">
                  <c:v>34</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5-CC84-4FBD-9705-4876DA3535AE}"/>
            </c:ext>
          </c:extLst>
        </c:ser>
        <c:ser>
          <c:idx val="8"/>
          <c:order val="6"/>
          <c:tx>
            <c:strRef>
              <c:f>'parallel vs header-seeker-6'!$I$1</c:f>
              <c:strCache>
                <c:ptCount val="1"/>
                <c:pt idx="0">
                  <c:v>HS2</c:v>
                </c:pt>
              </c:strCache>
            </c:strRef>
          </c:tx>
          <c:spPr>
            <a:ln w="25400" cap="rnd">
              <a:noFill/>
              <a:round/>
            </a:ln>
            <a:effectLst/>
          </c:spPr>
          <c:marker>
            <c:symbol val="circle"/>
            <c:size val="5"/>
            <c:spPr>
              <a:solidFill>
                <a:srgbClr val="1C88E3"/>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header-seeker-6'!$I$2:$I$66</c:f>
              <c:numCache>
                <c:formatCode>General</c:formatCode>
                <c:ptCount val="65"/>
                <c:pt idx="0">
                  <c:v>39</c:v>
                </c:pt>
                <c:pt idx="1">
                  <c:v>38</c:v>
                </c:pt>
                <c:pt idx="2">
                  <c:v>39</c:v>
                </c:pt>
                <c:pt idx="3">
                  <c:v>38</c:v>
                </c:pt>
                <c:pt idx="4">
                  <c:v>39</c:v>
                </c:pt>
                <c:pt idx="5">
                  <c:v>37</c:v>
                </c:pt>
                <c:pt idx="6">
                  <c:v>39</c:v>
                </c:pt>
                <c:pt idx="7">
                  <c:v>40</c:v>
                </c:pt>
                <c:pt idx="8">
                  <c:v>36</c:v>
                </c:pt>
                <c:pt idx="9">
                  <c:v>38</c:v>
                </c:pt>
                <c:pt idx="10">
                  <c:v>39</c:v>
                </c:pt>
                <c:pt idx="11">
                  <c:v>39</c:v>
                </c:pt>
                <c:pt idx="12">
                  <c:v>39</c:v>
                </c:pt>
                <c:pt idx="13">
                  <c:v>37</c:v>
                </c:pt>
                <c:pt idx="14">
                  <c:v>38</c:v>
                </c:pt>
                <c:pt idx="15">
                  <c:v>38</c:v>
                </c:pt>
                <c:pt idx="16">
                  <c:v>38</c:v>
                </c:pt>
                <c:pt idx="17">
                  <c:v>40</c:v>
                </c:pt>
                <c:pt idx="18">
                  <c:v>36</c:v>
                </c:pt>
                <c:pt idx="19">
                  <c:v>39</c:v>
                </c:pt>
                <c:pt idx="20">
                  <c:v>40</c:v>
                </c:pt>
                <c:pt idx="21">
                  <c:v>41</c:v>
                </c:pt>
                <c:pt idx="22">
                  <c:v>36</c:v>
                </c:pt>
                <c:pt idx="23">
                  <c:v>38</c:v>
                </c:pt>
                <c:pt idx="24">
                  <c:v>36</c:v>
                </c:pt>
                <c:pt idx="25">
                  <c:v>37</c:v>
                </c:pt>
                <c:pt idx="26">
                  <c:v>38</c:v>
                </c:pt>
                <c:pt idx="27">
                  <c:v>37</c:v>
                </c:pt>
                <c:pt idx="28">
                  <c:v>38</c:v>
                </c:pt>
                <c:pt idx="29">
                  <c:v>41</c:v>
                </c:pt>
                <c:pt idx="30">
                  <c:v>37</c:v>
                </c:pt>
                <c:pt idx="31">
                  <c:v>38</c:v>
                </c:pt>
                <c:pt idx="32">
                  <c:v>39</c:v>
                </c:pt>
                <c:pt idx="33">
                  <c:v>37</c:v>
                </c:pt>
                <c:pt idx="34">
                  <c:v>38</c:v>
                </c:pt>
                <c:pt idx="35">
                  <c:v>37</c:v>
                </c:pt>
                <c:pt idx="36">
                  <c:v>38</c:v>
                </c:pt>
                <c:pt idx="37">
                  <c:v>41</c:v>
                </c:pt>
                <c:pt idx="38">
                  <c:v>38</c:v>
                </c:pt>
                <c:pt idx="39">
                  <c:v>38</c:v>
                </c:pt>
                <c:pt idx="40">
                  <c:v>40</c:v>
                </c:pt>
                <c:pt idx="41">
                  <c:v>40</c:v>
                </c:pt>
                <c:pt idx="42">
                  <c:v>39</c:v>
                </c:pt>
                <c:pt idx="43">
                  <c:v>37</c:v>
                </c:pt>
                <c:pt idx="44">
                  <c:v>38</c:v>
                </c:pt>
                <c:pt idx="45">
                  <c:v>40</c:v>
                </c:pt>
                <c:pt idx="46">
                  <c:v>38</c:v>
                </c:pt>
                <c:pt idx="47">
                  <c:v>39</c:v>
                </c:pt>
                <c:pt idx="48">
                  <c:v>38</c:v>
                </c:pt>
                <c:pt idx="49">
                  <c:v>38</c:v>
                </c:pt>
                <c:pt idx="50">
                  <c:v>39</c:v>
                </c:pt>
                <c:pt idx="51">
                  <c:v>39</c:v>
                </c:pt>
                <c:pt idx="52">
                  <c:v>40</c:v>
                </c:pt>
                <c:pt idx="53">
                  <c:v>39</c:v>
                </c:pt>
                <c:pt idx="54">
                  <c:v>40</c:v>
                </c:pt>
                <c:pt idx="55">
                  <c:v>38</c:v>
                </c:pt>
                <c:pt idx="56">
                  <c:v>40</c:v>
                </c:pt>
                <c:pt idx="57">
                  <c:v>39</c:v>
                </c:pt>
                <c:pt idx="58">
                  <c:v>39</c:v>
                </c:pt>
                <c:pt idx="59">
                  <c:v>40</c:v>
                </c:pt>
                <c:pt idx="60">
                  <c:v>39</c:v>
                </c:pt>
                <c:pt idx="61">
                  <c:v>39</c:v>
                </c:pt>
                <c:pt idx="62">
                  <c:v>39</c:v>
                </c:pt>
                <c:pt idx="63">
                  <c:v>39</c:v>
                </c:pt>
                <c:pt idx="64">
                  <c:v>38</c:v>
                </c:pt>
              </c:numCache>
            </c:numRef>
          </c:yVal>
          <c:smooth val="0"/>
          <c:extLst>
            <c:ext xmlns:c16="http://schemas.microsoft.com/office/drawing/2014/chart" uri="{C3380CC4-5D6E-409C-BE32-E72D297353CC}">
              <c16:uniqueId val="{00000006-CC84-4FBD-9705-4876DA3535AE}"/>
            </c:ext>
          </c:extLst>
        </c:ser>
        <c:ser>
          <c:idx val="3"/>
          <c:order val="8"/>
          <c:tx>
            <c:strRef>
              <c:f>'parallel vs header-seeker-6'!$K$1</c:f>
              <c:strCache>
                <c:ptCount val="1"/>
                <c:pt idx="0">
                  <c:v>Original</c:v>
                </c:pt>
              </c:strCache>
              <c:extLst xmlns:c15="http://schemas.microsoft.com/office/drawing/2012/chart"/>
            </c:strRef>
          </c:tx>
          <c:spPr>
            <a:ln w="25400" cap="rnd">
              <a:noFill/>
              <a:round/>
            </a:ln>
            <a:effectLst/>
          </c:spPr>
          <c:marker>
            <c:symbol val="circle"/>
            <c:size val="5"/>
            <c:spPr>
              <a:solidFill>
                <a:srgbClr val="FFC746"/>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header-seeker-6'!$K$2:$K$66</c:f>
              <c:numCache>
                <c:formatCode>General</c:formatCode>
                <c:ptCount val="65"/>
                <c:pt idx="0">
                  <c:v>69</c:v>
                </c:pt>
                <c:pt idx="1">
                  <c:v>105</c:v>
                </c:pt>
                <c:pt idx="2">
                  <c:v>184</c:v>
                </c:pt>
                <c:pt idx="3">
                  <c:v>255</c:v>
                </c:pt>
                <c:pt idx="4">
                  <c:v>343</c:v>
                </c:pt>
                <c:pt idx="5">
                  <c:v>428</c:v>
                </c:pt>
                <c:pt idx="6">
                  <c:v>487</c:v>
                </c:pt>
                <c:pt idx="7">
                  <c:v>558</c:v>
                </c:pt>
                <c:pt idx="8">
                  <c:v>635</c:v>
                </c:pt>
                <c:pt idx="9">
                  <c:v>738</c:v>
                </c:pt>
                <c:pt idx="10">
                  <c:v>798</c:v>
                </c:pt>
                <c:pt idx="11">
                  <c:v>874</c:v>
                </c:pt>
                <c:pt idx="12">
                  <c:v>980</c:v>
                </c:pt>
                <c:pt idx="13">
                  <c:v>1031</c:v>
                </c:pt>
                <c:pt idx="14">
                  <c:v>1106</c:v>
                </c:pt>
                <c:pt idx="15">
                  <c:v>1206</c:v>
                </c:pt>
                <c:pt idx="16">
                  <c:v>1256</c:v>
                </c:pt>
                <c:pt idx="17">
                  <c:v>1372</c:v>
                </c:pt>
                <c:pt idx="18">
                  <c:v>1425</c:v>
                </c:pt>
                <c:pt idx="19">
                  <c:v>1526</c:v>
                </c:pt>
                <c:pt idx="20">
                  <c:v>1557</c:v>
                </c:pt>
                <c:pt idx="21">
                  <c:v>1681</c:v>
                </c:pt>
                <c:pt idx="22">
                  <c:v>1758</c:v>
                </c:pt>
                <c:pt idx="23">
                  <c:v>1837</c:v>
                </c:pt>
                <c:pt idx="24">
                  <c:v>1927</c:v>
                </c:pt>
                <c:pt idx="25">
                  <c:v>1999</c:v>
                </c:pt>
                <c:pt idx="26">
                  <c:v>2098</c:v>
                </c:pt>
                <c:pt idx="27">
                  <c:v>2138</c:v>
                </c:pt>
                <c:pt idx="28">
                  <c:v>2206</c:v>
                </c:pt>
                <c:pt idx="29">
                  <c:v>2345</c:v>
                </c:pt>
                <c:pt idx="30">
                  <c:v>2405</c:v>
                </c:pt>
                <c:pt idx="31">
                  <c:v>2441</c:v>
                </c:pt>
                <c:pt idx="32">
                  <c:v>2541</c:v>
                </c:pt>
                <c:pt idx="33">
                  <c:v>2644</c:v>
                </c:pt>
                <c:pt idx="34">
                  <c:v>2701</c:v>
                </c:pt>
                <c:pt idx="35">
                  <c:v>2728</c:v>
                </c:pt>
                <c:pt idx="36">
                  <c:v>2826</c:v>
                </c:pt>
                <c:pt idx="37">
                  <c:v>2907</c:v>
                </c:pt>
                <c:pt idx="38">
                  <c:v>3037</c:v>
                </c:pt>
                <c:pt idx="39">
                  <c:v>3012</c:v>
                </c:pt>
                <c:pt idx="40">
                  <c:v>3154</c:v>
                </c:pt>
                <c:pt idx="41">
                  <c:v>3283</c:v>
                </c:pt>
                <c:pt idx="42">
                  <c:v>3310</c:v>
                </c:pt>
                <c:pt idx="43">
                  <c:v>3404</c:v>
                </c:pt>
                <c:pt idx="44">
                  <c:v>3421</c:v>
                </c:pt>
                <c:pt idx="45">
                  <c:v>3592</c:v>
                </c:pt>
                <c:pt idx="46">
                  <c:v>3650</c:v>
                </c:pt>
                <c:pt idx="47">
                  <c:v>3736</c:v>
                </c:pt>
                <c:pt idx="48">
                  <c:v>3811</c:v>
                </c:pt>
                <c:pt idx="49">
                  <c:v>3870</c:v>
                </c:pt>
                <c:pt idx="50">
                  <c:v>3976</c:v>
                </c:pt>
                <c:pt idx="51">
                  <c:v>4005</c:v>
                </c:pt>
                <c:pt idx="52">
                  <c:v>4083</c:v>
                </c:pt>
                <c:pt idx="53">
                  <c:v>4162</c:v>
                </c:pt>
                <c:pt idx="54">
                  <c:v>4289</c:v>
                </c:pt>
                <c:pt idx="55">
                  <c:v>4330</c:v>
                </c:pt>
                <c:pt idx="56">
                  <c:v>4417</c:v>
                </c:pt>
                <c:pt idx="57">
                  <c:v>4500</c:v>
                </c:pt>
                <c:pt idx="58">
                  <c:v>4571</c:v>
                </c:pt>
                <c:pt idx="59">
                  <c:v>4631</c:v>
                </c:pt>
                <c:pt idx="60">
                  <c:v>4727</c:v>
                </c:pt>
                <c:pt idx="61">
                  <c:v>2526</c:v>
                </c:pt>
                <c:pt idx="62">
                  <c:v>2371</c:v>
                </c:pt>
                <c:pt idx="63">
                  <c:v>2294</c:v>
                </c:pt>
                <c:pt idx="64">
                  <c:v>1685</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7-CC84-4FBD-9705-4876DA3535AE}"/>
            </c:ext>
          </c:extLst>
        </c:ser>
        <c:dLbls>
          <c:showLegendKey val="0"/>
          <c:showVal val="0"/>
          <c:showCatName val="0"/>
          <c:showSerName val="0"/>
          <c:showPercent val="0"/>
          <c:showBubbleSize val="0"/>
        </c:dLbls>
        <c:axId val="136772784"/>
        <c:axId val="136774448"/>
        <c:extLst>
          <c:ext xmlns:c15="http://schemas.microsoft.com/office/drawing/2012/chart" uri="{02D57815-91ED-43cb-92C2-25804820EDAC}">
            <c15:filteredScatterSeries>
              <c15:ser>
                <c:idx val="4"/>
                <c:order val="7"/>
                <c:tx>
                  <c:strRef>
                    <c:extLst>
                      <c:ext uri="{02D57815-91ED-43cb-92C2-25804820EDAC}">
                        <c15:formulaRef>
                          <c15:sqref>'parallel vs header-seeker-6'!$J$1</c15:sqref>
                        </c15:formulaRef>
                      </c:ext>
                    </c:extLst>
                    <c:strCache>
                      <c:ptCount val="1"/>
                      <c:pt idx="0">
                        <c:v>HS1</c:v>
                      </c:pt>
                    </c:strCache>
                  </c:strRef>
                </c:tx>
                <c:spPr>
                  <a:ln w="25400" cap="rnd">
                    <a:noFill/>
                    <a:round/>
                  </a:ln>
                  <a:effectLst/>
                </c:spPr>
                <c:marker>
                  <c:symbol val="circle"/>
                  <c:size val="5"/>
                  <c:spPr>
                    <a:solidFill>
                      <a:srgbClr val="424242"/>
                    </a:solidFill>
                    <a:ln w="9525">
                      <a:noFill/>
                      <a:round/>
                    </a:ln>
                    <a:effectLst/>
                  </c:spPr>
                </c:marker>
                <c:xVal>
                  <c:numRef>
                    <c:extLst>
                      <c:ext uri="{02D57815-91ED-43cb-92C2-25804820EDAC}">
                        <c15:formulaRef>
                          <c15:sqref>'parallel vs header-seeker-6'!$A$2:$A$66</c15:sqref>
                        </c15:formulaRef>
                      </c:ext>
                    </c:extLst>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extLst>
                      <c:ext uri="{02D57815-91ED-43cb-92C2-25804820EDAC}">
                        <c15:formulaRef>
                          <c15:sqref>'parallel vs header-seeker-6'!$J$2:$J$66</c15:sqref>
                        </c15:formulaRef>
                      </c:ext>
                    </c:extLst>
                    <c:numCache>
                      <c:formatCode>General</c:formatCode>
                      <c:ptCount val="65"/>
                      <c:pt idx="0">
                        <c:v>21</c:v>
                      </c:pt>
                      <c:pt idx="1">
                        <c:v>23</c:v>
                      </c:pt>
                      <c:pt idx="2">
                        <c:v>23</c:v>
                      </c:pt>
                      <c:pt idx="3">
                        <c:v>24</c:v>
                      </c:pt>
                      <c:pt idx="4">
                        <c:v>26</c:v>
                      </c:pt>
                      <c:pt idx="5">
                        <c:v>27</c:v>
                      </c:pt>
                      <c:pt idx="6">
                        <c:v>28</c:v>
                      </c:pt>
                      <c:pt idx="7">
                        <c:v>29</c:v>
                      </c:pt>
                      <c:pt idx="8">
                        <c:v>30</c:v>
                      </c:pt>
                      <c:pt idx="9">
                        <c:v>31</c:v>
                      </c:pt>
                      <c:pt idx="10">
                        <c:v>32</c:v>
                      </c:pt>
                      <c:pt idx="11">
                        <c:v>33</c:v>
                      </c:pt>
                      <c:pt idx="12">
                        <c:v>33</c:v>
                      </c:pt>
                      <c:pt idx="13">
                        <c:v>35</c:v>
                      </c:pt>
                      <c:pt idx="14">
                        <c:v>35</c:v>
                      </c:pt>
                      <c:pt idx="15">
                        <c:v>37</c:v>
                      </c:pt>
                      <c:pt idx="16">
                        <c:v>38</c:v>
                      </c:pt>
                      <c:pt idx="17">
                        <c:v>39</c:v>
                      </c:pt>
                      <c:pt idx="18">
                        <c:v>41</c:v>
                      </c:pt>
                      <c:pt idx="19">
                        <c:v>41</c:v>
                      </c:pt>
                      <c:pt idx="20">
                        <c:v>42</c:v>
                      </c:pt>
                      <c:pt idx="21">
                        <c:v>42</c:v>
                      </c:pt>
                      <c:pt idx="22">
                        <c:v>43</c:v>
                      </c:pt>
                      <c:pt idx="23">
                        <c:v>45</c:v>
                      </c:pt>
                      <c:pt idx="24">
                        <c:v>48</c:v>
                      </c:pt>
                      <c:pt idx="25">
                        <c:v>46</c:v>
                      </c:pt>
                      <c:pt idx="26">
                        <c:v>47</c:v>
                      </c:pt>
                      <c:pt idx="27">
                        <c:v>48</c:v>
                      </c:pt>
                      <c:pt idx="28">
                        <c:v>50</c:v>
                      </c:pt>
                      <c:pt idx="29">
                        <c:v>52</c:v>
                      </c:pt>
                      <c:pt idx="30">
                        <c:v>51</c:v>
                      </c:pt>
                      <c:pt idx="31">
                        <c:v>54</c:v>
                      </c:pt>
                      <c:pt idx="32">
                        <c:v>53</c:v>
                      </c:pt>
                      <c:pt idx="33">
                        <c:v>55</c:v>
                      </c:pt>
                      <c:pt idx="34">
                        <c:v>55</c:v>
                      </c:pt>
                      <c:pt idx="35">
                        <c:v>55</c:v>
                      </c:pt>
                      <c:pt idx="36">
                        <c:v>61</c:v>
                      </c:pt>
                      <c:pt idx="37">
                        <c:v>59</c:v>
                      </c:pt>
                      <c:pt idx="38">
                        <c:v>59</c:v>
                      </c:pt>
                      <c:pt idx="39">
                        <c:v>60</c:v>
                      </c:pt>
                      <c:pt idx="40">
                        <c:v>63</c:v>
                      </c:pt>
                      <c:pt idx="41">
                        <c:v>63</c:v>
                      </c:pt>
                      <c:pt idx="42">
                        <c:v>63</c:v>
                      </c:pt>
                      <c:pt idx="43">
                        <c:v>66</c:v>
                      </c:pt>
                      <c:pt idx="44">
                        <c:v>67</c:v>
                      </c:pt>
                      <c:pt idx="45">
                        <c:v>67</c:v>
                      </c:pt>
                      <c:pt idx="46">
                        <c:v>68</c:v>
                      </c:pt>
                      <c:pt idx="47">
                        <c:v>69</c:v>
                      </c:pt>
                      <c:pt idx="48">
                        <c:v>71</c:v>
                      </c:pt>
                      <c:pt idx="49">
                        <c:v>70</c:v>
                      </c:pt>
                      <c:pt idx="50">
                        <c:v>72</c:v>
                      </c:pt>
                      <c:pt idx="51">
                        <c:v>72</c:v>
                      </c:pt>
                      <c:pt idx="52">
                        <c:v>74</c:v>
                      </c:pt>
                      <c:pt idx="53">
                        <c:v>76</c:v>
                      </c:pt>
                      <c:pt idx="54">
                        <c:v>78</c:v>
                      </c:pt>
                      <c:pt idx="55">
                        <c:v>76</c:v>
                      </c:pt>
                      <c:pt idx="56">
                        <c:v>78</c:v>
                      </c:pt>
                      <c:pt idx="57">
                        <c:v>79</c:v>
                      </c:pt>
                      <c:pt idx="58">
                        <c:v>78</c:v>
                      </c:pt>
                      <c:pt idx="59">
                        <c:v>82</c:v>
                      </c:pt>
                      <c:pt idx="60">
                        <c:v>82</c:v>
                      </c:pt>
                      <c:pt idx="61">
                        <c:v>86</c:v>
                      </c:pt>
                      <c:pt idx="62">
                        <c:v>87</c:v>
                      </c:pt>
                      <c:pt idx="63">
                        <c:v>86</c:v>
                      </c:pt>
                      <c:pt idx="64">
                        <c:v>85</c:v>
                      </c:pt>
                    </c:numCache>
                  </c:numRef>
                </c:yVal>
                <c:smooth val="0"/>
                <c:extLst>
                  <c:ext xmlns:c16="http://schemas.microsoft.com/office/drawing/2014/chart" uri="{C3380CC4-5D6E-409C-BE32-E72D297353CC}">
                    <c16:uniqueId val="{00000008-CC84-4FBD-9705-4876DA3535AE}"/>
                  </c:ext>
                </c:extLst>
              </c15:ser>
            </c15:filteredScatterSeries>
          </c:ext>
        </c:extLst>
      </c:scatterChart>
      <c:valAx>
        <c:axId val="136772784"/>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Offset/Bits Removed</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6774448"/>
        <c:crosses val="autoZero"/>
        <c:crossBetween val="midCat"/>
      </c:valAx>
      <c:valAx>
        <c:axId val="13677444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 of 66b Blocks Lost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6772784"/>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dirty="0"/>
              <a:t>% Resource Utilization of Channel with </a:t>
            </a:r>
            <a:r>
              <a:rPr lang="en-US" dirty="0" err="1"/>
              <a:t>Kintex</a:t>
            </a:r>
            <a:r>
              <a:rPr lang="en-US" dirty="0"/>
              <a:t> 7 T160 Target FPGA</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3"/>
          <c:order val="0"/>
          <c:tx>
            <c:strRef>
              <c:f>'parallel vs header-seeker-6'!$N$1</c:f>
              <c:strCache>
                <c:ptCount val="1"/>
                <c:pt idx="0">
                  <c:v>FP</c:v>
                </c:pt>
              </c:strCache>
            </c:strRef>
          </c:tx>
          <c:spPr>
            <a:solidFill>
              <a:srgbClr val="EF6C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header-seeker-6'!$N$2:$N$3</c:f>
              <c:numCache>
                <c:formatCode>0.00%</c:formatCode>
                <c:ptCount val="1"/>
                <c:pt idx="0">
                  <c:v>5.3E-3</c:v>
                </c:pt>
              </c:numCache>
              <c:extLst/>
            </c:numRef>
          </c:val>
          <c:extLst>
            <c:ext xmlns:c16="http://schemas.microsoft.com/office/drawing/2014/chart" uri="{C3380CC4-5D6E-409C-BE32-E72D297353CC}">
              <c16:uniqueId val="{00000000-7C80-4DDD-8529-D09F4A6C9B3D}"/>
            </c:ext>
          </c:extLst>
        </c:ser>
        <c:ser>
          <c:idx val="4"/>
          <c:order val="1"/>
          <c:tx>
            <c:strRef>
              <c:f>'parallel vs header-seeker-6'!$O$1</c:f>
              <c:strCache>
                <c:ptCount val="1"/>
                <c:pt idx="0">
                  <c:v>HS33</c:v>
                </c:pt>
              </c:strCache>
            </c:strRef>
          </c:tx>
          <c:spPr>
            <a:solidFill>
              <a:srgbClr val="AC135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header-seeker-6'!$O$2:$O$3</c:f>
              <c:numCache>
                <c:formatCode>0.00%</c:formatCode>
                <c:ptCount val="1"/>
                <c:pt idx="0">
                  <c:v>4.1999999999999997E-3</c:v>
                </c:pt>
              </c:numCache>
              <c:extLst/>
            </c:numRef>
          </c:val>
          <c:extLst>
            <c:ext xmlns:c16="http://schemas.microsoft.com/office/drawing/2014/chart" uri="{C3380CC4-5D6E-409C-BE32-E72D297353CC}">
              <c16:uniqueId val="{00000001-7C80-4DDD-8529-D09F4A6C9B3D}"/>
            </c:ext>
          </c:extLst>
        </c:ser>
        <c:ser>
          <c:idx val="5"/>
          <c:order val="2"/>
          <c:tx>
            <c:strRef>
              <c:f>'parallel vs header-seeker-6'!$P$1</c:f>
              <c:strCache>
                <c:ptCount val="1"/>
                <c:pt idx="0">
                  <c:v>HS22</c:v>
                </c:pt>
              </c:strCache>
            </c:strRef>
          </c:tx>
          <c:spPr>
            <a:solidFill>
              <a:srgbClr val="6A1B9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header-seeker-6'!$P$2:$P$3</c:f>
              <c:numCache>
                <c:formatCode>0.00%</c:formatCode>
                <c:ptCount val="1"/>
                <c:pt idx="0">
                  <c:v>3.7000000000000002E-3</c:v>
                </c:pt>
              </c:numCache>
              <c:extLst/>
            </c:numRef>
          </c:val>
          <c:extLst>
            <c:ext xmlns:c16="http://schemas.microsoft.com/office/drawing/2014/chart" uri="{C3380CC4-5D6E-409C-BE32-E72D297353CC}">
              <c16:uniqueId val="{00000002-7C80-4DDD-8529-D09F4A6C9B3D}"/>
            </c:ext>
          </c:extLst>
        </c:ser>
        <c:ser>
          <c:idx val="6"/>
          <c:order val="3"/>
          <c:tx>
            <c:strRef>
              <c:f>'parallel vs header-seeker-6'!$Q$1</c:f>
              <c:strCache>
                <c:ptCount val="1"/>
                <c:pt idx="0">
                  <c:v>HS11</c:v>
                </c:pt>
              </c:strCache>
            </c:strRef>
          </c:tx>
          <c:spPr>
            <a:solidFill>
              <a:srgbClr val="27369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header-seeker-6'!$Q$2:$Q$3</c:f>
              <c:numCache>
                <c:formatCode>0.00%</c:formatCode>
                <c:ptCount val="1"/>
                <c:pt idx="0">
                  <c:v>3.0000000000000001E-3</c:v>
                </c:pt>
              </c:numCache>
              <c:extLst/>
            </c:numRef>
          </c:val>
          <c:extLst>
            <c:ext xmlns:c16="http://schemas.microsoft.com/office/drawing/2014/chart" uri="{C3380CC4-5D6E-409C-BE32-E72D297353CC}">
              <c16:uniqueId val="{00000003-7C80-4DDD-8529-D09F4A6C9B3D}"/>
            </c:ext>
          </c:extLst>
        </c:ser>
        <c:ser>
          <c:idx val="7"/>
          <c:order val="4"/>
          <c:tx>
            <c:strRef>
              <c:f>'parallel vs header-seeker-6'!$R$1</c:f>
              <c:strCache>
                <c:ptCount val="1"/>
                <c:pt idx="0">
                  <c:v>HS6</c:v>
                </c:pt>
              </c:strCache>
            </c:strRef>
          </c:tx>
          <c:spPr>
            <a:solidFill>
              <a:srgbClr val="4CB6A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header-seeker-6'!$R$2:$R$3</c:f>
              <c:numCache>
                <c:formatCode>0.00%</c:formatCode>
                <c:ptCount val="1"/>
                <c:pt idx="0">
                  <c:v>2.7000000000000001E-3</c:v>
                </c:pt>
              </c:numCache>
              <c:extLst/>
            </c:numRef>
          </c:val>
          <c:extLst>
            <c:ext xmlns:c16="http://schemas.microsoft.com/office/drawing/2014/chart" uri="{C3380CC4-5D6E-409C-BE32-E72D297353CC}">
              <c16:uniqueId val="{00000004-7C80-4DDD-8529-D09F4A6C9B3D}"/>
            </c:ext>
          </c:extLst>
        </c:ser>
        <c:ser>
          <c:idx val="8"/>
          <c:order val="5"/>
          <c:tx>
            <c:strRef>
              <c:f>'parallel vs header-seeker-6'!$S$1</c:f>
              <c:strCache>
                <c:ptCount val="1"/>
                <c:pt idx="0">
                  <c:v>HS3</c:v>
                </c:pt>
              </c:strCache>
            </c:strRef>
          </c:tx>
          <c:spPr>
            <a:solidFill>
              <a:srgbClr val="FE727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header-seeker-6'!$S$2:$S$3</c:f>
              <c:numCache>
                <c:formatCode>0.00%</c:formatCode>
                <c:ptCount val="1"/>
                <c:pt idx="0">
                  <c:v>2.5000000000000001E-3</c:v>
                </c:pt>
              </c:numCache>
              <c:extLst/>
            </c:numRef>
          </c:val>
          <c:extLst>
            <c:ext xmlns:c16="http://schemas.microsoft.com/office/drawing/2014/chart" uri="{C3380CC4-5D6E-409C-BE32-E72D297353CC}">
              <c16:uniqueId val="{00000005-7C80-4DDD-8529-D09F4A6C9B3D}"/>
            </c:ext>
          </c:extLst>
        </c:ser>
        <c:ser>
          <c:idx val="9"/>
          <c:order val="6"/>
          <c:tx>
            <c:strRef>
              <c:f>'parallel vs header-seeker-6'!$T$1</c:f>
              <c:strCache>
                <c:ptCount val="1"/>
                <c:pt idx="0">
                  <c:v>HS2</c:v>
                </c:pt>
              </c:strCache>
            </c:strRef>
          </c:tx>
          <c:spPr>
            <a:solidFill>
              <a:srgbClr val="1C88E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header-seeker-6'!$T$2:$T$3</c:f>
              <c:numCache>
                <c:formatCode>0.00%</c:formatCode>
                <c:ptCount val="1"/>
                <c:pt idx="0">
                  <c:v>2.3999999999999998E-3</c:v>
                </c:pt>
              </c:numCache>
              <c:extLst/>
            </c:numRef>
          </c:val>
          <c:extLst>
            <c:ext xmlns:c16="http://schemas.microsoft.com/office/drawing/2014/chart" uri="{C3380CC4-5D6E-409C-BE32-E72D297353CC}">
              <c16:uniqueId val="{00000006-7C80-4DDD-8529-D09F4A6C9B3D}"/>
            </c:ext>
          </c:extLst>
        </c:ser>
        <c:ser>
          <c:idx val="10"/>
          <c:order val="7"/>
          <c:tx>
            <c:strRef>
              <c:f>'parallel vs header-seeker-6'!$U$1</c:f>
              <c:strCache>
                <c:ptCount val="1"/>
                <c:pt idx="0">
                  <c:v>HS1</c:v>
                </c:pt>
              </c:strCache>
            </c:strRef>
          </c:tx>
          <c:spPr>
            <a:solidFill>
              <a:srgbClr val="42424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header-seeker-6'!$U$2:$U$3</c:f>
              <c:numCache>
                <c:formatCode>0.00%</c:formatCode>
                <c:ptCount val="1"/>
                <c:pt idx="0">
                  <c:v>2.3E-3</c:v>
                </c:pt>
              </c:numCache>
              <c:extLst/>
            </c:numRef>
          </c:val>
          <c:extLst>
            <c:ext xmlns:c16="http://schemas.microsoft.com/office/drawing/2014/chart" uri="{C3380CC4-5D6E-409C-BE32-E72D297353CC}">
              <c16:uniqueId val="{00000007-7C80-4DDD-8529-D09F4A6C9B3D}"/>
            </c:ext>
          </c:extLst>
        </c:ser>
        <c:ser>
          <c:idx val="11"/>
          <c:order val="11"/>
          <c:tx>
            <c:strRef>
              <c:f>'parallel vs header-seeker-6'!$V$1</c:f>
              <c:strCache>
                <c:ptCount val="1"/>
                <c:pt idx="0">
                  <c:v>Original</c:v>
                </c:pt>
              </c:strCache>
            </c:strRef>
          </c:tx>
          <c:spPr>
            <a:solidFill>
              <a:srgbClr val="FFC74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Lit>
              <c:ptCount val="1"/>
              <c:pt idx="0">
                <c:v>FFs</c:v>
              </c:pt>
              <c:extLst>
                <c:ext xmlns:c15="http://schemas.microsoft.com/office/drawing/2012/chart" uri="{02D57815-91ED-43cb-92C2-25804820EDAC}">
                  <c15:autoCat val="1"/>
                </c:ext>
              </c:extLst>
            </c:strLit>
          </c:cat>
          <c:val>
            <c:numRef>
              <c:f>'parallel vs header-seeker-6'!$V$2:$V$3</c:f>
              <c:numCache>
                <c:formatCode>0.00%</c:formatCode>
                <c:ptCount val="1"/>
                <c:pt idx="0">
                  <c:v>1.6999999999999999E-3</c:v>
                </c:pt>
              </c:numCache>
              <c:extLst/>
            </c:numRef>
          </c:val>
          <c:extLst>
            <c:ext xmlns:c16="http://schemas.microsoft.com/office/drawing/2014/chart" uri="{C3380CC4-5D6E-409C-BE32-E72D297353CC}">
              <c16:uniqueId val="{00000008-7C80-4DDD-8529-D09F4A6C9B3D}"/>
            </c:ext>
          </c:extLst>
        </c:ser>
        <c:dLbls>
          <c:dLblPos val="outEnd"/>
          <c:showLegendKey val="0"/>
          <c:showVal val="1"/>
          <c:showCatName val="0"/>
          <c:showSerName val="0"/>
          <c:showPercent val="0"/>
          <c:showBubbleSize val="0"/>
        </c:dLbls>
        <c:gapWidth val="100"/>
        <c:overlap val="-24"/>
        <c:axId val="577342704"/>
        <c:axId val="577343536"/>
        <c:extLst>
          <c:ext xmlns:c15="http://schemas.microsoft.com/office/drawing/2012/chart" uri="{02D57815-91ED-43cb-92C2-25804820EDAC}">
            <c15:filteredBarSeries>
              <c15:ser>
                <c:idx val="0"/>
                <c:order val="8"/>
                <c:tx>
                  <c:strRef>
                    <c:extLst>
                      <c:ext uri="{02D57815-91ED-43cb-92C2-25804820EDAC}">
                        <c15:formulaRef>
                          <c15:sqref>'parallel vs header-seeker-6'!$N$1</c15:sqref>
                        </c15:formulaRef>
                      </c:ext>
                    </c:extLst>
                    <c:strCache>
                      <c:ptCount val="1"/>
                      <c:pt idx="0">
                        <c:v>FP</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tx2">
                                <a:lumMod val="35000"/>
                                <a:lumOff val="65000"/>
                              </a:schemeClr>
                            </a:solidFill>
                          </a:ln>
                          <a:effectLst/>
                        </c:spPr>
                      </c15:leaderLines>
                    </c:ext>
                  </c:extLst>
                </c:dLbls>
                <c:cat>
                  <c:strRef>
                    <c:extLst>
                      <c:ext uri="{02D57815-91ED-43cb-92C2-25804820EDAC}">
                        <c15:formulaRef>
                          <c15:sqref>'parallel vs header-seeker-6'!$M$2:$M$3</c15:sqref>
                        </c15:formulaRef>
                      </c:ext>
                    </c:extLst>
                    <c:strCache>
                      <c:ptCount val="1"/>
                      <c:pt idx="0">
                        <c:v>FFs</c:v>
                      </c:pt>
                    </c:strCache>
                  </c:strRef>
                </c:cat>
                <c:val>
                  <c:numRef>
                    <c:extLst>
                      <c:ext uri="{02D57815-91ED-43cb-92C2-25804820EDAC}">
                        <c15:formulaRef>
                          <c15:sqref>'parallel vs header-seeker-6'!$N$2:$N$3</c15:sqref>
                        </c15:formulaRef>
                      </c:ext>
                    </c:extLst>
                    <c:numCache>
                      <c:formatCode>0.00%</c:formatCode>
                      <c:ptCount val="1"/>
                      <c:pt idx="0">
                        <c:v>5.3E-3</c:v>
                      </c:pt>
                    </c:numCache>
                  </c:numRef>
                </c:val>
                <c:extLst>
                  <c:ext xmlns:c16="http://schemas.microsoft.com/office/drawing/2014/chart" uri="{C3380CC4-5D6E-409C-BE32-E72D297353CC}">
                    <c16:uniqueId val="{00000009-7C80-4DDD-8529-D09F4A6C9B3D}"/>
                  </c:ext>
                </c:extLst>
              </c15:ser>
            </c15:filteredBarSeries>
            <c15:filteredBarSeries>
              <c15:ser>
                <c:idx val="1"/>
                <c:order val="9"/>
                <c:tx>
                  <c:strRef>
                    <c:extLst xmlns:c15="http://schemas.microsoft.com/office/drawing/2012/chart">
                      <c:ext xmlns:c15="http://schemas.microsoft.com/office/drawing/2012/chart" uri="{02D57815-91ED-43cb-92C2-25804820EDAC}">
                        <c15:formulaRef>
                          <c15:sqref>'parallel vs header-seeker-6'!$R$1</c15:sqref>
                        </c15:formulaRef>
                      </c:ext>
                    </c:extLst>
                    <c:strCache>
                      <c:ptCount val="1"/>
                      <c:pt idx="0">
                        <c:v>HS6</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'parallel vs header-seeker-6'!$M$2:$M$3</c15:sqref>
                        </c15:formulaRef>
                      </c:ext>
                    </c:extLst>
                    <c:strCache>
                      <c:ptCount val="1"/>
                      <c:pt idx="0">
                        <c:v>FFs</c:v>
                      </c:pt>
                    </c:strCache>
                  </c:strRef>
                </c:cat>
                <c:val>
                  <c:numRef>
                    <c:extLst xmlns:c15="http://schemas.microsoft.com/office/drawing/2012/chart">
                      <c:ext xmlns:c15="http://schemas.microsoft.com/office/drawing/2012/chart" uri="{02D57815-91ED-43cb-92C2-25804820EDAC}">
                        <c15:formulaRef>
                          <c15:sqref>'parallel vs header-seeker-6'!$R$2:$R$3</c15:sqref>
                        </c15:formulaRef>
                      </c:ext>
                    </c:extLst>
                    <c:numCache>
                      <c:formatCode>0.00%</c:formatCode>
                      <c:ptCount val="1"/>
                      <c:pt idx="0">
                        <c:v>2.7000000000000001E-3</c:v>
                      </c:pt>
                    </c:numCache>
                  </c:numRef>
                </c:val>
                <c:extLst xmlns:c15="http://schemas.microsoft.com/office/drawing/2012/chart">
                  <c:ext xmlns:c16="http://schemas.microsoft.com/office/drawing/2014/chart" uri="{C3380CC4-5D6E-409C-BE32-E72D297353CC}">
                    <c16:uniqueId val="{0000000A-7C80-4DDD-8529-D09F4A6C9B3D}"/>
                  </c:ext>
                </c:extLst>
              </c15:ser>
            </c15:filteredBarSeries>
            <c15:filteredBarSeries>
              <c15:ser>
                <c:idx val="2"/>
                <c:order val="10"/>
                <c:tx>
                  <c:strRef>
                    <c:extLst xmlns:c15="http://schemas.microsoft.com/office/drawing/2012/chart">
                      <c:ext xmlns:c15="http://schemas.microsoft.com/office/drawing/2012/chart" uri="{02D57815-91ED-43cb-92C2-25804820EDAC}">
                        <c15:formulaRef>
                          <c15:sqref>'parallel vs header-seeker-6'!$S$1</c15:sqref>
                        </c15:formulaRef>
                      </c:ext>
                    </c:extLst>
                    <c:strCache>
                      <c:ptCount val="1"/>
                      <c:pt idx="0">
                        <c:v>HS3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'parallel vs header-seeker-6'!$M$2:$M$3</c15:sqref>
                        </c15:formulaRef>
                      </c:ext>
                    </c:extLst>
                    <c:strCache>
                      <c:ptCount val="1"/>
                      <c:pt idx="0">
                        <c:v>FFs</c:v>
                      </c:pt>
                    </c:strCache>
                  </c:strRef>
                </c:cat>
                <c:val>
                  <c:numRef>
                    <c:extLst xmlns:c15="http://schemas.microsoft.com/office/drawing/2012/chart">
                      <c:ext xmlns:c15="http://schemas.microsoft.com/office/drawing/2012/chart" uri="{02D57815-91ED-43cb-92C2-25804820EDAC}">
                        <c15:formulaRef>
                          <c15:sqref>'parallel vs header-seeker-6'!$S$2:$S$3</c15:sqref>
                        </c15:formulaRef>
                      </c:ext>
                    </c:extLst>
                    <c:numCache>
                      <c:formatCode>0.00%</c:formatCode>
                      <c:ptCount val="1"/>
                      <c:pt idx="0">
                        <c:v>2.5000000000000001E-3</c:v>
                      </c:pt>
                    </c:numCache>
                  </c:numRef>
                </c:val>
                <c:extLst xmlns:c15="http://schemas.microsoft.com/office/drawing/2012/chart">
                  <c:ext xmlns:c16="http://schemas.microsoft.com/office/drawing/2014/chart" uri="{C3380CC4-5D6E-409C-BE32-E72D297353CC}">
                    <c16:uniqueId val="{0000000B-7C80-4DDD-8529-D09F4A6C9B3D}"/>
                  </c:ext>
                </c:extLst>
              </c15:ser>
            </c15:filteredBarSeries>
          </c:ext>
        </c:extLst>
      </c:barChart>
      <c:catAx>
        <c:axId val="57734270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2"/>
                </a:solidFill>
                <a:latin typeface="+mn-lt"/>
                <a:ea typeface="+mn-ea"/>
                <a:cs typeface="+mn-cs"/>
              </a:defRPr>
            </a:pPr>
            <a:endParaRPr lang="en-US"/>
          </a:p>
        </c:txPr>
        <c:crossAx val="577343536"/>
        <c:crosses val="autoZero"/>
        <c:auto val="1"/>
        <c:lblAlgn val="ctr"/>
        <c:lblOffset val="100"/>
        <c:noMultiLvlLbl val="0"/>
      </c:catAx>
      <c:valAx>
        <c:axId val="577343536"/>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577342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Blocks Lost During Resync</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1"/>
          <c:order val="0"/>
          <c:tx>
            <c:strRef>
              <c:f>'parallel vs header-seeker-6'!$C$1</c:f>
              <c:strCache>
                <c:ptCount val="1"/>
                <c:pt idx="0">
                  <c:v>FP</c:v>
                </c:pt>
              </c:strCache>
              <c:extLst xmlns:c15="http://schemas.microsoft.com/office/drawing/2012/chart"/>
            </c:strRef>
          </c:tx>
          <c:spPr>
            <a:ln w="25400" cap="rnd">
              <a:noFill/>
              <a:round/>
            </a:ln>
            <a:effectLst/>
          </c:spPr>
          <c:marker>
            <c:symbol val="circle"/>
            <c:size val="5"/>
            <c:spPr>
              <a:solidFill>
                <a:srgbClr val="EF6C00"/>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header-seeker-6'!$C$2:$C$67</c:f>
              <c:numCache>
                <c:formatCode>General</c:formatCode>
                <c:ptCount val="66"/>
                <c:pt idx="0">
                  <c:v>26</c:v>
                </c:pt>
                <c:pt idx="1">
                  <c:v>26</c:v>
                </c:pt>
                <c:pt idx="2">
                  <c:v>26</c:v>
                </c:pt>
                <c:pt idx="3">
                  <c:v>26</c:v>
                </c:pt>
                <c:pt idx="4">
                  <c:v>27</c:v>
                </c:pt>
                <c:pt idx="5">
                  <c:v>26</c:v>
                </c:pt>
                <c:pt idx="6">
                  <c:v>26</c:v>
                </c:pt>
                <c:pt idx="7">
                  <c:v>26</c:v>
                </c:pt>
                <c:pt idx="8">
                  <c:v>26</c:v>
                </c:pt>
                <c:pt idx="9">
                  <c:v>26</c:v>
                </c:pt>
                <c:pt idx="10">
                  <c:v>26</c:v>
                </c:pt>
                <c:pt idx="11">
                  <c:v>26</c:v>
                </c:pt>
                <c:pt idx="12">
                  <c:v>26</c:v>
                </c:pt>
                <c:pt idx="13">
                  <c:v>26</c:v>
                </c:pt>
                <c:pt idx="14">
                  <c:v>26</c:v>
                </c:pt>
                <c:pt idx="15">
                  <c:v>25</c:v>
                </c:pt>
                <c:pt idx="16">
                  <c:v>26</c:v>
                </c:pt>
                <c:pt idx="17">
                  <c:v>26</c:v>
                </c:pt>
                <c:pt idx="18">
                  <c:v>26</c:v>
                </c:pt>
                <c:pt idx="19">
                  <c:v>26</c:v>
                </c:pt>
                <c:pt idx="20">
                  <c:v>26</c:v>
                </c:pt>
                <c:pt idx="21">
                  <c:v>26</c:v>
                </c:pt>
                <c:pt idx="22">
                  <c:v>26</c:v>
                </c:pt>
                <c:pt idx="23">
                  <c:v>26</c:v>
                </c:pt>
                <c:pt idx="24">
                  <c:v>26</c:v>
                </c:pt>
                <c:pt idx="25">
                  <c:v>25</c:v>
                </c:pt>
                <c:pt idx="26">
                  <c:v>26</c:v>
                </c:pt>
                <c:pt idx="27">
                  <c:v>25</c:v>
                </c:pt>
                <c:pt idx="28">
                  <c:v>26</c:v>
                </c:pt>
                <c:pt idx="29">
                  <c:v>26</c:v>
                </c:pt>
                <c:pt idx="30">
                  <c:v>26</c:v>
                </c:pt>
                <c:pt idx="31">
                  <c:v>26</c:v>
                </c:pt>
                <c:pt idx="32">
                  <c:v>26</c:v>
                </c:pt>
                <c:pt idx="33">
                  <c:v>26</c:v>
                </c:pt>
                <c:pt idx="34">
                  <c:v>26</c:v>
                </c:pt>
                <c:pt idx="35">
                  <c:v>26</c:v>
                </c:pt>
                <c:pt idx="36">
                  <c:v>26</c:v>
                </c:pt>
                <c:pt idx="37">
                  <c:v>26</c:v>
                </c:pt>
                <c:pt idx="38">
                  <c:v>26</c:v>
                </c:pt>
                <c:pt idx="39">
                  <c:v>25</c:v>
                </c:pt>
                <c:pt idx="40">
                  <c:v>26</c:v>
                </c:pt>
                <c:pt idx="41">
                  <c:v>26</c:v>
                </c:pt>
                <c:pt idx="42">
                  <c:v>26</c:v>
                </c:pt>
                <c:pt idx="43">
                  <c:v>26</c:v>
                </c:pt>
                <c:pt idx="44">
                  <c:v>26</c:v>
                </c:pt>
                <c:pt idx="45">
                  <c:v>26</c:v>
                </c:pt>
                <c:pt idx="46">
                  <c:v>26</c:v>
                </c:pt>
                <c:pt idx="47">
                  <c:v>26</c:v>
                </c:pt>
                <c:pt idx="48">
                  <c:v>27</c:v>
                </c:pt>
                <c:pt idx="49">
                  <c:v>26</c:v>
                </c:pt>
                <c:pt idx="50">
                  <c:v>26</c:v>
                </c:pt>
                <c:pt idx="51">
                  <c:v>26</c:v>
                </c:pt>
                <c:pt idx="52">
                  <c:v>26</c:v>
                </c:pt>
                <c:pt idx="53">
                  <c:v>26</c:v>
                </c:pt>
                <c:pt idx="54">
                  <c:v>27</c:v>
                </c:pt>
                <c:pt idx="55">
                  <c:v>26</c:v>
                </c:pt>
                <c:pt idx="56">
                  <c:v>26</c:v>
                </c:pt>
                <c:pt idx="57">
                  <c:v>26</c:v>
                </c:pt>
                <c:pt idx="58">
                  <c:v>26</c:v>
                </c:pt>
                <c:pt idx="59">
                  <c:v>26</c:v>
                </c:pt>
                <c:pt idx="60">
                  <c:v>26</c:v>
                </c:pt>
                <c:pt idx="61">
                  <c:v>26</c:v>
                </c:pt>
                <c:pt idx="62">
                  <c:v>26</c:v>
                </c:pt>
                <c:pt idx="63">
                  <c:v>26</c:v>
                </c:pt>
                <c:pt idx="64">
                  <c:v>26</c:v>
                </c:pt>
                <c:pt idx="65">
                  <c:v>26</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0-C28C-4E8C-B298-C806692B7728}"/>
            </c:ext>
          </c:extLst>
        </c:ser>
        <c:ser>
          <c:idx val="5"/>
          <c:order val="1"/>
          <c:tx>
            <c:strRef>
              <c:f>'parallel vs header-seeker-6'!$D$1</c:f>
              <c:strCache>
                <c:ptCount val="1"/>
                <c:pt idx="0">
                  <c:v>HS33</c:v>
                </c:pt>
              </c:strCache>
            </c:strRef>
          </c:tx>
          <c:spPr>
            <a:ln w="25400" cap="rnd">
              <a:noFill/>
              <a:round/>
            </a:ln>
            <a:effectLst/>
          </c:spPr>
          <c:marker>
            <c:symbol val="circle"/>
            <c:size val="5"/>
            <c:spPr>
              <a:solidFill>
                <a:srgbClr val="AC1356"/>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header-seeker-6'!$D$2:$D$66</c:f>
              <c:numCache>
                <c:formatCode>General</c:formatCode>
                <c:ptCount val="65"/>
                <c:pt idx="0">
                  <c:v>26</c:v>
                </c:pt>
                <c:pt idx="1">
                  <c:v>26</c:v>
                </c:pt>
                <c:pt idx="2">
                  <c:v>27</c:v>
                </c:pt>
                <c:pt idx="3">
                  <c:v>27</c:v>
                </c:pt>
                <c:pt idx="4">
                  <c:v>27</c:v>
                </c:pt>
                <c:pt idx="5">
                  <c:v>27</c:v>
                </c:pt>
                <c:pt idx="6">
                  <c:v>27</c:v>
                </c:pt>
                <c:pt idx="7">
                  <c:v>27</c:v>
                </c:pt>
                <c:pt idx="8">
                  <c:v>26</c:v>
                </c:pt>
                <c:pt idx="9">
                  <c:v>27</c:v>
                </c:pt>
                <c:pt idx="10">
                  <c:v>26</c:v>
                </c:pt>
                <c:pt idx="11">
                  <c:v>27</c:v>
                </c:pt>
                <c:pt idx="12">
                  <c:v>27</c:v>
                </c:pt>
                <c:pt idx="13">
                  <c:v>28</c:v>
                </c:pt>
                <c:pt idx="14">
                  <c:v>27</c:v>
                </c:pt>
                <c:pt idx="15">
                  <c:v>27</c:v>
                </c:pt>
                <c:pt idx="16">
                  <c:v>28</c:v>
                </c:pt>
                <c:pt idx="17">
                  <c:v>28</c:v>
                </c:pt>
                <c:pt idx="18">
                  <c:v>28</c:v>
                </c:pt>
                <c:pt idx="19">
                  <c:v>27</c:v>
                </c:pt>
                <c:pt idx="20">
                  <c:v>27</c:v>
                </c:pt>
                <c:pt idx="21">
                  <c:v>27</c:v>
                </c:pt>
                <c:pt idx="22">
                  <c:v>27</c:v>
                </c:pt>
                <c:pt idx="23">
                  <c:v>27</c:v>
                </c:pt>
                <c:pt idx="24">
                  <c:v>27</c:v>
                </c:pt>
                <c:pt idx="25">
                  <c:v>27</c:v>
                </c:pt>
                <c:pt idx="26">
                  <c:v>27</c:v>
                </c:pt>
                <c:pt idx="27">
                  <c:v>27</c:v>
                </c:pt>
                <c:pt idx="28">
                  <c:v>27</c:v>
                </c:pt>
                <c:pt idx="29">
                  <c:v>27</c:v>
                </c:pt>
                <c:pt idx="30">
                  <c:v>27</c:v>
                </c:pt>
                <c:pt idx="31">
                  <c:v>27</c:v>
                </c:pt>
                <c:pt idx="32">
                  <c:v>28</c:v>
                </c:pt>
                <c:pt idx="33">
                  <c:v>27</c:v>
                </c:pt>
                <c:pt idx="34">
                  <c:v>28</c:v>
                </c:pt>
                <c:pt idx="35">
                  <c:v>27</c:v>
                </c:pt>
                <c:pt idx="36">
                  <c:v>27</c:v>
                </c:pt>
                <c:pt idx="37">
                  <c:v>28</c:v>
                </c:pt>
                <c:pt idx="38">
                  <c:v>27</c:v>
                </c:pt>
                <c:pt idx="39">
                  <c:v>27</c:v>
                </c:pt>
                <c:pt idx="40">
                  <c:v>27</c:v>
                </c:pt>
                <c:pt idx="41">
                  <c:v>27</c:v>
                </c:pt>
                <c:pt idx="42">
                  <c:v>27</c:v>
                </c:pt>
                <c:pt idx="43">
                  <c:v>27</c:v>
                </c:pt>
                <c:pt idx="44">
                  <c:v>26</c:v>
                </c:pt>
                <c:pt idx="45">
                  <c:v>27</c:v>
                </c:pt>
                <c:pt idx="46">
                  <c:v>27</c:v>
                </c:pt>
                <c:pt idx="47">
                  <c:v>28</c:v>
                </c:pt>
                <c:pt idx="48">
                  <c:v>27</c:v>
                </c:pt>
                <c:pt idx="49">
                  <c:v>27</c:v>
                </c:pt>
                <c:pt idx="50">
                  <c:v>27</c:v>
                </c:pt>
                <c:pt idx="51">
                  <c:v>27</c:v>
                </c:pt>
                <c:pt idx="52">
                  <c:v>27</c:v>
                </c:pt>
                <c:pt idx="53">
                  <c:v>27</c:v>
                </c:pt>
                <c:pt idx="54">
                  <c:v>27</c:v>
                </c:pt>
                <c:pt idx="55">
                  <c:v>27</c:v>
                </c:pt>
                <c:pt idx="56">
                  <c:v>27</c:v>
                </c:pt>
                <c:pt idx="57">
                  <c:v>28</c:v>
                </c:pt>
                <c:pt idx="58">
                  <c:v>27</c:v>
                </c:pt>
                <c:pt idx="59">
                  <c:v>27</c:v>
                </c:pt>
                <c:pt idx="60">
                  <c:v>28</c:v>
                </c:pt>
                <c:pt idx="61">
                  <c:v>28</c:v>
                </c:pt>
                <c:pt idx="62">
                  <c:v>28</c:v>
                </c:pt>
                <c:pt idx="63">
                  <c:v>28</c:v>
                </c:pt>
                <c:pt idx="64">
                  <c:v>26</c:v>
                </c:pt>
              </c:numCache>
            </c:numRef>
          </c:yVal>
          <c:smooth val="0"/>
          <c:extLst>
            <c:ext xmlns:c16="http://schemas.microsoft.com/office/drawing/2014/chart" uri="{C3380CC4-5D6E-409C-BE32-E72D297353CC}">
              <c16:uniqueId val="{00000001-C28C-4E8C-B298-C806692B7728}"/>
            </c:ext>
          </c:extLst>
        </c:ser>
        <c:ser>
          <c:idx val="6"/>
          <c:order val="2"/>
          <c:tx>
            <c:strRef>
              <c:f>'parallel vs header-seeker-6'!$E$1</c:f>
              <c:strCache>
                <c:ptCount val="1"/>
                <c:pt idx="0">
                  <c:v>HS22</c:v>
                </c:pt>
              </c:strCache>
            </c:strRef>
          </c:tx>
          <c:spPr>
            <a:ln w="25400" cap="rnd">
              <a:noFill/>
              <a:round/>
            </a:ln>
            <a:effectLst/>
          </c:spPr>
          <c:marker>
            <c:symbol val="circle"/>
            <c:size val="5"/>
            <c:spPr>
              <a:solidFill>
                <a:srgbClr val="6A1B9A"/>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header-seeker-6'!$E$2:$E$66</c:f>
              <c:numCache>
                <c:formatCode>General</c:formatCode>
                <c:ptCount val="65"/>
                <c:pt idx="0">
                  <c:v>26</c:v>
                </c:pt>
                <c:pt idx="1">
                  <c:v>26</c:v>
                </c:pt>
                <c:pt idx="2">
                  <c:v>27</c:v>
                </c:pt>
                <c:pt idx="3">
                  <c:v>27</c:v>
                </c:pt>
                <c:pt idx="4">
                  <c:v>27</c:v>
                </c:pt>
                <c:pt idx="5">
                  <c:v>27</c:v>
                </c:pt>
                <c:pt idx="6">
                  <c:v>27</c:v>
                </c:pt>
                <c:pt idx="7">
                  <c:v>27</c:v>
                </c:pt>
                <c:pt idx="8">
                  <c:v>27</c:v>
                </c:pt>
                <c:pt idx="9">
                  <c:v>27</c:v>
                </c:pt>
                <c:pt idx="10">
                  <c:v>27</c:v>
                </c:pt>
                <c:pt idx="11">
                  <c:v>27</c:v>
                </c:pt>
                <c:pt idx="12">
                  <c:v>28</c:v>
                </c:pt>
                <c:pt idx="13">
                  <c:v>27</c:v>
                </c:pt>
                <c:pt idx="14">
                  <c:v>27</c:v>
                </c:pt>
                <c:pt idx="15">
                  <c:v>26</c:v>
                </c:pt>
                <c:pt idx="16">
                  <c:v>27</c:v>
                </c:pt>
                <c:pt idx="17">
                  <c:v>27</c:v>
                </c:pt>
                <c:pt idx="18">
                  <c:v>28</c:v>
                </c:pt>
                <c:pt idx="19">
                  <c:v>27</c:v>
                </c:pt>
                <c:pt idx="20">
                  <c:v>27</c:v>
                </c:pt>
                <c:pt idx="21">
                  <c:v>26</c:v>
                </c:pt>
                <c:pt idx="22">
                  <c:v>27</c:v>
                </c:pt>
                <c:pt idx="23">
                  <c:v>27</c:v>
                </c:pt>
                <c:pt idx="24">
                  <c:v>27</c:v>
                </c:pt>
                <c:pt idx="25">
                  <c:v>27</c:v>
                </c:pt>
                <c:pt idx="26">
                  <c:v>26</c:v>
                </c:pt>
                <c:pt idx="27">
                  <c:v>26</c:v>
                </c:pt>
                <c:pt idx="28">
                  <c:v>27</c:v>
                </c:pt>
                <c:pt idx="29">
                  <c:v>27</c:v>
                </c:pt>
                <c:pt idx="30">
                  <c:v>27</c:v>
                </c:pt>
                <c:pt idx="31">
                  <c:v>27</c:v>
                </c:pt>
                <c:pt idx="32">
                  <c:v>26</c:v>
                </c:pt>
                <c:pt idx="33">
                  <c:v>27</c:v>
                </c:pt>
                <c:pt idx="34">
                  <c:v>27</c:v>
                </c:pt>
                <c:pt idx="35">
                  <c:v>27</c:v>
                </c:pt>
                <c:pt idx="36">
                  <c:v>27</c:v>
                </c:pt>
                <c:pt idx="37">
                  <c:v>27</c:v>
                </c:pt>
                <c:pt idx="38">
                  <c:v>27</c:v>
                </c:pt>
                <c:pt idx="39">
                  <c:v>27</c:v>
                </c:pt>
                <c:pt idx="40">
                  <c:v>27</c:v>
                </c:pt>
                <c:pt idx="41">
                  <c:v>27</c:v>
                </c:pt>
                <c:pt idx="42">
                  <c:v>27</c:v>
                </c:pt>
                <c:pt idx="43">
                  <c:v>29</c:v>
                </c:pt>
                <c:pt idx="44">
                  <c:v>28</c:v>
                </c:pt>
                <c:pt idx="45">
                  <c:v>27</c:v>
                </c:pt>
                <c:pt idx="46">
                  <c:v>27</c:v>
                </c:pt>
                <c:pt idx="47">
                  <c:v>27</c:v>
                </c:pt>
                <c:pt idx="48">
                  <c:v>27</c:v>
                </c:pt>
                <c:pt idx="49">
                  <c:v>27</c:v>
                </c:pt>
                <c:pt idx="50">
                  <c:v>28</c:v>
                </c:pt>
                <c:pt idx="51">
                  <c:v>27</c:v>
                </c:pt>
                <c:pt idx="52">
                  <c:v>27</c:v>
                </c:pt>
                <c:pt idx="53">
                  <c:v>26</c:v>
                </c:pt>
                <c:pt idx="54">
                  <c:v>27</c:v>
                </c:pt>
                <c:pt idx="55">
                  <c:v>28</c:v>
                </c:pt>
                <c:pt idx="56">
                  <c:v>28</c:v>
                </c:pt>
                <c:pt idx="57">
                  <c:v>27</c:v>
                </c:pt>
                <c:pt idx="58">
                  <c:v>27</c:v>
                </c:pt>
                <c:pt idx="59">
                  <c:v>27</c:v>
                </c:pt>
                <c:pt idx="60">
                  <c:v>28</c:v>
                </c:pt>
                <c:pt idx="61">
                  <c:v>28</c:v>
                </c:pt>
                <c:pt idx="62">
                  <c:v>28</c:v>
                </c:pt>
                <c:pt idx="63">
                  <c:v>27</c:v>
                </c:pt>
                <c:pt idx="64">
                  <c:v>27</c:v>
                </c:pt>
              </c:numCache>
            </c:numRef>
          </c:yVal>
          <c:smooth val="0"/>
          <c:extLst>
            <c:ext xmlns:c16="http://schemas.microsoft.com/office/drawing/2014/chart" uri="{C3380CC4-5D6E-409C-BE32-E72D297353CC}">
              <c16:uniqueId val="{00000002-C28C-4E8C-B298-C806692B7728}"/>
            </c:ext>
          </c:extLst>
        </c:ser>
        <c:ser>
          <c:idx val="7"/>
          <c:order val="3"/>
          <c:tx>
            <c:strRef>
              <c:f>'parallel vs header-seeker-6'!$F$1</c:f>
              <c:strCache>
                <c:ptCount val="1"/>
                <c:pt idx="0">
                  <c:v>HS11</c:v>
                </c:pt>
              </c:strCache>
            </c:strRef>
          </c:tx>
          <c:spPr>
            <a:ln w="25400" cap="rnd">
              <a:noFill/>
              <a:round/>
            </a:ln>
            <a:effectLst/>
          </c:spPr>
          <c:marker>
            <c:symbol val="circle"/>
            <c:size val="5"/>
            <c:spPr>
              <a:solidFill>
                <a:srgbClr val="273693"/>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header-seeker-6'!$F$2:$F$66</c:f>
              <c:numCache>
                <c:formatCode>General</c:formatCode>
                <c:ptCount val="65"/>
                <c:pt idx="0">
                  <c:v>28</c:v>
                </c:pt>
                <c:pt idx="1">
                  <c:v>28</c:v>
                </c:pt>
                <c:pt idx="2">
                  <c:v>28</c:v>
                </c:pt>
                <c:pt idx="3">
                  <c:v>28</c:v>
                </c:pt>
                <c:pt idx="4">
                  <c:v>28</c:v>
                </c:pt>
                <c:pt idx="5">
                  <c:v>28</c:v>
                </c:pt>
                <c:pt idx="6">
                  <c:v>28</c:v>
                </c:pt>
                <c:pt idx="7">
                  <c:v>28</c:v>
                </c:pt>
                <c:pt idx="8">
                  <c:v>27</c:v>
                </c:pt>
                <c:pt idx="9">
                  <c:v>28</c:v>
                </c:pt>
                <c:pt idx="10">
                  <c:v>26</c:v>
                </c:pt>
                <c:pt idx="11">
                  <c:v>28</c:v>
                </c:pt>
                <c:pt idx="12">
                  <c:v>28</c:v>
                </c:pt>
                <c:pt idx="13">
                  <c:v>28</c:v>
                </c:pt>
                <c:pt idx="14">
                  <c:v>28</c:v>
                </c:pt>
                <c:pt idx="15">
                  <c:v>29</c:v>
                </c:pt>
                <c:pt idx="16">
                  <c:v>27</c:v>
                </c:pt>
                <c:pt idx="17">
                  <c:v>28</c:v>
                </c:pt>
                <c:pt idx="18">
                  <c:v>27</c:v>
                </c:pt>
                <c:pt idx="19">
                  <c:v>28</c:v>
                </c:pt>
                <c:pt idx="20">
                  <c:v>28</c:v>
                </c:pt>
                <c:pt idx="21">
                  <c:v>27</c:v>
                </c:pt>
                <c:pt idx="22">
                  <c:v>28</c:v>
                </c:pt>
                <c:pt idx="23">
                  <c:v>28</c:v>
                </c:pt>
                <c:pt idx="24">
                  <c:v>29</c:v>
                </c:pt>
                <c:pt idx="25">
                  <c:v>28</c:v>
                </c:pt>
                <c:pt idx="26">
                  <c:v>27</c:v>
                </c:pt>
                <c:pt idx="27">
                  <c:v>27</c:v>
                </c:pt>
                <c:pt idx="28">
                  <c:v>27</c:v>
                </c:pt>
                <c:pt idx="29">
                  <c:v>28</c:v>
                </c:pt>
                <c:pt idx="30">
                  <c:v>28</c:v>
                </c:pt>
                <c:pt idx="31">
                  <c:v>28</c:v>
                </c:pt>
                <c:pt idx="32">
                  <c:v>29</c:v>
                </c:pt>
                <c:pt idx="33">
                  <c:v>28</c:v>
                </c:pt>
                <c:pt idx="34">
                  <c:v>28</c:v>
                </c:pt>
                <c:pt idx="35">
                  <c:v>28</c:v>
                </c:pt>
                <c:pt idx="36">
                  <c:v>27</c:v>
                </c:pt>
                <c:pt idx="37">
                  <c:v>28</c:v>
                </c:pt>
                <c:pt idx="38">
                  <c:v>28</c:v>
                </c:pt>
                <c:pt idx="39">
                  <c:v>28</c:v>
                </c:pt>
                <c:pt idx="40">
                  <c:v>28</c:v>
                </c:pt>
                <c:pt idx="41">
                  <c:v>27</c:v>
                </c:pt>
                <c:pt idx="42">
                  <c:v>28</c:v>
                </c:pt>
                <c:pt idx="43">
                  <c:v>30</c:v>
                </c:pt>
                <c:pt idx="44">
                  <c:v>27</c:v>
                </c:pt>
                <c:pt idx="45">
                  <c:v>29</c:v>
                </c:pt>
                <c:pt idx="46">
                  <c:v>28</c:v>
                </c:pt>
                <c:pt idx="47">
                  <c:v>28</c:v>
                </c:pt>
                <c:pt idx="48">
                  <c:v>28</c:v>
                </c:pt>
                <c:pt idx="49">
                  <c:v>27</c:v>
                </c:pt>
                <c:pt idx="50">
                  <c:v>28</c:v>
                </c:pt>
                <c:pt idx="51">
                  <c:v>28</c:v>
                </c:pt>
                <c:pt idx="52">
                  <c:v>28</c:v>
                </c:pt>
                <c:pt idx="53">
                  <c:v>28</c:v>
                </c:pt>
                <c:pt idx="54">
                  <c:v>31</c:v>
                </c:pt>
                <c:pt idx="55">
                  <c:v>28</c:v>
                </c:pt>
                <c:pt idx="56">
                  <c:v>27</c:v>
                </c:pt>
                <c:pt idx="57">
                  <c:v>29</c:v>
                </c:pt>
                <c:pt idx="58">
                  <c:v>28</c:v>
                </c:pt>
                <c:pt idx="59">
                  <c:v>29</c:v>
                </c:pt>
                <c:pt idx="60">
                  <c:v>29</c:v>
                </c:pt>
                <c:pt idx="61">
                  <c:v>29</c:v>
                </c:pt>
                <c:pt idx="62">
                  <c:v>28</c:v>
                </c:pt>
                <c:pt idx="63">
                  <c:v>28</c:v>
                </c:pt>
                <c:pt idx="64">
                  <c:v>27</c:v>
                </c:pt>
              </c:numCache>
            </c:numRef>
          </c:yVal>
          <c:smooth val="0"/>
          <c:extLst>
            <c:ext xmlns:c16="http://schemas.microsoft.com/office/drawing/2014/chart" uri="{C3380CC4-5D6E-409C-BE32-E72D297353CC}">
              <c16:uniqueId val="{00000003-C28C-4E8C-B298-C806692B7728}"/>
            </c:ext>
          </c:extLst>
        </c:ser>
        <c:ser>
          <c:idx val="0"/>
          <c:order val="4"/>
          <c:tx>
            <c:strRef>
              <c:f>'parallel vs header-seeker-6'!$G$1</c:f>
              <c:strCache>
                <c:ptCount val="1"/>
                <c:pt idx="0">
                  <c:v>HS6</c:v>
                </c:pt>
              </c:strCache>
              <c:extLst xmlns:c15="http://schemas.microsoft.com/office/drawing/2012/chart"/>
            </c:strRef>
          </c:tx>
          <c:spPr>
            <a:ln w="25400" cap="rnd">
              <a:noFill/>
              <a:round/>
            </a:ln>
            <a:effectLst/>
          </c:spPr>
          <c:marker>
            <c:symbol val="circle"/>
            <c:size val="5"/>
            <c:spPr>
              <a:solidFill>
                <a:srgbClr val="4CB6AC"/>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header-seeker-6'!$G$2:$G$67</c:f>
              <c:numCache>
                <c:formatCode>General</c:formatCode>
                <c:ptCount val="66"/>
                <c:pt idx="0">
                  <c:v>28</c:v>
                </c:pt>
                <c:pt idx="1">
                  <c:v>29</c:v>
                </c:pt>
                <c:pt idx="2">
                  <c:v>28</c:v>
                </c:pt>
                <c:pt idx="3">
                  <c:v>30</c:v>
                </c:pt>
                <c:pt idx="4">
                  <c:v>29</c:v>
                </c:pt>
                <c:pt idx="5">
                  <c:v>24</c:v>
                </c:pt>
                <c:pt idx="6">
                  <c:v>30</c:v>
                </c:pt>
                <c:pt idx="7">
                  <c:v>29</c:v>
                </c:pt>
                <c:pt idx="8">
                  <c:v>29</c:v>
                </c:pt>
                <c:pt idx="9">
                  <c:v>29</c:v>
                </c:pt>
                <c:pt idx="10">
                  <c:v>30</c:v>
                </c:pt>
                <c:pt idx="11">
                  <c:v>26</c:v>
                </c:pt>
                <c:pt idx="12">
                  <c:v>29</c:v>
                </c:pt>
                <c:pt idx="13">
                  <c:v>29</c:v>
                </c:pt>
                <c:pt idx="14">
                  <c:v>28</c:v>
                </c:pt>
                <c:pt idx="15">
                  <c:v>29</c:v>
                </c:pt>
                <c:pt idx="16">
                  <c:v>30</c:v>
                </c:pt>
                <c:pt idx="17">
                  <c:v>28</c:v>
                </c:pt>
                <c:pt idx="18">
                  <c:v>29</c:v>
                </c:pt>
                <c:pt idx="19">
                  <c:v>28</c:v>
                </c:pt>
                <c:pt idx="20">
                  <c:v>29</c:v>
                </c:pt>
                <c:pt idx="21">
                  <c:v>29</c:v>
                </c:pt>
                <c:pt idx="22">
                  <c:v>30</c:v>
                </c:pt>
                <c:pt idx="23">
                  <c:v>29</c:v>
                </c:pt>
                <c:pt idx="24">
                  <c:v>29</c:v>
                </c:pt>
                <c:pt idx="25">
                  <c:v>28</c:v>
                </c:pt>
                <c:pt idx="26">
                  <c:v>28</c:v>
                </c:pt>
                <c:pt idx="27">
                  <c:v>28</c:v>
                </c:pt>
                <c:pt idx="28">
                  <c:v>29</c:v>
                </c:pt>
                <c:pt idx="29">
                  <c:v>29</c:v>
                </c:pt>
                <c:pt idx="30">
                  <c:v>29</c:v>
                </c:pt>
                <c:pt idx="31">
                  <c:v>29</c:v>
                </c:pt>
                <c:pt idx="32">
                  <c:v>28</c:v>
                </c:pt>
                <c:pt idx="33">
                  <c:v>30</c:v>
                </c:pt>
                <c:pt idx="34">
                  <c:v>29</c:v>
                </c:pt>
                <c:pt idx="35">
                  <c:v>31</c:v>
                </c:pt>
                <c:pt idx="36">
                  <c:v>30</c:v>
                </c:pt>
                <c:pt idx="37">
                  <c:v>29</c:v>
                </c:pt>
                <c:pt idx="38">
                  <c:v>28</c:v>
                </c:pt>
                <c:pt idx="39">
                  <c:v>29</c:v>
                </c:pt>
                <c:pt idx="40">
                  <c:v>29</c:v>
                </c:pt>
                <c:pt idx="41">
                  <c:v>33</c:v>
                </c:pt>
                <c:pt idx="42">
                  <c:v>29</c:v>
                </c:pt>
                <c:pt idx="43">
                  <c:v>29</c:v>
                </c:pt>
                <c:pt idx="44">
                  <c:v>29</c:v>
                </c:pt>
                <c:pt idx="45">
                  <c:v>29</c:v>
                </c:pt>
                <c:pt idx="46">
                  <c:v>29</c:v>
                </c:pt>
                <c:pt idx="47">
                  <c:v>32</c:v>
                </c:pt>
                <c:pt idx="48">
                  <c:v>29</c:v>
                </c:pt>
                <c:pt idx="49">
                  <c:v>29</c:v>
                </c:pt>
                <c:pt idx="50">
                  <c:v>29</c:v>
                </c:pt>
                <c:pt idx="51">
                  <c:v>30</c:v>
                </c:pt>
                <c:pt idx="52">
                  <c:v>30</c:v>
                </c:pt>
                <c:pt idx="53">
                  <c:v>33</c:v>
                </c:pt>
                <c:pt idx="54">
                  <c:v>29</c:v>
                </c:pt>
                <c:pt idx="55">
                  <c:v>29</c:v>
                </c:pt>
                <c:pt idx="56">
                  <c:v>28</c:v>
                </c:pt>
                <c:pt idx="57">
                  <c:v>29</c:v>
                </c:pt>
                <c:pt idx="58">
                  <c:v>30</c:v>
                </c:pt>
                <c:pt idx="59">
                  <c:v>35</c:v>
                </c:pt>
                <c:pt idx="60">
                  <c:v>30</c:v>
                </c:pt>
                <c:pt idx="61">
                  <c:v>29</c:v>
                </c:pt>
                <c:pt idx="62">
                  <c:v>30</c:v>
                </c:pt>
                <c:pt idx="63">
                  <c:v>30</c:v>
                </c:pt>
                <c:pt idx="64">
                  <c:v>29</c:v>
                </c:pt>
                <c:pt idx="65">
                  <c:v>29.25</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4-C28C-4E8C-B298-C806692B7728}"/>
            </c:ext>
          </c:extLst>
        </c:ser>
        <c:ser>
          <c:idx val="2"/>
          <c:order val="5"/>
          <c:tx>
            <c:strRef>
              <c:f>'parallel vs header-seeker-6'!$H$1</c:f>
              <c:strCache>
                <c:ptCount val="1"/>
                <c:pt idx="0">
                  <c:v>HS3</c:v>
                </c:pt>
              </c:strCache>
              <c:extLst xmlns:c15="http://schemas.microsoft.com/office/drawing/2012/chart"/>
            </c:strRef>
          </c:tx>
          <c:spPr>
            <a:ln w="25400" cap="rnd">
              <a:noFill/>
              <a:round/>
            </a:ln>
            <a:effectLst/>
          </c:spPr>
          <c:marker>
            <c:symbol val="circle"/>
            <c:size val="5"/>
            <c:spPr>
              <a:solidFill>
                <a:srgbClr val="FE7272"/>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header-seeker-6'!$H$2:$H$62</c:f>
              <c:numCache>
                <c:formatCode>General</c:formatCode>
                <c:ptCount val="61"/>
                <c:pt idx="0">
                  <c:v>33</c:v>
                </c:pt>
                <c:pt idx="1">
                  <c:v>32</c:v>
                </c:pt>
                <c:pt idx="2">
                  <c:v>24</c:v>
                </c:pt>
                <c:pt idx="3">
                  <c:v>34</c:v>
                </c:pt>
                <c:pt idx="4">
                  <c:v>33</c:v>
                </c:pt>
                <c:pt idx="5">
                  <c:v>25</c:v>
                </c:pt>
                <c:pt idx="6">
                  <c:v>32</c:v>
                </c:pt>
                <c:pt idx="7">
                  <c:v>33</c:v>
                </c:pt>
                <c:pt idx="8">
                  <c:v>26</c:v>
                </c:pt>
                <c:pt idx="9">
                  <c:v>33</c:v>
                </c:pt>
                <c:pt idx="10">
                  <c:v>33</c:v>
                </c:pt>
                <c:pt idx="11">
                  <c:v>26</c:v>
                </c:pt>
                <c:pt idx="12">
                  <c:v>33</c:v>
                </c:pt>
                <c:pt idx="13">
                  <c:v>33</c:v>
                </c:pt>
                <c:pt idx="14">
                  <c:v>28</c:v>
                </c:pt>
                <c:pt idx="15">
                  <c:v>34</c:v>
                </c:pt>
                <c:pt idx="16">
                  <c:v>33</c:v>
                </c:pt>
                <c:pt idx="17">
                  <c:v>30</c:v>
                </c:pt>
                <c:pt idx="18">
                  <c:v>34</c:v>
                </c:pt>
                <c:pt idx="19">
                  <c:v>33</c:v>
                </c:pt>
                <c:pt idx="20">
                  <c:v>29</c:v>
                </c:pt>
                <c:pt idx="21">
                  <c:v>32</c:v>
                </c:pt>
                <c:pt idx="22">
                  <c:v>32</c:v>
                </c:pt>
                <c:pt idx="23">
                  <c:v>31</c:v>
                </c:pt>
                <c:pt idx="24">
                  <c:v>34</c:v>
                </c:pt>
                <c:pt idx="25">
                  <c:v>33</c:v>
                </c:pt>
                <c:pt idx="26">
                  <c:v>32</c:v>
                </c:pt>
                <c:pt idx="27">
                  <c:v>35</c:v>
                </c:pt>
                <c:pt idx="28">
                  <c:v>34</c:v>
                </c:pt>
                <c:pt idx="29">
                  <c:v>33</c:v>
                </c:pt>
                <c:pt idx="30">
                  <c:v>33</c:v>
                </c:pt>
                <c:pt idx="31">
                  <c:v>34</c:v>
                </c:pt>
                <c:pt idx="32">
                  <c:v>34</c:v>
                </c:pt>
                <c:pt idx="33">
                  <c:v>35</c:v>
                </c:pt>
                <c:pt idx="34">
                  <c:v>34</c:v>
                </c:pt>
                <c:pt idx="35">
                  <c:v>36</c:v>
                </c:pt>
                <c:pt idx="36">
                  <c:v>33</c:v>
                </c:pt>
                <c:pt idx="37">
                  <c:v>33</c:v>
                </c:pt>
                <c:pt idx="38">
                  <c:v>37</c:v>
                </c:pt>
                <c:pt idx="39">
                  <c:v>32</c:v>
                </c:pt>
                <c:pt idx="40">
                  <c:v>35</c:v>
                </c:pt>
                <c:pt idx="41">
                  <c:v>38</c:v>
                </c:pt>
                <c:pt idx="42">
                  <c:v>34</c:v>
                </c:pt>
                <c:pt idx="43">
                  <c:v>34</c:v>
                </c:pt>
                <c:pt idx="44">
                  <c:v>38</c:v>
                </c:pt>
                <c:pt idx="45">
                  <c:v>33</c:v>
                </c:pt>
                <c:pt idx="46">
                  <c:v>33</c:v>
                </c:pt>
                <c:pt idx="47">
                  <c:v>40</c:v>
                </c:pt>
                <c:pt idx="48">
                  <c:v>33</c:v>
                </c:pt>
                <c:pt idx="49">
                  <c:v>34</c:v>
                </c:pt>
                <c:pt idx="50">
                  <c:v>40</c:v>
                </c:pt>
                <c:pt idx="51">
                  <c:v>34</c:v>
                </c:pt>
                <c:pt idx="52">
                  <c:v>33</c:v>
                </c:pt>
                <c:pt idx="53">
                  <c:v>41</c:v>
                </c:pt>
                <c:pt idx="54">
                  <c:v>35</c:v>
                </c:pt>
                <c:pt idx="55">
                  <c:v>34</c:v>
                </c:pt>
                <c:pt idx="56">
                  <c:v>42</c:v>
                </c:pt>
                <c:pt idx="57">
                  <c:v>33</c:v>
                </c:pt>
                <c:pt idx="58">
                  <c:v>33</c:v>
                </c:pt>
                <c:pt idx="59">
                  <c:v>44</c:v>
                </c:pt>
                <c:pt idx="60">
                  <c:v>34</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5-C28C-4E8C-B298-C806692B7728}"/>
            </c:ext>
          </c:extLst>
        </c:ser>
        <c:ser>
          <c:idx val="8"/>
          <c:order val="6"/>
          <c:tx>
            <c:strRef>
              <c:f>'parallel vs header-seeker-6'!$I$1</c:f>
              <c:strCache>
                <c:ptCount val="1"/>
                <c:pt idx="0">
                  <c:v>HS2</c:v>
                </c:pt>
              </c:strCache>
            </c:strRef>
          </c:tx>
          <c:spPr>
            <a:ln w="25400" cap="rnd">
              <a:noFill/>
              <a:round/>
            </a:ln>
            <a:effectLst/>
          </c:spPr>
          <c:marker>
            <c:symbol val="circle"/>
            <c:size val="5"/>
            <c:spPr>
              <a:solidFill>
                <a:srgbClr val="1C88E3"/>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header-seeker-6'!$I$2:$I$66</c:f>
              <c:numCache>
                <c:formatCode>General</c:formatCode>
                <c:ptCount val="65"/>
                <c:pt idx="0">
                  <c:v>39</c:v>
                </c:pt>
                <c:pt idx="1">
                  <c:v>38</c:v>
                </c:pt>
                <c:pt idx="2">
                  <c:v>39</c:v>
                </c:pt>
                <c:pt idx="3">
                  <c:v>38</c:v>
                </c:pt>
                <c:pt idx="4">
                  <c:v>39</c:v>
                </c:pt>
                <c:pt idx="5">
                  <c:v>37</c:v>
                </c:pt>
                <c:pt idx="6">
                  <c:v>39</c:v>
                </c:pt>
                <c:pt idx="7">
                  <c:v>40</c:v>
                </c:pt>
                <c:pt idx="8">
                  <c:v>36</c:v>
                </c:pt>
                <c:pt idx="9">
                  <c:v>38</c:v>
                </c:pt>
                <c:pt idx="10">
                  <c:v>39</c:v>
                </c:pt>
                <c:pt idx="11">
                  <c:v>39</c:v>
                </c:pt>
                <c:pt idx="12">
                  <c:v>39</c:v>
                </c:pt>
                <c:pt idx="13">
                  <c:v>37</c:v>
                </c:pt>
                <c:pt idx="14">
                  <c:v>38</c:v>
                </c:pt>
                <c:pt idx="15">
                  <c:v>38</c:v>
                </c:pt>
                <c:pt idx="16">
                  <c:v>38</c:v>
                </c:pt>
                <c:pt idx="17">
                  <c:v>40</c:v>
                </c:pt>
                <c:pt idx="18">
                  <c:v>36</c:v>
                </c:pt>
                <c:pt idx="19">
                  <c:v>39</c:v>
                </c:pt>
                <c:pt idx="20">
                  <c:v>40</c:v>
                </c:pt>
                <c:pt idx="21">
                  <c:v>41</c:v>
                </c:pt>
                <c:pt idx="22">
                  <c:v>36</c:v>
                </c:pt>
                <c:pt idx="23">
                  <c:v>38</c:v>
                </c:pt>
                <c:pt idx="24">
                  <c:v>36</c:v>
                </c:pt>
                <c:pt idx="25">
                  <c:v>37</c:v>
                </c:pt>
                <c:pt idx="26">
                  <c:v>38</c:v>
                </c:pt>
                <c:pt idx="27">
                  <c:v>37</c:v>
                </c:pt>
                <c:pt idx="28">
                  <c:v>38</c:v>
                </c:pt>
                <c:pt idx="29">
                  <c:v>41</c:v>
                </c:pt>
                <c:pt idx="30">
                  <c:v>37</c:v>
                </c:pt>
                <c:pt idx="31">
                  <c:v>38</c:v>
                </c:pt>
                <c:pt idx="32">
                  <c:v>39</c:v>
                </c:pt>
                <c:pt idx="33">
                  <c:v>37</c:v>
                </c:pt>
                <c:pt idx="34">
                  <c:v>38</c:v>
                </c:pt>
                <c:pt idx="35">
                  <c:v>37</c:v>
                </c:pt>
                <c:pt idx="36">
                  <c:v>38</c:v>
                </c:pt>
                <c:pt idx="37">
                  <c:v>41</c:v>
                </c:pt>
                <c:pt idx="38">
                  <c:v>38</c:v>
                </c:pt>
                <c:pt idx="39">
                  <c:v>38</c:v>
                </c:pt>
                <c:pt idx="40">
                  <c:v>40</c:v>
                </c:pt>
                <c:pt idx="41">
                  <c:v>40</c:v>
                </c:pt>
                <c:pt idx="42">
                  <c:v>39</c:v>
                </c:pt>
                <c:pt idx="43">
                  <c:v>37</c:v>
                </c:pt>
                <c:pt idx="44">
                  <c:v>38</c:v>
                </c:pt>
                <c:pt idx="45">
                  <c:v>40</c:v>
                </c:pt>
                <c:pt idx="46">
                  <c:v>38</c:v>
                </c:pt>
                <c:pt idx="47">
                  <c:v>39</c:v>
                </c:pt>
                <c:pt idx="48">
                  <c:v>38</c:v>
                </c:pt>
                <c:pt idx="49">
                  <c:v>38</c:v>
                </c:pt>
                <c:pt idx="50">
                  <c:v>39</c:v>
                </c:pt>
                <c:pt idx="51">
                  <c:v>39</c:v>
                </c:pt>
                <c:pt idx="52">
                  <c:v>40</c:v>
                </c:pt>
                <c:pt idx="53">
                  <c:v>39</c:v>
                </c:pt>
                <c:pt idx="54">
                  <c:v>40</c:v>
                </c:pt>
                <c:pt idx="55">
                  <c:v>38</c:v>
                </c:pt>
                <c:pt idx="56">
                  <c:v>40</c:v>
                </c:pt>
                <c:pt idx="57">
                  <c:v>39</c:v>
                </c:pt>
                <c:pt idx="58">
                  <c:v>39</c:v>
                </c:pt>
                <c:pt idx="59">
                  <c:v>40</c:v>
                </c:pt>
                <c:pt idx="60">
                  <c:v>39</c:v>
                </c:pt>
                <c:pt idx="61">
                  <c:v>39</c:v>
                </c:pt>
                <c:pt idx="62">
                  <c:v>39</c:v>
                </c:pt>
                <c:pt idx="63">
                  <c:v>39</c:v>
                </c:pt>
                <c:pt idx="64">
                  <c:v>38</c:v>
                </c:pt>
              </c:numCache>
            </c:numRef>
          </c:yVal>
          <c:smooth val="0"/>
          <c:extLst>
            <c:ext xmlns:c16="http://schemas.microsoft.com/office/drawing/2014/chart" uri="{C3380CC4-5D6E-409C-BE32-E72D297353CC}">
              <c16:uniqueId val="{00000006-C28C-4E8C-B298-C806692B7728}"/>
            </c:ext>
          </c:extLst>
        </c:ser>
        <c:dLbls>
          <c:showLegendKey val="0"/>
          <c:showVal val="0"/>
          <c:showCatName val="0"/>
          <c:showSerName val="0"/>
          <c:showPercent val="0"/>
          <c:showBubbleSize val="0"/>
        </c:dLbls>
        <c:axId val="136772784"/>
        <c:axId val="136774448"/>
        <c:extLst>
          <c:ext xmlns:c15="http://schemas.microsoft.com/office/drawing/2012/chart" uri="{02D57815-91ED-43cb-92C2-25804820EDAC}">
            <c15:filteredScatterSeries>
              <c15:ser>
                <c:idx val="4"/>
                <c:order val="7"/>
                <c:tx>
                  <c:strRef>
                    <c:extLst>
                      <c:ext uri="{02D57815-91ED-43cb-92C2-25804820EDAC}">
                        <c15:formulaRef>
                          <c15:sqref>'parallel vs header-seeker-6'!$J$1</c15:sqref>
                        </c15:formulaRef>
                      </c:ext>
                    </c:extLst>
                    <c:strCache>
                      <c:ptCount val="1"/>
                      <c:pt idx="0">
                        <c:v>HS1</c:v>
                      </c:pt>
                    </c:strCache>
                  </c:strRef>
                </c:tx>
                <c:spPr>
                  <a:ln w="25400" cap="rnd">
                    <a:noFill/>
                    <a:round/>
                  </a:ln>
                  <a:effectLst/>
                </c:spPr>
                <c:marker>
                  <c:symbol val="circle"/>
                  <c:size val="5"/>
                  <c:spPr>
                    <a:solidFill>
                      <a:srgbClr val="424242"/>
                    </a:solidFill>
                    <a:ln w="9525">
                      <a:noFill/>
                      <a:round/>
                    </a:ln>
                    <a:effectLst/>
                  </c:spPr>
                </c:marker>
                <c:xVal>
                  <c:numRef>
                    <c:extLst>
                      <c:ext uri="{02D57815-91ED-43cb-92C2-25804820EDAC}">
                        <c15:formulaRef>
                          <c15:sqref>'parallel vs header-seeker-6'!$A$2:$A$66</c15:sqref>
                        </c15:formulaRef>
                      </c:ext>
                    </c:extLst>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extLst>
                      <c:ext uri="{02D57815-91ED-43cb-92C2-25804820EDAC}">
                        <c15:formulaRef>
                          <c15:sqref>'parallel vs header-seeker-6'!$J$2:$J$66</c15:sqref>
                        </c15:formulaRef>
                      </c:ext>
                    </c:extLst>
                    <c:numCache>
                      <c:formatCode>General</c:formatCode>
                      <c:ptCount val="65"/>
                      <c:pt idx="0">
                        <c:v>21</c:v>
                      </c:pt>
                      <c:pt idx="1">
                        <c:v>23</c:v>
                      </c:pt>
                      <c:pt idx="2">
                        <c:v>23</c:v>
                      </c:pt>
                      <c:pt idx="3">
                        <c:v>24</c:v>
                      </c:pt>
                      <c:pt idx="4">
                        <c:v>26</c:v>
                      </c:pt>
                      <c:pt idx="5">
                        <c:v>27</c:v>
                      </c:pt>
                      <c:pt idx="6">
                        <c:v>28</c:v>
                      </c:pt>
                      <c:pt idx="7">
                        <c:v>29</c:v>
                      </c:pt>
                      <c:pt idx="8">
                        <c:v>30</c:v>
                      </c:pt>
                      <c:pt idx="9">
                        <c:v>31</c:v>
                      </c:pt>
                      <c:pt idx="10">
                        <c:v>32</c:v>
                      </c:pt>
                      <c:pt idx="11">
                        <c:v>33</c:v>
                      </c:pt>
                      <c:pt idx="12">
                        <c:v>33</c:v>
                      </c:pt>
                      <c:pt idx="13">
                        <c:v>35</c:v>
                      </c:pt>
                      <c:pt idx="14">
                        <c:v>35</c:v>
                      </c:pt>
                      <c:pt idx="15">
                        <c:v>37</c:v>
                      </c:pt>
                      <c:pt idx="16">
                        <c:v>38</c:v>
                      </c:pt>
                      <c:pt idx="17">
                        <c:v>39</c:v>
                      </c:pt>
                      <c:pt idx="18">
                        <c:v>41</c:v>
                      </c:pt>
                      <c:pt idx="19">
                        <c:v>41</c:v>
                      </c:pt>
                      <c:pt idx="20">
                        <c:v>42</c:v>
                      </c:pt>
                      <c:pt idx="21">
                        <c:v>42</c:v>
                      </c:pt>
                      <c:pt idx="22">
                        <c:v>43</c:v>
                      </c:pt>
                      <c:pt idx="23">
                        <c:v>45</c:v>
                      </c:pt>
                      <c:pt idx="24">
                        <c:v>48</c:v>
                      </c:pt>
                      <c:pt idx="25">
                        <c:v>46</c:v>
                      </c:pt>
                      <c:pt idx="26">
                        <c:v>47</c:v>
                      </c:pt>
                      <c:pt idx="27">
                        <c:v>48</c:v>
                      </c:pt>
                      <c:pt idx="28">
                        <c:v>50</c:v>
                      </c:pt>
                      <c:pt idx="29">
                        <c:v>52</c:v>
                      </c:pt>
                      <c:pt idx="30">
                        <c:v>51</c:v>
                      </c:pt>
                      <c:pt idx="31">
                        <c:v>54</c:v>
                      </c:pt>
                      <c:pt idx="32">
                        <c:v>53</c:v>
                      </c:pt>
                      <c:pt idx="33">
                        <c:v>55</c:v>
                      </c:pt>
                      <c:pt idx="34">
                        <c:v>55</c:v>
                      </c:pt>
                      <c:pt idx="35">
                        <c:v>55</c:v>
                      </c:pt>
                      <c:pt idx="36">
                        <c:v>61</c:v>
                      </c:pt>
                      <c:pt idx="37">
                        <c:v>59</c:v>
                      </c:pt>
                      <c:pt idx="38">
                        <c:v>59</c:v>
                      </c:pt>
                      <c:pt idx="39">
                        <c:v>60</c:v>
                      </c:pt>
                      <c:pt idx="40">
                        <c:v>63</c:v>
                      </c:pt>
                      <c:pt idx="41">
                        <c:v>63</c:v>
                      </c:pt>
                      <c:pt idx="42">
                        <c:v>63</c:v>
                      </c:pt>
                      <c:pt idx="43">
                        <c:v>66</c:v>
                      </c:pt>
                      <c:pt idx="44">
                        <c:v>67</c:v>
                      </c:pt>
                      <c:pt idx="45">
                        <c:v>67</c:v>
                      </c:pt>
                      <c:pt idx="46">
                        <c:v>68</c:v>
                      </c:pt>
                      <c:pt idx="47">
                        <c:v>69</c:v>
                      </c:pt>
                      <c:pt idx="48">
                        <c:v>71</c:v>
                      </c:pt>
                      <c:pt idx="49">
                        <c:v>70</c:v>
                      </c:pt>
                      <c:pt idx="50">
                        <c:v>72</c:v>
                      </c:pt>
                      <c:pt idx="51">
                        <c:v>72</c:v>
                      </c:pt>
                      <c:pt idx="52">
                        <c:v>74</c:v>
                      </c:pt>
                      <c:pt idx="53">
                        <c:v>76</c:v>
                      </c:pt>
                      <c:pt idx="54">
                        <c:v>78</c:v>
                      </c:pt>
                      <c:pt idx="55">
                        <c:v>76</c:v>
                      </c:pt>
                      <c:pt idx="56">
                        <c:v>78</c:v>
                      </c:pt>
                      <c:pt idx="57">
                        <c:v>79</c:v>
                      </c:pt>
                      <c:pt idx="58">
                        <c:v>78</c:v>
                      </c:pt>
                      <c:pt idx="59">
                        <c:v>82</c:v>
                      </c:pt>
                      <c:pt idx="60">
                        <c:v>82</c:v>
                      </c:pt>
                      <c:pt idx="61">
                        <c:v>86</c:v>
                      </c:pt>
                      <c:pt idx="62">
                        <c:v>87</c:v>
                      </c:pt>
                      <c:pt idx="63">
                        <c:v>86</c:v>
                      </c:pt>
                      <c:pt idx="64">
                        <c:v>85</c:v>
                      </c:pt>
                    </c:numCache>
                  </c:numRef>
                </c:yVal>
                <c:smooth val="0"/>
                <c:extLst>
                  <c:ext xmlns:c16="http://schemas.microsoft.com/office/drawing/2014/chart" uri="{C3380CC4-5D6E-409C-BE32-E72D297353CC}">
                    <c16:uniqueId val="{00000007-C28C-4E8C-B298-C806692B7728}"/>
                  </c:ext>
                </c:extLst>
              </c15:ser>
            </c15:filteredScatterSeries>
            <c15:filteredScatterSeries>
              <c15:ser>
                <c:idx val="3"/>
                <c:order val="8"/>
                <c:tx>
                  <c:strRef>
                    <c:extLst xmlns:c15="http://schemas.microsoft.com/office/drawing/2012/chart">
                      <c:ext xmlns:c15="http://schemas.microsoft.com/office/drawing/2012/chart" uri="{02D57815-91ED-43cb-92C2-25804820EDAC}">
                        <c15:formulaRef>
                          <c15:sqref>'parallel vs header-seeker-6'!$K$1</c15:sqref>
                        </c15:formulaRef>
                      </c:ext>
                    </c:extLst>
                    <c:strCache>
                      <c:ptCount val="1"/>
                      <c:pt idx="0">
                        <c:v>Original</c:v>
                      </c:pt>
                    </c:strCache>
                  </c:strRef>
                </c:tx>
                <c:spPr>
                  <a:ln w="25400" cap="rnd">
                    <a:noFill/>
                    <a:round/>
                  </a:ln>
                  <a:effectLst/>
                </c:spPr>
                <c:marker>
                  <c:symbol val="circle"/>
                  <c:size val="5"/>
                  <c:spPr>
                    <a:solidFill>
                      <a:srgbClr val="FFC746"/>
                    </a:solidFill>
                    <a:ln w="9525">
                      <a:noFill/>
                      <a:round/>
                    </a:ln>
                    <a:effectLst/>
                  </c:spPr>
                </c:marker>
                <c:xVal>
                  <c:numRef>
                    <c:extLst xmlns:c15="http://schemas.microsoft.com/office/drawing/2012/chart">
                      <c:ext xmlns:c15="http://schemas.microsoft.com/office/drawing/2012/chart" uri="{02D57815-91ED-43cb-92C2-25804820EDAC}">
                        <c15:formulaRef>
                          <c15:sqref>'parallel vs header-seeker-6'!$A$2:$A$66</c15:sqref>
                        </c15:formulaRef>
                      </c:ext>
                    </c:extLst>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extLst xmlns:c15="http://schemas.microsoft.com/office/drawing/2012/chart">
                      <c:ext xmlns:c15="http://schemas.microsoft.com/office/drawing/2012/chart" uri="{02D57815-91ED-43cb-92C2-25804820EDAC}">
                        <c15:formulaRef>
                          <c15:sqref>'parallel vs header-seeker-6'!$K$2:$K$66</c15:sqref>
                        </c15:formulaRef>
                      </c:ext>
                    </c:extLst>
                    <c:numCache>
                      <c:formatCode>General</c:formatCode>
                      <c:ptCount val="65"/>
                      <c:pt idx="0">
                        <c:v>69</c:v>
                      </c:pt>
                      <c:pt idx="1">
                        <c:v>105</c:v>
                      </c:pt>
                      <c:pt idx="2">
                        <c:v>184</c:v>
                      </c:pt>
                      <c:pt idx="3">
                        <c:v>255</c:v>
                      </c:pt>
                      <c:pt idx="4">
                        <c:v>343</c:v>
                      </c:pt>
                      <c:pt idx="5">
                        <c:v>428</c:v>
                      </c:pt>
                      <c:pt idx="6">
                        <c:v>487</c:v>
                      </c:pt>
                      <c:pt idx="7">
                        <c:v>558</c:v>
                      </c:pt>
                      <c:pt idx="8">
                        <c:v>635</c:v>
                      </c:pt>
                      <c:pt idx="9">
                        <c:v>738</c:v>
                      </c:pt>
                      <c:pt idx="10">
                        <c:v>798</c:v>
                      </c:pt>
                      <c:pt idx="11">
                        <c:v>874</c:v>
                      </c:pt>
                      <c:pt idx="12">
                        <c:v>980</c:v>
                      </c:pt>
                      <c:pt idx="13">
                        <c:v>1031</c:v>
                      </c:pt>
                      <c:pt idx="14">
                        <c:v>1106</c:v>
                      </c:pt>
                      <c:pt idx="15">
                        <c:v>1206</c:v>
                      </c:pt>
                      <c:pt idx="16">
                        <c:v>1256</c:v>
                      </c:pt>
                      <c:pt idx="17">
                        <c:v>1372</c:v>
                      </c:pt>
                      <c:pt idx="18">
                        <c:v>1425</c:v>
                      </c:pt>
                      <c:pt idx="19">
                        <c:v>1526</c:v>
                      </c:pt>
                      <c:pt idx="20">
                        <c:v>1557</c:v>
                      </c:pt>
                      <c:pt idx="21">
                        <c:v>1681</c:v>
                      </c:pt>
                      <c:pt idx="22">
                        <c:v>1758</c:v>
                      </c:pt>
                      <c:pt idx="23">
                        <c:v>1837</c:v>
                      </c:pt>
                      <c:pt idx="24">
                        <c:v>1927</c:v>
                      </c:pt>
                      <c:pt idx="25">
                        <c:v>1999</c:v>
                      </c:pt>
                      <c:pt idx="26">
                        <c:v>2098</c:v>
                      </c:pt>
                      <c:pt idx="27">
                        <c:v>2138</c:v>
                      </c:pt>
                      <c:pt idx="28">
                        <c:v>2206</c:v>
                      </c:pt>
                      <c:pt idx="29">
                        <c:v>2345</c:v>
                      </c:pt>
                      <c:pt idx="30">
                        <c:v>2405</c:v>
                      </c:pt>
                      <c:pt idx="31">
                        <c:v>2441</c:v>
                      </c:pt>
                      <c:pt idx="32">
                        <c:v>2541</c:v>
                      </c:pt>
                      <c:pt idx="33">
                        <c:v>2644</c:v>
                      </c:pt>
                      <c:pt idx="34">
                        <c:v>2701</c:v>
                      </c:pt>
                      <c:pt idx="35">
                        <c:v>2728</c:v>
                      </c:pt>
                      <c:pt idx="36">
                        <c:v>2826</c:v>
                      </c:pt>
                      <c:pt idx="37">
                        <c:v>2907</c:v>
                      </c:pt>
                      <c:pt idx="38">
                        <c:v>3037</c:v>
                      </c:pt>
                      <c:pt idx="39">
                        <c:v>3012</c:v>
                      </c:pt>
                      <c:pt idx="40">
                        <c:v>3154</c:v>
                      </c:pt>
                      <c:pt idx="41">
                        <c:v>3283</c:v>
                      </c:pt>
                      <c:pt idx="42">
                        <c:v>3310</c:v>
                      </c:pt>
                      <c:pt idx="43">
                        <c:v>3404</c:v>
                      </c:pt>
                      <c:pt idx="44">
                        <c:v>3421</c:v>
                      </c:pt>
                      <c:pt idx="45">
                        <c:v>3592</c:v>
                      </c:pt>
                      <c:pt idx="46">
                        <c:v>3650</c:v>
                      </c:pt>
                      <c:pt idx="47">
                        <c:v>3736</c:v>
                      </c:pt>
                      <c:pt idx="48">
                        <c:v>3811</c:v>
                      </c:pt>
                      <c:pt idx="49">
                        <c:v>3870</c:v>
                      </c:pt>
                      <c:pt idx="50">
                        <c:v>3976</c:v>
                      </c:pt>
                      <c:pt idx="51">
                        <c:v>4005</c:v>
                      </c:pt>
                      <c:pt idx="52">
                        <c:v>4083</c:v>
                      </c:pt>
                      <c:pt idx="53">
                        <c:v>4162</c:v>
                      </c:pt>
                      <c:pt idx="54">
                        <c:v>4289</c:v>
                      </c:pt>
                      <c:pt idx="55">
                        <c:v>4330</c:v>
                      </c:pt>
                      <c:pt idx="56">
                        <c:v>4417</c:v>
                      </c:pt>
                      <c:pt idx="57">
                        <c:v>4500</c:v>
                      </c:pt>
                      <c:pt idx="58">
                        <c:v>4571</c:v>
                      </c:pt>
                      <c:pt idx="59">
                        <c:v>4631</c:v>
                      </c:pt>
                      <c:pt idx="60">
                        <c:v>4727</c:v>
                      </c:pt>
                      <c:pt idx="61">
                        <c:v>2526</c:v>
                      </c:pt>
                      <c:pt idx="62">
                        <c:v>2371</c:v>
                      </c:pt>
                      <c:pt idx="63">
                        <c:v>2294</c:v>
                      </c:pt>
                      <c:pt idx="64">
                        <c:v>1685</c:v>
                      </c:pt>
                    </c:numCache>
                  </c:numRef>
                </c:yVal>
                <c:smooth val="0"/>
                <c:extLst xmlns:c15="http://schemas.microsoft.com/office/drawing/2012/chart">
                  <c:ext xmlns:c16="http://schemas.microsoft.com/office/drawing/2014/chart" uri="{C3380CC4-5D6E-409C-BE32-E72D297353CC}">
                    <c16:uniqueId val="{00000008-C28C-4E8C-B298-C806692B7728}"/>
                  </c:ext>
                </c:extLst>
              </c15:ser>
            </c15:filteredScatterSeries>
          </c:ext>
        </c:extLst>
      </c:scatterChart>
      <c:valAx>
        <c:axId val="136772784"/>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Offset/Bits Removed</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6774448"/>
        <c:crosses val="autoZero"/>
        <c:crossBetween val="midCat"/>
      </c:valAx>
      <c:valAx>
        <c:axId val="13677444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 of 66b Blocks Lost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6772784"/>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dirty="0"/>
              <a:t>% LUT Utilization of Channel with </a:t>
            </a:r>
            <a:r>
              <a:rPr lang="en-US" dirty="0" err="1"/>
              <a:t>Kintex</a:t>
            </a:r>
            <a:r>
              <a:rPr lang="en-US" dirty="0"/>
              <a:t> 7 T160 Target FPGA</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3"/>
          <c:order val="0"/>
          <c:tx>
            <c:strRef>
              <c:f>'parallel vs header-seeker-6'!$N$1</c:f>
              <c:strCache>
                <c:ptCount val="1"/>
                <c:pt idx="0">
                  <c:v>FP</c:v>
                </c:pt>
              </c:strCache>
            </c:strRef>
          </c:tx>
          <c:spPr>
            <a:solidFill>
              <a:srgbClr val="EF6C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header-seeker-6'!$N$2:$N$3</c:f>
              <c:numCache>
                <c:formatCode>0.00%</c:formatCode>
                <c:ptCount val="1"/>
                <c:pt idx="0">
                  <c:v>1.47E-2</c:v>
                </c:pt>
              </c:numCache>
              <c:extLst/>
            </c:numRef>
          </c:val>
          <c:extLst>
            <c:ext xmlns:c16="http://schemas.microsoft.com/office/drawing/2014/chart" uri="{C3380CC4-5D6E-409C-BE32-E72D297353CC}">
              <c16:uniqueId val="{00000000-7D7B-40C9-8634-0D57EDA7BA48}"/>
            </c:ext>
          </c:extLst>
        </c:ser>
        <c:ser>
          <c:idx val="4"/>
          <c:order val="1"/>
          <c:tx>
            <c:strRef>
              <c:f>'parallel vs header-seeker-6'!$O$1</c:f>
              <c:strCache>
                <c:ptCount val="1"/>
                <c:pt idx="0">
                  <c:v>HS33</c:v>
                </c:pt>
              </c:strCache>
            </c:strRef>
          </c:tx>
          <c:spPr>
            <a:solidFill>
              <a:srgbClr val="AC135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header-seeker-6'!$O$2:$O$3</c:f>
              <c:numCache>
                <c:formatCode>0.00%</c:formatCode>
                <c:ptCount val="1"/>
                <c:pt idx="0">
                  <c:v>1.0699999999999999E-2</c:v>
                </c:pt>
              </c:numCache>
              <c:extLst/>
            </c:numRef>
          </c:val>
          <c:extLst>
            <c:ext xmlns:c16="http://schemas.microsoft.com/office/drawing/2014/chart" uri="{C3380CC4-5D6E-409C-BE32-E72D297353CC}">
              <c16:uniqueId val="{00000001-7D7B-40C9-8634-0D57EDA7BA48}"/>
            </c:ext>
          </c:extLst>
        </c:ser>
        <c:ser>
          <c:idx val="5"/>
          <c:order val="2"/>
          <c:tx>
            <c:strRef>
              <c:f>'parallel vs header-seeker-6'!$P$1</c:f>
              <c:strCache>
                <c:ptCount val="1"/>
                <c:pt idx="0">
                  <c:v>HS22</c:v>
                </c:pt>
              </c:strCache>
            </c:strRef>
          </c:tx>
          <c:spPr>
            <a:solidFill>
              <a:srgbClr val="6A1B9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header-seeker-6'!$P$2:$P$3</c:f>
              <c:numCache>
                <c:formatCode>0.00%</c:formatCode>
                <c:ptCount val="1"/>
                <c:pt idx="0">
                  <c:v>9.4000000000000004E-3</c:v>
                </c:pt>
              </c:numCache>
              <c:extLst/>
            </c:numRef>
          </c:val>
          <c:extLst>
            <c:ext xmlns:c16="http://schemas.microsoft.com/office/drawing/2014/chart" uri="{C3380CC4-5D6E-409C-BE32-E72D297353CC}">
              <c16:uniqueId val="{00000002-7D7B-40C9-8634-0D57EDA7BA48}"/>
            </c:ext>
          </c:extLst>
        </c:ser>
        <c:ser>
          <c:idx val="6"/>
          <c:order val="3"/>
          <c:tx>
            <c:strRef>
              <c:f>'parallel vs header-seeker-6'!$Q$1</c:f>
              <c:strCache>
                <c:ptCount val="1"/>
                <c:pt idx="0">
                  <c:v>HS11</c:v>
                </c:pt>
              </c:strCache>
            </c:strRef>
          </c:tx>
          <c:spPr>
            <a:solidFill>
              <a:srgbClr val="27369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header-seeker-6'!$Q$2:$Q$3</c:f>
              <c:numCache>
                <c:formatCode>0.00%</c:formatCode>
                <c:ptCount val="1"/>
                <c:pt idx="0">
                  <c:v>7.7000000000000002E-3</c:v>
                </c:pt>
              </c:numCache>
              <c:extLst/>
            </c:numRef>
          </c:val>
          <c:extLst>
            <c:ext xmlns:c16="http://schemas.microsoft.com/office/drawing/2014/chart" uri="{C3380CC4-5D6E-409C-BE32-E72D297353CC}">
              <c16:uniqueId val="{00000003-7D7B-40C9-8634-0D57EDA7BA48}"/>
            </c:ext>
          </c:extLst>
        </c:ser>
        <c:ser>
          <c:idx val="7"/>
          <c:order val="4"/>
          <c:tx>
            <c:strRef>
              <c:f>'parallel vs header-seeker-6'!$R$1</c:f>
              <c:strCache>
                <c:ptCount val="1"/>
                <c:pt idx="0">
                  <c:v>HS6</c:v>
                </c:pt>
              </c:strCache>
            </c:strRef>
          </c:tx>
          <c:spPr>
            <a:solidFill>
              <a:srgbClr val="4CB6A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header-seeker-6'!$R$2:$R$3</c:f>
              <c:numCache>
                <c:formatCode>0.00%</c:formatCode>
                <c:ptCount val="1"/>
                <c:pt idx="0">
                  <c:v>7.4999999999999997E-3</c:v>
                </c:pt>
              </c:numCache>
              <c:extLst/>
            </c:numRef>
          </c:val>
          <c:extLst>
            <c:ext xmlns:c16="http://schemas.microsoft.com/office/drawing/2014/chart" uri="{C3380CC4-5D6E-409C-BE32-E72D297353CC}">
              <c16:uniqueId val="{00000004-7D7B-40C9-8634-0D57EDA7BA48}"/>
            </c:ext>
          </c:extLst>
        </c:ser>
        <c:ser>
          <c:idx val="8"/>
          <c:order val="5"/>
          <c:tx>
            <c:strRef>
              <c:f>'parallel vs header-seeker-6'!$S$1</c:f>
              <c:strCache>
                <c:ptCount val="1"/>
                <c:pt idx="0">
                  <c:v>HS3</c:v>
                </c:pt>
              </c:strCache>
            </c:strRef>
          </c:tx>
          <c:spPr>
            <a:solidFill>
              <a:srgbClr val="FE727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header-seeker-6'!$S$2:$S$3</c:f>
              <c:numCache>
                <c:formatCode>0.00%</c:formatCode>
                <c:ptCount val="1"/>
                <c:pt idx="0">
                  <c:v>6.7000000000000002E-3</c:v>
                </c:pt>
              </c:numCache>
              <c:extLst/>
            </c:numRef>
          </c:val>
          <c:extLst>
            <c:ext xmlns:c16="http://schemas.microsoft.com/office/drawing/2014/chart" uri="{C3380CC4-5D6E-409C-BE32-E72D297353CC}">
              <c16:uniqueId val="{00000005-7D7B-40C9-8634-0D57EDA7BA48}"/>
            </c:ext>
          </c:extLst>
        </c:ser>
        <c:ser>
          <c:idx val="9"/>
          <c:order val="6"/>
          <c:tx>
            <c:strRef>
              <c:f>'parallel vs header-seeker-6'!$T$1</c:f>
              <c:strCache>
                <c:ptCount val="1"/>
                <c:pt idx="0">
                  <c:v>HS2</c:v>
                </c:pt>
              </c:strCache>
            </c:strRef>
          </c:tx>
          <c:spPr>
            <a:solidFill>
              <a:srgbClr val="1C88E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header-seeker-6'!$T$2:$T$3</c:f>
              <c:numCache>
                <c:formatCode>0.00%</c:formatCode>
                <c:ptCount val="1"/>
                <c:pt idx="0">
                  <c:v>5.7999999999999996E-3</c:v>
                </c:pt>
              </c:numCache>
              <c:extLst/>
            </c:numRef>
          </c:val>
          <c:extLst>
            <c:ext xmlns:c16="http://schemas.microsoft.com/office/drawing/2014/chart" uri="{C3380CC4-5D6E-409C-BE32-E72D297353CC}">
              <c16:uniqueId val="{00000006-7D7B-40C9-8634-0D57EDA7BA48}"/>
            </c:ext>
          </c:extLst>
        </c:ser>
        <c:ser>
          <c:idx val="11"/>
          <c:order val="11"/>
          <c:tx>
            <c:strRef>
              <c:f>'parallel vs header-seeker-6'!$V$1</c:f>
              <c:strCache>
                <c:ptCount val="1"/>
                <c:pt idx="0">
                  <c:v>Original</c:v>
                </c:pt>
              </c:strCache>
            </c:strRef>
          </c:tx>
          <c:spPr>
            <a:solidFill>
              <a:srgbClr val="FFC74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Lit>
              <c:ptCount val="1"/>
              <c:pt idx="0">
                <c:v>LUTs</c:v>
              </c:pt>
              <c:extLst>
                <c:ext xmlns:c15="http://schemas.microsoft.com/office/drawing/2012/chart" uri="{02D57815-91ED-43cb-92C2-25804820EDAC}">
                  <c15:autoCat val="1"/>
                </c:ext>
              </c:extLst>
            </c:strLit>
          </c:cat>
          <c:val>
            <c:numRef>
              <c:f>'parallel vs header-seeker-6'!$V$2:$V$3</c:f>
              <c:numCache>
                <c:formatCode>0.00%</c:formatCode>
                <c:ptCount val="1"/>
                <c:pt idx="0">
                  <c:v>1.9E-3</c:v>
                </c:pt>
              </c:numCache>
              <c:extLst/>
            </c:numRef>
          </c:val>
          <c:extLst>
            <c:ext xmlns:c16="http://schemas.microsoft.com/office/drawing/2014/chart" uri="{C3380CC4-5D6E-409C-BE32-E72D297353CC}">
              <c16:uniqueId val="{00000008-7D7B-40C9-8634-0D57EDA7BA48}"/>
            </c:ext>
          </c:extLst>
        </c:ser>
        <c:dLbls>
          <c:dLblPos val="outEnd"/>
          <c:showLegendKey val="0"/>
          <c:showVal val="1"/>
          <c:showCatName val="0"/>
          <c:showSerName val="0"/>
          <c:showPercent val="0"/>
          <c:showBubbleSize val="0"/>
        </c:dLbls>
        <c:gapWidth val="100"/>
        <c:overlap val="-24"/>
        <c:axId val="577342704"/>
        <c:axId val="577343536"/>
        <c:extLst>
          <c:ext xmlns:c15="http://schemas.microsoft.com/office/drawing/2012/chart" uri="{02D57815-91ED-43cb-92C2-25804820EDAC}">
            <c15:filteredBarSeries>
              <c15:ser>
                <c:idx val="10"/>
                <c:order val="7"/>
                <c:tx>
                  <c:strRef>
                    <c:extLst>
                      <c:ext uri="{02D57815-91ED-43cb-92C2-25804820EDAC}">
                        <c15:formulaRef>
                          <c15:sqref>'parallel vs header-seeker-6'!$U$1</c15:sqref>
                        </c15:formulaRef>
                      </c:ext>
                    </c:extLst>
                    <c:strCache>
                      <c:ptCount val="1"/>
                      <c:pt idx="0">
                        <c:v>HS1</c:v>
                      </c:pt>
                    </c:strCache>
                  </c:strRef>
                </c:tx>
                <c:spPr>
                  <a:solidFill>
                    <a:srgbClr val="42424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tx2">
                                <a:lumMod val="35000"/>
                                <a:lumOff val="65000"/>
                              </a:schemeClr>
                            </a:solidFill>
                          </a:ln>
                          <a:effectLst/>
                        </c:spPr>
                      </c15:leaderLines>
                    </c:ext>
                  </c:extLst>
                </c:dLbls>
                <c:cat>
                  <c:strRef>
                    <c:extLst>
                      <c:ext uri="{02D57815-91ED-43cb-92C2-25804820EDAC}">
                        <c15:formulaRef>
                          <c15:sqref>'parallel vs header-seeker-6'!$M$2:$M$3</c15:sqref>
                        </c15:formulaRef>
                      </c:ext>
                    </c:extLst>
                    <c:strCache>
                      <c:ptCount val="1"/>
                      <c:pt idx="0">
                        <c:v>LUTs</c:v>
                      </c:pt>
                    </c:strCache>
                  </c:strRef>
                </c:cat>
                <c:val>
                  <c:numRef>
                    <c:extLst>
                      <c:ext uri="{02D57815-91ED-43cb-92C2-25804820EDAC}">
                        <c15:formulaRef>
                          <c15:sqref>'parallel vs header-seeker-6'!$U$2:$U$3</c15:sqref>
                        </c15:formulaRef>
                      </c:ext>
                    </c:extLst>
                    <c:numCache>
                      <c:formatCode>0.00%</c:formatCode>
                      <c:ptCount val="1"/>
                      <c:pt idx="0">
                        <c:v>5.4000000000000003E-3</c:v>
                      </c:pt>
                    </c:numCache>
                  </c:numRef>
                </c:val>
                <c:extLst>
                  <c:ext xmlns:c16="http://schemas.microsoft.com/office/drawing/2014/chart" uri="{C3380CC4-5D6E-409C-BE32-E72D297353CC}">
                    <c16:uniqueId val="{00000007-7D7B-40C9-8634-0D57EDA7BA48}"/>
                  </c:ext>
                </c:extLst>
              </c15:ser>
            </c15:filteredBarSeries>
            <c15:filteredBarSeries>
              <c15:ser>
                <c:idx val="0"/>
                <c:order val="8"/>
                <c:tx>
                  <c:strRef>
                    <c:extLst xmlns:c15="http://schemas.microsoft.com/office/drawing/2012/chart">
                      <c:ext xmlns:c15="http://schemas.microsoft.com/office/drawing/2012/chart" uri="{02D57815-91ED-43cb-92C2-25804820EDAC}">
                        <c15:formulaRef>
                          <c15:sqref>'parallel vs header-seeker-6'!$N$1</c15:sqref>
                        </c15:formulaRef>
                      </c:ext>
                    </c:extLst>
                    <c:strCache>
                      <c:ptCount val="1"/>
                      <c:pt idx="0">
                        <c:v>FP</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'parallel vs header-seeker-6'!$M$2:$M$3</c15:sqref>
                        </c15:formulaRef>
                      </c:ext>
                    </c:extLst>
                    <c:strCache>
                      <c:ptCount val="1"/>
                      <c:pt idx="0">
                        <c:v>LUTs</c:v>
                      </c:pt>
                    </c:strCache>
                  </c:strRef>
                </c:cat>
                <c:val>
                  <c:numRef>
                    <c:extLst xmlns:c15="http://schemas.microsoft.com/office/drawing/2012/chart">
                      <c:ext xmlns:c15="http://schemas.microsoft.com/office/drawing/2012/chart" uri="{02D57815-91ED-43cb-92C2-25804820EDAC}">
                        <c15:formulaRef>
                          <c15:sqref>'parallel vs header-seeker-6'!$N$2:$N$3</c15:sqref>
                        </c15:formulaRef>
                      </c:ext>
                    </c:extLst>
                    <c:numCache>
                      <c:formatCode>0.00%</c:formatCode>
                      <c:ptCount val="1"/>
                      <c:pt idx="0">
                        <c:v>1.47E-2</c:v>
                      </c:pt>
                    </c:numCache>
                  </c:numRef>
                </c:val>
                <c:extLst xmlns:c15="http://schemas.microsoft.com/office/drawing/2012/chart">
                  <c:ext xmlns:c16="http://schemas.microsoft.com/office/drawing/2014/chart" uri="{C3380CC4-5D6E-409C-BE32-E72D297353CC}">
                    <c16:uniqueId val="{00000009-7D7B-40C9-8634-0D57EDA7BA48}"/>
                  </c:ext>
                </c:extLst>
              </c15:ser>
            </c15:filteredBarSeries>
            <c15:filteredBarSeries>
              <c15:ser>
                <c:idx val="1"/>
                <c:order val="9"/>
                <c:tx>
                  <c:strRef>
                    <c:extLst xmlns:c15="http://schemas.microsoft.com/office/drawing/2012/chart">
                      <c:ext xmlns:c15="http://schemas.microsoft.com/office/drawing/2012/chart" uri="{02D57815-91ED-43cb-92C2-25804820EDAC}">
                        <c15:formulaRef>
                          <c15:sqref>'parallel vs header-seeker-6'!$R$1</c15:sqref>
                        </c15:formulaRef>
                      </c:ext>
                    </c:extLst>
                    <c:strCache>
                      <c:ptCount val="1"/>
                      <c:pt idx="0">
                        <c:v>HS6</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'parallel vs header-seeker-6'!$M$2:$M$3</c15:sqref>
                        </c15:formulaRef>
                      </c:ext>
                    </c:extLst>
                    <c:strCache>
                      <c:ptCount val="1"/>
                      <c:pt idx="0">
                        <c:v>LUTs</c:v>
                      </c:pt>
                    </c:strCache>
                  </c:strRef>
                </c:cat>
                <c:val>
                  <c:numRef>
                    <c:extLst xmlns:c15="http://schemas.microsoft.com/office/drawing/2012/chart">
                      <c:ext xmlns:c15="http://schemas.microsoft.com/office/drawing/2012/chart" uri="{02D57815-91ED-43cb-92C2-25804820EDAC}">
                        <c15:formulaRef>
                          <c15:sqref>'parallel vs header-seeker-6'!$R$2:$R$3</c15:sqref>
                        </c15:formulaRef>
                      </c:ext>
                    </c:extLst>
                    <c:numCache>
                      <c:formatCode>0.00%</c:formatCode>
                      <c:ptCount val="1"/>
                      <c:pt idx="0">
                        <c:v>7.4999999999999997E-3</c:v>
                      </c:pt>
                    </c:numCache>
                  </c:numRef>
                </c:val>
                <c:extLst xmlns:c15="http://schemas.microsoft.com/office/drawing/2012/chart">
                  <c:ext xmlns:c16="http://schemas.microsoft.com/office/drawing/2014/chart" uri="{C3380CC4-5D6E-409C-BE32-E72D297353CC}">
                    <c16:uniqueId val="{0000000A-7D7B-40C9-8634-0D57EDA7BA48}"/>
                  </c:ext>
                </c:extLst>
              </c15:ser>
            </c15:filteredBarSeries>
            <c15:filteredBarSeries>
              <c15:ser>
                <c:idx val="2"/>
                <c:order val="10"/>
                <c:tx>
                  <c:strRef>
                    <c:extLst xmlns:c15="http://schemas.microsoft.com/office/drawing/2012/chart">
                      <c:ext xmlns:c15="http://schemas.microsoft.com/office/drawing/2012/chart" uri="{02D57815-91ED-43cb-92C2-25804820EDAC}">
                        <c15:formulaRef>
                          <c15:sqref>'parallel vs header-seeker-6'!$S$1</c15:sqref>
                        </c15:formulaRef>
                      </c:ext>
                    </c:extLst>
                    <c:strCache>
                      <c:ptCount val="1"/>
                      <c:pt idx="0">
                        <c:v>HS3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'parallel vs header-seeker-6'!$M$2:$M$3</c15:sqref>
                        </c15:formulaRef>
                      </c:ext>
                    </c:extLst>
                    <c:strCache>
                      <c:ptCount val="1"/>
                      <c:pt idx="0">
                        <c:v>LUTs</c:v>
                      </c:pt>
                    </c:strCache>
                  </c:strRef>
                </c:cat>
                <c:val>
                  <c:numRef>
                    <c:extLst xmlns:c15="http://schemas.microsoft.com/office/drawing/2012/chart">
                      <c:ext xmlns:c15="http://schemas.microsoft.com/office/drawing/2012/chart" uri="{02D57815-91ED-43cb-92C2-25804820EDAC}">
                        <c15:formulaRef>
                          <c15:sqref>'parallel vs header-seeker-6'!$S$2:$S$3</c15:sqref>
                        </c15:formulaRef>
                      </c:ext>
                    </c:extLst>
                    <c:numCache>
                      <c:formatCode>0.00%</c:formatCode>
                      <c:ptCount val="1"/>
                      <c:pt idx="0">
                        <c:v>6.7000000000000002E-3</c:v>
                      </c:pt>
                    </c:numCache>
                  </c:numRef>
                </c:val>
                <c:extLst xmlns:c15="http://schemas.microsoft.com/office/drawing/2012/chart">
                  <c:ext xmlns:c16="http://schemas.microsoft.com/office/drawing/2014/chart" uri="{C3380CC4-5D6E-409C-BE32-E72D297353CC}">
                    <c16:uniqueId val="{0000000B-7D7B-40C9-8634-0D57EDA7BA48}"/>
                  </c:ext>
                </c:extLst>
              </c15:ser>
            </c15:filteredBarSeries>
          </c:ext>
        </c:extLst>
      </c:barChart>
      <c:catAx>
        <c:axId val="57734270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2"/>
                </a:solidFill>
                <a:latin typeface="+mn-lt"/>
                <a:ea typeface="+mn-ea"/>
                <a:cs typeface="+mn-cs"/>
              </a:defRPr>
            </a:pPr>
            <a:endParaRPr lang="en-US"/>
          </a:p>
        </c:txPr>
        <c:crossAx val="577343536"/>
        <c:crosses val="autoZero"/>
        <c:auto val="1"/>
        <c:lblAlgn val="ctr"/>
        <c:lblOffset val="100"/>
        <c:noMultiLvlLbl val="0"/>
      </c:catAx>
      <c:valAx>
        <c:axId val="577343536"/>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577342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dirty="0"/>
              <a:t>% FF Utilization of Channel with </a:t>
            </a:r>
            <a:r>
              <a:rPr lang="en-US" dirty="0" err="1"/>
              <a:t>Kintex</a:t>
            </a:r>
            <a:r>
              <a:rPr lang="en-US" dirty="0"/>
              <a:t> 7 T160 Target FPGA</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3"/>
          <c:order val="0"/>
          <c:tx>
            <c:strRef>
              <c:f>'parallel vs header-seeker-6'!$N$1</c:f>
              <c:strCache>
                <c:ptCount val="1"/>
                <c:pt idx="0">
                  <c:v>FP</c:v>
                </c:pt>
              </c:strCache>
            </c:strRef>
          </c:tx>
          <c:spPr>
            <a:solidFill>
              <a:srgbClr val="EF6C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header-seeker-6'!$N$2:$N$3</c:f>
              <c:numCache>
                <c:formatCode>0.00%</c:formatCode>
                <c:ptCount val="1"/>
                <c:pt idx="0">
                  <c:v>5.3E-3</c:v>
                </c:pt>
              </c:numCache>
              <c:extLst/>
            </c:numRef>
          </c:val>
          <c:extLst>
            <c:ext xmlns:c16="http://schemas.microsoft.com/office/drawing/2014/chart" uri="{C3380CC4-5D6E-409C-BE32-E72D297353CC}">
              <c16:uniqueId val="{00000000-1CA8-4A7E-88B5-309DF582A65A}"/>
            </c:ext>
          </c:extLst>
        </c:ser>
        <c:ser>
          <c:idx val="4"/>
          <c:order val="1"/>
          <c:tx>
            <c:strRef>
              <c:f>'parallel vs header-seeker-6'!$O$1</c:f>
              <c:strCache>
                <c:ptCount val="1"/>
                <c:pt idx="0">
                  <c:v>HS33</c:v>
                </c:pt>
              </c:strCache>
            </c:strRef>
          </c:tx>
          <c:spPr>
            <a:solidFill>
              <a:srgbClr val="AC135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header-seeker-6'!$O$2:$O$3</c:f>
              <c:numCache>
                <c:formatCode>0.00%</c:formatCode>
                <c:ptCount val="1"/>
                <c:pt idx="0">
                  <c:v>4.1999999999999997E-3</c:v>
                </c:pt>
              </c:numCache>
              <c:extLst/>
            </c:numRef>
          </c:val>
          <c:extLst>
            <c:ext xmlns:c16="http://schemas.microsoft.com/office/drawing/2014/chart" uri="{C3380CC4-5D6E-409C-BE32-E72D297353CC}">
              <c16:uniqueId val="{00000001-1CA8-4A7E-88B5-309DF582A65A}"/>
            </c:ext>
          </c:extLst>
        </c:ser>
        <c:ser>
          <c:idx val="5"/>
          <c:order val="2"/>
          <c:tx>
            <c:strRef>
              <c:f>'parallel vs header-seeker-6'!$P$1</c:f>
              <c:strCache>
                <c:ptCount val="1"/>
                <c:pt idx="0">
                  <c:v>HS22</c:v>
                </c:pt>
              </c:strCache>
            </c:strRef>
          </c:tx>
          <c:spPr>
            <a:solidFill>
              <a:srgbClr val="6A1B9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header-seeker-6'!$P$2:$P$3</c:f>
              <c:numCache>
                <c:formatCode>0.00%</c:formatCode>
                <c:ptCount val="1"/>
                <c:pt idx="0">
                  <c:v>3.7000000000000002E-3</c:v>
                </c:pt>
              </c:numCache>
              <c:extLst/>
            </c:numRef>
          </c:val>
          <c:extLst>
            <c:ext xmlns:c16="http://schemas.microsoft.com/office/drawing/2014/chart" uri="{C3380CC4-5D6E-409C-BE32-E72D297353CC}">
              <c16:uniqueId val="{00000002-1CA8-4A7E-88B5-309DF582A65A}"/>
            </c:ext>
          </c:extLst>
        </c:ser>
        <c:ser>
          <c:idx val="6"/>
          <c:order val="3"/>
          <c:tx>
            <c:strRef>
              <c:f>'parallel vs header-seeker-6'!$Q$1</c:f>
              <c:strCache>
                <c:ptCount val="1"/>
                <c:pt idx="0">
                  <c:v>HS11</c:v>
                </c:pt>
              </c:strCache>
            </c:strRef>
          </c:tx>
          <c:spPr>
            <a:solidFill>
              <a:srgbClr val="27369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header-seeker-6'!$Q$2:$Q$3</c:f>
              <c:numCache>
                <c:formatCode>0.00%</c:formatCode>
                <c:ptCount val="1"/>
                <c:pt idx="0">
                  <c:v>3.0000000000000001E-3</c:v>
                </c:pt>
              </c:numCache>
              <c:extLst/>
            </c:numRef>
          </c:val>
          <c:extLst>
            <c:ext xmlns:c16="http://schemas.microsoft.com/office/drawing/2014/chart" uri="{C3380CC4-5D6E-409C-BE32-E72D297353CC}">
              <c16:uniqueId val="{00000003-1CA8-4A7E-88B5-309DF582A65A}"/>
            </c:ext>
          </c:extLst>
        </c:ser>
        <c:ser>
          <c:idx val="7"/>
          <c:order val="4"/>
          <c:tx>
            <c:strRef>
              <c:f>'parallel vs header-seeker-6'!$R$1</c:f>
              <c:strCache>
                <c:ptCount val="1"/>
                <c:pt idx="0">
                  <c:v>HS6</c:v>
                </c:pt>
              </c:strCache>
            </c:strRef>
          </c:tx>
          <c:spPr>
            <a:solidFill>
              <a:srgbClr val="4CB6A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header-seeker-6'!$R$2:$R$3</c:f>
              <c:numCache>
                <c:formatCode>0.00%</c:formatCode>
                <c:ptCount val="1"/>
                <c:pt idx="0">
                  <c:v>2.7000000000000001E-3</c:v>
                </c:pt>
              </c:numCache>
              <c:extLst/>
            </c:numRef>
          </c:val>
          <c:extLst>
            <c:ext xmlns:c16="http://schemas.microsoft.com/office/drawing/2014/chart" uri="{C3380CC4-5D6E-409C-BE32-E72D297353CC}">
              <c16:uniqueId val="{00000004-1CA8-4A7E-88B5-309DF582A65A}"/>
            </c:ext>
          </c:extLst>
        </c:ser>
        <c:ser>
          <c:idx val="8"/>
          <c:order val="5"/>
          <c:tx>
            <c:strRef>
              <c:f>'parallel vs header-seeker-6'!$S$1</c:f>
              <c:strCache>
                <c:ptCount val="1"/>
                <c:pt idx="0">
                  <c:v>HS3</c:v>
                </c:pt>
              </c:strCache>
            </c:strRef>
          </c:tx>
          <c:spPr>
            <a:solidFill>
              <a:srgbClr val="FE727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header-seeker-6'!$S$2:$S$3</c:f>
              <c:numCache>
                <c:formatCode>0.00%</c:formatCode>
                <c:ptCount val="1"/>
                <c:pt idx="0">
                  <c:v>2.5000000000000001E-3</c:v>
                </c:pt>
              </c:numCache>
              <c:extLst/>
            </c:numRef>
          </c:val>
          <c:extLst>
            <c:ext xmlns:c16="http://schemas.microsoft.com/office/drawing/2014/chart" uri="{C3380CC4-5D6E-409C-BE32-E72D297353CC}">
              <c16:uniqueId val="{00000005-1CA8-4A7E-88B5-309DF582A65A}"/>
            </c:ext>
          </c:extLst>
        </c:ser>
        <c:ser>
          <c:idx val="9"/>
          <c:order val="6"/>
          <c:tx>
            <c:strRef>
              <c:f>'parallel vs header-seeker-6'!$T$1</c:f>
              <c:strCache>
                <c:ptCount val="1"/>
                <c:pt idx="0">
                  <c:v>HS2</c:v>
                </c:pt>
              </c:strCache>
            </c:strRef>
          </c:tx>
          <c:spPr>
            <a:solidFill>
              <a:srgbClr val="1C88E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FFs</c:v>
                </c:pt>
              </c:strCache>
              <c:extLst/>
            </c:strRef>
          </c:cat>
          <c:val>
            <c:numRef>
              <c:f>'parallel vs header-seeker-6'!$T$2:$T$3</c:f>
              <c:numCache>
                <c:formatCode>0.00%</c:formatCode>
                <c:ptCount val="1"/>
                <c:pt idx="0">
                  <c:v>2.3999999999999998E-3</c:v>
                </c:pt>
              </c:numCache>
              <c:extLst/>
            </c:numRef>
          </c:val>
          <c:extLst>
            <c:ext xmlns:c16="http://schemas.microsoft.com/office/drawing/2014/chart" uri="{C3380CC4-5D6E-409C-BE32-E72D297353CC}">
              <c16:uniqueId val="{00000006-1CA8-4A7E-88B5-309DF582A65A}"/>
            </c:ext>
          </c:extLst>
        </c:ser>
        <c:ser>
          <c:idx val="11"/>
          <c:order val="11"/>
          <c:tx>
            <c:strRef>
              <c:f>'parallel vs header-seeker-6'!$V$1</c:f>
              <c:strCache>
                <c:ptCount val="1"/>
                <c:pt idx="0">
                  <c:v>Original</c:v>
                </c:pt>
              </c:strCache>
            </c:strRef>
          </c:tx>
          <c:spPr>
            <a:solidFill>
              <a:srgbClr val="FFC74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Lit>
              <c:ptCount val="1"/>
              <c:pt idx="0">
                <c:v>FFs</c:v>
              </c:pt>
              <c:extLst>
                <c:ext xmlns:c15="http://schemas.microsoft.com/office/drawing/2012/chart" uri="{02D57815-91ED-43cb-92C2-25804820EDAC}">
                  <c15:autoCat val="1"/>
                </c:ext>
              </c:extLst>
            </c:strLit>
          </c:cat>
          <c:val>
            <c:numRef>
              <c:f>'parallel vs header-seeker-6'!$V$2:$V$3</c:f>
              <c:numCache>
                <c:formatCode>0.00%</c:formatCode>
                <c:ptCount val="1"/>
                <c:pt idx="0">
                  <c:v>1.6999999999999999E-3</c:v>
                </c:pt>
              </c:numCache>
              <c:extLst/>
            </c:numRef>
          </c:val>
          <c:extLst>
            <c:ext xmlns:c16="http://schemas.microsoft.com/office/drawing/2014/chart" uri="{C3380CC4-5D6E-409C-BE32-E72D297353CC}">
              <c16:uniqueId val="{00000008-1CA8-4A7E-88B5-309DF582A65A}"/>
            </c:ext>
          </c:extLst>
        </c:ser>
        <c:dLbls>
          <c:dLblPos val="outEnd"/>
          <c:showLegendKey val="0"/>
          <c:showVal val="1"/>
          <c:showCatName val="0"/>
          <c:showSerName val="0"/>
          <c:showPercent val="0"/>
          <c:showBubbleSize val="0"/>
        </c:dLbls>
        <c:gapWidth val="100"/>
        <c:overlap val="-24"/>
        <c:axId val="577342704"/>
        <c:axId val="577343536"/>
        <c:extLst>
          <c:ext xmlns:c15="http://schemas.microsoft.com/office/drawing/2012/chart" uri="{02D57815-91ED-43cb-92C2-25804820EDAC}">
            <c15:filteredBarSeries>
              <c15:ser>
                <c:idx val="10"/>
                <c:order val="7"/>
                <c:tx>
                  <c:strRef>
                    <c:extLst>
                      <c:ext uri="{02D57815-91ED-43cb-92C2-25804820EDAC}">
                        <c15:formulaRef>
                          <c15:sqref>'parallel vs header-seeker-6'!$U$1</c15:sqref>
                        </c15:formulaRef>
                      </c:ext>
                    </c:extLst>
                    <c:strCache>
                      <c:ptCount val="1"/>
                      <c:pt idx="0">
                        <c:v>HS1</c:v>
                      </c:pt>
                    </c:strCache>
                  </c:strRef>
                </c:tx>
                <c:spPr>
                  <a:solidFill>
                    <a:srgbClr val="42424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tx2">
                                <a:lumMod val="35000"/>
                                <a:lumOff val="65000"/>
                              </a:schemeClr>
                            </a:solidFill>
                          </a:ln>
                          <a:effectLst/>
                        </c:spPr>
                      </c15:leaderLines>
                    </c:ext>
                  </c:extLst>
                </c:dLbls>
                <c:cat>
                  <c:strRef>
                    <c:extLst>
                      <c:ext uri="{02D57815-91ED-43cb-92C2-25804820EDAC}">
                        <c15:formulaRef>
                          <c15:sqref>'parallel vs header-seeker-6'!$M$2:$M$3</c15:sqref>
                        </c15:formulaRef>
                      </c:ext>
                    </c:extLst>
                    <c:strCache>
                      <c:ptCount val="1"/>
                      <c:pt idx="0">
                        <c:v>FFs</c:v>
                      </c:pt>
                    </c:strCache>
                  </c:strRef>
                </c:cat>
                <c:val>
                  <c:numRef>
                    <c:extLst>
                      <c:ext uri="{02D57815-91ED-43cb-92C2-25804820EDAC}">
                        <c15:formulaRef>
                          <c15:sqref>'parallel vs header-seeker-6'!$U$2:$U$3</c15:sqref>
                        </c15:formulaRef>
                      </c:ext>
                    </c:extLst>
                    <c:numCache>
                      <c:formatCode>0.00%</c:formatCode>
                      <c:ptCount val="1"/>
                      <c:pt idx="0">
                        <c:v>2.3E-3</c:v>
                      </c:pt>
                    </c:numCache>
                  </c:numRef>
                </c:val>
                <c:extLst>
                  <c:ext xmlns:c16="http://schemas.microsoft.com/office/drawing/2014/chart" uri="{C3380CC4-5D6E-409C-BE32-E72D297353CC}">
                    <c16:uniqueId val="{00000007-1CA8-4A7E-88B5-309DF582A65A}"/>
                  </c:ext>
                </c:extLst>
              </c15:ser>
            </c15:filteredBarSeries>
            <c15:filteredBarSeries>
              <c15:ser>
                <c:idx val="0"/>
                <c:order val="8"/>
                <c:tx>
                  <c:strRef>
                    <c:extLst xmlns:c15="http://schemas.microsoft.com/office/drawing/2012/chart">
                      <c:ext xmlns:c15="http://schemas.microsoft.com/office/drawing/2012/chart" uri="{02D57815-91ED-43cb-92C2-25804820EDAC}">
                        <c15:formulaRef>
                          <c15:sqref>'parallel vs header-seeker-6'!$N$1</c15:sqref>
                        </c15:formulaRef>
                      </c:ext>
                    </c:extLst>
                    <c:strCache>
                      <c:ptCount val="1"/>
                      <c:pt idx="0">
                        <c:v>FP</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'parallel vs header-seeker-6'!$M$2:$M$3</c15:sqref>
                        </c15:formulaRef>
                      </c:ext>
                    </c:extLst>
                    <c:strCache>
                      <c:ptCount val="1"/>
                      <c:pt idx="0">
                        <c:v>FFs</c:v>
                      </c:pt>
                    </c:strCache>
                  </c:strRef>
                </c:cat>
                <c:val>
                  <c:numRef>
                    <c:extLst xmlns:c15="http://schemas.microsoft.com/office/drawing/2012/chart">
                      <c:ext xmlns:c15="http://schemas.microsoft.com/office/drawing/2012/chart" uri="{02D57815-91ED-43cb-92C2-25804820EDAC}">
                        <c15:formulaRef>
                          <c15:sqref>'parallel vs header-seeker-6'!$N$2:$N$3</c15:sqref>
                        </c15:formulaRef>
                      </c:ext>
                    </c:extLst>
                    <c:numCache>
                      <c:formatCode>0.00%</c:formatCode>
                      <c:ptCount val="1"/>
                      <c:pt idx="0">
                        <c:v>5.3E-3</c:v>
                      </c:pt>
                    </c:numCache>
                  </c:numRef>
                </c:val>
                <c:extLst xmlns:c15="http://schemas.microsoft.com/office/drawing/2012/chart">
                  <c:ext xmlns:c16="http://schemas.microsoft.com/office/drawing/2014/chart" uri="{C3380CC4-5D6E-409C-BE32-E72D297353CC}">
                    <c16:uniqueId val="{00000009-1CA8-4A7E-88B5-309DF582A65A}"/>
                  </c:ext>
                </c:extLst>
              </c15:ser>
            </c15:filteredBarSeries>
            <c15:filteredBarSeries>
              <c15:ser>
                <c:idx val="1"/>
                <c:order val="9"/>
                <c:tx>
                  <c:strRef>
                    <c:extLst xmlns:c15="http://schemas.microsoft.com/office/drawing/2012/chart">
                      <c:ext xmlns:c15="http://schemas.microsoft.com/office/drawing/2012/chart" uri="{02D57815-91ED-43cb-92C2-25804820EDAC}">
                        <c15:formulaRef>
                          <c15:sqref>'parallel vs header-seeker-6'!$R$1</c15:sqref>
                        </c15:formulaRef>
                      </c:ext>
                    </c:extLst>
                    <c:strCache>
                      <c:ptCount val="1"/>
                      <c:pt idx="0">
                        <c:v>HS6</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'parallel vs header-seeker-6'!$M$2:$M$3</c15:sqref>
                        </c15:formulaRef>
                      </c:ext>
                    </c:extLst>
                    <c:strCache>
                      <c:ptCount val="1"/>
                      <c:pt idx="0">
                        <c:v>FFs</c:v>
                      </c:pt>
                    </c:strCache>
                  </c:strRef>
                </c:cat>
                <c:val>
                  <c:numRef>
                    <c:extLst xmlns:c15="http://schemas.microsoft.com/office/drawing/2012/chart">
                      <c:ext xmlns:c15="http://schemas.microsoft.com/office/drawing/2012/chart" uri="{02D57815-91ED-43cb-92C2-25804820EDAC}">
                        <c15:formulaRef>
                          <c15:sqref>'parallel vs header-seeker-6'!$R$2:$R$3</c15:sqref>
                        </c15:formulaRef>
                      </c:ext>
                    </c:extLst>
                    <c:numCache>
                      <c:formatCode>0.00%</c:formatCode>
                      <c:ptCount val="1"/>
                      <c:pt idx="0">
                        <c:v>2.7000000000000001E-3</c:v>
                      </c:pt>
                    </c:numCache>
                  </c:numRef>
                </c:val>
                <c:extLst xmlns:c15="http://schemas.microsoft.com/office/drawing/2012/chart">
                  <c:ext xmlns:c16="http://schemas.microsoft.com/office/drawing/2014/chart" uri="{C3380CC4-5D6E-409C-BE32-E72D297353CC}">
                    <c16:uniqueId val="{0000000A-1CA8-4A7E-88B5-309DF582A65A}"/>
                  </c:ext>
                </c:extLst>
              </c15:ser>
            </c15:filteredBarSeries>
            <c15:filteredBarSeries>
              <c15:ser>
                <c:idx val="2"/>
                <c:order val="10"/>
                <c:tx>
                  <c:strRef>
                    <c:extLst xmlns:c15="http://schemas.microsoft.com/office/drawing/2012/chart">
                      <c:ext xmlns:c15="http://schemas.microsoft.com/office/drawing/2012/chart" uri="{02D57815-91ED-43cb-92C2-25804820EDAC}">
                        <c15:formulaRef>
                          <c15:sqref>'parallel vs header-seeker-6'!$S$1</c15:sqref>
                        </c15:formulaRef>
                      </c:ext>
                    </c:extLst>
                    <c:strCache>
                      <c:ptCount val="1"/>
                      <c:pt idx="0">
                        <c:v>HS3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'parallel vs header-seeker-6'!$M$2:$M$3</c15:sqref>
                        </c15:formulaRef>
                      </c:ext>
                    </c:extLst>
                    <c:strCache>
                      <c:ptCount val="1"/>
                      <c:pt idx="0">
                        <c:v>FFs</c:v>
                      </c:pt>
                    </c:strCache>
                  </c:strRef>
                </c:cat>
                <c:val>
                  <c:numRef>
                    <c:extLst xmlns:c15="http://schemas.microsoft.com/office/drawing/2012/chart">
                      <c:ext xmlns:c15="http://schemas.microsoft.com/office/drawing/2012/chart" uri="{02D57815-91ED-43cb-92C2-25804820EDAC}">
                        <c15:formulaRef>
                          <c15:sqref>'parallel vs header-seeker-6'!$S$2:$S$3</c15:sqref>
                        </c15:formulaRef>
                      </c:ext>
                    </c:extLst>
                    <c:numCache>
                      <c:formatCode>0.00%</c:formatCode>
                      <c:ptCount val="1"/>
                      <c:pt idx="0">
                        <c:v>2.5000000000000001E-3</c:v>
                      </c:pt>
                    </c:numCache>
                  </c:numRef>
                </c:val>
                <c:extLst xmlns:c15="http://schemas.microsoft.com/office/drawing/2012/chart">
                  <c:ext xmlns:c16="http://schemas.microsoft.com/office/drawing/2014/chart" uri="{C3380CC4-5D6E-409C-BE32-E72D297353CC}">
                    <c16:uniqueId val="{0000000B-1CA8-4A7E-88B5-309DF582A65A}"/>
                  </c:ext>
                </c:extLst>
              </c15:ser>
            </c15:filteredBarSeries>
          </c:ext>
        </c:extLst>
      </c:barChart>
      <c:catAx>
        <c:axId val="57734270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2"/>
                </a:solidFill>
                <a:latin typeface="+mn-lt"/>
                <a:ea typeface="+mn-ea"/>
                <a:cs typeface="+mn-cs"/>
              </a:defRPr>
            </a:pPr>
            <a:endParaRPr lang="en-US"/>
          </a:p>
        </c:txPr>
        <c:crossAx val="577343536"/>
        <c:crosses val="autoZero"/>
        <c:auto val="1"/>
        <c:lblAlgn val="ctr"/>
        <c:lblOffset val="100"/>
        <c:noMultiLvlLbl val="0"/>
      </c:catAx>
      <c:valAx>
        <c:axId val="577343536"/>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577342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Resources Utilized</a:t>
            </a:r>
            <a:r>
              <a:rPr lang="en-US" baseline="0"/>
              <a:t> vs Blocks Lost During Resync</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177350053465539"/>
          <c:y val="0.16033876221498372"/>
          <c:w val="0.85024853374809628"/>
          <c:h val="0.72713144733129853"/>
        </c:manualLayout>
      </c:layout>
      <c:scatterChart>
        <c:scatterStyle val="smoothMarker"/>
        <c:varyColors val="0"/>
        <c:ser>
          <c:idx val="0"/>
          <c:order val="0"/>
          <c:tx>
            <c:strRef>
              <c:f>'parallel vs header-seeker-6'!$X$22</c:f>
              <c:strCache>
                <c:ptCount val="1"/>
                <c:pt idx="0">
                  <c:v>Resource Util</c:v>
                </c:pt>
              </c:strCache>
            </c:strRef>
          </c:tx>
          <c:spPr>
            <a:ln w="19050" cap="rnd">
              <a:solidFill>
                <a:schemeClr val="bg2">
                  <a:lumMod val="75000"/>
                </a:schemeClr>
              </a:solidFill>
              <a:round/>
            </a:ln>
            <a:effectLst/>
          </c:spPr>
          <c:marker>
            <c:symbol val="circle"/>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c:spPr>
          </c:marker>
          <c:dPt>
            <c:idx val="0"/>
            <c:marker>
              <c:symbol val="circle"/>
              <c:size val="6"/>
              <c:spPr>
                <a:solidFill>
                  <a:srgbClr val="EF6C00"/>
                </a:solidFill>
                <a:ln w="9525">
                  <a:noFill/>
                  <a:round/>
                </a:ln>
                <a:effectLst/>
              </c:spPr>
            </c:marker>
            <c:bubble3D val="0"/>
            <c:extLst>
              <c:ext xmlns:c16="http://schemas.microsoft.com/office/drawing/2014/chart" uri="{C3380CC4-5D6E-409C-BE32-E72D297353CC}">
                <c16:uniqueId val="{00000000-E4A3-4879-AFAB-AA169D7E2AAA}"/>
              </c:ext>
            </c:extLst>
          </c:dPt>
          <c:dPt>
            <c:idx val="1"/>
            <c:marker>
              <c:symbol val="circle"/>
              <c:size val="6"/>
              <c:spPr>
                <a:solidFill>
                  <a:srgbClr val="AC1356"/>
                </a:solidFill>
                <a:ln w="9525">
                  <a:noFill/>
                  <a:round/>
                </a:ln>
                <a:effectLst/>
              </c:spPr>
            </c:marker>
            <c:bubble3D val="0"/>
            <c:extLst>
              <c:ext xmlns:c16="http://schemas.microsoft.com/office/drawing/2014/chart" uri="{C3380CC4-5D6E-409C-BE32-E72D297353CC}">
                <c16:uniqueId val="{00000001-E4A3-4879-AFAB-AA169D7E2AAA}"/>
              </c:ext>
            </c:extLst>
          </c:dPt>
          <c:dPt>
            <c:idx val="2"/>
            <c:marker>
              <c:symbol val="circle"/>
              <c:size val="6"/>
              <c:spPr>
                <a:solidFill>
                  <a:srgbClr val="6A1B9A"/>
                </a:solidFill>
                <a:ln w="9525">
                  <a:noFill/>
                  <a:round/>
                </a:ln>
                <a:effectLst/>
              </c:spPr>
            </c:marker>
            <c:bubble3D val="0"/>
            <c:extLst>
              <c:ext xmlns:c16="http://schemas.microsoft.com/office/drawing/2014/chart" uri="{C3380CC4-5D6E-409C-BE32-E72D297353CC}">
                <c16:uniqueId val="{00000002-E4A3-4879-AFAB-AA169D7E2AAA}"/>
              </c:ext>
            </c:extLst>
          </c:dPt>
          <c:dPt>
            <c:idx val="3"/>
            <c:marker>
              <c:symbol val="circle"/>
              <c:size val="6"/>
              <c:spPr>
                <a:solidFill>
                  <a:srgbClr val="273693"/>
                </a:solidFill>
                <a:ln w="9525">
                  <a:noFill/>
                  <a:round/>
                </a:ln>
                <a:effectLst/>
              </c:spPr>
            </c:marker>
            <c:bubble3D val="0"/>
            <c:extLst>
              <c:ext xmlns:c16="http://schemas.microsoft.com/office/drawing/2014/chart" uri="{C3380CC4-5D6E-409C-BE32-E72D297353CC}">
                <c16:uniqueId val="{00000003-E4A3-4879-AFAB-AA169D7E2AAA}"/>
              </c:ext>
            </c:extLst>
          </c:dPt>
          <c:dPt>
            <c:idx val="4"/>
            <c:marker>
              <c:symbol val="circle"/>
              <c:size val="6"/>
              <c:spPr>
                <a:solidFill>
                  <a:srgbClr val="4CB6AC"/>
                </a:solidFill>
                <a:ln w="9525">
                  <a:noFill/>
                  <a:round/>
                </a:ln>
                <a:effectLst/>
              </c:spPr>
            </c:marker>
            <c:bubble3D val="0"/>
            <c:extLst>
              <c:ext xmlns:c16="http://schemas.microsoft.com/office/drawing/2014/chart" uri="{C3380CC4-5D6E-409C-BE32-E72D297353CC}">
                <c16:uniqueId val="{00000004-E4A3-4879-AFAB-AA169D7E2AAA}"/>
              </c:ext>
            </c:extLst>
          </c:dPt>
          <c:dPt>
            <c:idx val="5"/>
            <c:marker>
              <c:symbol val="circle"/>
              <c:size val="6"/>
              <c:spPr>
                <a:solidFill>
                  <a:srgbClr val="FE7272"/>
                </a:solidFill>
                <a:ln w="9525">
                  <a:noFill/>
                  <a:round/>
                </a:ln>
                <a:effectLst/>
              </c:spPr>
            </c:marker>
            <c:bubble3D val="0"/>
            <c:extLst>
              <c:ext xmlns:c16="http://schemas.microsoft.com/office/drawing/2014/chart" uri="{C3380CC4-5D6E-409C-BE32-E72D297353CC}">
                <c16:uniqueId val="{00000005-E4A3-4879-AFAB-AA169D7E2AAA}"/>
              </c:ext>
            </c:extLst>
          </c:dPt>
          <c:dPt>
            <c:idx val="6"/>
            <c:marker>
              <c:symbol val="circle"/>
              <c:size val="6"/>
              <c:spPr>
                <a:solidFill>
                  <a:srgbClr val="1C88E3"/>
                </a:solidFill>
                <a:ln w="9525">
                  <a:noFill/>
                  <a:round/>
                </a:ln>
                <a:effectLst/>
              </c:spPr>
            </c:marker>
            <c:bubble3D val="0"/>
            <c:extLst>
              <c:ext xmlns:c16="http://schemas.microsoft.com/office/drawing/2014/chart" uri="{C3380CC4-5D6E-409C-BE32-E72D297353CC}">
                <c16:uniqueId val="{00000006-E4A3-4879-AFAB-AA169D7E2AAA}"/>
              </c:ext>
            </c:extLst>
          </c:dPt>
          <c:xVal>
            <c:numRef>
              <c:f>'parallel vs header-seeker-6'!$Y$21:$AE$21</c:f>
              <c:numCache>
                <c:formatCode>General</c:formatCode>
                <c:ptCount val="7"/>
                <c:pt idx="0">
                  <c:v>26.5</c:v>
                </c:pt>
                <c:pt idx="1">
                  <c:v>27.5</c:v>
                </c:pt>
                <c:pt idx="2">
                  <c:v>27.5</c:v>
                </c:pt>
                <c:pt idx="3">
                  <c:v>28</c:v>
                </c:pt>
                <c:pt idx="4">
                  <c:v>29.5</c:v>
                </c:pt>
                <c:pt idx="5">
                  <c:v>33.5</c:v>
                </c:pt>
                <c:pt idx="6">
                  <c:v>39</c:v>
                </c:pt>
              </c:numCache>
            </c:numRef>
          </c:xVal>
          <c:yVal>
            <c:numRef>
              <c:f>'parallel vs header-seeker-6'!$Y$22:$AE$22</c:f>
              <c:numCache>
                <c:formatCode>0.00%</c:formatCode>
                <c:ptCount val="7"/>
                <c:pt idx="0">
                  <c:v>1.47E-2</c:v>
                </c:pt>
                <c:pt idx="1">
                  <c:v>1.0699999999999999E-2</c:v>
                </c:pt>
                <c:pt idx="2">
                  <c:v>9.4000000000000004E-3</c:v>
                </c:pt>
                <c:pt idx="3">
                  <c:v>7.7000000000000002E-3</c:v>
                </c:pt>
                <c:pt idx="4">
                  <c:v>7.4999999999999997E-3</c:v>
                </c:pt>
                <c:pt idx="5">
                  <c:v>6.7000000000000002E-3</c:v>
                </c:pt>
                <c:pt idx="6">
                  <c:v>5.7999999999999996E-3</c:v>
                </c:pt>
              </c:numCache>
            </c:numRef>
          </c:yVal>
          <c:smooth val="1"/>
          <c:extLst>
            <c:ext xmlns:c16="http://schemas.microsoft.com/office/drawing/2014/chart" uri="{C3380CC4-5D6E-409C-BE32-E72D297353CC}">
              <c16:uniqueId val="{00000007-E4A3-4879-AFAB-AA169D7E2AAA}"/>
            </c:ext>
          </c:extLst>
        </c:ser>
        <c:dLbls>
          <c:showLegendKey val="0"/>
          <c:showVal val="0"/>
          <c:showCatName val="0"/>
          <c:showSerName val="0"/>
          <c:showPercent val="0"/>
          <c:showBubbleSize val="0"/>
        </c:dLbls>
        <c:axId val="1126251871"/>
        <c:axId val="1126249791"/>
      </c:scatterChart>
      <c:valAx>
        <c:axId val="1126251871"/>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Average</a:t>
                </a:r>
                <a:r>
                  <a:rPr lang="en-US" baseline="0"/>
                  <a:t> # of Blocks Lost During Resynchronization</a:t>
                </a:r>
                <a:endParaRPr lang="en-US"/>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126249791"/>
        <c:crosses val="autoZero"/>
        <c:crossBetween val="midCat"/>
      </c:valAx>
      <c:valAx>
        <c:axId val="1126249791"/>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LUT Resource Utilization of Kintex 7 T160</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0.00%"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12625187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Blocks Lost During Resync</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1"/>
          <c:order val="0"/>
          <c:tx>
            <c:strRef>
              <c:f>'parallel vs header-seeker-6'!$C$1</c:f>
              <c:strCache>
                <c:ptCount val="1"/>
                <c:pt idx="0">
                  <c:v>FP</c:v>
                </c:pt>
              </c:strCache>
              <c:extLst xmlns:c15="http://schemas.microsoft.com/office/drawing/2012/chart"/>
            </c:strRef>
          </c:tx>
          <c:spPr>
            <a:ln w="25400" cap="rnd">
              <a:noFill/>
              <a:round/>
            </a:ln>
            <a:effectLst/>
          </c:spPr>
          <c:marker>
            <c:symbol val="circle"/>
            <c:size val="5"/>
            <c:spPr>
              <a:solidFill>
                <a:srgbClr val="EF6C00"/>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header-seeker-6'!$C$2:$C$67</c:f>
              <c:numCache>
                <c:formatCode>General</c:formatCode>
                <c:ptCount val="66"/>
                <c:pt idx="0">
                  <c:v>26</c:v>
                </c:pt>
                <c:pt idx="1">
                  <c:v>26</c:v>
                </c:pt>
                <c:pt idx="2">
                  <c:v>26</c:v>
                </c:pt>
                <c:pt idx="3">
                  <c:v>26</c:v>
                </c:pt>
                <c:pt idx="4">
                  <c:v>27</c:v>
                </c:pt>
                <c:pt idx="5">
                  <c:v>26</c:v>
                </c:pt>
                <c:pt idx="6">
                  <c:v>26</c:v>
                </c:pt>
                <c:pt idx="7">
                  <c:v>26</c:v>
                </c:pt>
                <c:pt idx="8">
                  <c:v>26</c:v>
                </c:pt>
                <c:pt idx="9">
                  <c:v>26</c:v>
                </c:pt>
                <c:pt idx="10">
                  <c:v>26</c:v>
                </c:pt>
                <c:pt idx="11">
                  <c:v>26</c:v>
                </c:pt>
                <c:pt idx="12">
                  <c:v>26</c:v>
                </c:pt>
                <c:pt idx="13">
                  <c:v>26</c:v>
                </c:pt>
                <c:pt idx="14">
                  <c:v>26</c:v>
                </c:pt>
                <c:pt idx="15">
                  <c:v>25</c:v>
                </c:pt>
                <c:pt idx="16">
                  <c:v>26</c:v>
                </c:pt>
                <c:pt idx="17">
                  <c:v>26</c:v>
                </c:pt>
                <c:pt idx="18">
                  <c:v>26</c:v>
                </c:pt>
                <c:pt idx="19">
                  <c:v>26</c:v>
                </c:pt>
                <c:pt idx="20">
                  <c:v>26</c:v>
                </c:pt>
                <c:pt idx="21">
                  <c:v>26</c:v>
                </c:pt>
                <c:pt idx="22">
                  <c:v>26</c:v>
                </c:pt>
                <c:pt idx="23">
                  <c:v>26</c:v>
                </c:pt>
                <c:pt idx="24">
                  <c:v>26</c:v>
                </c:pt>
                <c:pt idx="25">
                  <c:v>25</c:v>
                </c:pt>
                <c:pt idx="26">
                  <c:v>26</c:v>
                </c:pt>
                <c:pt idx="27">
                  <c:v>25</c:v>
                </c:pt>
                <c:pt idx="28">
                  <c:v>26</c:v>
                </c:pt>
                <c:pt idx="29">
                  <c:v>26</c:v>
                </c:pt>
                <c:pt idx="30">
                  <c:v>26</c:v>
                </c:pt>
                <c:pt idx="31">
                  <c:v>26</c:v>
                </c:pt>
                <c:pt idx="32">
                  <c:v>26</c:v>
                </c:pt>
                <c:pt idx="33">
                  <c:v>26</c:v>
                </c:pt>
                <c:pt idx="34">
                  <c:v>26</c:v>
                </c:pt>
                <c:pt idx="35">
                  <c:v>26</c:v>
                </c:pt>
                <c:pt idx="36">
                  <c:v>26</c:v>
                </c:pt>
                <c:pt idx="37">
                  <c:v>26</c:v>
                </c:pt>
                <c:pt idx="38">
                  <c:v>26</c:v>
                </c:pt>
                <c:pt idx="39">
                  <c:v>25</c:v>
                </c:pt>
                <c:pt idx="40">
                  <c:v>26</c:v>
                </c:pt>
                <c:pt idx="41">
                  <c:v>26</c:v>
                </c:pt>
                <c:pt idx="42">
                  <c:v>26</c:v>
                </c:pt>
                <c:pt idx="43">
                  <c:v>26</c:v>
                </c:pt>
                <c:pt idx="44">
                  <c:v>26</c:v>
                </c:pt>
                <c:pt idx="45">
                  <c:v>26</c:v>
                </c:pt>
                <c:pt idx="46">
                  <c:v>26</c:v>
                </c:pt>
                <c:pt idx="47">
                  <c:v>26</c:v>
                </c:pt>
                <c:pt idx="48">
                  <c:v>27</c:v>
                </c:pt>
                <c:pt idx="49">
                  <c:v>26</c:v>
                </c:pt>
                <c:pt idx="50">
                  <c:v>26</c:v>
                </c:pt>
                <c:pt idx="51">
                  <c:v>26</c:v>
                </c:pt>
                <c:pt idx="52">
                  <c:v>26</c:v>
                </c:pt>
                <c:pt idx="53">
                  <c:v>26</c:v>
                </c:pt>
                <c:pt idx="54">
                  <c:v>27</c:v>
                </c:pt>
                <c:pt idx="55">
                  <c:v>26</c:v>
                </c:pt>
                <c:pt idx="56">
                  <c:v>26</c:v>
                </c:pt>
                <c:pt idx="57">
                  <c:v>26</c:v>
                </c:pt>
                <c:pt idx="58">
                  <c:v>26</c:v>
                </c:pt>
                <c:pt idx="59">
                  <c:v>26</c:v>
                </c:pt>
                <c:pt idx="60">
                  <c:v>26</c:v>
                </c:pt>
                <c:pt idx="61">
                  <c:v>26</c:v>
                </c:pt>
                <c:pt idx="62">
                  <c:v>26</c:v>
                </c:pt>
                <c:pt idx="63">
                  <c:v>26</c:v>
                </c:pt>
                <c:pt idx="64">
                  <c:v>26</c:v>
                </c:pt>
                <c:pt idx="65">
                  <c:v>26</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0-F8C7-4343-AF73-FF11E50FA0E3}"/>
            </c:ext>
          </c:extLst>
        </c:ser>
        <c:ser>
          <c:idx val="5"/>
          <c:order val="1"/>
          <c:tx>
            <c:strRef>
              <c:f>'parallel vs header-seeker-6'!$D$1</c:f>
              <c:strCache>
                <c:ptCount val="1"/>
                <c:pt idx="0">
                  <c:v>HS33</c:v>
                </c:pt>
              </c:strCache>
            </c:strRef>
          </c:tx>
          <c:spPr>
            <a:ln w="25400" cap="rnd">
              <a:noFill/>
              <a:round/>
            </a:ln>
            <a:effectLst/>
          </c:spPr>
          <c:marker>
            <c:symbol val="circle"/>
            <c:size val="5"/>
            <c:spPr>
              <a:solidFill>
                <a:srgbClr val="AC1356"/>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header-seeker-6'!$D$2:$D$66</c:f>
              <c:numCache>
                <c:formatCode>General</c:formatCode>
                <c:ptCount val="65"/>
                <c:pt idx="0">
                  <c:v>26</c:v>
                </c:pt>
                <c:pt idx="1">
                  <c:v>26</c:v>
                </c:pt>
                <c:pt idx="2">
                  <c:v>27</c:v>
                </c:pt>
                <c:pt idx="3">
                  <c:v>27</c:v>
                </c:pt>
                <c:pt idx="4">
                  <c:v>27</c:v>
                </c:pt>
                <c:pt idx="5">
                  <c:v>27</c:v>
                </c:pt>
                <c:pt idx="6">
                  <c:v>27</c:v>
                </c:pt>
                <c:pt idx="7">
                  <c:v>27</c:v>
                </c:pt>
                <c:pt idx="8">
                  <c:v>26</c:v>
                </c:pt>
                <c:pt idx="9">
                  <c:v>27</c:v>
                </c:pt>
                <c:pt idx="10">
                  <c:v>26</c:v>
                </c:pt>
                <c:pt idx="11">
                  <c:v>27</c:v>
                </c:pt>
                <c:pt idx="12">
                  <c:v>27</c:v>
                </c:pt>
                <c:pt idx="13">
                  <c:v>28</c:v>
                </c:pt>
                <c:pt idx="14">
                  <c:v>27</c:v>
                </c:pt>
                <c:pt idx="15">
                  <c:v>27</c:v>
                </c:pt>
                <c:pt idx="16">
                  <c:v>28</c:v>
                </c:pt>
                <c:pt idx="17">
                  <c:v>28</c:v>
                </c:pt>
                <c:pt idx="18">
                  <c:v>28</c:v>
                </c:pt>
                <c:pt idx="19">
                  <c:v>27</c:v>
                </c:pt>
                <c:pt idx="20">
                  <c:v>27</c:v>
                </c:pt>
                <c:pt idx="21">
                  <c:v>27</c:v>
                </c:pt>
                <c:pt idx="22">
                  <c:v>27</c:v>
                </c:pt>
                <c:pt idx="23">
                  <c:v>27</c:v>
                </c:pt>
                <c:pt idx="24">
                  <c:v>27</c:v>
                </c:pt>
                <c:pt idx="25">
                  <c:v>27</c:v>
                </c:pt>
                <c:pt idx="26">
                  <c:v>27</c:v>
                </c:pt>
                <c:pt idx="27">
                  <c:v>27</c:v>
                </c:pt>
                <c:pt idx="28">
                  <c:v>27</c:v>
                </c:pt>
                <c:pt idx="29">
                  <c:v>27</c:v>
                </c:pt>
                <c:pt idx="30">
                  <c:v>27</c:v>
                </c:pt>
                <c:pt idx="31">
                  <c:v>27</c:v>
                </c:pt>
                <c:pt idx="32">
                  <c:v>28</c:v>
                </c:pt>
                <c:pt idx="33">
                  <c:v>27</c:v>
                </c:pt>
                <c:pt idx="34">
                  <c:v>28</c:v>
                </c:pt>
                <c:pt idx="35">
                  <c:v>27</c:v>
                </c:pt>
                <c:pt idx="36">
                  <c:v>27</c:v>
                </c:pt>
                <c:pt idx="37">
                  <c:v>28</c:v>
                </c:pt>
                <c:pt idx="38">
                  <c:v>27</c:v>
                </c:pt>
                <c:pt idx="39">
                  <c:v>27</c:v>
                </c:pt>
                <c:pt idx="40">
                  <c:v>27</c:v>
                </c:pt>
                <c:pt idx="41">
                  <c:v>27</c:v>
                </c:pt>
                <c:pt idx="42">
                  <c:v>27</c:v>
                </c:pt>
                <c:pt idx="43">
                  <c:v>27</c:v>
                </c:pt>
                <c:pt idx="44">
                  <c:v>26</c:v>
                </c:pt>
                <c:pt idx="45">
                  <c:v>27</c:v>
                </c:pt>
                <c:pt idx="46">
                  <c:v>27</c:v>
                </c:pt>
                <c:pt idx="47">
                  <c:v>28</c:v>
                </c:pt>
                <c:pt idx="48">
                  <c:v>27</c:v>
                </c:pt>
                <c:pt idx="49">
                  <c:v>27</c:v>
                </c:pt>
                <c:pt idx="50">
                  <c:v>27</c:v>
                </c:pt>
                <c:pt idx="51">
                  <c:v>27</c:v>
                </c:pt>
                <c:pt idx="52">
                  <c:v>27</c:v>
                </c:pt>
                <c:pt idx="53">
                  <c:v>27</c:v>
                </c:pt>
                <c:pt idx="54">
                  <c:v>27</c:v>
                </c:pt>
                <c:pt idx="55">
                  <c:v>27</c:v>
                </c:pt>
                <c:pt idx="56">
                  <c:v>27</c:v>
                </c:pt>
                <c:pt idx="57">
                  <c:v>28</c:v>
                </c:pt>
                <c:pt idx="58">
                  <c:v>27</c:v>
                </c:pt>
                <c:pt idx="59">
                  <c:v>27</c:v>
                </c:pt>
                <c:pt idx="60">
                  <c:v>28</c:v>
                </c:pt>
                <c:pt idx="61">
                  <c:v>28</c:v>
                </c:pt>
                <c:pt idx="62">
                  <c:v>28</c:v>
                </c:pt>
                <c:pt idx="63">
                  <c:v>28</c:v>
                </c:pt>
                <c:pt idx="64">
                  <c:v>26</c:v>
                </c:pt>
              </c:numCache>
            </c:numRef>
          </c:yVal>
          <c:smooth val="0"/>
          <c:extLst>
            <c:ext xmlns:c16="http://schemas.microsoft.com/office/drawing/2014/chart" uri="{C3380CC4-5D6E-409C-BE32-E72D297353CC}">
              <c16:uniqueId val="{00000001-F8C7-4343-AF73-FF11E50FA0E3}"/>
            </c:ext>
          </c:extLst>
        </c:ser>
        <c:ser>
          <c:idx val="6"/>
          <c:order val="2"/>
          <c:tx>
            <c:strRef>
              <c:f>'parallel vs header-seeker-6'!$E$1</c:f>
              <c:strCache>
                <c:ptCount val="1"/>
                <c:pt idx="0">
                  <c:v>HS22</c:v>
                </c:pt>
              </c:strCache>
            </c:strRef>
          </c:tx>
          <c:spPr>
            <a:ln w="25400" cap="rnd">
              <a:noFill/>
              <a:round/>
            </a:ln>
            <a:effectLst/>
          </c:spPr>
          <c:marker>
            <c:symbol val="circle"/>
            <c:size val="5"/>
            <c:spPr>
              <a:solidFill>
                <a:srgbClr val="6A1B9A"/>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header-seeker-6'!$E$2:$E$66</c:f>
              <c:numCache>
                <c:formatCode>General</c:formatCode>
                <c:ptCount val="65"/>
                <c:pt idx="0">
                  <c:v>26</c:v>
                </c:pt>
                <c:pt idx="1">
                  <c:v>26</c:v>
                </c:pt>
                <c:pt idx="2">
                  <c:v>27</c:v>
                </c:pt>
                <c:pt idx="3">
                  <c:v>27</c:v>
                </c:pt>
                <c:pt idx="4">
                  <c:v>27</c:v>
                </c:pt>
                <c:pt idx="5">
                  <c:v>27</c:v>
                </c:pt>
                <c:pt idx="6">
                  <c:v>27</c:v>
                </c:pt>
                <c:pt idx="7">
                  <c:v>27</c:v>
                </c:pt>
                <c:pt idx="8">
                  <c:v>27</c:v>
                </c:pt>
                <c:pt idx="9">
                  <c:v>27</c:v>
                </c:pt>
                <c:pt idx="10">
                  <c:v>27</c:v>
                </c:pt>
                <c:pt idx="11">
                  <c:v>27</c:v>
                </c:pt>
                <c:pt idx="12">
                  <c:v>28</c:v>
                </c:pt>
                <c:pt idx="13">
                  <c:v>27</c:v>
                </c:pt>
                <c:pt idx="14">
                  <c:v>27</c:v>
                </c:pt>
                <c:pt idx="15">
                  <c:v>26</c:v>
                </c:pt>
                <c:pt idx="16">
                  <c:v>27</c:v>
                </c:pt>
                <c:pt idx="17">
                  <c:v>27</c:v>
                </c:pt>
                <c:pt idx="18">
                  <c:v>28</c:v>
                </c:pt>
                <c:pt idx="19">
                  <c:v>27</c:v>
                </c:pt>
                <c:pt idx="20">
                  <c:v>27</c:v>
                </c:pt>
                <c:pt idx="21">
                  <c:v>26</c:v>
                </c:pt>
                <c:pt idx="22">
                  <c:v>27</c:v>
                </c:pt>
                <c:pt idx="23">
                  <c:v>27</c:v>
                </c:pt>
                <c:pt idx="24">
                  <c:v>27</c:v>
                </c:pt>
                <c:pt idx="25">
                  <c:v>27</c:v>
                </c:pt>
                <c:pt idx="26">
                  <c:v>26</c:v>
                </c:pt>
                <c:pt idx="27">
                  <c:v>26</c:v>
                </c:pt>
                <c:pt idx="28">
                  <c:v>27</c:v>
                </c:pt>
                <c:pt idx="29">
                  <c:v>27</c:v>
                </c:pt>
                <c:pt idx="30">
                  <c:v>27</c:v>
                </c:pt>
                <c:pt idx="31">
                  <c:v>27</c:v>
                </c:pt>
                <c:pt idx="32">
                  <c:v>26</c:v>
                </c:pt>
                <c:pt idx="33">
                  <c:v>27</c:v>
                </c:pt>
                <c:pt idx="34">
                  <c:v>27</c:v>
                </c:pt>
                <c:pt idx="35">
                  <c:v>27</c:v>
                </c:pt>
                <c:pt idx="36">
                  <c:v>27</c:v>
                </c:pt>
                <c:pt idx="37">
                  <c:v>27</c:v>
                </c:pt>
                <c:pt idx="38">
                  <c:v>27</c:v>
                </c:pt>
                <c:pt idx="39">
                  <c:v>27</c:v>
                </c:pt>
                <c:pt idx="40">
                  <c:v>27</c:v>
                </c:pt>
                <c:pt idx="41">
                  <c:v>27</c:v>
                </c:pt>
                <c:pt idx="42">
                  <c:v>27</c:v>
                </c:pt>
                <c:pt idx="43">
                  <c:v>29</c:v>
                </c:pt>
                <c:pt idx="44">
                  <c:v>28</c:v>
                </c:pt>
                <c:pt idx="45">
                  <c:v>27</c:v>
                </c:pt>
                <c:pt idx="46">
                  <c:v>27</c:v>
                </c:pt>
                <c:pt idx="47">
                  <c:v>27</c:v>
                </c:pt>
                <c:pt idx="48">
                  <c:v>27</c:v>
                </c:pt>
                <c:pt idx="49">
                  <c:v>27</c:v>
                </c:pt>
                <c:pt idx="50">
                  <c:v>28</c:v>
                </c:pt>
                <c:pt idx="51">
                  <c:v>27</c:v>
                </c:pt>
                <c:pt idx="52">
                  <c:v>27</c:v>
                </c:pt>
                <c:pt idx="53">
                  <c:v>26</c:v>
                </c:pt>
                <c:pt idx="54">
                  <c:v>27</c:v>
                </c:pt>
                <c:pt idx="55">
                  <c:v>28</c:v>
                </c:pt>
                <c:pt idx="56">
                  <c:v>28</c:v>
                </c:pt>
                <c:pt idx="57">
                  <c:v>27</c:v>
                </c:pt>
                <c:pt idx="58">
                  <c:v>27</c:v>
                </c:pt>
                <c:pt idx="59">
                  <c:v>27</c:v>
                </c:pt>
                <c:pt idx="60">
                  <c:v>28</c:v>
                </c:pt>
                <c:pt idx="61">
                  <c:v>28</c:v>
                </c:pt>
                <c:pt idx="62">
                  <c:v>28</c:v>
                </c:pt>
                <c:pt idx="63">
                  <c:v>27</c:v>
                </c:pt>
                <c:pt idx="64">
                  <c:v>27</c:v>
                </c:pt>
              </c:numCache>
            </c:numRef>
          </c:yVal>
          <c:smooth val="0"/>
          <c:extLst>
            <c:ext xmlns:c16="http://schemas.microsoft.com/office/drawing/2014/chart" uri="{C3380CC4-5D6E-409C-BE32-E72D297353CC}">
              <c16:uniqueId val="{00000002-F8C7-4343-AF73-FF11E50FA0E3}"/>
            </c:ext>
          </c:extLst>
        </c:ser>
        <c:ser>
          <c:idx val="7"/>
          <c:order val="3"/>
          <c:tx>
            <c:strRef>
              <c:f>'parallel vs header-seeker-6'!$F$1</c:f>
              <c:strCache>
                <c:ptCount val="1"/>
                <c:pt idx="0">
                  <c:v>HS11</c:v>
                </c:pt>
              </c:strCache>
            </c:strRef>
          </c:tx>
          <c:spPr>
            <a:ln w="25400" cap="rnd">
              <a:noFill/>
              <a:round/>
            </a:ln>
            <a:effectLst/>
          </c:spPr>
          <c:marker>
            <c:symbol val="circle"/>
            <c:size val="5"/>
            <c:spPr>
              <a:solidFill>
                <a:srgbClr val="273693"/>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header-seeker-6'!$F$2:$F$66</c:f>
              <c:numCache>
                <c:formatCode>General</c:formatCode>
                <c:ptCount val="65"/>
                <c:pt idx="0">
                  <c:v>28</c:v>
                </c:pt>
                <c:pt idx="1">
                  <c:v>28</c:v>
                </c:pt>
                <c:pt idx="2">
                  <c:v>28</c:v>
                </c:pt>
                <c:pt idx="3">
                  <c:v>28</c:v>
                </c:pt>
                <c:pt idx="4">
                  <c:v>28</c:v>
                </c:pt>
                <c:pt idx="5">
                  <c:v>28</c:v>
                </c:pt>
                <c:pt idx="6">
                  <c:v>28</c:v>
                </c:pt>
                <c:pt idx="7">
                  <c:v>28</c:v>
                </c:pt>
                <c:pt idx="8">
                  <c:v>27</c:v>
                </c:pt>
                <c:pt idx="9">
                  <c:v>28</c:v>
                </c:pt>
                <c:pt idx="10">
                  <c:v>26</c:v>
                </c:pt>
                <c:pt idx="11">
                  <c:v>28</c:v>
                </c:pt>
                <c:pt idx="12">
                  <c:v>28</c:v>
                </c:pt>
                <c:pt idx="13">
                  <c:v>28</c:v>
                </c:pt>
                <c:pt idx="14">
                  <c:v>28</c:v>
                </c:pt>
                <c:pt idx="15">
                  <c:v>29</c:v>
                </c:pt>
                <c:pt idx="16">
                  <c:v>27</c:v>
                </c:pt>
                <c:pt idx="17">
                  <c:v>28</c:v>
                </c:pt>
                <c:pt idx="18">
                  <c:v>27</c:v>
                </c:pt>
                <c:pt idx="19">
                  <c:v>28</c:v>
                </c:pt>
                <c:pt idx="20">
                  <c:v>28</c:v>
                </c:pt>
                <c:pt idx="21">
                  <c:v>27</c:v>
                </c:pt>
                <c:pt idx="22">
                  <c:v>28</c:v>
                </c:pt>
                <c:pt idx="23">
                  <c:v>28</c:v>
                </c:pt>
                <c:pt idx="24">
                  <c:v>29</c:v>
                </c:pt>
                <c:pt idx="25">
                  <c:v>28</c:v>
                </c:pt>
                <c:pt idx="26">
                  <c:v>27</c:v>
                </c:pt>
                <c:pt idx="27">
                  <c:v>27</c:v>
                </c:pt>
                <c:pt idx="28">
                  <c:v>27</c:v>
                </c:pt>
                <c:pt idx="29">
                  <c:v>28</c:v>
                </c:pt>
                <c:pt idx="30">
                  <c:v>28</c:v>
                </c:pt>
                <c:pt idx="31">
                  <c:v>28</c:v>
                </c:pt>
                <c:pt idx="32">
                  <c:v>29</c:v>
                </c:pt>
                <c:pt idx="33">
                  <c:v>28</c:v>
                </c:pt>
                <c:pt idx="34">
                  <c:v>28</c:v>
                </c:pt>
                <c:pt idx="35">
                  <c:v>28</c:v>
                </c:pt>
                <c:pt idx="36">
                  <c:v>27</c:v>
                </c:pt>
                <c:pt idx="37">
                  <c:v>28</c:v>
                </c:pt>
                <c:pt idx="38">
                  <c:v>28</c:v>
                </c:pt>
                <c:pt idx="39">
                  <c:v>28</c:v>
                </c:pt>
                <c:pt idx="40">
                  <c:v>28</c:v>
                </c:pt>
                <c:pt idx="41">
                  <c:v>27</c:v>
                </c:pt>
                <c:pt idx="42">
                  <c:v>28</c:v>
                </c:pt>
                <c:pt idx="43">
                  <c:v>30</c:v>
                </c:pt>
                <c:pt idx="44">
                  <c:v>27</c:v>
                </c:pt>
                <c:pt idx="45">
                  <c:v>29</c:v>
                </c:pt>
                <c:pt idx="46">
                  <c:v>28</c:v>
                </c:pt>
                <c:pt idx="47">
                  <c:v>28</c:v>
                </c:pt>
                <c:pt idx="48">
                  <c:v>28</c:v>
                </c:pt>
                <c:pt idx="49">
                  <c:v>27</c:v>
                </c:pt>
                <c:pt idx="50">
                  <c:v>28</c:v>
                </c:pt>
                <c:pt idx="51">
                  <c:v>28</c:v>
                </c:pt>
                <c:pt idx="52">
                  <c:v>28</c:v>
                </c:pt>
                <c:pt idx="53">
                  <c:v>28</c:v>
                </c:pt>
                <c:pt idx="54">
                  <c:v>31</c:v>
                </c:pt>
                <c:pt idx="55">
                  <c:v>28</c:v>
                </c:pt>
                <c:pt idx="56">
                  <c:v>27</c:v>
                </c:pt>
                <c:pt idx="57">
                  <c:v>29</c:v>
                </c:pt>
                <c:pt idx="58">
                  <c:v>28</c:v>
                </c:pt>
                <c:pt idx="59">
                  <c:v>29</c:v>
                </c:pt>
                <c:pt idx="60">
                  <c:v>29</c:v>
                </c:pt>
                <c:pt idx="61">
                  <c:v>29</c:v>
                </c:pt>
                <c:pt idx="62">
                  <c:v>28</c:v>
                </c:pt>
                <c:pt idx="63">
                  <c:v>28</c:v>
                </c:pt>
                <c:pt idx="64">
                  <c:v>27</c:v>
                </c:pt>
              </c:numCache>
            </c:numRef>
          </c:yVal>
          <c:smooth val="0"/>
          <c:extLst>
            <c:ext xmlns:c16="http://schemas.microsoft.com/office/drawing/2014/chart" uri="{C3380CC4-5D6E-409C-BE32-E72D297353CC}">
              <c16:uniqueId val="{00000003-F8C7-4343-AF73-FF11E50FA0E3}"/>
            </c:ext>
          </c:extLst>
        </c:ser>
        <c:ser>
          <c:idx val="0"/>
          <c:order val="4"/>
          <c:tx>
            <c:strRef>
              <c:f>'parallel vs header-seeker-6'!$G$1</c:f>
              <c:strCache>
                <c:ptCount val="1"/>
                <c:pt idx="0">
                  <c:v>HS6</c:v>
                </c:pt>
              </c:strCache>
              <c:extLst xmlns:c15="http://schemas.microsoft.com/office/drawing/2012/chart"/>
            </c:strRef>
          </c:tx>
          <c:spPr>
            <a:ln w="25400" cap="rnd">
              <a:noFill/>
              <a:round/>
            </a:ln>
            <a:effectLst/>
          </c:spPr>
          <c:marker>
            <c:symbol val="circle"/>
            <c:size val="5"/>
            <c:spPr>
              <a:solidFill>
                <a:srgbClr val="4CB6AC"/>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header-seeker-6'!$G$2:$G$67</c:f>
              <c:numCache>
                <c:formatCode>General</c:formatCode>
                <c:ptCount val="66"/>
                <c:pt idx="0">
                  <c:v>28</c:v>
                </c:pt>
                <c:pt idx="1">
                  <c:v>29</c:v>
                </c:pt>
                <c:pt idx="2">
                  <c:v>28</c:v>
                </c:pt>
                <c:pt idx="3">
                  <c:v>30</c:v>
                </c:pt>
                <c:pt idx="4">
                  <c:v>29</c:v>
                </c:pt>
                <c:pt idx="5">
                  <c:v>24</c:v>
                </c:pt>
                <c:pt idx="6">
                  <c:v>30</c:v>
                </c:pt>
                <c:pt idx="7">
                  <c:v>29</c:v>
                </c:pt>
                <c:pt idx="8">
                  <c:v>29</c:v>
                </c:pt>
                <c:pt idx="9">
                  <c:v>29</c:v>
                </c:pt>
                <c:pt idx="10">
                  <c:v>30</c:v>
                </c:pt>
                <c:pt idx="11">
                  <c:v>26</c:v>
                </c:pt>
                <c:pt idx="12">
                  <c:v>29</c:v>
                </c:pt>
                <c:pt idx="13">
                  <c:v>29</c:v>
                </c:pt>
                <c:pt idx="14">
                  <c:v>28</c:v>
                </c:pt>
                <c:pt idx="15">
                  <c:v>29</c:v>
                </c:pt>
                <c:pt idx="16">
                  <c:v>30</c:v>
                </c:pt>
                <c:pt idx="17">
                  <c:v>28</c:v>
                </c:pt>
                <c:pt idx="18">
                  <c:v>29</c:v>
                </c:pt>
                <c:pt idx="19">
                  <c:v>28</c:v>
                </c:pt>
                <c:pt idx="20">
                  <c:v>29</c:v>
                </c:pt>
                <c:pt idx="21">
                  <c:v>29</c:v>
                </c:pt>
                <c:pt idx="22">
                  <c:v>30</c:v>
                </c:pt>
                <c:pt idx="23">
                  <c:v>29</c:v>
                </c:pt>
                <c:pt idx="24">
                  <c:v>29</c:v>
                </c:pt>
                <c:pt idx="25">
                  <c:v>28</c:v>
                </c:pt>
                <c:pt idx="26">
                  <c:v>28</c:v>
                </c:pt>
                <c:pt idx="27">
                  <c:v>28</c:v>
                </c:pt>
                <c:pt idx="28">
                  <c:v>29</c:v>
                </c:pt>
                <c:pt idx="29">
                  <c:v>29</c:v>
                </c:pt>
                <c:pt idx="30">
                  <c:v>29</c:v>
                </c:pt>
                <c:pt idx="31">
                  <c:v>29</c:v>
                </c:pt>
                <c:pt idx="32">
                  <c:v>28</c:v>
                </c:pt>
                <c:pt idx="33">
                  <c:v>30</c:v>
                </c:pt>
                <c:pt idx="34">
                  <c:v>29</c:v>
                </c:pt>
                <c:pt idx="35">
                  <c:v>31</c:v>
                </c:pt>
                <c:pt idx="36">
                  <c:v>30</c:v>
                </c:pt>
                <c:pt idx="37">
                  <c:v>29</c:v>
                </c:pt>
                <c:pt idx="38">
                  <c:v>28</c:v>
                </c:pt>
                <c:pt idx="39">
                  <c:v>29</c:v>
                </c:pt>
                <c:pt idx="40">
                  <c:v>29</c:v>
                </c:pt>
                <c:pt idx="41">
                  <c:v>33</c:v>
                </c:pt>
                <c:pt idx="42">
                  <c:v>29</c:v>
                </c:pt>
                <c:pt idx="43">
                  <c:v>29</c:v>
                </c:pt>
                <c:pt idx="44">
                  <c:v>29</c:v>
                </c:pt>
                <c:pt idx="45">
                  <c:v>29</c:v>
                </c:pt>
                <c:pt idx="46">
                  <c:v>29</c:v>
                </c:pt>
                <c:pt idx="47">
                  <c:v>32</c:v>
                </c:pt>
                <c:pt idx="48">
                  <c:v>29</c:v>
                </c:pt>
                <c:pt idx="49">
                  <c:v>29</c:v>
                </c:pt>
                <c:pt idx="50">
                  <c:v>29</c:v>
                </c:pt>
                <c:pt idx="51">
                  <c:v>30</c:v>
                </c:pt>
                <c:pt idx="52">
                  <c:v>30</c:v>
                </c:pt>
                <c:pt idx="53">
                  <c:v>33</c:v>
                </c:pt>
                <c:pt idx="54">
                  <c:v>29</c:v>
                </c:pt>
                <c:pt idx="55">
                  <c:v>29</c:v>
                </c:pt>
                <c:pt idx="56">
                  <c:v>28</c:v>
                </c:pt>
                <c:pt idx="57">
                  <c:v>29</c:v>
                </c:pt>
                <c:pt idx="58">
                  <c:v>30</c:v>
                </c:pt>
                <c:pt idx="59">
                  <c:v>35</c:v>
                </c:pt>
                <c:pt idx="60">
                  <c:v>30</c:v>
                </c:pt>
                <c:pt idx="61">
                  <c:v>29</c:v>
                </c:pt>
                <c:pt idx="62">
                  <c:v>30</c:v>
                </c:pt>
                <c:pt idx="63">
                  <c:v>30</c:v>
                </c:pt>
                <c:pt idx="64">
                  <c:v>29</c:v>
                </c:pt>
                <c:pt idx="65">
                  <c:v>29.25</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4-F8C7-4343-AF73-FF11E50FA0E3}"/>
            </c:ext>
          </c:extLst>
        </c:ser>
        <c:ser>
          <c:idx val="2"/>
          <c:order val="5"/>
          <c:tx>
            <c:strRef>
              <c:f>'parallel vs header-seeker-6'!$H$1</c:f>
              <c:strCache>
                <c:ptCount val="1"/>
                <c:pt idx="0">
                  <c:v>HS3</c:v>
                </c:pt>
              </c:strCache>
              <c:extLst xmlns:c15="http://schemas.microsoft.com/office/drawing/2012/chart"/>
            </c:strRef>
          </c:tx>
          <c:spPr>
            <a:ln w="25400" cap="rnd">
              <a:noFill/>
              <a:round/>
            </a:ln>
            <a:effectLst/>
          </c:spPr>
          <c:marker>
            <c:symbol val="circle"/>
            <c:size val="5"/>
            <c:spPr>
              <a:solidFill>
                <a:srgbClr val="FE7272"/>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header-seeker-6'!$H$2:$H$62</c:f>
              <c:numCache>
                <c:formatCode>General</c:formatCode>
                <c:ptCount val="61"/>
                <c:pt idx="0">
                  <c:v>33</c:v>
                </c:pt>
                <c:pt idx="1">
                  <c:v>32</c:v>
                </c:pt>
                <c:pt idx="2">
                  <c:v>24</c:v>
                </c:pt>
                <c:pt idx="3">
                  <c:v>34</c:v>
                </c:pt>
                <c:pt idx="4">
                  <c:v>33</c:v>
                </c:pt>
                <c:pt idx="5">
                  <c:v>25</c:v>
                </c:pt>
                <c:pt idx="6">
                  <c:v>32</c:v>
                </c:pt>
                <c:pt idx="7">
                  <c:v>33</c:v>
                </c:pt>
                <c:pt idx="8">
                  <c:v>26</c:v>
                </c:pt>
                <c:pt idx="9">
                  <c:v>33</c:v>
                </c:pt>
                <c:pt idx="10">
                  <c:v>33</c:v>
                </c:pt>
                <c:pt idx="11">
                  <c:v>26</c:v>
                </c:pt>
                <c:pt idx="12">
                  <c:v>33</c:v>
                </c:pt>
                <c:pt idx="13">
                  <c:v>33</c:v>
                </c:pt>
                <c:pt idx="14">
                  <c:v>28</c:v>
                </c:pt>
                <c:pt idx="15">
                  <c:v>34</c:v>
                </c:pt>
                <c:pt idx="16">
                  <c:v>33</c:v>
                </c:pt>
                <c:pt idx="17">
                  <c:v>30</c:v>
                </c:pt>
                <c:pt idx="18">
                  <c:v>34</c:v>
                </c:pt>
                <c:pt idx="19">
                  <c:v>33</c:v>
                </c:pt>
                <c:pt idx="20">
                  <c:v>29</c:v>
                </c:pt>
                <c:pt idx="21">
                  <c:v>32</c:v>
                </c:pt>
                <c:pt idx="22">
                  <c:v>32</c:v>
                </c:pt>
                <c:pt idx="23">
                  <c:v>31</c:v>
                </c:pt>
                <c:pt idx="24">
                  <c:v>34</c:v>
                </c:pt>
                <c:pt idx="25">
                  <c:v>33</c:v>
                </c:pt>
                <c:pt idx="26">
                  <c:v>32</c:v>
                </c:pt>
                <c:pt idx="27">
                  <c:v>35</c:v>
                </c:pt>
                <c:pt idx="28">
                  <c:v>34</c:v>
                </c:pt>
                <c:pt idx="29">
                  <c:v>33</c:v>
                </c:pt>
                <c:pt idx="30">
                  <c:v>33</c:v>
                </c:pt>
                <c:pt idx="31">
                  <c:v>34</c:v>
                </c:pt>
                <c:pt idx="32">
                  <c:v>34</c:v>
                </c:pt>
                <c:pt idx="33">
                  <c:v>35</c:v>
                </c:pt>
                <c:pt idx="34">
                  <c:v>34</c:v>
                </c:pt>
                <c:pt idx="35">
                  <c:v>36</c:v>
                </c:pt>
                <c:pt idx="36">
                  <c:v>33</c:v>
                </c:pt>
                <c:pt idx="37">
                  <c:v>33</c:v>
                </c:pt>
                <c:pt idx="38">
                  <c:v>37</c:v>
                </c:pt>
                <c:pt idx="39">
                  <c:v>32</c:v>
                </c:pt>
                <c:pt idx="40">
                  <c:v>35</c:v>
                </c:pt>
                <c:pt idx="41">
                  <c:v>38</c:v>
                </c:pt>
                <c:pt idx="42">
                  <c:v>34</c:v>
                </c:pt>
                <c:pt idx="43">
                  <c:v>34</c:v>
                </c:pt>
                <c:pt idx="44">
                  <c:v>38</c:v>
                </c:pt>
                <c:pt idx="45">
                  <c:v>33</c:v>
                </c:pt>
                <c:pt idx="46">
                  <c:v>33</c:v>
                </c:pt>
                <c:pt idx="47">
                  <c:v>40</c:v>
                </c:pt>
                <c:pt idx="48">
                  <c:v>33</c:v>
                </c:pt>
                <c:pt idx="49">
                  <c:v>34</c:v>
                </c:pt>
                <c:pt idx="50">
                  <c:v>40</c:v>
                </c:pt>
                <c:pt idx="51">
                  <c:v>34</c:v>
                </c:pt>
                <c:pt idx="52">
                  <c:v>33</c:v>
                </c:pt>
                <c:pt idx="53">
                  <c:v>41</c:v>
                </c:pt>
                <c:pt idx="54">
                  <c:v>35</c:v>
                </c:pt>
                <c:pt idx="55">
                  <c:v>34</c:v>
                </c:pt>
                <c:pt idx="56">
                  <c:v>42</c:v>
                </c:pt>
                <c:pt idx="57">
                  <c:v>33</c:v>
                </c:pt>
                <c:pt idx="58">
                  <c:v>33</c:v>
                </c:pt>
                <c:pt idx="59">
                  <c:v>44</c:v>
                </c:pt>
                <c:pt idx="60">
                  <c:v>34</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5-F8C7-4343-AF73-FF11E50FA0E3}"/>
            </c:ext>
          </c:extLst>
        </c:ser>
        <c:ser>
          <c:idx val="8"/>
          <c:order val="6"/>
          <c:tx>
            <c:strRef>
              <c:f>'parallel vs header-seeker-6'!$I$1</c:f>
              <c:strCache>
                <c:ptCount val="1"/>
                <c:pt idx="0">
                  <c:v>HS2</c:v>
                </c:pt>
              </c:strCache>
            </c:strRef>
          </c:tx>
          <c:spPr>
            <a:ln w="25400" cap="rnd">
              <a:noFill/>
              <a:round/>
            </a:ln>
            <a:effectLst/>
          </c:spPr>
          <c:marker>
            <c:symbol val="circle"/>
            <c:size val="5"/>
            <c:spPr>
              <a:solidFill>
                <a:srgbClr val="1C88E3"/>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f>'parallel vs header-seeker-6'!$I$2:$I$66</c:f>
              <c:numCache>
                <c:formatCode>General</c:formatCode>
                <c:ptCount val="65"/>
                <c:pt idx="0">
                  <c:v>39</c:v>
                </c:pt>
                <c:pt idx="1">
                  <c:v>38</c:v>
                </c:pt>
                <c:pt idx="2">
                  <c:v>39</c:v>
                </c:pt>
                <c:pt idx="3">
                  <c:v>38</c:v>
                </c:pt>
                <c:pt idx="4">
                  <c:v>39</c:v>
                </c:pt>
                <c:pt idx="5">
                  <c:v>37</c:v>
                </c:pt>
                <c:pt idx="6">
                  <c:v>39</c:v>
                </c:pt>
                <c:pt idx="7">
                  <c:v>40</c:v>
                </c:pt>
                <c:pt idx="8">
                  <c:v>36</c:v>
                </c:pt>
                <c:pt idx="9">
                  <c:v>38</c:v>
                </c:pt>
                <c:pt idx="10">
                  <c:v>39</c:v>
                </c:pt>
                <c:pt idx="11">
                  <c:v>39</c:v>
                </c:pt>
                <c:pt idx="12">
                  <c:v>39</c:v>
                </c:pt>
                <c:pt idx="13">
                  <c:v>37</c:v>
                </c:pt>
                <c:pt idx="14">
                  <c:v>38</c:v>
                </c:pt>
                <c:pt idx="15">
                  <c:v>38</c:v>
                </c:pt>
                <c:pt idx="16">
                  <c:v>38</c:v>
                </c:pt>
                <c:pt idx="17">
                  <c:v>40</c:v>
                </c:pt>
                <c:pt idx="18">
                  <c:v>36</c:v>
                </c:pt>
                <c:pt idx="19">
                  <c:v>39</c:v>
                </c:pt>
                <c:pt idx="20">
                  <c:v>40</c:v>
                </c:pt>
                <c:pt idx="21">
                  <c:v>41</c:v>
                </c:pt>
                <c:pt idx="22">
                  <c:v>36</c:v>
                </c:pt>
                <c:pt idx="23">
                  <c:v>38</c:v>
                </c:pt>
                <c:pt idx="24">
                  <c:v>36</c:v>
                </c:pt>
                <c:pt idx="25">
                  <c:v>37</c:v>
                </c:pt>
                <c:pt idx="26">
                  <c:v>38</c:v>
                </c:pt>
                <c:pt idx="27">
                  <c:v>37</c:v>
                </c:pt>
                <c:pt idx="28">
                  <c:v>38</c:v>
                </c:pt>
                <c:pt idx="29">
                  <c:v>41</c:v>
                </c:pt>
                <c:pt idx="30">
                  <c:v>37</c:v>
                </c:pt>
                <c:pt idx="31">
                  <c:v>38</c:v>
                </c:pt>
                <c:pt idx="32">
                  <c:v>39</c:v>
                </c:pt>
                <c:pt idx="33">
                  <c:v>37</c:v>
                </c:pt>
                <c:pt idx="34">
                  <c:v>38</c:v>
                </c:pt>
                <c:pt idx="35">
                  <c:v>37</c:v>
                </c:pt>
                <c:pt idx="36">
                  <c:v>38</c:v>
                </c:pt>
                <c:pt idx="37">
                  <c:v>41</c:v>
                </c:pt>
                <c:pt idx="38">
                  <c:v>38</c:v>
                </c:pt>
                <c:pt idx="39">
                  <c:v>38</c:v>
                </c:pt>
                <c:pt idx="40">
                  <c:v>40</c:v>
                </c:pt>
                <c:pt idx="41">
                  <c:v>40</c:v>
                </c:pt>
                <c:pt idx="42">
                  <c:v>39</c:v>
                </c:pt>
                <c:pt idx="43">
                  <c:v>37</c:v>
                </c:pt>
                <c:pt idx="44">
                  <c:v>38</c:v>
                </c:pt>
                <c:pt idx="45">
                  <c:v>40</c:v>
                </c:pt>
                <c:pt idx="46">
                  <c:v>38</c:v>
                </c:pt>
                <c:pt idx="47">
                  <c:v>39</c:v>
                </c:pt>
                <c:pt idx="48">
                  <c:v>38</c:v>
                </c:pt>
                <c:pt idx="49">
                  <c:v>38</c:v>
                </c:pt>
                <c:pt idx="50">
                  <c:v>39</c:v>
                </c:pt>
                <c:pt idx="51">
                  <c:v>39</c:v>
                </c:pt>
                <c:pt idx="52">
                  <c:v>40</c:v>
                </c:pt>
                <c:pt idx="53">
                  <c:v>39</c:v>
                </c:pt>
                <c:pt idx="54">
                  <c:v>40</c:v>
                </c:pt>
                <c:pt idx="55">
                  <c:v>38</c:v>
                </c:pt>
                <c:pt idx="56">
                  <c:v>40</c:v>
                </c:pt>
                <c:pt idx="57">
                  <c:v>39</c:v>
                </c:pt>
                <c:pt idx="58">
                  <c:v>39</c:v>
                </c:pt>
                <c:pt idx="59">
                  <c:v>40</c:v>
                </c:pt>
                <c:pt idx="60">
                  <c:v>39</c:v>
                </c:pt>
                <c:pt idx="61">
                  <c:v>39</c:v>
                </c:pt>
                <c:pt idx="62">
                  <c:v>39</c:v>
                </c:pt>
                <c:pt idx="63">
                  <c:v>39</c:v>
                </c:pt>
                <c:pt idx="64">
                  <c:v>38</c:v>
                </c:pt>
              </c:numCache>
            </c:numRef>
          </c:yVal>
          <c:smooth val="0"/>
          <c:extLst>
            <c:ext xmlns:c16="http://schemas.microsoft.com/office/drawing/2014/chart" uri="{C3380CC4-5D6E-409C-BE32-E72D297353CC}">
              <c16:uniqueId val="{00000006-F8C7-4343-AF73-FF11E50FA0E3}"/>
            </c:ext>
          </c:extLst>
        </c:ser>
        <c:ser>
          <c:idx val="4"/>
          <c:order val="7"/>
          <c:tx>
            <c:strRef>
              <c:f>'parallel vs header-seeker-6'!$J$1</c:f>
              <c:strCache>
                <c:ptCount val="1"/>
                <c:pt idx="0">
                  <c:v>HS1</c:v>
                </c:pt>
              </c:strCache>
              <c:extLst xmlns:c15="http://schemas.microsoft.com/office/drawing/2012/chart"/>
            </c:strRef>
          </c:tx>
          <c:spPr>
            <a:ln w="25400" cap="rnd">
              <a:noFill/>
              <a:round/>
            </a:ln>
            <a:effectLst/>
          </c:spPr>
          <c:marker>
            <c:symbol val="circle"/>
            <c:size val="5"/>
            <c:spPr>
              <a:solidFill>
                <a:srgbClr val="424242"/>
              </a:solidFill>
              <a:ln w="9525">
                <a:noFill/>
                <a:round/>
              </a:ln>
              <a:effectLst/>
            </c:spPr>
          </c:marker>
          <c:xVal>
            <c:numRef>
              <c:f>'parallel vs header-seeker-6'!$A$2:$A$66</c:f>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extLst xmlns:c15="http://schemas.microsoft.com/office/drawing/2012/chart"/>
            </c:numRef>
          </c:xVal>
          <c:yVal>
            <c:numRef>
              <c:f>'parallel vs header-seeker-6'!$J$2:$J$66</c:f>
              <c:numCache>
                <c:formatCode>General</c:formatCode>
                <c:ptCount val="65"/>
                <c:pt idx="0">
                  <c:v>21</c:v>
                </c:pt>
                <c:pt idx="1">
                  <c:v>23</c:v>
                </c:pt>
                <c:pt idx="2">
                  <c:v>23</c:v>
                </c:pt>
                <c:pt idx="3">
                  <c:v>24</c:v>
                </c:pt>
                <c:pt idx="4">
                  <c:v>26</c:v>
                </c:pt>
                <c:pt idx="5">
                  <c:v>27</c:v>
                </c:pt>
                <c:pt idx="6">
                  <c:v>28</c:v>
                </c:pt>
                <c:pt idx="7">
                  <c:v>29</c:v>
                </c:pt>
                <c:pt idx="8">
                  <c:v>30</c:v>
                </c:pt>
                <c:pt idx="9">
                  <c:v>31</c:v>
                </c:pt>
                <c:pt idx="10">
                  <c:v>32</c:v>
                </c:pt>
                <c:pt idx="11">
                  <c:v>33</c:v>
                </c:pt>
                <c:pt idx="12">
                  <c:v>33</c:v>
                </c:pt>
                <c:pt idx="13">
                  <c:v>35</c:v>
                </c:pt>
                <c:pt idx="14">
                  <c:v>35</c:v>
                </c:pt>
                <c:pt idx="15">
                  <c:v>37</c:v>
                </c:pt>
                <c:pt idx="16">
                  <c:v>38</c:v>
                </c:pt>
                <c:pt idx="17">
                  <c:v>39</c:v>
                </c:pt>
                <c:pt idx="18">
                  <c:v>41</c:v>
                </c:pt>
                <c:pt idx="19">
                  <c:v>41</c:v>
                </c:pt>
                <c:pt idx="20">
                  <c:v>42</c:v>
                </c:pt>
                <c:pt idx="21">
                  <c:v>42</c:v>
                </c:pt>
                <c:pt idx="22">
                  <c:v>43</c:v>
                </c:pt>
                <c:pt idx="23">
                  <c:v>45</c:v>
                </c:pt>
                <c:pt idx="24">
                  <c:v>48</c:v>
                </c:pt>
                <c:pt idx="25">
                  <c:v>46</c:v>
                </c:pt>
                <c:pt idx="26">
                  <c:v>47</c:v>
                </c:pt>
                <c:pt idx="27">
                  <c:v>48</c:v>
                </c:pt>
                <c:pt idx="28">
                  <c:v>50</c:v>
                </c:pt>
                <c:pt idx="29">
                  <c:v>52</c:v>
                </c:pt>
                <c:pt idx="30">
                  <c:v>51</c:v>
                </c:pt>
                <c:pt idx="31">
                  <c:v>54</c:v>
                </c:pt>
                <c:pt idx="32">
                  <c:v>53</c:v>
                </c:pt>
                <c:pt idx="33">
                  <c:v>55</c:v>
                </c:pt>
                <c:pt idx="34">
                  <c:v>55</c:v>
                </c:pt>
                <c:pt idx="35">
                  <c:v>55</c:v>
                </c:pt>
                <c:pt idx="36">
                  <c:v>61</c:v>
                </c:pt>
                <c:pt idx="37">
                  <c:v>59</c:v>
                </c:pt>
                <c:pt idx="38">
                  <c:v>59</c:v>
                </c:pt>
                <c:pt idx="39">
                  <c:v>60</c:v>
                </c:pt>
                <c:pt idx="40">
                  <c:v>63</c:v>
                </c:pt>
                <c:pt idx="41">
                  <c:v>63</c:v>
                </c:pt>
                <c:pt idx="42">
                  <c:v>63</c:v>
                </c:pt>
                <c:pt idx="43">
                  <c:v>66</c:v>
                </c:pt>
                <c:pt idx="44">
                  <c:v>67</c:v>
                </c:pt>
                <c:pt idx="45">
                  <c:v>67</c:v>
                </c:pt>
                <c:pt idx="46">
                  <c:v>68</c:v>
                </c:pt>
                <c:pt idx="47">
                  <c:v>69</c:v>
                </c:pt>
                <c:pt idx="48">
                  <c:v>71</c:v>
                </c:pt>
                <c:pt idx="49">
                  <c:v>70</c:v>
                </c:pt>
                <c:pt idx="50">
                  <c:v>72</c:v>
                </c:pt>
                <c:pt idx="51">
                  <c:v>72</c:v>
                </c:pt>
                <c:pt idx="52">
                  <c:v>74</c:v>
                </c:pt>
                <c:pt idx="53">
                  <c:v>76</c:v>
                </c:pt>
                <c:pt idx="54">
                  <c:v>78</c:v>
                </c:pt>
                <c:pt idx="55">
                  <c:v>76</c:v>
                </c:pt>
                <c:pt idx="56">
                  <c:v>78</c:v>
                </c:pt>
                <c:pt idx="57">
                  <c:v>79</c:v>
                </c:pt>
                <c:pt idx="58">
                  <c:v>78</c:v>
                </c:pt>
                <c:pt idx="59">
                  <c:v>82</c:v>
                </c:pt>
                <c:pt idx="60">
                  <c:v>82</c:v>
                </c:pt>
                <c:pt idx="61">
                  <c:v>86</c:v>
                </c:pt>
                <c:pt idx="62">
                  <c:v>87</c:v>
                </c:pt>
                <c:pt idx="63">
                  <c:v>86</c:v>
                </c:pt>
                <c:pt idx="64">
                  <c:v>85</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7-F8C7-4343-AF73-FF11E50FA0E3}"/>
            </c:ext>
          </c:extLst>
        </c:ser>
        <c:dLbls>
          <c:showLegendKey val="0"/>
          <c:showVal val="0"/>
          <c:showCatName val="0"/>
          <c:showSerName val="0"/>
          <c:showPercent val="0"/>
          <c:showBubbleSize val="0"/>
        </c:dLbls>
        <c:axId val="136772784"/>
        <c:axId val="136774448"/>
        <c:extLst>
          <c:ext xmlns:c15="http://schemas.microsoft.com/office/drawing/2012/chart" uri="{02D57815-91ED-43cb-92C2-25804820EDAC}">
            <c15:filteredScatterSeries>
              <c15:ser>
                <c:idx val="3"/>
                <c:order val="8"/>
                <c:tx>
                  <c:strRef>
                    <c:extLst>
                      <c:ext uri="{02D57815-91ED-43cb-92C2-25804820EDAC}">
                        <c15:formulaRef>
                          <c15:sqref>'parallel vs header-seeker-6'!$K$1</c15:sqref>
                        </c15:formulaRef>
                      </c:ext>
                    </c:extLst>
                    <c:strCache>
                      <c:ptCount val="1"/>
                      <c:pt idx="0">
                        <c:v>Original</c:v>
                      </c:pt>
                    </c:strCache>
                  </c:strRef>
                </c:tx>
                <c:spPr>
                  <a:ln w="25400" cap="rnd">
                    <a:noFill/>
                    <a:round/>
                  </a:ln>
                  <a:effectLst/>
                </c:spPr>
                <c:marker>
                  <c:symbol val="circle"/>
                  <c:size val="5"/>
                  <c:spPr>
                    <a:solidFill>
                      <a:srgbClr val="FFC746"/>
                    </a:solidFill>
                    <a:ln w="9525">
                      <a:noFill/>
                      <a:round/>
                    </a:ln>
                    <a:effectLst/>
                  </c:spPr>
                </c:marker>
                <c:xVal>
                  <c:numRef>
                    <c:extLst>
                      <c:ext uri="{02D57815-91ED-43cb-92C2-25804820EDAC}">
                        <c15:formulaRef>
                          <c15:sqref>'parallel vs header-seeker-6'!$A$2:$A$66</c15:sqref>
                        </c15:formulaRef>
                      </c:ext>
                    </c:extLst>
                    <c:numCache>
                      <c:formatCode>General</c:formatCode>
                      <c:ptCount val="6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numCache>
                  </c:numRef>
                </c:xVal>
                <c:yVal>
                  <c:numRef>
                    <c:extLst>
                      <c:ext uri="{02D57815-91ED-43cb-92C2-25804820EDAC}">
                        <c15:formulaRef>
                          <c15:sqref>'parallel vs header-seeker-6'!$K$2:$K$66</c15:sqref>
                        </c15:formulaRef>
                      </c:ext>
                    </c:extLst>
                    <c:numCache>
                      <c:formatCode>General</c:formatCode>
                      <c:ptCount val="65"/>
                      <c:pt idx="0">
                        <c:v>69</c:v>
                      </c:pt>
                      <c:pt idx="1">
                        <c:v>105</c:v>
                      </c:pt>
                      <c:pt idx="2">
                        <c:v>184</c:v>
                      </c:pt>
                      <c:pt idx="3">
                        <c:v>255</c:v>
                      </c:pt>
                      <c:pt idx="4">
                        <c:v>343</c:v>
                      </c:pt>
                      <c:pt idx="5">
                        <c:v>428</c:v>
                      </c:pt>
                      <c:pt idx="6">
                        <c:v>487</c:v>
                      </c:pt>
                      <c:pt idx="7">
                        <c:v>558</c:v>
                      </c:pt>
                      <c:pt idx="8">
                        <c:v>635</c:v>
                      </c:pt>
                      <c:pt idx="9">
                        <c:v>738</c:v>
                      </c:pt>
                      <c:pt idx="10">
                        <c:v>798</c:v>
                      </c:pt>
                      <c:pt idx="11">
                        <c:v>874</c:v>
                      </c:pt>
                      <c:pt idx="12">
                        <c:v>980</c:v>
                      </c:pt>
                      <c:pt idx="13">
                        <c:v>1031</c:v>
                      </c:pt>
                      <c:pt idx="14">
                        <c:v>1106</c:v>
                      </c:pt>
                      <c:pt idx="15">
                        <c:v>1206</c:v>
                      </c:pt>
                      <c:pt idx="16">
                        <c:v>1256</c:v>
                      </c:pt>
                      <c:pt idx="17">
                        <c:v>1372</c:v>
                      </c:pt>
                      <c:pt idx="18">
                        <c:v>1425</c:v>
                      </c:pt>
                      <c:pt idx="19">
                        <c:v>1526</c:v>
                      </c:pt>
                      <c:pt idx="20">
                        <c:v>1557</c:v>
                      </c:pt>
                      <c:pt idx="21">
                        <c:v>1681</c:v>
                      </c:pt>
                      <c:pt idx="22">
                        <c:v>1758</c:v>
                      </c:pt>
                      <c:pt idx="23">
                        <c:v>1837</c:v>
                      </c:pt>
                      <c:pt idx="24">
                        <c:v>1927</c:v>
                      </c:pt>
                      <c:pt idx="25">
                        <c:v>1999</c:v>
                      </c:pt>
                      <c:pt idx="26">
                        <c:v>2098</c:v>
                      </c:pt>
                      <c:pt idx="27">
                        <c:v>2138</c:v>
                      </c:pt>
                      <c:pt idx="28">
                        <c:v>2206</c:v>
                      </c:pt>
                      <c:pt idx="29">
                        <c:v>2345</c:v>
                      </c:pt>
                      <c:pt idx="30">
                        <c:v>2405</c:v>
                      </c:pt>
                      <c:pt idx="31">
                        <c:v>2441</c:v>
                      </c:pt>
                      <c:pt idx="32">
                        <c:v>2541</c:v>
                      </c:pt>
                      <c:pt idx="33">
                        <c:v>2644</c:v>
                      </c:pt>
                      <c:pt idx="34">
                        <c:v>2701</c:v>
                      </c:pt>
                      <c:pt idx="35">
                        <c:v>2728</c:v>
                      </c:pt>
                      <c:pt idx="36">
                        <c:v>2826</c:v>
                      </c:pt>
                      <c:pt idx="37">
                        <c:v>2907</c:v>
                      </c:pt>
                      <c:pt idx="38">
                        <c:v>3037</c:v>
                      </c:pt>
                      <c:pt idx="39">
                        <c:v>3012</c:v>
                      </c:pt>
                      <c:pt idx="40">
                        <c:v>3154</c:v>
                      </c:pt>
                      <c:pt idx="41">
                        <c:v>3283</c:v>
                      </c:pt>
                      <c:pt idx="42">
                        <c:v>3310</c:v>
                      </c:pt>
                      <c:pt idx="43">
                        <c:v>3404</c:v>
                      </c:pt>
                      <c:pt idx="44">
                        <c:v>3421</c:v>
                      </c:pt>
                      <c:pt idx="45">
                        <c:v>3592</c:v>
                      </c:pt>
                      <c:pt idx="46">
                        <c:v>3650</c:v>
                      </c:pt>
                      <c:pt idx="47">
                        <c:v>3736</c:v>
                      </c:pt>
                      <c:pt idx="48">
                        <c:v>3811</c:v>
                      </c:pt>
                      <c:pt idx="49">
                        <c:v>3870</c:v>
                      </c:pt>
                      <c:pt idx="50">
                        <c:v>3976</c:v>
                      </c:pt>
                      <c:pt idx="51">
                        <c:v>4005</c:v>
                      </c:pt>
                      <c:pt idx="52">
                        <c:v>4083</c:v>
                      </c:pt>
                      <c:pt idx="53">
                        <c:v>4162</c:v>
                      </c:pt>
                      <c:pt idx="54">
                        <c:v>4289</c:v>
                      </c:pt>
                      <c:pt idx="55">
                        <c:v>4330</c:v>
                      </c:pt>
                      <c:pt idx="56">
                        <c:v>4417</c:v>
                      </c:pt>
                      <c:pt idx="57">
                        <c:v>4500</c:v>
                      </c:pt>
                      <c:pt idx="58">
                        <c:v>4571</c:v>
                      </c:pt>
                      <c:pt idx="59">
                        <c:v>4631</c:v>
                      </c:pt>
                      <c:pt idx="60">
                        <c:v>4727</c:v>
                      </c:pt>
                      <c:pt idx="61">
                        <c:v>2526</c:v>
                      </c:pt>
                      <c:pt idx="62">
                        <c:v>2371</c:v>
                      </c:pt>
                      <c:pt idx="63">
                        <c:v>2294</c:v>
                      </c:pt>
                      <c:pt idx="64">
                        <c:v>1685</c:v>
                      </c:pt>
                    </c:numCache>
                  </c:numRef>
                </c:yVal>
                <c:smooth val="0"/>
                <c:extLst>
                  <c:ext xmlns:c16="http://schemas.microsoft.com/office/drawing/2014/chart" uri="{C3380CC4-5D6E-409C-BE32-E72D297353CC}">
                    <c16:uniqueId val="{00000008-F8C7-4343-AF73-FF11E50FA0E3}"/>
                  </c:ext>
                </c:extLst>
              </c15:ser>
            </c15:filteredScatterSeries>
          </c:ext>
        </c:extLst>
      </c:scatterChart>
      <c:valAx>
        <c:axId val="136772784"/>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Offset/Bits Removed</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6774448"/>
        <c:crosses val="autoZero"/>
        <c:crossBetween val="midCat"/>
      </c:valAx>
      <c:valAx>
        <c:axId val="13677444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 of 66b Blocks Lost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6772784"/>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baseline="0" dirty="0"/>
              <a:t>Resync Performance of HS3</a:t>
            </a:r>
            <a:endParaRPr lang="en-US" i="1"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1"/>
          <c:order val="0"/>
          <c:tx>
            <c:strRef>
              <c:f>Sheet3!$B$1</c:f>
              <c:strCache>
                <c:ptCount val="1"/>
                <c:pt idx="0">
                  <c:v>First Two Offsets of Every Three</c:v>
                </c:pt>
              </c:strCache>
            </c:strRef>
          </c:tx>
          <c:spPr>
            <a:ln w="25400" cap="rnd">
              <a:noFill/>
              <a:round/>
            </a:ln>
            <a:effectLst/>
          </c:spPr>
          <c:marker>
            <c:symbol val="square"/>
            <c:size val="5"/>
            <c:spPr>
              <a:solidFill>
                <a:srgbClr val="FEB8B8"/>
              </a:solidFill>
              <a:ln w="9525">
                <a:noFill/>
                <a:round/>
              </a:ln>
              <a:effectLst/>
            </c:spPr>
          </c:marker>
          <c:xVal>
            <c:numRef>
              <c:f>Sheet3!$A$2:$A$66</c:f>
              <c:numCache>
                <c:formatCode>General</c:formatCode>
                <c:ptCount val="65"/>
                <c:pt idx="0">
                  <c:v>1</c:v>
                </c:pt>
                <c:pt idx="1">
                  <c:v>2</c:v>
                </c:pt>
                <c:pt idx="3">
                  <c:v>4</c:v>
                </c:pt>
                <c:pt idx="4">
                  <c:v>5</c:v>
                </c:pt>
                <c:pt idx="6">
                  <c:v>7</c:v>
                </c:pt>
                <c:pt idx="7">
                  <c:v>8</c:v>
                </c:pt>
                <c:pt idx="9">
                  <c:v>10</c:v>
                </c:pt>
                <c:pt idx="10">
                  <c:v>11</c:v>
                </c:pt>
                <c:pt idx="12">
                  <c:v>13</c:v>
                </c:pt>
                <c:pt idx="13">
                  <c:v>14</c:v>
                </c:pt>
                <c:pt idx="15">
                  <c:v>16</c:v>
                </c:pt>
                <c:pt idx="16">
                  <c:v>17</c:v>
                </c:pt>
                <c:pt idx="18">
                  <c:v>19</c:v>
                </c:pt>
                <c:pt idx="19">
                  <c:v>20</c:v>
                </c:pt>
                <c:pt idx="21">
                  <c:v>22</c:v>
                </c:pt>
                <c:pt idx="22">
                  <c:v>23</c:v>
                </c:pt>
                <c:pt idx="24">
                  <c:v>25</c:v>
                </c:pt>
                <c:pt idx="25">
                  <c:v>26</c:v>
                </c:pt>
                <c:pt idx="27">
                  <c:v>28</c:v>
                </c:pt>
                <c:pt idx="28">
                  <c:v>29</c:v>
                </c:pt>
                <c:pt idx="30">
                  <c:v>31</c:v>
                </c:pt>
                <c:pt idx="31">
                  <c:v>32</c:v>
                </c:pt>
                <c:pt idx="33">
                  <c:v>34</c:v>
                </c:pt>
                <c:pt idx="34">
                  <c:v>35</c:v>
                </c:pt>
                <c:pt idx="36">
                  <c:v>37</c:v>
                </c:pt>
                <c:pt idx="37">
                  <c:v>38</c:v>
                </c:pt>
                <c:pt idx="39">
                  <c:v>40</c:v>
                </c:pt>
                <c:pt idx="40">
                  <c:v>41</c:v>
                </c:pt>
                <c:pt idx="42">
                  <c:v>43</c:v>
                </c:pt>
                <c:pt idx="43">
                  <c:v>44</c:v>
                </c:pt>
                <c:pt idx="45">
                  <c:v>46</c:v>
                </c:pt>
                <c:pt idx="46">
                  <c:v>47</c:v>
                </c:pt>
                <c:pt idx="48">
                  <c:v>49</c:v>
                </c:pt>
                <c:pt idx="49">
                  <c:v>50</c:v>
                </c:pt>
                <c:pt idx="51">
                  <c:v>52</c:v>
                </c:pt>
                <c:pt idx="52">
                  <c:v>53</c:v>
                </c:pt>
                <c:pt idx="54">
                  <c:v>55</c:v>
                </c:pt>
                <c:pt idx="55">
                  <c:v>56</c:v>
                </c:pt>
                <c:pt idx="57">
                  <c:v>58</c:v>
                </c:pt>
                <c:pt idx="58">
                  <c:v>59</c:v>
                </c:pt>
                <c:pt idx="60">
                  <c:v>61</c:v>
                </c:pt>
                <c:pt idx="61">
                  <c:v>62</c:v>
                </c:pt>
                <c:pt idx="63">
                  <c:v>64</c:v>
                </c:pt>
                <c:pt idx="64">
                  <c:v>65</c:v>
                </c:pt>
              </c:numCache>
            </c:numRef>
          </c:xVal>
          <c:yVal>
            <c:numRef>
              <c:f>Sheet3!$B$2:$B$66</c:f>
              <c:numCache>
                <c:formatCode>General</c:formatCode>
                <c:ptCount val="65"/>
                <c:pt idx="0">
                  <c:v>33</c:v>
                </c:pt>
                <c:pt idx="1">
                  <c:v>32</c:v>
                </c:pt>
                <c:pt idx="3">
                  <c:v>34</c:v>
                </c:pt>
                <c:pt idx="4">
                  <c:v>33</c:v>
                </c:pt>
                <c:pt idx="6">
                  <c:v>32</c:v>
                </c:pt>
                <c:pt idx="7">
                  <c:v>33</c:v>
                </c:pt>
                <c:pt idx="9">
                  <c:v>33</c:v>
                </c:pt>
                <c:pt idx="10">
                  <c:v>33</c:v>
                </c:pt>
                <c:pt idx="12">
                  <c:v>33</c:v>
                </c:pt>
                <c:pt idx="13">
                  <c:v>33</c:v>
                </c:pt>
                <c:pt idx="15">
                  <c:v>34</c:v>
                </c:pt>
                <c:pt idx="16">
                  <c:v>33</c:v>
                </c:pt>
                <c:pt idx="18">
                  <c:v>34</c:v>
                </c:pt>
                <c:pt idx="19">
                  <c:v>33</c:v>
                </c:pt>
                <c:pt idx="21">
                  <c:v>32</c:v>
                </c:pt>
                <c:pt idx="22">
                  <c:v>32</c:v>
                </c:pt>
                <c:pt idx="24">
                  <c:v>34</c:v>
                </c:pt>
                <c:pt idx="25">
                  <c:v>33</c:v>
                </c:pt>
                <c:pt idx="27">
                  <c:v>35</c:v>
                </c:pt>
                <c:pt idx="28">
                  <c:v>34</c:v>
                </c:pt>
                <c:pt idx="30">
                  <c:v>33</c:v>
                </c:pt>
                <c:pt idx="31">
                  <c:v>34</c:v>
                </c:pt>
                <c:pt idx="33">
                  <c:v>35</c:v>
                </c:pt>
                <c:pt idx="34">
                  <c:v>34</c:v>
                </c:pt>
                <c:pt idx="36">
                  <c:v>33</c:v>
                </c:pt>
                <c:pt idx="37">
                  <c:v>33</c:v>
                </c:pt>
                <c:pt idx="39">
                  <c:v>32</c:v>
                </c:pt>
                <c:pt idx="40">
                  <c:v>35</c:v>
                </c:pt>
                <c:pt idx="42">
                  <c:v>34</c:v>
                </c:pt>
                <c:pt idx="43">
                  <c:v>34</c:v>
                </c:pt>
                <c:pt idx="45">
                  <c:v>33</c:v>
                </c:pt>
                <c:pt idx="46">
                  <c:v>33</c:v>
                </c:pt>
                <c:pt idx="48">
                  <c:v>33</c:v>
                </c:pt>
                <c:pt idx="49">
                  <c:v>34</c:v>
                </c:pt>
                <c:pt idx="51">
                  <c:v>34</c:v>
                </c:pt>
                <c:pt idx="52">
                  <c:v>33</c:v>
                </c:pt>
                <c:pt idx="54">
                  <c:v>35</c:v>
                </c:pt>
                <c:pt idx="55">
                  <c:v>34</c:v>
                </c:pt>
                <c:pt idx="57">
                  <c:v>33</c:v>
                </c:pt>
                <c:pt idx="58">
                  <c:v>33</c:v>
                </c:pt>
                <c:pt idx="60">
                  <c:v>34</c:v>
                </c:pt>
                <c:pt idx="61">
                  <c:v>34</c:v>
                </c:pt>
                <c:pt idx="63">
                  <c:v>33</c:v>
                </c:pt>
                <c:pt idx="64">
                  <c:v>34</c:v>
                </c:pt>
              </c:numCache>
            </c:numRef>
          </c:yVal>
          <c:smooth val="0"/>
          <c:extLst>
            <c:ext xmlns:c16="http://schemas.microsoft.com/office/drawing/2014/chart" uri="{C3380CC4-5D6E-409C-BE32-E72D297353CC}">
              <c16:uniqueId val="{00000000-252D-4C61-8D43-90CBD1B6689D}"/>
            </c:ext>
          </c:extLst>
        </c:ser>
        <c:ser>
          <c:idx val="0"/>
          <c:order val="1"/>
          <c:tx>
            <c:strRef>
              <c:f>Sheet3!$E$1</c:f>
              <c:strCache>
                <c:ptCount val="1"/>
                <c:pt idx="0">
                  <c:v>Every Third Offset</c:v>
                </c:pt>
              </c:strCache>
            </c:strRef>
          </c:tx>
          <c:spPr>
            <a:ln w="25400" cap="rnd">
              <a:noFill/>
              <a:round/>
            </a:ln>
            <a:effectLst/>
          </c:spPr>
          <c:marker>
            <c:symbol val="circle"/>
            <c:size val="5"/>
            <c:spPr>
              <a:solidFill>
                <a:srgbClr val="FD0707"/>
              </a:solidFill>
              <a:ln w="9525">
                <a:noFill/>
                <a:round/>
              </a:ln>
              <a:effectLst/>
            </c:spPr>
          </c:marker>
          <c:xVal>
            <c:numRef>
              <c:f>Sheet3!$D$2:$D$22</c:f>
              <c:numCache>
                <c:formatCode>General</c:formatCode>
                <c:ptCount val="21"/>
                <c:pt idx="0">
                  <c:v>3</c:v>
                </c:pt>
                <c:pt idx="1">
                  <c:v>6</c:v>
                </c:pt>
                <c:pt idx="2">
                  <c:v>9</c:v>
                </c:pt>
                <c:pt idx="3">
                  <c:v>12</c:v>
                </c:pt>
                <c:pt idx="4">
                  <c:v>15</c:v>
                </c:pt>
                <c:pt idx="5">
                  <c:v>18</c:v>
                </c:pt>
                <c:pt idx="6">
                  <c:v>21</c:v>
                </c:pt>
                <c:pt idx="7">
                  <c:v>24</c:v>
                </c:pt>
                <c:pt idx="8">
                  <c:v>27</c:v>
                </c:pt>
                <c:pt idx="9">
                  <c:v>30</c:v>
                </c:pt>
                <c:pt idx="10">
                  <c:v>33</c:v>
                </c:pt>
                <c:pt idx="11">
                  <c:v>36</c:v>
                </c:pt>
                <c:pt idx="12">
                  <c:v>39</c:v>
                </c:pt>
                <c:pt idx="13">
                  <c:v>42</c:v>
                </c:pt>
                <c:pt idx="14">
                  <c:v>45</c:v>
                </c:pt>
                <c:pt idx="15">
                  <c:v>48</c:v>
                </c:pt>
                <c:pt idx="16">
                  <c:v>51</c:v>
                </c:pt>
                <c:pt idx="17">
                  <c:v>54</c:v>
                </c:pt>
                <c:pt idx="18">
                  <c:v>57</c:v>
                </c:pt>
                <c:pt idx="19">
                  <c:v>60</c:v>
                </c:pt>
                <c:pt idx="20">
                  <c:v>63</c:v>
                </c:pt>
              </c:numCache>
            </c:numRef>
          </c:xVal>
          <c:yVal>
            <c:numRef>
              <c:f>Sheet3!$E$2:$E$22</c:f>
              <c:numCache>
                <c:formatCode>General</c:formatCode>
                <c:ptCount val="21"/>
                <c:pt idx="0">
                  <c:v>24</c:v>
                </c:pt>
                <c:pt idx="1">
                  <c:v>25</c:v>
                </c:pt>
                <c:pt idx="2">
                  <c:v>26</c:v>
                </c:pt>
                <c:pt idx="3">
                  <c:v>26</c:v>
                </c:pt>
                <c:pt idx="4">
                  <c:v>28</c:v>
                </c:pt>
                <c:pt idx="5">
                  <c:v>30</c:v>
                </c:pt>
                <c:pt idx="6">
                  <c:v>29</c:v>
                </c:pt>
                <c:pt idx="7">
                  <c:v>31</c:v>
                </c:pt>
                <c:pt idx="8">
                  <c:v>32</c:v>
                </c:pt>
                <c:pt idx="9">
                  <c:v>33</c:v>
                </c:pt>
                <c:pt idx="10">
                  <c:v>34</c:v>
                </c:pt>
                <c:pt idx="11">
                  <c:v>36</c:v>
                </c:pt>
                <c:pt idx="12">
                  <c:v>37</c:v>
                </c:pt>
                <c:pt idx="13">
                  <c:v>38</c:v>
                </c:pt>
                <c:pt idx="14">
                  <c:v>38</c:v>
                </c:pt>
                <c:pt idx="15">
                  <c:v>40</c:v>
                </c:pt>
                <c:pt idx="16">
                  <c:v>40</c:v>
                </c:pt>
                <c:pt idx="17">
                  <c:v>41</c:v>
                </c:pt>
                <c:pt idx="18">
                  <c:v>42</c:v>
                </c:pt>
                <c:pt idx="19">
                  <c:v>44</c:v>
                </c:pt>
                <c:pt idx="20">
                  <c:v>44</c:v>
                </c:pt>
              </c:numCache>
            </c:numRef>
          </c:yVal>
          <c:smooth val="0"/>
          <c:extLst>
            <c:ext xmlns:c16="http://schemas.microsoft.com/office/drawing/2014/chart" uri="{C3380CC4-5D6E-409C-BE32-E72D297353CC}">
              <c16:uniqueId val="{00000001-252D-4C61-8D43-90CBD1B6689D}"/>
            </c:ext>
          </c:extLst>
        </c:ser>
        <c:dLbls>
          <c:showLegendKey val="0"/>
          <c:showVal val="0"/>
          <c:showCatName val="0"/>
          <c:showSerName val="0"/>
          <c:showPercent val="0"/>
          <c:showBubbleSize val="0"/>
        </c:dLbls>
        <c:axId val="1993145152"/>
        <c:axId val="1993145568"/>
      </c:scatterChart>
      <c:valAx>
        <c:axId val="1993145152"/>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Offset/Bits</a:t>
                </a:r>
                <a:r>
                  <a:rPr lang="en-US" baseline="0"/>
                  <a:t> Removed</a:t>
                </a:r>
                <a:endParaRPr lang="en-US"/>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993145568"/>
        <c:crosses val="autoZero"/>
        <c:crossBetween val="midCat"/>
      </c:valAx>
      <c:valAx>
        <c:axId val="199314556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a:t>
                </a:r>
                <a:r>
                  <a:rPr lang="en-US" baseline="0"/>
                  <a:t> of 66b Blocks Lost</a:t>
                </a:r>
                <a:endParaRPr lang="en-US"/>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993145152"/>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Blocks Lost During Resync</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1"/>
          <c:order val="0"/>
          <c:tx>
            <c:strRef>
              <c:f>'parallel vs header-seeker-6'!$C$1</c:f>
              <c:strCache>
                <c:ptCount val="1"/>
                <c:pt idx="0">
                  <c:v>FP</c:v>
                </c:pt>
              </c:strCache>
              <c:extLst xmlns:c15="http://schemas.microsoft.com/office/drawing/2012/chart"/>
            </c:strRef>
          </c:tx>
          <c:spPr>
            <a:ln w="9525" cap="rnd">
              <a:solidFill>
                <a:schemeClr val="accent2"/>
              </a:solidFill>
              <a:round/>
            </a:ln>
            <a:effectLst/>
          </c:spPr>
          <c:marker>
            <c:symbol val="circle"/>
            <c:size val="5"/>
            <c:spPr>
              <a:solidFill>
                <a:srgbClr val="EF6C00"/>
              </a:solidFill>
              <a:ln w="9525">
                <a:noFill/>
                <a:round/>
              </a:ln>
              <a:effectLst/>
            </c:spPr>
          </c:marker>
          <c:xVal>
            <c:numRef>
              <c:f>'parallel vs header-seeker-6'!$A$2:$A$12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f>'parallel vs header-seeker-6'!$C$2:$C$12</c:f>
              <c:numCache>
                <c:formatCode>General</c:formatCode>
                <c:ptCount val="11"/>
                <c:pt idx="0">
                  <c:v>26</c:v>
                </c:pt>
                <c:pt idx="1">
                  <c:v>26</c:v>
                </c:pt>
                <c:pt idx="2">
                  <c:v>26</c:v>
                </c:pt>
                <c:pt idx="3">
                  <c:v>26</c:v>
                </c:pt>
                <c:pt idx="4">
                  <c:v>27</c:v>
                </c:pt>
                <c:pt idx="5">
                  <c:v>26</c:v>
                </c:pt>
                <c:pt idx="6">
                  <c:v>26</c:v>
                </c:pt>
                <c:pt idx="7">
                  <c:v>26</c:v>
                </c:pt>
                <c:pt idx="8">
                  <c:v>26</c:v>
                </c:pt>
                <c:pt idx="9">
                  <c:v>26</c:v>
                </c:pt>
                <c:pt idx="10">
                  <c:v>26</c:v>
                </c:pt>
              </c:numCache>
            </c:numRef>
          </c:yVal>
          <c:smooth val="0"/>
          <c:extLst xmlns:c15="http://schemas.microsoft.com/office/drawing/2012/chart">
            <c:ext xmlns:c16="http://schemas.microsoft.com/office/drawing/2014/chart" uri="{C3380CC4-5D6E-409C-BE32-E72D297353CC}">
              <c16:uniqueId val="{00000000-B63A-40B5-AC57-4F1F6FDB5163}"/>
            </c:ext>
          </c:extLst>
        </c:ser>
        <c:ser>
          <c:idx val="0"/>
          <c:order val="4"/>
          <c:tx>
            <c:strRef>
              <c:f>'parallel vs header-seeker-6'!$G$1</c:f>
              <c:strCache>
                <c:ptCount val="1"/>
                <c:pt idx="0">
                  <c:v>HS6</c:v>
                </c:pt>
              </c:strCache>
              <c:extLst xmlns:c15="http://schemas.microsoft.com/office/drawing/2012/chart"/>
            </c:strRef>
          </c:tx>
          <c:spPr>
            <a:ln w="9525" cap="rnd">
              <a:solidFill>
                <a:schemeClr val="accent1"/>
              </a:solidFill>
              <a:round/>
            </a:ln>
            <a:effectLst/>
          </c:spPr>
          <c:marker>
            <c:symbol val="circle"/>
            <c:size val="5"/>
            <c:spPr>
              <a:solidFill>
                <a:srgbClr val="4CB6AC"/>
              </a:solidFill>
              <a:ln w="9525">
                <a:noFill/>
                <a:round/>
              </a:ln>
              <a:effectLst/>
            </c:spPr>
          </c:marker>
          <c:xVal>
            <c:numRef>
              <c:f>'parallel vs header-seeker-6'!$A$2:$A$12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f>'parallel vs header-seeker-6'!$G$2:$G$12</c:f>
              <c:numCache>
                <c:formatCode>General</c:formatCode>
                <c:ptCount val="11"/>
                <c:pt idx="0">
                  <c:v>28</c:v>
                </c:pt>
                <c:pt idx="1">
                  <c:v>29</c:v>
                </c:pt>
                <c:pt idx="2">
                  <c:v>28</c:v>
                </c:pt>
                <c:pt idx="3">
                  <c:v>30</c:v>
                </c:pt>
                <c:pt idx="4">
                  <c:v>29</c:v>
                </c:pt>
                <c:pt idx="5">
                  <c:v>24</c:v>
                </c:pt>
                <c:pt idx="6">
                  <c:v>30</c:v>
                </c:pt>
                <c:pt idx="7">
                  <c:v>29</c:v>
                </c:pt>
                <c:pt idx="8">
                  <c:v>29</c:v>
                </c:pt>
                <c:pt idx="9">
                  <c:v>29</c:v>
                </c:pt>
                <c:pt idx="10">
                  <c:v>30</c:v>
                </c:pt>
              </c:numCache>
            </c:numRef>
          </c:yVal>
          <c:smooth val="0"/>
          <c:extLst xmlns:c15="http://schemas.microsoft.com/office/drawing/2012/chart">
            <c:ext xmlns:c16="http://schemas.microsoft.com/office/drawing/2014/chart" uri="{C3380CC4-5D6E-409C-BE32-E72D297353CC}">
              <c16:uniqueId val="{00000001-B63A-40B5-AC57-4F1F6FDB5163}"/>
            </c:ext>
          </c:extLst>
        </c:ser>
        <c:ser>
          <c:idx val="2"/>
          <c:order val="5"/>
          <c:tx>
            <c:strRef>
              <c:f>'parallel vs header-seeker-6'!$H$1</c:f>
              <c:strCache>
                <c:ptCount val="1"/>
                <c:pt idx="0">
                  <c:v>HS3</c:v>
                </c:pt>
              </c:strCache>
              <c:extLst xmlns:c15="http://schemas.microsoft.com/office/drawing/2012/chart"/>
            </c:strRef>
          </c:tx>
          <c:spPr>
            <a:ln w="9525" cap="rnd">
              <a:solidFill>
                <a:schemeClr val="accent3"/>
              </a:solidFill>
              <a:round/>
            </a:ln>
            <a:effectLst/>
          </c:spPr>
          <c:marker>
            <c:symbol val="circle"/>
            <c:size val="5"/>
            <c:spPr>
              <a:solidFill>
                <a:srgbClr val="FE7272"/>
              </a:solidFill>
              <a:ln w="9525">
                <a:noFill/>
                <a:round/>
              </a:ln>
              <a:effectLst/>
            </c:spPr>
          </c:marker>
          <c:xVal>
            <c:numRef>
              <c:f>'parallel vs header-seeker-6'!$A$2:$A$12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f>'parallel vs header-seeker-6'!$H$2:$H$12</c:f>
              <c:numCache>
                <c:formatCode>General</c:formatCode>
                <c:ptCount val="11"/>
                <c:pt idx="0">
                  <c:v>33</c:v>
                </c:pt>
                <c:pt idx="1">
                  <c:v>32</c:v>
                </c:pt>
                <c:pt idx="2">
                  <c:v>24</c:v>
                </c:pt>
                <c:pt idx="3">
                  <c:v>34</c:v>
                </c:pt>
                <c:pt idx="4">
                  <c:v>33</c:v>
                </c:pt>
                <c:pt idx="5">
                  <c:v>25</c:v>
                </c:pt>
                <c:pt idx="6">
                  <c:v>32</c:v>
                </c:pt>
                <c:pt idx="7">
                  <c:v>33</c:v>
                </c:pt>
                <c:pt idx="8">
                  <c:v>26</c:v>
                </c:pt>
                <c:pt idx="9">
                  <c:v>33</c:v>
                </c:pt>
                <c:pt idx="10">
                  <c:v>33</c:v>
                </c:pt>
              </c:numCache>
            </c:numRef>
          </c:yVal>
          <c:smooth val="0"/>
          <c:extLst xmlns:c15="http://schemas.microsoft.com/office/drawing/2012/chart">
            <c:ext xmlns:c16="http://schemas.microsoft.com/office/drawing/2014/chart" uri="{C3380CC4-5D6E-409C-BE32-E72D297353CC}">
              <c16:uniqueId val="{00000002-B63A-40B5-AC57-4F1F6FDB5163}"/>
            </c:ext>
          </c:extLst>
        </c:ser>
        <c:ser>
          <c:idx val="4"/>
          <c:order val="7"/>
          <c:tx>
            <c:strRef>
              <c:f>'parallel vs header-seeker-6'!$J$1</c:f>
              <c:strCache>
                <c:ptCount val="1"/>
                <c:pt idx="0">
                  <c:v>HS1</c:v>
                </c:pt>
              </c:strCache>
              <c:extLst xmlns:c15="http://schemas.microsoft.com/office/drawing/2012/chart"/>
            </c:strRef>
          </c:tx>
          <c:spPr>
            <a:ln w="9525" cap="rnd">
              <a:solidFill>
                <a:schemeClr val="accent5"/>
              </a:solidFill>
              <a:round/>
            </a:ln>
            <a:effectLst/>
          </c:spPr>
          <c:marker>
            <c:symbol val="circle"/>
            <c:size val="5"/>
            <c:spPr>
              <a:solidFill>
                <a:srgbClr val="424242"/>
              </a:solidFill>
              <a:ln w="9525">
                <a:noFill/>
                <a:round/>
              </a:ln>
              <a:effectLst/>
            </c:spPr>
          </c:marker>
          <c:xVal>
            <c:numRef>
              <c:f>'parallel vs header-seeker-6'!$A$2:$A$12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f>'parallel vs header-seeker-6'!$J$2:$J$12</c:f>
              <c:numCache>
                <c:formatCode>General</c:formatCode>
                <c:ptCount val="11"/>
                <c:pt idx="0">
                  <c:v>21</c:v>
                </c:pt>
                <c:pt idx="1">
                  <c:v>23</c:v>
                </c:pt>
                <c:pt idx="2">
                  <c:v>23</c:v>
                </c:pt>
                <c:pt idx="3">
                  <c:v>24</c:v>
                </c:pt>
                <c:pt idx="4">
                  <c:v>26</c:v>
                </c:pt>
                <c:pt idx="5">
                  <c:v>27</c:v>
                </c:pt>
                <c:pt idx="6">
                  <c:v>28</c:v>
                </c:pt>
                <c:pt idx="7">
                  <c:v>29</c:v>
                </c:pt>
                <c:pt idx="8">
                  <c:v>30</c:v>
                </c:pt>
                <c:pt idx="9">
                  <c:v>31</c:v>
                </c:pt>
                <c:pt idx="10">
                  <c:v>32</c:v>
                </c:pt>
              </c:numCache>
            </c:numRef>
          </c:yVal>
          <c:smooth val="0"/>
          <c:extLst xmlns:c15="http://schemas.microsoft.com/office/drawing/2012/chart">
            <c:ext xmlns:c16="http://schemas.microsoft.com/office/drawing/2014/chart" uri="{C3380CC4-5D6E-409C-BE32-E72D297353CC}">
              <c16:uniqueId val="{00000003-B63A-40B5-AC57-4F1F6FDB5163}"/>
            </c:ext>
          </c:extLst>
        </c:ser>
        <c:dLbls>
          <c:showLegendKey val="0"/>
          <c:showVal val="0"/>
          <c:showCatName val="0"/>
          <c:showSerName val="0"/>
          <c:showPercent val="0"/>
          <c:showBubbleSize val="0"/>
        </c:dLbls>
        <c:axId val="136772784"/>
        <c:axId val="136774448"/>
        <c:extLst>
          <c:ext xmlns:c15="http://schemas.microsoft.com/office/drawing/2012/chart" uri="{02D57815-91ED-43cb-92C2-25804820EDAC}">
            <c15:filteredScatterSeries>
              <c15:ser>
                <c:idx val="5"/>
                <c:order val="1"/>
                <c:tx>
                  <c:strRef>
                    <c:extLst>
                      <c:ext uri="{02D57815-91ED-43cb-92C2-25804820EDAC}">
                        <c15:formulaRef>
                          <c15:sqref>'parallel vs header-seeker-6'!$D$1</c15:sqref>
                        </c15:formulaRef>
                      </c:ext>
                    </c:extLst>
                    <c:strCache>
                      <c:ptCount val="1"/>
                      <c:pt idx="0">
                        <c:v>HS33</c:v>
                      </c:pt>
                    </c:strCache>
                  </c:strRef>
                </c:tx>
                <c:spPr>
                  <a:ln w="9525" cap="rnd">
                    <a:solidFill>
                      <a:schemeClr val="accent6"/>
                    </a:solidFill>
                    <a:round/>
                  </a:ln>
                  <a:effectLst/>
                </c:spPr>
                <c:marker>
                  <c:symbol val="circle"/>
                  <c:size val="5"/>
                  <c:spPr>
                    <a:solidFill>
                      <a:srgbClr val="AC1356"/>
                    </a:solidFill>
                    <a:ln w="9525">
                      <a:noFill/>
                      <a:round/>
                    </a:ln>
                    <a:effectLst/>
                  </c:spPr>
                </c:marker>
                <c:xVal>
                  <c:numRef>
                    <c:extLst>
                      <c:ext uri="{02D57815-91ED-43cb-92C2-25804820EDAC}">
                        <c15:formulaRef>
                          <c15:sqref>'parallel vs header-seeker-6'!$A$2:$A$12</c15:sqref>
                        </c15:formulaRef>
                      </c:ext>
                    </c:extLst>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extLst>
                      <c:ext uri="{02D57815-91ED-43cb-92C2-25804820EDAC}">
                        <c15:formulaRef>
                          <c15:sqref>'parallel vs header-seeker-6'!$D$2:$D$12</c15:sqref>
                        </c15:formulaRef>
                      </c:ext>
                    </c:extLst>
                    <c:numCache>
                      <c:formatCode>General</c:formatCode>
                      <c:ptCount val="11"/>
                      <c:pt idx="0">
                        <c:v>26</c:v>
                      </c:pt>
                      <c:pt idx="1">
                        <c:v>26</c:v>
                      </c:pt>
                      <c:pt idx="2">
                        <c:v>27</c:v>
                      </c:pt>
                      <c:pt idx="3">
                        <c:v>27</c:v>
                      </c:pt>
                      <c:pt idx="4">
                        <c:v>27</c:v>
                      </c:pt>
                      <c:pt idx="5">
                        <c:v>27</c:v>
                      </c:pt>
                      <c:pt idx="6">
                        <c:v>27</c:v>
                      </c:pt>
                      <c:pt idx="7">
                        <c:v>27</c:v>
                      </c:pt>
                      <c:pt idx="8">
                        <c:v>26</c:v>
                      </c:pt>
                      <c:pt idx="9">
                        <c:v>27</c:v>
                      </c:pt>
                      <c:pt idx="10">
                        <c:v>26</c:v>
                      </c:pt>
                    </c:numCache>
                  </c:numRef>
                </c:yVal>
                <c:smooth val="0"/>
                <c:extLst>
                  <c:ext xmlns:c16="http://schemas.microsoft.com/office/drawing/2014/chart" uri="{C3380CC4-5D6E-409C-BE32-E72D297353CC}">
                    <c16:uniqueId val="{00000004-B63A-40B5-AC57-4F1F6FDB5163}"/>
                  </c:ext>
                </c:extLst>
              </c15:ser>
            </c15:filteredScatterSeries>
            <c15:filteredScatterSeries>
              <c15:ser>
                <c:idx val="6"/>
                <c:order val="2"/>
                <c:tx>
                  <c:strRef>
                    <c:extLst xmlns:c15="http://schemas.microsoft.com/office/drawing/2012/chart">
                      <c:ext xmlns:c15="http://schemas.microsoft.com/office/drawing/2012/chart" uri="{02D57815-91ED-43cb-92C2-25804820EDAC}">
                        <c15:formulaRef>
                          <c15:sqref>'parallel vs header-seeker-6'!$E$1</c15:sqref>
                        </c15:formulaRef>
                      </c:ext>
                    </c:extLst>
                    <c:strCache>
                      <c:ptCount val="1"/>
                      <c:pt idx="0">
                        <c:v>HS22</c:v>
                      </c:pt>
                    </c:strCache>
                  </c:strRef>
                </c:tx>
                <c:spPr>
                  <a:ln w="9525" cap="rnd">
                    <a:solidFill>
                      <a:schemeClr val="accent1">
                        <a:lumMod val="60000"/>
                      </a:schemeClr>
                    </a:solidFill>
                    <a:round/>
                  </a:ln>
                  <a:effectLst/>
                </c:spPr>
                <c:marker>
                  <c:symbol val="circle"/>
                  <c:size val="5"/>
                  <c:spPr>
                    <a:solidFill>
                      <a:srgbClr val="6A1B9A"/>
                    </a:solidFill>
                    <a:ln w="9525">
                      <a:noFill/>
                      <a:round/>
                    </a:ln>
                    <a:effectLst/>
                  </c:spPr>
                </c:marker>
                <c:xVal>
                  <c:numRef>
                    <c:extLst xmlns:c15="http://schemas.microsoft.com/office/drawing/2012/chart">
                      <c:ext xmlns:c15="http://schemas.microsoft.com/office/drawing/2012/chart" uri="{02D57815-91ED-43cb-92C2-25804820EDAC}">
                        <c15:formulaRef>
                          <c15:sqref>'parallel vs header-seeker-6'!$A$2:$A$12</c15:sqref>
                        </c15:formulaRef>
                      </c:ext>
                    </c:extLst>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extLst xmlns:c15="http://schemas.microsoft.com/office/drawing/2012/chart">
                      <c:ext xmlns:c15="http://schemas.microsoft.com/office/drawing/2012/chart" uri="{02D57815-91ED-43cb-92C2-25804820EDAC}">
                        <c15:formulaRef>
                          <c15:sqref>'parallel vs header-seeker-6'!$E$2:$E$12</c15:sqref>
                        </c15:formulaRef>
                      </c:ext>
                    </c:extLst>
                    <c:numCache>
                      <c:formatCode>General</c:formatCode>
                      <c:ptCount val="11"/>
                      <c:pt idx="0">
                        <c:v>26</c:v>
                      </c:pt>
                      <c:pt idx="1">
                        <c:v>26</c:v>
                      </c:pt>
                      <c:pt idx="2">
                        <c:v>27</c:v>
                      </c:pt>
                      <c:pt idx="3">
                        <c:v>27</c:v>
                      </c:pt>
                      <c:pt idx="4">
                        <c:v>27</c:v>
                      </c:pt>
                      <c:pt idx="5">
                        <c:v>27</c:v>
                      </c:pt>
                      <c:pt idx="6">
                        <c:v>27</c:v>
                      </c:pt>
                      <c:pt idx="7">
                        <c:v>27</c:v>
                      </c:pt>
                      <c:pt idx="8">
                        <c:v>27</c:v>
                      </c:pt>
                      <c:pt idx="9">
                        <c:v>27</c:v>
                      </c:pt>
                      <c:pt idx="10">
                        <c:v>27</c:v>
                      </c:pt>
                    </c:numCache>
                  </c:numRef>
                </c:yVal>
                <c:smooth val="0"/>
                <c:extLst xmlns:c15="http://schemas.microsoft.com/office/drawing/2012/chart">
                  <c:ext xmlns:c16="http://schemas.microsoft.com/office/drawing/2014/chart" uri="{C3380CC4-5D6E-409C-BE32-E72D297353CC}">
                    <c16:uniqueId val="{00000005-B63A-40B5-AC57-4F1F6FDB5163}"/>
                  </c:ext>
                </c:extLst>
              </c15:ser>
            </c15:filteredScatterSeries>
            <c15:filteredScatterSeries>
              <c15:ser>
                <c:idx val="7"/>
                <c:order val="3"/>
                <c:tx>
                  <c:strRef>
                    <c:extLst xmlns:c15="http://schemas.microsoft.com/office/drawing/2012/chart">
                      <c:ext xmlns:c15="http://schemas.microsoft.com/office/drawing/2012/chart" uri="{02D57815-91ED-43cb-92C2-25804820EDAC}">
                        <c15:formulaRef>
                          <c15:sqref>'parallel vs header-seeker-6'!$F$1</c15:sqref>
                        </c15:formulaRef>
                      </c:ext>
                    </c:extLst>
                    <c:strCache>
                      <c:ptCount val="1"/>
                      <c:pt idx="0">
                        <c:v>HS11</c:v>
                      </c:pt>
                    </c:strCache>
                  </c:strRef>
                </c:tx>
                <c:spPr>
                  <a:ln w="9525" cap="rnd">
                    <a:solidFill>
                      <a:schemeClr val="accent2">
                        <a:lumMod val="60000"/>
                      </a:schemeClr>
                    </a:solidFill>
                    <a:round/>
                  </a:ln>
                  <a:effectLst/>
                </c:spPr>
                <c:marker>
                  <c:symbol val="circle"/>
                  <c:size val="5"/>
                  <c:spPr>
                    <a:solidFill>
                      <a:srgbClr val="273693"/>
                    </a:solidFill>
                    <a:ln w="9525">
                      <a:noFill/>
                      <a:round/>
                    </a:ln>
                    <a:effectLst/>
                  </c:spPr>
                </c:marker>
                <c:xVal>
                  <c:numRef>
                    <c:extLst xmlns:c15="http://schemas.microsoft.com/office/drawing/2012/chart">
                      <c:ext xmlns:c15="http://schemas.microsoft.com/office/drawing/2012/chart" uri="{02D57815-91ED-43cb-92C2-25804820EDAC}">
                        <c15:formulaRef>
                          <c15:sqref>'parallel vs header-seeker-6'!$A$2:$A$12</c15:sqref>
                        </c15:formulaRef>
                      </c:ext>
                    </c:extLst>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extLst xmlns:c15="http://schemas.microsoft.com/office/drawing/2012/chart">
                      <c:ext xmlns:c15="http://schemas.microsoft.com/office/drawing/2012/chart" uri="{02D57815-91ED-43cb-92C2-25804820EDAC}">
                        <c15:formulaRef>
                          <c15:sqref>'parallel vs header-seeker-6'!$F$2:$F$12</c15:sqref>
                        </c15:formulaRef>
                      </c:ext>
                    </c:extLst>
                    <c:numCache>
                      <c:formatCode>General</c:formatCode>
                      <c:ptCount val="11"/>
                      <c:pt idx="0">
                        <c:v>28</c:v>
                      </c:pt>
                      <c:pt idx="1">
                        <c:v>28</c:v>
                      </c:pt>
                      <c:pt idx="2">
                        <c:v>28</c:v>
                      </c:pt>
                      <c:pt idx="3">
                        <c:v>28</c:v>
                      </c:pt>
                      <c:pt idx="4">
                        <c:v>28</c:v>
                      </c:pt>
                      <c:pt idx="5">
                        <c:v>28</c:v>
                      </c:pt>
                      <c:pt idx="6">
                        <c:v>28</c:v>
                      </c:pt>
                      <c:pt idx="7">
                        <c:v>28</c:v>
                      </c:pt>
                      <c:pt idx="8">
                        <c:v>27</c:v>
                      </c:pt>
                      <c:pt idx="9">
                        <c:v>28</c:v>
                      </c:pt>
                      <c:pt idx="10">
                        <c:v>26</c:v>
                      </c:pt>
                    </c:numCache>
                  </c:numRef>
                </c:yVal>
                <c:smooth val="0"/>
                <c:extLst xmlns:c15="http://schemas.microsoft.com/office/drawing/2012/chart">
                  <c:ext xmlns:c16="http://schemas.microsoft.com/office/drawing/2014/chart" uri="{C3380CC4-5D6E-409C-BE32-E72D297353CC}">
                    <c16:uniqueId val="{00000006-B63A-40B5-AC57-4F1F6FDB5163}"/>
                  </c:ext>
                </c:extLst>
              </c15:ser>
            </c15:filteredScatterSeries>
            <c15:filteredScatterSeries>
              <c15:ser>
                <c:idx val="8"/>
                <c:order val="6"/>
                <c:tx>
                  <c:strRef>
                    <c:extLst xmlns:c15="http://schemas.microsoft.com/office/drawing/2012/chart">
                      <c:ext xmlns:c15="http://schemas.microsoft.com/office/drawing/2012/chart" uri="{02D57815-91ED-43cb-92C2-25804820EDAC}">
                        <c15:formulaRef>
                          <c15:sqref>'parallel vs header-seeker-6'!$I$1</c15:sqref>
                        </c15:formulaRef>
                      </c:ext>
                    </c:extLst>
                    <c:strCache>
                      <c:ptCount val="1"/>
                      <c:pt idx="0">
                        <c:v>HS2</c:v>
                      </c:pt>
                    </c:strCache>
                  </c:strRef>
                </c:tx>
                <c:spPr>
                  <a:ln w="9525" cap="rnd">
                    <a:solidFill>
                      <a:schemeClr val="accent3">
                        <a:lumMod val="60000"/>
                      </a:schemeClr>
                    </a:solidFill>
                    <a:round/>
                  </a:ln>
                  <a:effectLst/>
                </c:spPr>
                <c:marker>
                  <c:symbol val="circle"/>
                  <c:size val="5"/>
                  <c:spPr>
                    <a:solidFill>
                      <a:srgbClr val="1C88E3"/>
                    </a:solidFill>
                    <a:ln w="9525">
                      <a:noFill/>
                      <a:round/>
                    </a:ln>
                    <a:effectLst/>
                  </c:spPr>
                </c:marker>
                <c:xVal>
                  <c:numRef>
                    <c:extLst xmlns:c15="http://schemas.microsoft.com/office/drawing/2012/chart">
                      <c:ext xmlns:c15="http://schemas.microsoft.com/office/drawing/2012/chart" uri="{02D57815-91ED-43cb-92C2-25804820EDAC}">
                        <c15:formulaRef>
                          <c15:sqref>'parallel vs header-seeker-6'!$A$2:$A$12</c15:sqref>
                        </c15:formulaRef>
                      </c:ext>
                    </c:extLst>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extLst xmlns:c15="http://schemas.microsoft.com/office/drawing/2012/chart">
                      <c:ext xmlns:c15="http://schemas.microsoft.com/office/drawing/2012/chart" uri="{02D57815-91ED-43cb-92C2-25804820EDAC}">
                        <c15:formulaRef>
                          <c15:sqref>'parallel vs header-seeker-6'!$I$2:$I$12</c15:sqref>
                        </c15:formulaRef>
                      </c:ext>
                    </c:extLst>
                    <c:numCache>
                      <c:formatCode>General</c:formatCode>
                      <c:ptCount val="11"/>
                      <c:pt idx="0">
                        <c:v>39</c:v>
                      </c:pt>
                      <c:pt idx="1">
                        <c:v>38</c:v>
                      </c:pt>
                      <c:pt idx="2">
                        <c:v>39</c:v>
                      </c:pt>
                      <c:pt idx="3">
                        <c:v>38</c:v>
                      </c:pt>
                      <c:pt idx="4">
                        <c:v>39</c:v>
                      </c:pt>
                      <c:pt idx="5">
                        <c:v>37</c:v>
                      </c:pt>
                      <c:pt idx="6">
                        <c:v>39</c:v>
                      </c:pt>
                      <c:pt idx="7">
                        <c:v>40</c:v>
                      </c:pt>
                      <c:pt idx="8">
                        <c:v>36</c:v>
                      </c:pt>
                      <c:pt idx="9">
                        <c:v>38</c:v>
                      </c:pt>
                      <c:pt idx="10">
                        <c:v>39</c:v>
                      </c:pt>
                    </c:numCache>
                  </c:numRef>
                </c:yVal>
                <c:smooth val="0"/>
                <c:extLst xmlns:c15="http://schemas.microsoft.com/office/drawing/2012/chart">
                  <c:ext xmlns:c16="http://schemas.microsoft.com/office/drawing/2014/chart" uri="{C3380CC4-5D6E-409C-BE32-E72D297353CC}">
                    <c16:uniqueId val="{00000007-B63A-40B5-AC57-4F1F6FDB5163}"/>
                  </c:ext>
                </c:extLst>
              </c15:ser>
            </c15:filteredScatterSeries>
            <c15:filteredScatterSeries>
              <c15:ser>
                <c:idx val="3"/>
                <c:order val="8"/>
                <c:tx>
                  <c:strRef>
                    <c:extLst xmlns:c15="http://schemas.microsoft.com/office/drawing/2012/chart">
                      <c:ext xmlns:c15="http://schemas.microsoft.com/office/drawing/2012/chart" uri="{02D57815-91ED-43cb-92C2-25804820EDAC}">
                        <c15:formulaRef>
                          <c15:sqref>'parallel vs header-seeker-6'!$K$1</c15:sqref>
                        </c15:formulaRef>
                      </c:ext>
                    </c:extLst>
                    <c:strCache>
                      <c:ptCount val="1"/>
                      <c:pt idx="0">
                        <c:v>Original</c:v>
                      </c:pt>
                    </c:strCache>
                  </c:strRef>
                </c:tx>
                <c:spPr>
                  <a:ln w="9525" cap="rnd">
                    <a:solidFill>
                      <a:schemeClr val="accent4"/>
                    </a:solidFill>
                    <a:round/>
                  </a:ln>
                  <a:effectLst/>
                </c:spPr>
                <c:marker>
                  <c:symbol val="circle"/>
                  <c:size val="5"/>
                  <c:spPr>
                    <a:solidFill>
                      <a:srgbClr val="FFC746"/>
                    </a:solidFill>
                    <a:ln w="9525">
                      <a:noFill/>
                      <a:round/>
                    </a:ln>
                    <a:effectLst/>
                  </c:spPr>
                </c:marker>
                <c:xVal>
                  <c:numRef>
                    <c:extLst xmlns:c15="http://schemas.microsoft.com/office/drawing/2012/chart">
                      <c:ext xmlns:c15="http://schemas.microsoft.com/office/drawing/2012/chart" uri="{02D57815-91ED-43cb-92C2-25804820EDAC}">
                        <c15:formulaRef>
                          <c15:sqref>'parallel vs header-seeker-6'!$A$2:$A$12</c15:sqref>
                        </c15:formulaRef>
                      </c:ext>
                    </c:extLst>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extLst xmlns:c15="http://schemas.microsoft.com/office/drawing/2012/chart">
                      <c:ext xmlns:c15="http://schemas.microsoft.com/office/drawing/2012/chart" uri="{02D57815-91ED-43cb-92C2-25804820EDAC}">
                        <c15:formulaRef>
                          <c15:sqref>'parallel vs header-seeker-6'!$K$2:$K$12</c15:sqref>
                        </c15:formulaRef>
                      </c:ext>
                    </c:extLst>
                    <c:numCache>
                      <c:formatCode>General</c:formatCode>
                      <c:ptCount val="11"/>
                      <c:pt idx="0">
                        <c:v>69</c:v>
                      </c:pt>
                      <c:pt idx="1">
                        <c:v>105</c:v>
                      </c:pt>
                      <c:pt idx="2">
                        <c:v>184</c:v>
                      </c:pt>
                      <c:pt idx="3">
                        <c:v>255</c:v>
                      </c:pt>
                      <c:pt idx="4">
                        <c:v>343</c:v>
                      </c:pt>
                      <c:pt idx="5">
                        <c:v>428</c:v>
                      </c:pt>
                      <c:pt idx="6">
                        <c:v>487</c:v>
                      </c:pt>
                      <c:pt idx="7">
                        <c:v>558</c:v>
                      </c:pt>
                      <c:pt idx="8">
                        <c:v>635</c:v>
                      </c:pt>
                      <c:pt idx="9">
                        <c:v>738</c:v>
                      </c:pt>
                      <c:pt idx="10">
                        <c:v>798</c:v>
                      </c:pt>
                    </c:numCache>
                  </c:numRef>
                </c:yVal>
                <c:smooth val="0"/>
                <c:extLst xmlns:c15="http://schemas.microsoft.com/office/drawing/2012/chart">
                  <c:ext xmlns:c16="http://schemas.microsoft.com/office/drawing/2014/chart" uri="{C3380CC4-5D6E-409C-BE32-E72D297353CC}">
                    <c16:uniqueId val="{00000008-B63A-40B5-AC57-4F1F6FDB5163}"/>
                  </c:ext>
                </c:extLst>
              </c15:ser>
            </c15:filteredScatterSeries>
          </c:ext>
        </c:extLst>
      </c:scatterChart>
      <c:valAx>
        <c:axId val="136772784"/>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Offset/Bits Removed</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6774448"/>
        <c:crosses val="autoZero"/>
        <c:crossBetween val="midCat"/>
      </c:valAx>
      <c:valAx>
        <c:axId val="13677444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 of 66b Blocks Lost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6772784"/>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dirty="0"/>
              <a:t>% LUT Utilization of Channel with </a:t>
            </a:r>
            <a:r>
              <a:rPr lang="en-US" dirty="0" err="1"/>
              <a:t>Kintex</a:t>
            </a:r>
            <a:r>
              <a:rPr lang="en-US" dirty="0"/>
              <a:t> 7 T160 Target FPGA</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3"/>
          <c:order val="0"/>
          <c:tx>
            <c:strRef>
              <c:f>'parallel vs header-seeker-6'!$N$1</c:f>
              <c:strCache>
                <c:ptCount val="1"/>
                <c:pt idx="0">
                  <c:v>FP</c:v>
                </c:pt>
              </c:strCache>
            </c:strRef>
          </c:tx>
          <c:spPr>
            <a:solidFill>
              <a:srgbClr val="EF6C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header-seeker-6'!$N$2:$N$3</c:f>
              <c:numCache>
                <c:formatCode>0.00%</c:formatCode>
                <c:ptCount val="1"/>
                <c:pt idx="0">
                  <c:v>1.47E-2</c:v>
                </c:pt>
              </c:numCache>
              <c:extLst/>
            </c:numRef>
          </c:val>
          <c:extLst>
            <c:ext xmlns:c16="http://schemas.microsoft.com/office/drawing/2014/chart" uri="{C3380CC4-5D6E-409C-BE32-E72D297353CC}">
              <c16:uniqueId val="{00000000-70BB-4BAC-8CF4-58C7E2F3DD5A}"/>
            </c:ext>
          </c:extLst>
        </c:ser>
        <c:ser>
          <c:idx val="4"/>
          <c:order val="1"/>
          <c:tx>
            <c:strRef>
              <c:f>'parallel vs header-seeker-6'!$O$1</c:f>
              <c:strCache>
                <c:ptCount val="1"/>
                <c:pt idx="0">
                  <c:v>HS33</c:v>
                </c:pt>
              </c:strCache>
            </c:strRef>
          </c:tx>
          <c:spPr>
            <a:solidFill>
              <a:srgbClr val="AC135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header-seeker-6'!$O$2:$O$3</c:f>
              <c:numCache>
                <c:formatCode>0.00%</c:formatCode>
                <c:ptCount val="1"/>
                <c:pt idx="0">
                  <c:v>1.0699999999999999E-2</c:v>
                </c:pt>
              </c:numCache>
              <c:extLst/>
            </c:numRef>
          </c:val>
          <c:extLst>
            <c:ext xmlns:c16="http://schemas.microsoft.com/office/drawing/2014/chart" uri="{C3380CC4-5D6E-409C-BE32-E72D297353CC}">
              <c16:uniqueId val="{00000001-70BB-4BAC-8CF4-58C7E2F3DD5A}"/>
            </c:ext>
          </c:extLst>
        </c:ser>
        <c:ser>
          <c:idx val="5"/>
          <c:order val="2"/>
          <c:tx>
            <c:strRef>
              <c:f>'parallel vs header-seeker-6'!$P$1</c:f>
              <c:strCache>
                <c:ptCount val="1"/>
                <c:pt idx="0">
                  <c:v>HS22</c:v>
                </c:pt>
              </c:strCache>
            </c:strRef>
          </c:tx>
          <c:spPr>
            <a:solidFill>
              <a:srgbClr val="6A1B9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header-seeker-6'!$P$2:$P$3</c:f>
              <c:numCache>
                <c:formatCode>0.00%</c:formatCode>
                <c:ptCount val="1"/>
                <c:pt idx="0">
                  <c:v>9.4000000000000004E-3</c:v>
                </c:pt>
              </c:numCache>
              <c:extLst/>
            </c:numRef>
          </c:val>
          <c:extLst>
            <c:ext xmlns:c16="http://schemas.microsoft.com/office/drawing/2014/chart" uri="{C3380CC4-5D6E-409C-BE32-E72D297353CC}">
              <c16:uniqueId val="{00000002-70BB-4BAC-8CF4-58C7E2F3DD5A}"/>
            </c:ext>
          </c:extLst>
        </c:ser>
        <c:ser>
          <c:idx val="6"/>
          <c:order val="3"/>
          <c:tx>
            <c:strRef>
              <c:f>'parallel vs header-seeker-6'!$Q$1</c:f>
              <c:strCache>
                <c:ptCount val="1"/>
                <c:pt idx="0">
                  <c:v>HS11</c:v>
                </c:pt>
              </c:strCache>
            </c:strRef>
          </c:tx>
          <c:spPr>
            <a:solidFill>
              <a:srgbClr val="27369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header-seeker-6'!$Q$2:$Q$3</c:f>
              <c:numCache>
                <c:formatCode>0.00%</c:formatCode>
                <c:ptCount val="1"/>
                <c:pt idx="0">
                  <c:v>7.7000000000000002E-3</c:v>
                </c:pt>
              </c:numCache>
              <c:extLst/>
            </c:numRef>
          </c:val>
          <c:extLst>
            <c:ext xmlns:c16="http://schemas.microsoft.com/office/drawing/2014/chart" uri="{C3380CC4-5D6E-409C-BE32-E72D297353CC}">
              <c16:uniqueId val="{00000003-70BB-4BAC-8CF4-58C7E2F3DD5A}"/>
            </c:ext>
          </c:extLst>
        </c:ser>
        <c:ser>
          <c:idx val="7"/>
          <c:order val="4"/>
          <c:tx>
            <c:strRef>
              <c:f>'parallel vs header-seeker-6'!$R$1</c:f>
              <c:strCache>
                <c:ptCount val="1"/>
                <c:pt idx="0">
                  <c:v>HS6</c:v>
                </c:pt>
              </c:strCache>
            </c:strRef>
          </c:tx>
          <c:spPr>
            <a:solidFill>
              <a:srgbClr val="4CB6A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header-seeker-6'!$R$2:$R$3</c:f>
              <c:numCache>
                <c:formatCode>0.00%</c:formatCode>
                <c:ptCount val="1"/>
                <c:pt idx="0">
                  <c:v>7.4999999999999997E-3</c:v>
                </c:pt>
              </c:numCache>
              <c:extLst/>
            </c:numRef>
          </c:val>
          <c:extLst>
            <c:ext xmlns:c16="http://schemas.microsoft.com/office/drawing/2014/chart" uri="{C3380CC4-5D6E-409C-BE32-E72D297353CC}">
              <c16:uniqueId val="{00000004-70BB-4BAC-8CF4-58C7E2F3DD5A}"/>
            </c:ext>
          </c:extLst>
        </c:ser>
        <c:ser>
          <c:idx val="8"/>
          <c:order val="5"/>
          <c:tx>
            <c:strRef>
              <c:f>'parallel vs header-seeker-6'!$S$1</c:f>
              <c:strCache>
                <c:ptCount val="1"/>
                <c:pt idx="0">
                  <c:v>HS3</c:v>
                </c:pt>
              </c:strCache>
            </c:strRef>
          </c:tx>
          <c:spPr>
            <a:solidFill>
              <a:srgbClr val="FE727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header-seeker-6'!$S$2:$S$3</c:f>
              <c:numCache>
                <c:formatCode>0.00%</c:formatCode>
                <c:ptCount val="1"/>
                <c:pt idx="0">
                  <c:v>6.7000000000000002E-3</c:v>
                </c:pt>
              </c:numCache>
              <c:extLst/>
            </c:numRef>
          </c:val>
          <c:extLst>
            <c:ext xmlns:c16="http://schemas.microsoft.com/office/drawing/2014/chart" uri="{C3380CC4-5D6E-409C-BE32-E72D297353CC}">
              <c16:uniqueId val="{00000005-70BB-4BAC-8CF4-58C7E2F3DD5A}"/>
            </c:ext>
          </c:extLst>
        </c:ser>
        <c:ser>
          <c:idx val="9"/>
          <c:order val="6"/>
          <c:tx>
            <c:strRef>
              <c:f>'parallel vs header-seeker-6'!$T$1</c:f>
              <c:strCache>
                <c:ptCount val="1"/>
                <c:pt idx="0">
                  <c:v>HS2</c:v>
                </c:pt>
              </c:strCache>
            </c:strRef>
          </c:tx>
          <c:spPr>
            <a:solidFill>
              <a:srgbClr val="1C88E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header-seeker-6'!$T$2:$T$3</c:f>
              <c:numCache>
                <c:formatCode>0.00%</c:formatCode>
                <c:ptCount val="1"/>
                <c:pt idx="0">
                  <c:v>5.7999999999999996E-3</c:v>
                </c:pt>
              </c:numCache>
              <c:extLst/>
            </c:numRef>
          </c:val>
          <c:extLst>
            <c:ext xmlns:c16="http://schemas.microsoft.com/office/drawing/2014/chart" uri="{C3380CC4-5D6E-409C-BE32-E72D297353CC}">
              <c16:uniqueId val="{00000006-70BB-4BAC-8CF4-58C7E2F3DD5A}"/>
            </c:ext>
          </c:extLst>
        </c:ser>
        <c:ser>
          <c:idx val="10"/>
          <c:order val="7"/>
          <c:tx>
            <c:strRef>
              <c:f>'parallel vs header-seeker-6'!$U$1</c:f>
              <c:strCache>
                <c:ptCount val="1"/>
                <c:pt idx="0">
                  <c:v>HS1</c:v>
                </c:pt>
              </c:strCache>
            </c:strRef>
          </c:tx>
          <c:spPr>
            <a:solidFill>
              <a:srgbClr val="42424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'parallel vs header-seeker-6'!$M$2:$M$3</c:f>
              <c:strCache>
                <c:ptCount val="1"/>
                <c:pt idx="0">
                  <c:v>LUTs</c:v>
                </c:pt>
              </c:strCache>
              <c:extLst/>
            </c:strRef>
          </c:cat>
          <c:val>
            <c:numRef>
              <c:f>'parallel vs header-seeker-6'!$U$2:$U$3</c:f>
              <c:numCache>
                <c:formatCode>0.00%</c:formatCode>
                <c:ptCount val="1"/>
                <c:pt idx="0">
                  <c:v>5.4000000000000003E-3</c:v>
                </c:pt>
              </c:numCache>
              <c:extLst/>
            </c:numRef>
          </c:val>
          <c:extLst>
            <c:ext xmlns:c16="http://schemas.microsoft.com/office/drawing/2014/chart" uri="{C3380CC4-5D6E-409C-BE32-E72D297353CC}">
              <c16:uniqueId val="{00000007-70BB-4BAC-8CF4-58C7E2F3DD5A}"/>
            </c:ext>
          </c:extLst>
        </c:ser>
        <c:ser>
          <c:idx val="11"/>
          <c:order val="11"/>
          <c:tx>
            <c:strRef>
              <c:f>'parallel vs header-seeker-6'!$V$1</c:f>
              <c:strCache>
                <c:ptCount val="1"/>
                <c:pt idx="0">
                  <c:v>Original</c:v>
                </c:pt>
              </c:strCache>
            </c:strRef>
          </c:tx>
          <c:spPr>
            <a:solidFill>
              <a:srgbClr val="FFC74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Lit>
              <c:ptCount val="1"/>
              <c:pt idx="0">
                <c:v>LUTs</c:v>
              </c:pt>
              <c:extLst>
                <c:ext xmlns:c15="http://schemas.microsoft.com/office/drawing/2012/chart" uri="{02D57815-91ED-43cb-92C2-25804820EDAC}">
                  <c15:autoCat val="1"/>
                </c:ext>
              </c:extLst>
            </c:strLit>
          </c:cat>
          <c:val>
            <c:numRef>
              <c:f>'parallel vs header-seeker-6'!$V$2:$V$3</c:f>
              <c:numCache>
                <c:formatCode>0.00%</c:formatCode>
                <c:ptCount val="1"/>
                <c:pt idx="0">
                  <c:v>1.9E-3</c:v>
                </c:pt>
              </c:numCache>
              <c:extLst/>
            </c:numRef>
          </c:val>
          <c:extLst>
            <c:ext xmlns:c16="http://schemas.microsoft.com/office/drawing/2014/chart" uri="{C3380CC4-5D6E-409C-BE32-E72D297353CC}">
              <c16:uniqueId val="{00000008-70BB-4BAC-8CF4-58C7E2F3DD5A}"/>
            </c:ext>
          </c:extLst>
        </c:ser>
        <c:dLbls>
          <c:dLblPos val="outEnd"/>
          <c:showLegendKey val="0"/>
          <c:showVal val="1"/>
          <c:showCatName val="0"/>
          <c:showSerName val="0"/>
          <c:showPercent val="0"/>
          <c:showBubbleSize val="0"/>
        </c:dLbls>
        <c:gapWidth val="100"/>
        <c:overlap val="-24"/>
        <c:axId val="577342704"/>
        <c:axId val="577343536"/>
        <c:extLst>
          <c:ext xmlns:c15="http://schemas.microsoft.com/office/drawing/2012/chart" uri="{02D57815-91ED-43cb-92C2-25804820EDAC}">
            <c15:filteredBarSeries>
              <c15:ser>
                <c:idx val="0"/>
                <c:order val="8"/>
                <c:tx>
                  <c:strRef>
                    <c:extLst>
                      <c:ext uri="{02D57815-91ED-43cb-92C2-25804820EDAC}">
                        <c15:formulaRef>
                          <c15:sqref>'parallel vs header-seeker-6'!$N$1</c15:sqref>
                        </c15:formulaRef>
                      </c:ext>
                    </c:extLst>
                    <c:strCache>
                      <c:ptCount val="1"/>
                      <c:pt idx="0">
                        <c:v>FP</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tx2">
                                <a:lumMod val="35000"/>
                                <a:lumOff val="65000"/>
                              </a:schemeClr>
                            </a:solidFill>
                          </a:ln>
                          <a:effectLst/>
                        </c:spPr>
                      </c15:leaderLines>
                    </c:ext>
                  </c:extLst>
                </c:dLbls>
                <c:cat>
                  <c:strRef>
                    <c:extLst>
                      <c:ext uri="{02D57815-91ED-43cb-92C2-25804820EDAC}">
                        <c15:formulaRef>
                          <c15:sqref>'parallel vs header-seeker-6'!$M$2:$M$3</c15:sqref>
                        </c15:formulaRef>
                      </c:ext>
                    </c:extLst>
                    <c:strCache>
                      <c:ptCount val="1"/>
                      <c:pt idx="0">
                        <c:v>LUTs</c:v>
                      </c:pt>
                    </c:strCache>
                  </c:strRef>
                </c:cat>
                <c:val>
                  <c:numRef>
                    <c:extLst>
                      <c:ext uri="{02D57815-91ED-43cb-92C2-25804820EDAC}">
                        <c15:formulaRef>
                          <c15:sqref>'parallel vs header-seeker-6'!$N$2:$N$3</c15:sqref>
                        </c15:formulaRef>
                      </c:ext>
                    </c:extLst>
                    <c:numCache>
                      <c:formatCode>0.00%</c:formatCode>
                      <c:ptCount val="1"/>
                      <c:pt idx="0">
                        <c:v>1.47E-2</c:v>
                      </c:pt>
                    </c:numCache>
                  </c:numRef>
                </c:val>
                <c:extLst>
                  <c:ext xmlns:c16="http://schemas.microsoft.com/office/drawing/2014/chart" uri="{C3380CC4-5D6E-409C-BE32-E72D297353CC}">
                    <c16:uniqueId val="{00000009-70BB-4BAC-8CF4-58C7E2F3DD5A}"/>
                  </c:ext>
                </c:extLst>
              </c15:ser>
            </c15:filteredBarSeries>
            <c15:filteredBarSeries>
              <c15:ser>
                <c:idx val="1"/>
                <c:order val="9"/>
                <c:tx>
                  <c:strRef>
                    <c:extLst xmlns:c15="http://schemas.microsoft.com/office/drawing/2012/chart">
                      <c:ext xmlns:c15="http://schemas.microsoft.com/office/drawing/2012/chart" uri="{02D57815-91ED-43cb-92C2-25804820EDAC}">
                        <c15:formulaRef>
                          <c15:sqref>'parallel vs header-seeker-6'!$R$1</c15:sqref>
                        </c15:formulaRef>
                      </c:ext>
                    </c:extLst>
                    <c:strCache>
                      <c:ptCount val="1"/>
                      <c:pt idx="0">
                        <c:v>HS6</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'parallel vs header-seeker-6'!$M$2:$M$3</c15:sqref>
                        </c15:formulaRef>
                      </c:ext>
                    </c:extLst>
                    <c:strCache>
                      <c:ptCount val="1"/>
                      <c:pt idx="0">
                        <c:v>LUTs</c:v>
                      </c:pt>
                    </c:strCache>
                  </c:strRef>
                </c:cat>
                <c:val>
                  <c:numRef>
                    <c:extLst xmlns:c15="http://schemas.microsoft.com/office/drawing/2012/chart">
                      <c:ext xmlns:c15="http://schemas.microsoft.com/office/drawing/2012/chart" uri="{02D57815-91ED-43cb-92C2-25804820EDAC}">
                        <c15:formulaRef>
                          <c15:sqref>'parallel vs header-seeker-6'!$R$2:$R$3</c15:sqref>
                        </c15:formulaRef>
                      </c:ext>
                    </c:extLst>
                    <c:numCache>
                      <c:formatCode>0.00%</c:formatCode>
                      <c:ptCount val="1"/>
                      <c:pt idx="0">
                        <c:v>7.4999999999999997E-3</c:v>
                      </c:pt>
                    </c:numCache>
                  </c:numRef>
                </c:val>
                <c:extLst xmlns:c15="http://schemas.microsoft.com/office/drawing/2012/chart">
                  <c:ext xmlns:c16="http://schemas.microsoft.com/office/drawing/2014/chart" uri="{C3380CC4-5D6E-409C-BE32-E72D297353CC}">
                    <c16:uniqueId val="{0000000A-70BB-4BAC-8CF4-58C7E2F3DD5A}"/>
                  </c:ext>
                </c:extLst>
              </c15:ser>
            </c15:filteredBarSeries>
            <c15:filteredBarSeries>
              <c15:ser>
                <c:idx val="2"/>
                <c:order val="10"/>
                <c:tx>
                  <c:strRef>
                    <c:extLst xmlns:c15="http://schemas.microsoft.com/office/drawing/2012/chart">
                      <c:ext xmlns:c15="http://schemas.microsoft.com/office/drawing/2012/chart" uri="{02D57815-91ED-43cb-92C2-25804820EDAC}">
                        <c15:formulaRef>
                          <c15:sqref>'parallel vs header-seeker-6'!$S$1</c15:sqref>
                        </c15:formulaRef>
                      </c:ext>
                    </c:extLst>
                    <c:strCache>
                      <c:ptCount val="1"/>
                      <c:pt idx="0">
                        <c:v>HS3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'parallel vs header-seeker-6'!$M$2:$M$3</c15:sqref>
                        </c15:formulaRef>
                      </c:ext>
                    </c:extLst>
                    <c:strCache>
                      <c:ptCount val="1"/>
                      <c:pt idx="0">
                        <c:v>LUTs</c:v>
                      </c:pt>
                    </c:strCache>
                  </c:strRef>
                </c:cat>
                <c:val>
                  <c:numRef>
                    <c:extLst xmlns:c15="http://schemas.microsoft.com/office/drawing/2012/chart">
                      <c:ext xmlns:c15="http://schemas.microsoft.com/office/drawing/2012/chart" uri="{02D57815-91ED-43cb-92C2-25804820EDAC}">
                        <c15:formulaRef>
                          <c15:sqref>'parallel vs header-seeker-6'!$S$2:$S$3</c15:sqref>
                        </c15:formulaRef>
                      </c:ext>
                    </c:extLst>
                    <c:numCache>
                      <c:formatCode>0.00%</c:formatCode>
                      <c:ptCount val="1"/>
                      <c:pt idx="0">
                        <c:v>6.7000000000000002E-3</c:v>
                      </c:pt>
                    </c:numCache>
                  </c:numRef>
                </c:val>
                <c:extLst xmlns:c15="http://schemas.microsoft.com/office/drawing/2012/chart">
                  <c:ext xmlns:c16="http://schemas.microsoft.com/office/drawing/2014/chart" uri="{C3380CC4-5D6E-409C-BE32-E72D297353CC}">
                    <c16:uniqueId val="{0000000B-70BB-4BAC-8CF4-58C7E2F3DD5A}"/>
                  </c:ext>
                </c:extLst>
              </c15:ser>
            </c15:filteredBarSeries>
          </c:ext>
        </c:extLst>
      </c:barChart>
      <c:catAx>
        <c:axId val="57734270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2"/>
                </a:solidFill>
                <a:latin typeface="+mn-lt"/>
                <a:ea typeface="+mn-ea"/>
                <a:cs typeface="+mn-cs"/>
              </a:defRPr>
            </a:pPr>
            <a:endParaRPr lang="en-US"/>
          </a:p>
        </c:txPr>
        <c:crossAx val="577343536"/>
        <c:crosses val="autoZero"/>
        <c:auto val="1"/>
        <c:lblAlgn val="ctr"/>
        <c:lblOffset val="100"/>
        <c:noMultiLvlLbl val="0"/>
      </c:catAx>
      <c:valAx>
        <c:axId val="577343536"/>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577342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168E9-99CD-4D7B-B4D2-CAFCC84D8F8F}" type="datetimeFigureOut">
              <a:rPr lang="en-US" smtClean="0"/>
              <a:t>6/8/2022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4576F-89E0-47CC-AECF-E7681906DC77}" type="slidenum">
              <a:rPr lang="en-US" smtClean="0"/>
              <a:t>‹#›</a:t>
            </a:fld>
            <a:endParaRPr lang="en-US"/>
          </a:p>
        </p:txBody>
      </p:sp>
    </p:spTree>
    <p:extLst>
      <p:ext uri="{BB962C8B-B14F-4D97-AF65-F5344CB8AC3E}">
        <p14:creationId xmlns:p14="http://schemas.microsoft.com/office/powerpoint/2010/main" val="1922000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out the physics of SEEs a little more</a:t>
            </a:r>
          </a:p>
        </p:txBody>
      </p:sp>
      <p:sp>
        <p:nvSpPr>
          <p:cNvPr id="4" name="Slide Number Placeholder 3"/>
          <p:cNvSpPr>
            <a:spLocks noGrp="1"/>
          </p:cNvSpPr>
          <p:nvPr>
            <p:ph type="sldNum" sz="quarter" idx="5"/>
          </p:nvPr>
        </p:nvSpPr>
        <p:spPr/>
        <p:txBody>
          <a:bodyPr/>
          <a:lstStyle/>
          <a:p>
            <a:fld id="{93A4576F-89E0-47CC-AECF-E7681906DC77}" type="slidenum">
              <a:rPr lang="en-US" smtClean="0"/>
              <a:t>3</a:t>
            </a:fld>
            <a:endParaRPr lang="en-US"/>
          </a:p>
        </p:txBody>
      </p:sp>
    </p:spTree>
    <p:extLst>
      <p:ext uri="{BB962C8B-B14F-4D97-AF65-F5344CB8AC3E}">
        <p14:creationId xmlns:p14="http://schemas.microsoft.com/office/powerpoint/2010/main" val="2553850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exactly do SEEs affect the RD53?</a:t>
            </a:r>
          </a:p>
        </p:txBody>
      </p:sp>
      <p:sp>
        <p:nvSpPr>
          <p:cNvPr id="4" name="Slide Number Placeholder 3"/>
          <p:cNvSpPr>
            <a:spLocks noGrp="1"/>
          </p:cNvSpPr>
          <p:nvPr>
            <p:ph type="sldNum" sz="quarter" idx="5"/>
          </p:nvPr>
        </p:nvSpPr>
        <p:spPr/>
        <p:txBody>
          <a:bodyPr/>
          <a:lstStyle/>
          <a:p>
            <a:fld id="{93A4576F-89E0-47CC-AECF-E7681906DC77}" type="slidenum">
              <a:rPr lang="en-US" smtClean="0"/>
              <a:t>4</a:t>
            </a:fld>
            <a:endParaRPr lang="en-US"/>
          </a:p>
        </p:txBody>
      </p:sp>
    </p:spTree>
    <p:extLst>
      <p:ext uri="{BB962C8B-B14F-4D97-AF65-F5344CB8AC3E}">
        <p14:creationId xmlns:p14="http://schemas.microsoft.com/office/powerpoint/2010/main" val="2795676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reduce analog communication complications we want an even number of 1s and 0s”</a:t>
            </a:r>
          </a:p>
        </p:txBody>
      </p:sp>
      <p:sp>
        <p:nvSpPr>
          <p:cNvPr id="4" name="Slide Number Placeholder 3"/>
          <p:cNvSpPr>
            <a:spLocks noGrp="1"/>
          </p:cNvSpPr>
          <p:nvPr>
            <p:ph type="sldNum" sz="quarter" idx="5"/>
          </p:nvPr>
        </p:nvSpPr>
        <p:spPr/>
        <p:txBody>
          <a:bodyPr/>
          <a:lstStyle/>
          <a:p>
            <a:fld id="{93A4576F-89E0-47CC-AECF-E7681906DC77}" type="slidenum">
              <a:rPr lang="en-US" smtClean="0"/>
              <a:t>6</a:t>
            </a:fld>
            <a:endParaRPr lang="en-US"/>
          </a:p>
        </p:txBody>
      </p:sp>
    </p:spTree>
    <p:extLst>
      <p:ext uri="{BB962C8B-B14F-4D97-AF65-F5344CB8AC3E}">
        <p14:creationId xmlns:p14="http://schemas.microsoft.com/office/powerpoint/2010/main" val="2831137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the details of the serializer</a:t>
            </a:r>
          </a:p>
        </p:txBody>
      </p:sp>
      <p:sp>
        <p:nvSpPr>
          <p:cNvPr id="4" name="Slide Number Placeholder 3"/>
          <p:cNvSpPr>
            <a:spLocks noGrp="1"/>
          </p:cNvSpPr>
          <p:nvPr>
            <p:ph type="sldNum" sz="quarter" idx="5"/>
          </p:nvPr>
        </p:nvSpPr>
        <p:spPr/>
        <p:txBody>
          <a:bodyPr/>
          <a:lstStyle/>
          <a:p>
            <a:fld id="{93A4576F-89E0-47CC-AECF-E7681906DC77}" type="slidenum">
              <a:rPr lang="en-US" smtClean="0"/>
              <a:t>9</a:t>
            </a:fld>
            <a:endParaRPr lang="en-US"/>
          </a:p>
        </p:txBody>
      </p:sp>
    </p:spTree>
    <p:extLst>
      <p:ext uri="{BB962C8B-B14F-4D97-AF65-F5344CB8AC3E}">
        <p14:creationId xmlns:p14="http://schemas.microsoft.com/office/powerpoint/2010/main" val="560835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A4576F-89E0-47CC-AECF-E7681906DC77}" type="slidenum">
              <a:rPr lang="en-US" smtClean="0"/>
              <a:t>12</a:t>
            </a:fld>
            <a:endParaRPr lang="en-US"/>
          </a:p>
        </p:txBody>
      </p:sp>
    </p:spTree>
    <p:extLst>
      <p:ext uri="{BB962C8B-B14F-4D97-AF65-F5344CB8AC3E}">
        <p14:creationId xmlns:p14="http://schemas.microsoft.com/office/powerpoint/2010/main" val="214550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029B-AE8B-36DB-0F02-4C18B71997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3F704E-A8BE-AA54-3329-83A16660D9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7A820E-FA76-517E-8533-05A2913A3ADE}"/>
              </a:ext>
            </a:extLst>
          </p:cNvPr>
          <p:cNvSpPr>
            <a:spLocks noGrp="1"/>
          </p:cNvSpPr>
          <p:nvPr>
            <p:ph type="dt" sz="half" idx="10"/>
          </p:nvPr>
        </p:nvSpPr>
        <p:spPr/>
        <p:txBody>
          <a:bodyPr/>
          <a:lstStyle/>
          <a:p>
            <a:fld id="{8B329729-884E-4152-BAC5-8FE76D105BE6}" type="datetime1">
              <a:rPr lang="en-US" smtClean="0"/>
              <a:t>6/8/2022</a:t>
            </a:fld>
            <a:endParaRPr lang="en-US"/>
          </a:p>
        </p:txBody>
      </p:sp>
      <p:sp>
        <p:nvSpPr>
          <p:cNvPr id="5" name="Footer Placeholder 4">
            <a:extLst>
              <a:ext uri="{FF2B5EF4-FFF2-40B4-BE49-F238E27FC236}">
                <a16:creationId xmlns:a16="http://schemas.microsoft.com/office/drawing/2014/main" id="{150556AF-1D18-1B34-5BC0-F05D5E644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2A9C6-CCC4-1477-0CFF-B6F46C711397}"/>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77468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0421-48C3-5086-C42E-1ECB1D09F6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7C5A8D-C0E5-D181-9E1B-3A6857A163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624C2-875B-F92F-873A-04EC9B9F34E4}"/>
              </a:ext>
            </a:extLst>
          </p:cNvPr>
          <p:cNvSpPr>
            <a:spLocks noGrp="1"/>
          </p:cNvSpPr>
          <p:nvPr>
            <p:ph type="dt" sz="half" idx="10"/>
          </p:nvPr>
        </p:nvSpPr>
        <p:spPr/>
        <p:txBody>
          <a:bodyPr/>
          <a:lstStyle/>
          <a:p>
            <a:fld id="{F84BEDDC-68A5-4DD6-98C0-EA019DD814A5}" type="datetime1">
              <a:rPr lang="en-US" smtClean="0"/>
              <a:t>6/8/2022</a:t>
            </a:fld>
            <a:endParaRPr lang="en-US"/>
          </a:p>
        </p:txBody>
      </p:sp>
      <p:sp>
        <p:nvSpPr>
          <p:cNvPr id="5" name="Footer Placeholder 4">
            <a:extLst>
              <a:ext uri="{FF2B5EF4-FFF2-40B4-BE49-F238E27FC236}">
                <a16:creationId xmlns:a16="http://schemas.microsoft.com/office/drawing/2014/main" id="{B96F8EFA-19CD-977E-E976-6A9332D82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B4FEC-066A-32B5-8816-F13B27A49DF9}"/>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308236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3331CF-21B3-78B8-D123-D93EB61823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87E6B8-3EF8-6AFD-03C0-B9A072BD98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19234C-E25C-DBE9-30EB-6E874FF3360E}"/>
              </a:ext>
            </a:extLst>
          </p:cNvPr>
          <p:cNvSpPr>
            <a:spLocks noGrp="1"/>
          </p:cNvSpPr>
          <p:nvPr>
            <p:ph type="dt" sz="half" idx="10"/>
          </p:nvPr>
        </p:nvSpPr>
        <p:spPr/>
        <p:txBody>
          <a:bodyPr/>
          <a:lstStyle/>
          <a:p>
            <a:fld id="{376F260E-142A-4082-8FE7-6BD2BED84A87}" type="datetime1">
              <a:rPr lang="en-US" smtClean="0"/>
              <a:t>6/8/2022</a:t>
            </a:fld>
            <a:endParaRPr lang="en-US"/>
          </a:p>
        </p:txBody>
      </p:sp>
      <p:sp>
        <p:nvSpPr>
          <p:cNvPr id="5" name="Footer Placeholder 4">
            <a:extLst>
              <a:ext uri="{FF2B5EF4-FFF2-40B4-BE49-F238E27FC236}">
                <a16:creationId xmlns:a16="http://schemas.microsoft.com/office/drawing/2014/main" id="{692AEADF-B1AE-C404-E987-D2A6C85D2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D98A3-1218-6E2E-AA69-A9E02960F71C}"/>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1084994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3045-31EA-DD13-2153-36AF1C163E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AFDF1D-1873-6147-18A6-DE1FFA1A20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D6682-8A26-F4FE-8985-E6830193CD01}"/>
              </a:ext>
            </a:extLst>
          </p:cNvPr>
          <p:cNvSpPr>
            <a:spLocks noGrp="1"/>
          </p:cNvSpPr>
          <p:nvPr>
            <p:ph type="dt" sz="half" idx="10"/>
          </p:nvPr>
        </p:nvSpPr>
        <p:spPr/>
        <p:txBody>
          <a:bodyPr/>
          <a:lstStyle/>
          <a:p>
            <a:fld id="{2E3EF467-3EE3-45F7-A71D-548D2580CAA0}" type="datetime1">
              <a:rPr lang="en-US" smtClean="0"/>
              <a:t>6/8/2022</a:t>
            </a:fld>
            <a:endParaRPr lang="en-US"/>
          </a:p>
        </p:txBody>
      </p:sp>
      <p:sp>
        <p:nvSpPr>
          <p:cNvPr id="5" name="Footer Placeholder 4">
            <a:extLst>
              <a:ext uri="{FF2B5EF4-FFF2-40B4-BE49-F238E27FC236}">
                <a16:creationId xmlns:a16="http://schemas.microsoft.com/office/drawing/2014/main" id="{647DC84F-C9C7-A757-D09C-03FD7B930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993E2-2EE3-7CA2-1EE3-D821F23B4A93}"/>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2843018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0FE52-C9C8-64E3-A060-1944525A2D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38F101-402C-3BB7-1B32-23AD5CEA0A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6C5BEF-0338-E815-6F6C-9BE466B67A72}"/>
              </a:ext>
            </a:extLst>
          </p:cNvPr>
          <p:cNvSpPr>
            <a:spLocks noGrp="1"/>
          </p:cNvSpPr>
          <p:nvPr>
            <p:ph type="dt" sz="half" idx="10"/>
          </p:nvPr>
        </p:nvSpPr>
        <p:spPr/>
        <p:txBody>
          <a:bodyPr/>
          <a:lstStyle/>
          <a:p>
            <a:fld id="{93D94E2E-C9A5-4630-ABDB-6464D58E1C71}" type="datetime1">
              <a:rPr lang="en-US" smtClean="0"/>
              <a:t>6/8/2022</a:t>
            </a:fld>
            <a:endParaRPr lang="en-US"/>
          </a:p>
        </p:txBody>
      </p:sp>
      <p:sp>
        <p:nvSpPr>
          <p:cNvPr id="5" name="Footer Placeholder 4">
            <a:extLst>
              <a:ext uri="{FF2B5EF4-FFF2-40B4-BE49-F238E27FC236}">
                <a16:creationId xmlns:a16="http://schemas.microsoft.com/office/drawing/2014/main" id="{D2B2A6C8-1A58-0993-53FD-CB8CFC9D1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4FCFD-737D-4778-A519-8E188DCE6BA6}"/>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2479837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63B35-9AD0-052C-5267-789476F8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1CFA18-8720-E2EA-E269-6EC3D3272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EBE775-C95F-CFC6-82A0-55DED502B1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EA56F6-215E-68F7-B27A-A30DD808C357}"/>
              </a:ext>
            </a:extLst>
          </p:cNvPr>
          <p:cNvSpPr>
            <a:spLocks noGrp="1"/>
          </p:cNvSpPr>
          <p:nvPr>
            <p:ph type="dt" sz="half" idx="10"/>
          </p:nvPr>
        </p:nvSpPr>
        <p:spPr/>
        <p:txBody>
          <a:bodyPr/>
          <a:lstStyle/>
          <a:p>
            <a:fld id="{930A9AD4-28EF-42D4-9B05-578CD78DA8E3}" type="datetime1">
              <a:rPr lang="en-US" smtClean="0"/>
              <a:t>6/8/2022</a:t>
            </a:fld>
            <a:endParaRPr lang="en-US"/>
          </a:p>
        </p:txBody>
      </p:sp>
      <p:sp>
        <p:nvSpPr>
          <p:cNvPr id="6" name="Footer Placeholder 5">
            <a:extLst>
              <a:ext uri="{FF2B5EF4-FFF2-40B4-BE49-F238E27FC236}">
                <a16:creationId xmlns:a16="http://schemas.microsoft.com/office/drawing/2014/main" id="{729444A4-EE37-1A98-689D-50C1F81206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FDEB3-AE7C-C445-1ED7-6D1A01BD3E5A}"/>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2672455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5308-CC63-5267-4417-B17EBFCB0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0D6931-A929-769B-9A7F-9964E6A4BB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2FE2B3-EAD6-3366-DFE7-1C108EC384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43A39E-ADFD-3F14-45FB-B31F72A75A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F867CA-B8D5-B3F6-D6E4-C6BEE11E1A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376FE9-81FD-3DE6-B5A2-8109E77DDF98}"/>
              </a:ext>
            </a:extLst>
          </p:cNvPr>
          <p:cNvSpPr>
            <a:spLocks noGrp="1"/>
          </p:cNvSpPr>
          <p:nvPr>
            <p:ph type="dt" sz="half" idx="10"/>
          </p:nvPr>
        </p:nvSpPr>
        <p:spPr/>
        <p:txBody>
          <a:bodyPr/>
          <a:lstStyle/>
          <a:p>
            <a:fld id="{4C41EE10-3A0B-40B6-92CC-E76C2AF0080D}" type="datetime1">
              <a:rPr lang="en-US" smtClean="0"/>
              <a:t>6/8/2022</a:t>
            </a:fld>
            <a:endParaRPr lang="en-US"/>
          </a:p>
        </p:txBody>
      </p:sp>
      <p:sp>
        <p:nvSpPr>
          <p:cNvPr id="8" name="Footer Placeholder 7">
            <a:extLst>
              <a:ext uri="{FF2B5EF4-FFF2-40B4-BE49-F238E27FC236}">
                <a16:creationId xmlns:a16="http://schemas.microsoft.com/office/drawing/2014/main" id="{3EB3B9ED-6D16-6D25-54C1-5C51B0115A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27592A-B09D-A802-0FE6-1FFA4CBAE8CA}"/>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316412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60A04-E4B3-A89C-594C-9F2763BCC1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687290-F019-5C7B-63A1-0DB25D0ECFA8}"/>
              </a:ext>
            </a:extLst>
          </p:cNvPr>
          <p:cNvSpPr>
            <a:spLocks noGrp="1"/>
          </p:cNvSpPr>
          <p:nvPr>
            <p:ph type="dt" sz="half" idx="10"/>
          </p:nvPr>
        </p:nvSpPr>
        <p:spPr/>
        <p:txBody>
          <a:bodyPr/>
          <a:lstStyle/>
          <a:p>
            <a:fld id="{1A988DD5-DE98-462E-B47C-F38421DEB8CE}" type="datetime1">
              <a:rPr lang="en-US" smtClean="0"/>
              <a:t>6/8/2022</a:t>
            </a:fld>
            <a:endParaRPr lang="en-US"/>
          </a:p>
        </p:txBody>
      </p:sp>
      <p:sp>
        <p:nvSpPr>
          <p:cNvPr id="4" name="Footer Placeholder 3">
            <a:extLst>
              <a:ext uri="{FF2B5EF4-FFF2-40B4-BE49-F238E27FC236}">
                <a16:creationId xmlns:a16="http://schemas.microsoft.com/office/drawing/2014/main" id="{A866145D-E047-B194-717C-2803C61928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0C479F-7984-47CE-7D99-BB7A2EE8BFC2}"/>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285372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66AD6D-0EDB-CE27-F471-651531F43A2A}"/>
              </a:ext>
            </a:extLst>
          </p:cNvPr>
          <p:cNvSpPr>
            <a:spLocks noGrp="1"/>
          </p:cNvSpPr>
          <p:nvPr>
            <p:ph type="dt" sz="half" idx="10"/>
          </p:nvPr>
        </p:nvSpPr>
        <p:spPr/>
        <p:txBody>
          <a:bodyPr/>
          <a:lstStyle/>
          <a:p>
            <a:fld id="{B03978E2-72B6-42A4-9D61-04B26093E903}" type="datetime1">
              <a:rPr lang="en-US" smtClean="0"/>
              <a:t>6/8/2022</a:t>
            </a:fld>
            <a:endParaRPr lang="en-US"/>
          </a:p>
        </p:txBody>
      </p:sp>
      <p:sp>
        <p:nvSpPr>
          <p:cNvPr id="3" name="Footer Placeholder 2">
            <a:extLst>
              <a:ext uri="{FF2B5EF4-FFF2-40B4-BE49-F238E27FC236}">
                <a16:creationId xmlns:a16="http://schemas.microsoft.com/office/drawing/2014/main" id="{8F547210-1C86-BE7C-D5A7-1654A9765D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CD6EC5-49B4-35DC-5C64-07B89B62387C}"/>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2090990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8AEB-2550-5F26-1A49-CA31EE5E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7EC32B-A0D8-C2CF-92B1-1D306ED574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A74BA8-AC03-D6B3-2D67-0DAF95718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8829E-14FF-5BAF-7D38-7984B0FA4502}"/>
              </a:ext>
            </a:extLst>
          </p:cNvPr>
          <p:cNvSpPr>
            <a:spLocks noGrp="1"/>
          </p:cNvSpPr>
          <p:nvPr>
            <p:ph type="dt" sz="half" idx="10"/>
          </p:nvPr>
        </p:nvSpPr>
        <p:spPr/>
        <p:txBody>
          <a:bodyPr/>
          <a:lstStyle/>
          <a:p>
            <a:fld id="{7DD31896-983E-4E0C-BDEF-F227EDD443C4}" type="datetime1">
              <a:rPr lang="en-US" smtClean="0"/>
              <a:t>6/8/2022</a:t>
            </a:fld>
            <a:endParaRPr lang="en-US"/>
          </a:p>
        </p:txBody>
      </p:sp>
      <p:sp>
        <p:nvSpPr>
          <p:cNvPr id="6" name="Footer Placeholder 5">
            <a:extLst>
              <a:ext uri="{FF2B5EF4-FFF2-40B4-BE49-F238E27FC236}">
                <a16:creationId xmlns:a16="http://schemas.microsoft.com/office/drawing/2014/main" id="{F2F4974C-DE53-299A-7701-1132C42D1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866B3C-CF5F-1543-082C-06A601561EA7}"/>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404472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EC0F3-2315-1F15-0316-07E99F706A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926AC3-B2D4-7960-0B36-4FC40C0DD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D31508-86E6-B5FB-426D-0CF3357A2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17F891-1DD1-6E24-2890-33A633B8A7F1}"/>
              </a:ext>
            </a:extLst>
          </p:cNvPr>
          <p:cNvSpPr>
            <a:spLocks noGrp="1"/>
          </p:cNvSpPr>
          <p:nvPr>
            <p:ph type="dt" sz="half" idx="10"/>
          </p:nvPr>
        </p:nvSpPr>
        <p:spPr/>
        <p:txBody>
          <a:bodyPr/>
          <a:lstStyle/>
          <a:p>
            <a:fld id="{5BCD0C60-A76C-4395-80E6-5923425E6ECC}" type="datetime1">
              <a:rPr lang="en-US" smtClean="0"/>
              <a:t>6/8/2022</a:t>
            </a:fld>
            <a:endParaRPr lang="en-US"/>
          </a:p>
        </p:txBody>
      </p:sp>
      <p:sp>
        <p:nvSpPr>
          <p:cNvPr id="6" name="Footer Placeholder 5">
            <a:extLst>
              <a:ext uri="{FF2B5EF4-FFF2-40B4-BE49-F238E27FC236}">
                <a16:creationId xmlns:a16="http://schemas.microsoft.com/office/drawing/2014/main" id="{28F55AEE-A107-B173-DEAD-32AA434ADB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47D87-1B14-6AB1-2B5C-B9EC9849D5D9}"/>
              </a:ext>
            </a:extLst>
          </p:cNvPr>
          <p:cNvSpPr>
            <a:spLocks noGrp="1"/>
          </p:cNvSpPr>
          <p:nvPr>
            <p:ph type="sldNum" sz="quarter" idx="12"/>
          </p:nvPr>
        </p:nvSpPr>
        <p:spPr/>
        <p:txBody>
          <a:bodyPr/>
          <a:lstStyle/>
          <a:p>
            <a:fld id="{68553B78-4CD9-4DCE-A594-540EA923ABD2}" type="slidenum">
              <a:rPr lang="en-US" smtClean="0"/>
              <a:t>‹#›</a:t>
            </a:fld>
            <a:endParaRPr lang="en-US"/>
          </a:p>
        </p:txBody>
      </p:sp>
    </p:spTree>
    <p:extLst>
      <p:ext uri="{BB962C8B-B14F-4D97-AF65-F5344CB8AC3E}">
        <p14:creationId xmlns:p14="http://schemas.microsoft.com/office/powerpoint/2010/main" val="177738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E571B9-9B5C-192C-81AD-BEAD4D0D31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322AD1-36DE-94B1-CA22-CB7A7BBAD8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BD0E1-21B4-F511-97EA-98AE7927EB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0D6AF3-C3AB-49FB-9C91-C242C9E6B34B}" type="datetime1">
              <a:rPr lang="en-US" smtClean="0"/>
              <a:t>6/8/2022</a:t>
            </a:fld>
            <a:endParaRPr lang="en-US"/>
          </a:p>
        </p:txBody>
      </p:sp>
      <p:sp>
        <p:nvSpPr>
          <p:cNvPr id="5" name="Footer Placeholder 4">
            <a:extLst>
              <a:ext uri="{FF2B5EF4-FFF2-40B4-BE49-F238E27FC236}">
                <a16:creationId xmlns:a16="http://schemas.microsoft.com/office/drawing/2014/main" id="{1A607DD1-2FF9-B0E8-DC58-3393B67B05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D092C2-66FA-6C40-D1AB-F0EA98DE51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553B78-4CD9-4DCE-A594-540EA923ABD2}" type="slidenum">
              <a:rPr lang="en-US" smtClean="0"/>
              <a:t>‹#›</a:t>
            </a:fld>
            <a:endParaRPr lang="en-US"/>
          </a:p>
        </p:txBody>
      </p:sp>
    </p:spTree>
    <p:extLst>
      <p:ext uri="{BB962C8B-B14F-4D97-AF65-F5344CB8AC3E}">
        <p14:creationId xmlns:p14="http://schemas.microsoft.com/office/powerpoint/2010/main" val="1980672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CEB262-7D2D-3CB1-BBFA-645EFD9598BB}"/>
              </a:ext>
            </a:extLst>
          </p:cNvPr>
          <p:cNvSpPr>
            <a:spLocks noGrp="1"/>
          </p:cNvSpPr>
          <p:nvPr>
            <p:ph type="ctrTitle"/>
          </p:nvPr>
        </p:nvSpPr>
        <p:spPr>
          <a:xfrm>
            <a:off x="1556147" y="1428750"/>
            <a:ext cx="9117807" cy="2105026"/>
          </a:xfrm>
        </p:spPr>
        <p:txBody>
          <a:bodyPr>
            <a:normAutofit/>
          </a:bodyPr>
          <a:lstStyle/>
          <a:p>
            <a:r>
              <a:rPr lang="en-US" sz="4700" dirty="0">
                <a:effectLst/>
              </a:rPr>
              <a:t>Rapid Synchronization Recovery from Single Event Effects in the Large Hadron Collider</a:t>
            </a:r>
            <a:endParaRPr lang="en-US" sz="4700" dirty="0"/>
          </a:p>
        </p:txBody>
      </p:sp>
      <p:sp>
        <p:nvSpPr>
          <p:cNvPr id="3" name="Subtitle 2">
            <a:extLst>
              <a:ext uri="{FF2B5EF4-FFF2-40B4-BE49-F238E27FC236}">
                <a16:creationId xmlns:a16="http://schemas.microsoft.com/office/drawing/2014/main" id="{0B5AFB31-802E-C05C-5C0F-CA67C43CF0FF}"/>
              </a:ext>
            </a:extLst>
          </p:cNvPr>
          <p:cNvSpPr>
            <a:spLocks noGrp="1"/>
          </p:cNvSpPr>
          <p:nvPr>
            <p:ph type="subTitle" idx="1"/>
          </p:nvPr>
        </p:nvSpPr>
        <p:spPr>
          <a:xfrm>
            <a:off x="1537097" y="3960557"/>
            <a:ext cx="9117807" cy="1097215"/>
          </a:xfrm>
        </p:spPr>
        <p:txBody>
          <a:bodyPr>
            <a:normAutofit/>
          </a:bodyPr>
          <a:lstStyle/>
          <a:p>
            <a:r>
              <a:rPr lang="en-US" dirty="0"/>
              <a:t>Anatoliy Martynyuk – 8</a:t>
            </a:r>
            <a:r>
              <a:rPr lang="en-US" baseline="30000" dirty="0"/>
              <a:t>th</a:t>
            </a:r>
            <a:r>
              <a:rPr lang="en-US" dirty="0"/>
              <a:t> of June 2022</a:t>
            </a:r>
          </a:p>
        </p:txBody>
      </p:sp>
      <p:cxnSp>
        <p:nvCxnSpPr>
          <p:cNvPr id="12" name="Straight Connector 11">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F389B815-A801-A811-FE5A-C8402D03B1B7}"/>
              </a:ext>
            </a:extLst>
          </p:cNvPr>
          <p:cNvSpPr>
            <a:spLocks noGrp="1"/>
          </p:cNvSpPr>
          <p:nvPr>
            <p:ph type="dt" sz="half" idx="10"/>
          </p:nvPr>
        </p:nvSpPr>
        <p:spPr/>
        <p:txBody>
          <a:bodyPr/>
          <a:lstStyle/>
          <a:p>
            <a:fld id="{6FD6C827-94B6-4FF9-9BFD-9D2183610D51}" type="datetime1">
              <a:rPr lang="en-US" smtClean="0"/>
              <a:t>6/8/2022</a:t>
            </a:fld>
            <a:endParaRPr lang="en-US"/>
          </a:p>
        </p:txBody>
      </p:sp>
      <p:sp>
        <p:nvSpPr>
          <p:cNvPr id="5" name="Slide Number Placeholder 4">
            <a:extLst>
              <a:ext uri="{FF2B5EF4-FFF2-40B4-BE49-F238E27FC236}">
                <a16:creationId xmlns:a16="http://schemas.microsoft.com/office/drawing/2014/main" id="{510A22E0-6471-5AF8-9A97-FD14C5B6D352}"/>
              </a:ext>
            </a:extLst>
          </p:cNvPr>
          <p:cNvSpPr>
            <a:spLocks noGrp="1"/>
          </p:cNvSpPr>
          <p:nvPr>
            <p:ph type="sldNum" sz="quarter" idx="12"/>
          </p:nvPr>
        </p:nvSpPr>
        <p:spPr/>
        <p:txBody>
          <a:bodyPr/>
          <a:lstStyle/>
          <a:p>
            <a:fld id="{68553B78-4CD9-4DCE-A594-540EA923ABD2}" type="slidenum">
              <a:rPr lang="en-US" smtClean="0"/>
              <a:t>1</a:t>
            </a:fld>
            <a:endParaRPr lang="en-US"/>
          </a:p>
        </p:txBody>
      </p:sp>
    </p:spTree>
    <p:extLst>
      <p:ext uri="{BB962C8B-B14F-4D97-AF65-F5344CB8AC3E}">
        <p14:creationId xmlns:p14="http://schemas.microsoft.com/office/powerpoint/2010/main" val="1175936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A62-B30E-E6BB-1689-970EA32E642A}"/>
              </a:ext>
            </a:extLst>
          </p:cNvPr>
          <p:cNvSpPr>
            <a:spLocks noGrp="1"/>
          </p:cNvSpPr>
          <p:nvPr>
            <p:ph type="title"/>
          </p:nvPr>
        </p:nvSpPr>
        <p:spPr/>
        <p:txBody>
          <a:bodyPr/>
          <a:lstStyle/>
          <a:p>
            <a:r>
              <a:rPr lang="en-US" dirty="0"/>
              <a:t>Original Scheme: Gearbox Slip</a:t>
            </a:r>
          </a:p>
        </p:txBody>
      </p:sp>
      <p:sp>
        <p:nvSpPr>
          <p:cNvPr id="3" name="Content Placeholder 2">
            <a:extLst>
              <a:ext uri="{FF2B5EF4-FFF2-40B4-BE49-F238E27FC236}">
                <a16:creationId xmlns:a16="http://schemas.microsoft.com/office/drawing/2014/main" id="{87E8237D-4C67-AD60-C0AB-24AF0214AA24}"/>
              </a:ext>
            </a:extLst>
          </p:cNvPr>
          <p:cNvSpPr>
            <a:spLocks noGrp="1"/>
          </p:cNvSpPr>
          <p:nvPr>
            <p:ph sz="half" idx="1"/>
          </p:nvPr>
        </p:nvSpPr>
        <p:spPr/>
        <p:txBody>
          <a:bodyPr>
            <a:normAutofit/>
          </a:bodyPr>
          <a:lstStyle/>
          <a:p>
            <a:r>
              <a:rPr lang="en-US" sz="2200" dirty="0"/>
              <a:t>Rx Gearbox build 66-bit blocks from the serial data processed by the </a:t>
            </a:r>
            <a:r>
              <a:rPr lang="en-US" sz="2200" dirty="0" err="1"/>
              <a:t>deserializer</a:t>
            </a:r>
            <a:r>
              <a:rPr lang="en-US" sz="2200" dirty="0"/>
              <a:t> by utilizing an internal buffer.</a:t>
            </a:r>
          </a:p>
          <a:p>
            <a:endParaRPr lang="en-US" sz="2200" dirty="0"/>
          </a:p>
          <a:p>
            <a:r>
              <a:rPr lang="en-US" sz="2200" dirty="0"/>
              <a:t>The buffer allows the gearbox to maintain a 66-bit block as well as the bottom two bits of the previous block</a:t>
            </a:r>
          </a:p>
          <a:p>
            <a:endParaRPr lang="en-US" sz="2200" dirty="0"/>
          </a:p>
          <a:p>
            <a:r>
              <a:rPr lang="en-US" sz="2200" dirty="0"/>
              <a:t>The gearbox can opt to use the two bits of the previous block, effectively shifting the data stream by 2 bits</a:t>
            </a:r>
          </a:p>
        </p:txBody>
      </p:sp>
      <p:sp>
        <p:nvSpPr>
          <p:cNvPr id="6" name="Date Placeholder 5">
            <a:extLst>
              <a:ext uri="{FF2B5EF4-FFF2-40B4-BE49-F238E27FC236}">
                <a16:creationId xmlns:a16="http://schemas.microsoft.com/office/drawing/2014/main" id="{3248B82C-8E13-52EA-2ADC-21DA76646B62}"/>
              </a:ext>
            </a:extLst>
          </p:cNvPr>
          <p:cNvSpPr>
            <a:spLocks noGrp="1"/>
          </p:cNvSpPr>
          <p:nvPr>
            <p:ph type="dt" sz="half" idx="10"/>
          </p:nvPr>
        </p:nvSpPr>
        <p:spPr/>
        <p:txBody>
          <a:bodyPr/>
          <a:lstStyle/>
          <a:p>
            <a:fld id="{440BB558-EAAC-4397-A89A-843AD3024D3A}" type="datetime1">
              <a:rPr lang="en-US" smtClean="0"/>
              <a:t>6/8/2022</a:t>
            </a:fld>
            <a:endParaRPr lang="en-US"/>
          </a:p>
        </p:txBody>
      </p:sp>
      <p:sp>
        <p:nvSpPr>
          <p:cNvPr id="7" name="Slide Number Placeholder 6">
            <a:extLst>
              <a:ext uri="{FF2B5EF4-FFF2-40B4-BE49-F238E27FC236}">
                <a16:creationId xmlns:a16="http://schemas.microsoft.com/office/drawing/2014/main" id="{0346F8B7-A9D1-4AC3-89EB-05CB68503EA7}"/>
              </a:ext>
            </a:extLst>
          </p:cNvPr>
          <p:cNvSpPr>
            <a:spLocks noGrp="1"/>
          </p:cNvSpPr>
          <p:nvPr>
            <p:ph type="sldNum" sz="quarter" idx="12"/>
          </p:nvPr>
        </p:nvSpPr>
        <p:spPr/>
        <p:txBody>
          <a:bodyPr/>
          <a:lstStyle/>
          <a:p>
            <a:fld id="{68553B78-4CD9-4DCE-A594-540EA923ABD2}" type="slidenum">
              <a:rPr lang="en-US" smtClean="0"/>
              <a:t>10</a:t>
            </a:fld>
            <a:endParaRPr lang="en-US"/>
          </a:p>
        </p:txBody>
      </p:sp>
      <p:pic>
        <p:nvPicPr>
          <p:cNvPr id="9" name="Content Placeholder 8">
            <a:extLst>
              <a:ext uri="{FF2B5EF4-FFF2-40B4-BE49-F238E27FC236}">
                <a16:creationId xmlns:a16="http://schemas.microsoft.com/office/drawing/2014/main" id="{4A99B23A-0694-07B7-B456-FF2C56E38BC3}"/>
              </a:ext>
            </a:extLst>
          </p:cNvPr>
          <p:cNvPicPr>
            <a:picLocks noGrp="1" noChangeAspect="1"/>
          </p:cNvPicPr>
          <p:nvPr>
            <p:ph sz="half" idx="2"/>
          </p:nvPr>
        </p:nvPicPr>
        <p:blipFill>
          <a:blip r:embed="rId2"/>
          <a:stretch>
            <a:fillRect/>
          </a:stretch>
        </p:blipFill>
        <p:spPr>
          <a:xfrm>
            <a:off x="6172200" y="2610380"/>
            <a:ext cx="5181600" cy="2781827"/>
          </a:xfrm>
        </p:spPr>
      </p:pic>
    </p:spTree>
    <p:extLst>
      <p:ext uri="{BB962C8B-B14F-4D97-AF65-F5344CB8AC3E}">
        <p14:creationId xmlns:p14="http://schemas.microsoft.com/office/powerpoint/2010/main" val="1936892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689F-5ABC-2E94-7EDB-0358D669B29C}"/>
              </a:ext>
            </a:extLst>
          </p:cNvPr>
          <p:cNvSpPr>
            <a:spLocks noGrp="1"/>
          </p:cNvSpPr>
          <p:nvPr>
            <p:ph type="title"/>
          </p:nvPr>
        </p:nvSpPr>
        <p:spPr/>
        <p:txBody>
          <a:bodyPr/>
          <a:lstStyle/>
          <a:p>
            <a:r>
              <a:rPr lang="en-US" dirty="0"/>
              <a:t>Original Scheme: Control FSM</a:t>
            </a:r>
          </a:p>
        </p:txBody>
      </p:sp>
      <p:sp>
        <p:nvSpPr>
          <p:cNvPr id="3" name="Content Placeholder 2">
            <a:extLst>
              <a:ext uri="{FF2B5EF4-FFF2-40B4-BE49-F238E27FC236}">
                <a16:creationId xmlns:a16="http://schemas.microsoft.com/office/drawing/2014/main" id="{AE381C11-AF0F-36DB-49B8-C0FA0BF02E8F}"/>
              </a:ext>
            </a:extLst>
          </p:cNvPr>
          <p:cNvSpPr>
            <a:spLocks noGrp="1"/>
          </p:cNvSpPr>
          <p:nvPr>
            <p:ph sz="half" idx="1"/>
          </p:nvPr>
        </p:nvSpPr>
        <p:spPr>
          <a:xfrm>
            <a:off x="838199" y="1825625"/>
            <a:ext cx="10515599" cy="2093232"/>
          </a:xfrm>
        </p:spPr>
        <p:txBody>
          <a:bodyPr>
            <a:normAutofit lnSpcReduction="10000"/>
          </a:bodyPr>
          <a:lstStyle/>
          <a:p>
            <a:r>
              <a:rPr lang="en-US" sz="2200" dirty="0"/>
              <a:t>Synchronizing state counts a minimum of 16 consecutive valid words before the system locks on</a:t>
            </a:r>
          </a:p>
          <a:p>
            <a:r>
              <a:rPr lang="en-US" sz="2200" dirty="0"/>
              <a:t>Any single invalid header desynchronizes and moves the FSM to the Settle state unless the FSM is already there</a:t>
            </a:r>
          </a:p>
          <a:p>
            <a:r>
              <a:rPr lang="en-US" sz="2200" dirty="0"/>
              <a:t>Slip activates either the gearbox or serializer slip </a:t>
            </a:r>
          </a:p>
          <a:p>
            <a:r>
              <a:rPr lang="en-US" sz="2200" dirty="0"/>
              <a:t>There are 8 serializer slips for every gearbox slip</a:t>
            </a:r>
          </a:p>
        </p:txBody>
      </p:sp>
      <p:sp>
        <p:nvSpPr>
          <p:cNvPr id="7" name="Date Placeholder 6">
            <a:extLst>
              <a:ext uri="{FF2B5EF4-FFF2-40B4-BE49-F238E27FC236}">
                <a16:creationId xmlns:a16="http://schemas.microsoft.com/office/drawing/2014/main" id="{2B0558AF-F177-9541-A1E2-91F1D5A1F166}"/>
              </a:ext>
            </a:extLst>
          </p:cNvPr>
          <p:cNvSpPr>
            <a:spLocks noGrp="1"/>
          </p:cNvSpPr>
          <p:nvPr>
            <p:ph type="dt" sz="half" idx="10"/>
          </p:nvPr>
        </p:nvSpPr>
        <p:spPr/>
        <p:txBody>
          <a:bodyPr/>
          <a:lstStyle/>
          <a:p>
            <a:fld id="{151FEFEE-BBD9-4304-A425-583ECDA0C48E}" type="datetime1">
              <a:rPr lang="en-US" smtClean="0"/>
              <a:t>6/8/2022</a:t>
            </a:fld>
            <a:endParaRPr lang="en-US"/>
          </a:p>
        </p:txBody>
      </p:sp>
      <p:sp>
        <p:nvSpPr>
          <p:cNvPr id="8" name="Slide Number Placeholder 7">
            <a:extLst>
              <a:ext uri="{FF2B5EF4-FFF2-40B4-BE49-F238E27FC236}">
                <a16:creationId xmlns:a16="http://schemas.microsoft.com/office/drawing/2014/main" id="{9FB37C70-3E53-9D66-E3C5-35C6456D807A}"/>
              </a:ext>
            </a:extLst>
          </p:cNvPr>
          <p:cNvSpPr>
            <a:spLocks noGrp="1"/>
          </p:cNvSpPr>
          <p:nvPr>
            <p:ph type="sldNum" sz="quarter" idx="12"/>
          </p:nvPr>
        </p:nvSpPr>
        <p:spPr/>
        <p:txBody>
          <a:bodyPr/>
          <a:lstStyle/>
          <a:p>
            <a:fld id="{68553B78-4CD9-4DCE-A594-540EA923ABD2}" type="slidenum">
              <a:rPr lang="en-US" smtClean="0"/>
              <a:t>11</a:t>
            </a:fld>
            <a:endParaRPr lang="en-US"/>
          </a:p>
        </p:txBody>
      </p:sp>
      <p:pic>
        <p:nvPicPr>
          <p:cNvPr id="15" name="Content Placeholder 14">
            <a:extLst>
              <a:ext uri="{FF2B5EF4-FFF2-40B4-BE49-F238E27FC236}">
                <a16:creationId xmlns:a16="http://schemas.microsoft.com/office/drawing/2014/main" id="{0F925952-302B-0EA8-2AE2-E88B7F268FC2}"/>
              </a:ext>
            </a:extLst>
          </p:cNvPr>
          <p:cNvPicPr>
            <a:picLocks noGrp="1" noChangeAspect="1"/>
          </p:cNvPicPr>
          <p:nvPr>
            <p:ph sz="half" idx="2"/>
          </p:nvPr>
        </p:nvPicPr>
        <p:blipFill>
          <a:blip r:embed="rId2"/>
          <a:stretch>
            <a:fillRect/>
          </a:stretch>
        </p:blipFill>
        <p:spPr>
          <a:xfrm>
            <a:off x="2027550" y="4263118"/>
            <a:ext cx="8136899" cy="2093232"/>
          </a:xfrm>
        </p:spPr>
      </p:pic>
    </p:spTree>
    <p:extLst>
      <p:ext uri="{BB962C8B-B14F-4D97-AF65-F5344CB8AC3E}">
        <p14:creationId xmlns:p14="http://schemas.microsoft.com/office/powerpoint/2010/main" val="1676188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43C4-D002-D399-B68B-31A6A065DE87}"/>
              </a:ext>
            </a:extLst>
          </p:cNvPr>
          <p:cNvSpPr>
            <a:spLocks noGrp="1"/>
          </p:cNvSpPr>
          <p:nvPr>
            <p:ph type="title"/>
          </p:nvPr>
        </p:nvSpPr>
        <p:spPr/>
        <p:txBody>
          <a:bodyPr/>
          <a:lstStyle/>
          <a:p>
            <a:r>
              <a:rPr lang="en-US" dirty="0"/>
              <a:t>Fully Parallel (FP) Alignment</a:t>
            </a:r>
          </a:p>
        </p:txBody>
      </p:sp>
      <p:sp>
        <p:nvSpPr>
          <p:cNvPr id="3" name="Content Placeholder 2">
            <a:extLst>
              <a:ext uri="{FF2B5EF4-FFF2-40B4-BE49-F238E27FC236}">
                <a16:creationId xmlns:a16="http://schemas.microsoft.com/office/drawing/2014/main" id="{658238A5-8F52-68B7-9632-DAB366CB69BA}"/>
              </a:ext>
            </a:extLst>
          </p:cNvPr>
          <p:cNvSpPr>
            <a:spLocks noGrp="1"/>
          </p:cNvSpPr>
          <p:nvPr>
            <p:ph sz="half" idx="1"/>
          </p:nvPr>
        </p:nvSpPr>
        <p:spPr>
          <a:xfrm>
            <a:off x="838200" y="1825625"/>
            <a:ext cx="3584510" cy="4351338"/>
          </a:xfrm>
        </p:spPr>
        <p:txBody>
          <a:bodyPr/>
          <a:lstStyle/>
          <a:p>
            <a:r>
              <a:rPr lang="en-US" sz="2200" dirty="0"/>
              <a:t>Goal is to utilize parallelism to monitor multiple possible positions simultaneously</a:t>
            </a:r>
          </a:p>
          <a:p>
            <a:endParaRPr lang="en-US" sz="2200" dirty="0"/>
          </a:p>
          <a:p>
            <a:r>
              <a:rPr lang="en-US" sz="2200" dirty="0"/>
              <a:t>By monitoring every possible position, the slip mechanisms become redundant</a:t>
            </a:r>
            <a:endParaRPr lang="en-US" dirty="0"/>
          </a:p>
          <a:p>
            <a:endParaRPr lang="en-US" dirty="0"/>
          </a:p>
        </p:txBody>
      </p:sp>
      <p:sp>
        <p:nvSpPr>
          <p:cNvPr id="5" name="Date Placeholder 4">
            <a:extLst>
              <a:ext uri="{FF2B5EF4-FFF2-40B4-BE49-F238E27FC236}">
                <a16:creationId xmlns:a16="http://schemas.microsoft.com/office/drawing/2014/main" id="{5174C796-7972-9DEA-6674-52CBB4283828}"/>
              </a:ext>
            </a:extLst>
          </p:cNvPr>
          <p:cNvSpPr>
            <a:spLocks noGrp="1"/>
          </p:cNvSpPr>
          <p:nvPr>
            <p:ph type="dt" sz="half" idx="10"/>
          </p:nvPr>
        </p:nvSpPr>
        <p:spPr/>
        <p:txBody>
          <a:bodyPr/>
          <a:lstStyle/>
          <a:p>
            <a:fld id="{930A9AD4-28EF-42D4-9B05-578CD78DA8E3}" type="datetime1">
              <a:rPr lang="en-US" smtClean="0"/>
              <a:t>6/8/2022</a:t>
            </a:fld>
            <a:endParaRPr lang="en-US"/>
          </a:p>
        </p:txBody>
      </p:sp>
      <p:sp>
        <p:nvSpPr>
          <p:cNvPr id="6" name="Slide Number Placeholder 5">
            <a:extLst>
              <a:ext uri="{FF2B5EF4-FFF2-40B4-BE49-F238E27FC236}">
                <a16:creationId xmlns:a16="http://schemas.microsoft.com/office/drawing/2014/main" id="{3687FCA1-6C04-6BD0-54A6-48B7CD78F4BB}"/>
              </a:ext>
            </a:extLst>
          </p:cNvPr>
          <p:cNvSpPr>
            <a:spLocks noGrp="1"/>
          </p:cNvSpPr>
          <p:nvPr>
            <p:ph type="sldNum" sz="quarter" idx="12"/>
          </p:nvPr>
        </p:nvSpPr>
        <p:spPr/>
        <p:txBody>
          <a:bodyPr/>
          <a:lstStyle/>
          <a:p>
            <a:fld id="{68553B78-4CD9-4DCE-A594-540EA923ABD2}" type="slidenum">
              <a:rPr lang="en-US" smtClean="0"/>
              <a:t>12</a:t>
            </a:fld>
            <a:endParaRPr lang="en-US"/>
          </a:p>
        </p:txBody>
      </p:sp>
      <p:pic>
        <p:nvPicPr>
          <p:cNvPr id="12" name="Content Placeholder 11">
            <a:extLst>
              <a:ext uri="{FF2B5EF4-FFF2-40B4-BE49-F238E27FC236}">
                <a16:creationId xmlns:a16="http://schemas.microsoft.com/office/drawing/2014/main" id="{A299946B-D2EF-96EF-38F3-4C07F5DE13B6}"/>
              </a:ext>
            </a:extLst>
          </p:cNvPr>
          <p:cNvPicPr>
            <a:picLocks noGrp="1" noChangeAspect="1"/>
          </p:cNvPicPr>
          <p:nvPr>
            <p:ph sz="half" idx="2"/>
          </p:nvPr>
        </p:nvPicPr>
        <p:blipFill>
          <a:blip r:embed="rId3"/>
          <a:stretch>
            <a:fillRect/>
          </a:stretch>
        </p:blipFill>
        <p:spPr>
          <a:xfrm>
            <a:off x="4779241" y="2295331"/>
            <a:ext cx="6574559" cy="2815420"/>
          </a:xfrm>
        </p:spPr>
      </p:pic>
    </p:spTree>
    <p:extLst>
      <p:ext uri="{BB962C8B-B14F-4D97-AF65-F5344CB8AC3E}">
        <p14:creationId xmlns:p14="http://schemas.microsoft.com/office/powerpoint/2010/main" val="1707895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7E5C-CF34-E816-5F97-576FE76A8D8A}"/>
              </a:ext>
            </a:extLst>
          </p:cNvPr>
          <p:cNvSpPr>
            <a:spLocks noGrp="1"/>
          </p:cNvSpPr>
          <p:nvPr>
            <p:ph type="title"/>
          </p:nvPr>
        </p:nvSpPr>
        <p:spPr/>
        <p:txBody>
          <a:bodyPr/>
          <a:lstStyle/>
          <a:p>
            <a:r>
              <a:rPr lang="en-US" dirty="0"/>
              <a:t>Fully Parallel (FP) Alignment</a:t>
            </a:r>
          </a:p>
        </p:txBody>
      </p:sp>
      <p:sp>
        <p:nvSpPr>
          <p:cNvPr id="3" name="Content Placeholder 2">
            <a:extLst>
              <a:ext uri="{FF2B5EF4-FFF2-40B4-BE49-F238E27FC236}">
                <a16:creationId xmlns:a16="http://schemas.microsoft.com/office/drawing/2014/main" id="{EA4EEFEA-3500-C03A-35D6-EB32335A4576}"/>
              </a:ext>
            </a:extLst>
          </p:cNvPr>
          <p:cNvSpPr>
            <a:spLocks noGrp="1"/>
          </p:cNvSpPr>
          <p:nvPr>
            <p:ph sz="half" idx="1"/>
          </p:nvPr>
        </p:nvSpPr>
        <p:spPr>
          <a:xfrm>
            <a:off x="838199" y="1825627"/>
            <a:ext cx="10515599" cy="1435094"/>
          </a:xfrm>
        </p:spPr>
        <p:txBody>
          <a:bodyPr>
            <a:normAutofit/>
          </a:bodyPr>
          <a:lstStyle/>
          <a:p>
            <a:r>
              <a:rPr lang="en-US" sz="2200" dirty="0"/>
              <a:t>However, evaluating every possible position is costly:</a:t>
            </a:r>
          </a:p>
          <a:p>
            <a:pPr lvl="1"/>
            <a:r>
              <a:rPr lang="en-US" sz="1800" dirty="0"/>
              <a:t>Combinatorial logic requires pipelining to meet timing constraints</a:t>
            </a:r>
          </a:p>
          <a:p>
            <a:pPr lvl="1"/>
            <a:r>
              <a:rPr lang="en-US" sz="1800" dirty="0"/>
              <a:t>Combinatorial logic and pipelining overhead demand significant FPGA resources</a:t>
            </a:r>
          </a:p>
        </p:txBody>
      </p:sp>
      <p:sp>
        <p:nvSpPr>
          <p:cNvPr id="6" name="Date Placeholder 5">
            <a:extLst>
              <a:ext uri="{FF2B5EF4-FFF2-40B4-BE49-F238E27FC236}">
                <a16:creationId xmlns:a16="http://schemas.microsoft.com/office/drawing/2014/main" id="{60FE543A-4915-8286-192C-84409D7476D6}"/>
              </a:ext>
            </a:extLst>
          </p:cNvPr>
          <p:cNvSpPr>
            <a:spLocks noGrp="1"/>
          </p:cNvSpPr>
          <p:nvPr>
            <p:ph type="dt" sz="half" idx="10"/>
          </p:nvPr>
        </p:nvSpPr>
        <p:spPr/>
        <p:txBody>
          <a:bodyPr/>
          <a:lstStyle/>
          <a:p>
            <a:fld id="{8A7654C5-ABFB-4BE8-9E7A-1675AD73F32A}" type="datetime1">
              <a:rPr lang="en-US" smtClean="0"/>
              <a:t>6/8/2022</a:t>
            </a:fld>
            <a:endParaRPr lang="en-US"/>
          </a:p>
        </p:txBody>
      </p:sp>
      <p:sp>
        <p:nvSpPr>
          <p:cNvPr id="7" name="Slide Number Placeholder 6">
            <a:extLst>
              <a:ext uri="{FF2B5EF4-FFF2-40B4-BE49-F238E27FC236}">
                <a16:creationId xmlns:a16="http://schemas.microsoft.com/office/drawing/2014/main" id="{AC9C03C0-D9FA-0E4F-D9AC-44180AA8A192}"/>
              </a:ext>
            </a:extLst>
          </p:cNvPr>
          <p:cNvSpPr>
            <a:spLocks noGrp="1"/>
          </p:cNvSpPr>
          <p:nvPr>
            <p:ph type="sldNum" sz="quarter" idx="12"/>
          </p:nvPr>
        </p:nvSpPr>
        <p:spPr/>
        <p:txBody>
          <a:bodyPr/>
          <a:lstStyle/>
          <a:p>
            <a:fld id="{68553B78-4CD9-4DCE-A594-540EA923ABD2}" type="slidenum">
              <a:rPr lang="en-US" smtClean="0"/>
              <a:t>13</a:t>
            </a:fld>
            <a:endParaRPr lang="en-US"/>
          </a:p>
        </p:txBody>
      </p:sp>
      <p:pic>
        <p:nvPicPr>
          <p:cNvPr id="14" name="Content Placeholder 13">
            <a:extLst>
              <a:ext uri="{FF2B5EF4-FFF2-40B4-BE49-F238E27FC236}">
                <a16:creationId xmlns:a16="http://schemas.microsoft.com/office/drawing/2014/main" id="{FF2DD68C-6381-DAE2-E1DA-75E0119F6EDF}"/>
              </a:ext>
            </a:extLst>
          </p:cNvPr>
          <p:cNvPicPr>
            <a:picLocks noGrp="1" noChangeAspect="1"/>
          </p:cNvPicPr>
          <p:nvPr>
            <p:ph sz="half" idx="2"/>
          </p:nvPr>
        </p:nvPicPr>
        <p:blipFill>
          <a:blip r:embed="rId2"/>
          <a:stretch>
            <a:fillRect/>
          </a:stretch>
        </p:blipFill>
        <p:spPr>
          <a:xfrm>
            <a:off x="1910140" y="3219331"/>
            <a:ext cx="8371721" cy="3137019"/>
          </a:xfrm>
        </p:spPr>
      </p:pic>
    </p:spTree>
    <p:extLst>
      <p:ext uri="{BB962C8B-B14F-4D97-AF65-F5344CB8AC3E}">
        <p14:creationId xmlns:p14="http://schemas.microsoft.com/office/powerpoint/2010/main" val="3351286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57F5-AAA5-0F23-FC5C-D522B49E8158}"/>
              </a:ext>
            </a:extLst>
          </p:cNvPr>
          <p:cNvSpPr>
            <a:spLocks noGrp="1"/>
          </p:cNvSpPr>
          <p:nvPr>
            <p:ph type="title"/>
          </p:nvPr>
        </p:nvSpPr>
        <p:spPr/>
        <p:txBody>
          <a:bodyPr/>
          <a:lstStyle/>
          <a:p>
            <a:r>
              <a:rPr lang="en-US" dirty="0"/>
              <a:t>Header Seeker (</a:t>
            </a:r>
            <a:r>
              <a:rPr lang="en-US" dirty="0" err="1"/>
              <a:t>HS</a:t>
            </a:r>
            <a:r>
              <a:rPr lang="en-US" i="1" dirty="0" err="1"/>
              <a:t>n</a:t>
            </a:r>
            <a:r>
              <a:rPr lang="en-US" dirty="0"/>
              <a:t>) Alignment</a:t>
            </a:r>
          </a:p>
        </p:txBody>
      </p:sp>
      <p:sp>
        <p:nvSpPr>
          <p:cNvPr id="3" name="Content Placeholder 2">
            <a:extLst>
              <a:ext uri="{FF2B5EF4-FFF2-40B4-BE49-F238E27FC236}">
                <a16:creationId xmlns:a16="http://schemas.microsoft.com/office/drawing/2014/main" id="{8A94539D-827D-0C07-FDC1-C7544042FCCD}"/>
              </a:ext>
            </a:extLst>
          </p:cNvPr>
          <p:cNvSpPr>
            <a:spLocks noGrp="1"/>
          </p:cNvSpPr>
          <p:nvPr>
            <p:ph idx="1"/>
          </p:nvPr>
        </p:nvSpPr>
        <p:spPr>
          <a:xfrm>
            <a:off x="838200" y="1825625"/>
            <a:ext cx="10515600" cy="2701987"/>
          </a:xfrm>
        </p:spPr>
        <p:txBody>
          <a:bodyPr>
            <a:normAutofit/>
          </a:bodyPr>
          <a:lstStyle/>
          <a:p>
            <a:r>
              <a:rPr lang="en-US" sz="2200" dirty="0" err="1"/>
              <a:t>HS</a:t>
            </a:r>
            <a:r>
              <a:rPr lang="en-US" sz="2200" i="1" dirty="0" err="1"/>
              <a:t>n</a:t>
            </a:r>
            <a:r>
              <a:rPr lang="en-US" sz="2200" i="1" dirty="0"/>
              <a:t> </a:t>
            </a:r>
            <a:r>
              <a:rPr lang="en-US" sz="2200" dirty="0"/>
              <a:t>utilizes less parallelism to reduce resources and pipelining costs but aims to retain the benefits of FP</a:t>
            </a:r>
          </a:p>
          <a:p>
            <a:r>
              <a:rPr lang="en-US" sz="2200" dirty="0"/>
              <a:t>By assigning multiple positions to an individual seeker/monitor, a small group of seekers can monitor the full 66 position range</a:t>
            </a:r>
          </a:p>
          <a:p>
            <a:r>
              <a:rPr lang="en-US" sz="2200" dirty="0"/>
              <a:t>Seekers hop between their assigned positions whenever the position being monitored has invalid header/alignment bits.</a:t>
            </a:r>
          </a:p>
        </p:txBody>
      </p:sp>
      <p:pic>
        <p:nvPicPr>
          <p:cNvPr id="4" name="Picture 3" descr="Diagram&#10;&#10;Description automatically generated">
            <a:extLst>
              <a:ext uri="{FF2B5EF4-FFF2-40B4-BE49-F238E27FC236}">
                <a16:creationId xmlns:a16="http://schemas.microsoft.com/office/drawing/2014/main" id="{0AC89F37-17E1-B9A0-3DCD-CED65BA1C257}"/>
              </a:ext>
            </a:extLst>
          </p:cNvPr>
          <p:cNvPicPr>
            <a:picLocks noChangeAspect="1"/>
          </p:cNvPicPr>
          <p:nvPr/>
        </p:nvPicPr>
        <p:blipFill>
          <a:blip r:embed="rId2"/>
          <a:stretch>
            <a:fillRect/>
          </a:stretch>
        </p:blipFill>
        <p:spPr>
          <a:xfrm>
            <a:off x="2542739" y="4662549"/>
            <a:ext cx="7106522" cy="1575431"/>
          </a:xfrm>
          <a:prstGeom prst="rect">
            <a:avLst/>
          </a:prstGeom>
        </p:spPr>
      </p:pic>
      <p:sp>
        <p:nvSpPr>
          <p:cNvPr id="5" name="Date Placeholder 4">
            <a:extLst>
              <a:ext uri="{FF2B5EF4-FFF2-40B4-BE49-F238E27FC236}">
                <a16:creationId xmlns:a16="http://schemas.microsoft.com/office/drawing/2014/main" id="{829CA9EA-038D-4AB5-1793-FF5AE1A3044D}"/>
              </a:ext>
            </a:extLst>
          </p:cNvPr>
          <p:cNvSpPr>
            <a:spLocks noGrp="1"/>
          </p:cNvSpPr>
          <p:nvPr>
            <p:ph type="dt" sz="half" idx="10"/>
          </p:nvPr>
        </p:nvSpPr>
        <p:spPr/>
        <p:txBody>
          <a:bodyPr/>
          <a:lstStyle/>
          <a:p>
            <a:fld id="{4B9B305F-AB60-405E-81C1-295443CEA9E3}" type="datetime1">
              <a:rPr lang="en-US" smtClean="0"/>
              <a:t>6/8/2022</a:t>
            </a:fld>
            <a:endParaRPr lang="en-US"/>
          </a:p>
        </p:txBody>
      </p:sp>
      <p:sp>
        <p:nvSpPr>
          <p:cNvPr id="6" name="Slide Number Placeholder 5">
            <a:extLst>
              <a:ext uri="{FF2B5EF4-FFF2-40B4-BE49-F238E27FC236}">
                <a16:creationId xmlns:a16="http://schemas.microsoft.com/office/drawing/2014/main" id="{751DE08A-9290-1FEF-392B-13C1EAC47AA1}"/>
              </a:ext>
            </a:extLst>
          </p:cNvPr>
          <p:cNvSpPr>
            <a:spLocks noGrp="1"/>
          </p:cNvSpPr>
          <p:nvPr>
            <p:ph type="sldNum" sz="quarter" idx="12"/>
          </p:nvPr>
        </p:nvSpPr>
        <p:spPr/>
        <p:txBody>
          <a:bodyPr/>
          <a:lstStyle/>
          <a:p>
            <a:fld id="{68553B78-4CD9-4DCE-A594-540EA923ABD2}" type="slidenum">
              <a:rPr lang="en-US" smtClean="0"/>
              <a:t>14</a:t>
            </a:fld>
            <a:endParaRPr lang="en-US"/>
          </a:p>
        </p:txBody>
      </p:sp>
    </p:spTree>
    <p:extLst>
      <p:ext uri="{BB962C8B-B14F-4D97-AF65-F5344CB8AC3E}">
        <p14:creationId xmlns:p14="http://schemas.microsoft.com/office/powerpoint/2010/main" val="2765672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AAE4-3FB6-BCFB-3090-8E0EF548089F}"/>
              </a:ext>
            </a:extLst>
          </p:cNvPr>
          <p:cNvSpPr>
            <a:spLocks noGrp="1"/>
          </p:cNvSpPr>
          <p:nvPr>
            <p:ph type="title"/>
          </p:nvPr>
        </p:nvSpPr>
        <p:spPr/>
        <p:txBody>
          <a:bodyPr/>
          <a:lstStyle/>
          <a:p>
            <a:r>
              <a:rPr lang="en-US" dirty="0"/>
              <a:t>Header Seeker (</a:t>
            </a:r>
            <a:r>
              <a:rPr lang="en-US" dirty="0" err="1"/>
              <a:t>HS</a:t>
            </a:r>
            <a:r>
              <a:rPr lang="en-US" i="1" dirty="0" err="1"/>
              <a:t>n</a:t>
            </a:r>
            <a:r>
              <a:rPr lang="en-US" dirty="0"/>
              <a:t>) Variants</a:t>
            </a:r>
          </a:p>
        </p:txBody>
      </p:sp>
      <p:sp>
        <p:nvSpPr>
          <p:cNvPr id="3" name="Content Placeholder 2">
            <a:extLst>
              <a:ext uri="{FF2B5EF4-FFF2-40B4-BE49-F238E27FC236}">
                <a16:creationId xmlns:a16="http://schemas.microsoft.com/office/drawing/2014/main" id="{597A4A30-7890-8D51-535C-22644C527692}"/>
              </a:ext>
            </a:extLst>
          </p:cNvPr>
          <p:cNvSpPr>
            <a:spLocks noGrp="1"/>
          </p:cNvSpPr>
          <p:nvPr>
            <p:ph idx="1"/>
          </p:nvPr>
        </p:nvSpPr>
        <p:spPr/>
        <p:txBody>
          <a:bodyPr/>
          <a:lstStyle/>
          <a:p>
            <a:r>
              <a:rPr lang="en-US" sz="2200" dirty="0"/>
              <a:t>With 66 positions, variations with 33, 22, 11, 6, 3, and 2 seekers are possible</a:t>
            </a:r>
          </a:p>
          <a:p>
            <a:r>
              <a:rPr lang="en-US" sz="2200" dirty="0"/>
              <a:t>Seekers can do up to 8 hops per 66-bit block</a:t>
            </a:r>
          </a:p>
          <a:p>
            <a:r>
              <a:rPr lang="en-US" sz="2200" dirty="0"/>
              <a:t>Even when one seeker is locked onto the correct header, the remaining seekers continue to rotate through their assigned positions</a:t>
            </a:r>
          </a:p>
          <a:p>
            <a:endParaRPr lang="en-US" dirty="0"/>
          </a:p>
        </p:txBody>
      </p:sp>
      <p:sp>
        <p:nvSpPr>
          <p:cNvPr id="4" name="Date Placeholder 3">
            <a:extLst>
              <a:ext uri="{FF2B5EF4-FFF2-40B4-BE49-F238E27FC236}">
                <a16:creationId xmlns:a16="http://schemas.microsoft.com/office/drawing/2014/main" id="{D0510B81-F5A7-9383-2EB8-F277490157A4}"/>
              </a:ext>
            </a:extLst>
          </p:cNvPr>
          <p:cNvSpPr>
            <a:spLocks noGrp="1"/>
          </p:cNvSpPr>
          <p:nvPr>
            <p:ph type="dt" sz="half" idx="10"/>
          </p:nvPr>
        </p:nvSpPr>
        <p:spPr/>
        <p:txBody>
          <a:bodyPr/>
          <a:lstStyle/>
          <a:p>
            <a:fld id="{2E3EF467-3EE3-45F7-A71D-548D2580CAA0}" type="datetime1">
              <a:rPr lang="en-US" smtClean="0"/>
              <a:t>6/8/2022</a:t>
            </a:fld>
            <a:endParaRPr lang="en-US"/>
          </a:p>
        </p:txBody>
      </p:sp>
      <p:sp>
        <p:nvSpPr>
          <p:cNvPr id="5" name="Slide Number Placeholder 4">
            <a:extLst>
              <a:ext uri="{FF2B5EF4-FFF2-40B4-BE49-F238E27FC236}">
                <a16:creationId xmlns:a16="http://schemas.microsoft.com/office/drawing/2014/main" id="{797DCBB0-A17E-E212-543D-CE792AE8D890}"/>
              </a:ext>
            </a:extLst>
          </p:cNvPr>
          <p:cNvSpPr>
            <a:spLocks noGrp="1"/>
          </p:cNvSpPr>
          <p:nvPr>
            <p:ph type="sldNum" sz="quarter" idx="12"/>
          </p:nvPr>
        </p:nvSpPr>
        <p:spPr/>
        <p:txBody>
          <a:bodyPr/>
          <a:lstStyle/>
          <a:p>
            <a:fld id="{68553B78-4CD9-4DCE-A594-540EA923ABD2}" type="slidenum">
              <a:rPr lang="en-US" smtClean="0"/>
              <a:t>15</a:t>
            </a:fld>
            <a:endParaRPr lang="en-US"/>
          </a:p>
        </p:txBody>
      </p:sp>
      <p:pic>
        <p:nvPicPr>
          <p:cNvPr id="6" name="Picture 5" descr="Diagram&#10;&#10;Description automatically generated">
            <a:extLst>
              <a:ext uri="{FF2B5EF4-FFF2-40B4-BE49-F238E27FC236}">
                <a16:creationId xmlns:a16="http://schemas.microsoft.com/office/drawing/2014/main" id="{AC6D0F2E-3D0C-29A2-1964-D8F2E63F31F8}"/>
              </a:ext>
            </a:extLst>
          </p:cNvPr>
          <p:cNvPicPr>
            <a:picLocks noChangeAspect="1"/>
          </p:cNvPicPr>
          <p:nvPr/>
        </p:nvPicPr>
        <p:blipFill>
          <a:blip r:embed="rId2"/>
          <a:stretch>
            <a:fillRect/>
          </a:stretch>
        </p:blipFill>
        <p:spPr>
          <a:xfrm>
            <a:off x="2542739" y="4662549"/>
            <a:ext cx="7106522" cy="1575431"/>
          </a:xfrm>
          <a:prstGeom prst="rect">
            <a:avLst/>
          </a:prstGeom>
        </p:spPr>
      </p:pic>
    </p:spTree>
    <p:extLst>
      <p:ext uri="{BB962C8B-B14F-4D97-AF65-F5344CB8AC3E}">
        <p14:creationId xmlns:p14="http://schemas.microsoft.com/office/powerpoint/2010/main" val="2125126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C91A-C302-A1CE-80FB-F89429D746D6}"/>
              </a:ext>
            </a:extLst>
          </p:cNvPr>
          <p:cNvSpPr>
            <a:spLocks noGrp="1"/>
          </p:cNvSpPr>
          <p:nvPr>
            <p:ph type="title"/>
          </p:nvPr>
        </p:nvSpPr>
        <p:spPr/>
        <p:txBody>
          <a:bodyPr/>
          <a:lstStyle/>
          <a:p>
            <a:r>
              <a:rPr lang="en-US" dirty="0"/>
              <a:t>Performance Comparison</a:t>
            </a:r>
          </a:p>
        </p:txBody>
      </p:sp>
      <p:sp>
        <p:nvSpPr>
          <p:cNvPr id="4" name="Text Placeholder 3">
            <a:extLst>
              <a:ext uri="{FF2B5EF4-FFF2-40B4-BE49-F238E27FC236}">
                <a16:creationId xmlns:a16="http://schemas.microsoft.com/office/drawing/2014/main" id="{7A66EBF2-1ECF-C625-E48D-478B0DE27902}"/>
              </a:ext>
            </a:extLst>
          </p:cNvPr>
          <p:cNvSpPr>
            <a:spLocks noGrp="1"/>
          </p:cNvSpPr>
          <p:nvPr>
            <p:ph type="body" sz="half" idx="2"/>
          </p:nvPr>
        </p:nvSpPr>
        <p:spPr/>
        <p:txBody>
          <a:bodyPr>
            <a:normAutofit/>
          </a:bodyPr>
          <a:lstStyle/>
          <a:p>
            <a:pPr marL="342900" indent="-342900">
              <a:buFont typeface="Arial" panose="020B0604020202020204" pitchFamily="34" charset="0"/>
              <a:buChar char="•"/>
            </a:pPr>
            <a:r>
              <a:rPr lang="en-US" sz="2200" dirty="0"/>
              <a:t>Simulated shifting stream bits by </a:t>
            </a:r>
            <a:r>
              <a:rPr lang="en-US" sz="2200" i="1" dirty="0"/>
              <a:t>n, </a:t>
            </a:r>
            <a:r>
              <a:rPr lang="en-US" sz="2200" dirty="0"/>
              <a:t>with </a:t>
            </a:r>
            <a:r>
              <a:rPr lang="en-US" sz="2200" i="1" dirty="0"/>
              <a:t>n </a:t>
            </a:r>
            <a:r>
              <a:rPr lang="en-US" sz="2200" dirty="0"/>
              <a:t>swept from 1 to 65.</a:t>
            </a:r>
          </a:p>
          <a:p>
            <a:pPr marL="285750" indent="-285750">
              <a:buFont typeface="Arial" panose="020B0604020202020204" pitchFamily="34" charset="0"/>
              <a:buChar char="•"/>
            </a:pPr>
            <a:r>
              <a:rPr lang="en-US" sz="2200" dirty="0"/>
              <a:t>Variants have too good of performance to be clearly visible, see next slide.</a:t>
            </a:r>
          </a:p>
          <a:p>
            <a:pPr marL="285750" indent="-285750">
              <a:buFont typeface="Arial" panose="020B0604020202020204" pitchFamily="34" charset="0"/>
              <a:buChar char="•"/>
            </a:pPr>
            <a:r>
              <a:rPr lang="en-US" sz="2200" dirty="0"/>
              <a:t>Last 4 “Original” system data points are the result of the Serializer’s slip pattern.</a:t>
            </a:r>
          </a:p>
        </p:txBody>
      </p:sp>
      <p:sp>
        <p:nvSpPr>
          <p:cNvPr id="6" name="Date Placeholder 5">
            <a:extLst>
              <a:ext uri="{FF2B5EF4-FFF2-40B4-BE49-F238E27FC236}">
                <a16:creationId xmlns:a16="http://schemas.microsoft.com/office/drawing/2014/main" id="{0A0BD15A-146D-E23B-CF86-7E58457332EA}"/>
              </a:ext>
            </a:extLst>
          </p:cNvPr>
          <p:cNvSpPr>
            <a:spLocks noGrp="1"/>
          </p:cNvSpPr>
          <p:nvPr>
            <p:ph type="dt" sz="half" idx="10"/>
          </p:nvPr>
        </p:nvSpPr>
        <p:spPr/>
        <p:txBody>
          <a:bodyPr/>
          <a:lstStyle/>
          <a:p>
            <a:fld id="{2EBA0A18-DEAE-4390-B8E4-F81D35941936}" type="datetime1">
              <a:rPr lang="en-US" smtClean="0"/>
              <a:t>6/8/2022</a:t>
            </a:fld>
            <a:endParaRPr lang="en-US"/>
          </a:p>
        </p:txBody>
      </p:sp>
      <p:sp>
        <p:nvSpPr>
          <p:cNvPr id="7" name="Slide Number Placeholder 6">
            <a:extLst>
              <a:ext uri="{FF2B5EF4-FFF2-40B4-BE49-F238E27FC236}">
                <a16:creationId xmlns:a16="http://schemas.microsoft.com/office/drawing/2014/main" id="{20199FAC-F63A-CAC3-F8F9-47C3ED0E1B03}"/>
              </a:ext>
            </a:extLst>
          </p:cNvPr>
          <p:cNvSpPr>
            <a:spLocks noGrp="1"/>
          </p:cNvSpPr>
          <p:nvPr>
            <p:ph type="sldNum" sz="quarter" idx="12"/>
          </p:nvPr>
        </p:nvSpPr>
        <p:spPr/>
        <p:txBody>
          <a:bodyPr/>
          <a:lstStyle/>
          <a:p>
            <a:fld id="{68553B78-4CD9-4DCE-A594-540EA923ABD2}" type="slidenum">
              <a:rPr lang="en-US" smtClean="0"/>
              <a:t>16</a:t>
            </a:fld>
            <a:endParaRPr lang="en-US"/>
          </a:p>
        </p:txBody>
      </p:sp>
      <p:graphicFrame>
        <p:nvGraphicFramePr>
          <p:cNvPr id="10" name="Content Placeholder 9">
            <a:extLst>
              <a:ext uri="{FF2B5EF4-FFF2-40B4-BE49-F238E27FC236}">
                <a16:creationId xmlns:a16="http://schemas.microsoft.com/office/drawing/2014/main" id="{3D6DF5F8-35B9-4EFE-8B3E-34E5FA35DF7C}"/>
              </a:ext>
            </a:extLst>
          </p:cNvPr>
          <p:cNvGraphicFramePr>
            <a:graphicFrameLocks noGrp="1"/>
          </p:cNvGraphicFramePr>
          <p:nvPr>
            <p:ph idx="1"/>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a:extLst>
              <a:ext uri="{FF2B5EF4-FFF2-40B4-BE49-F238E27FC236}">
                <a16:creationId xmlns:a16="http://schemas.microsoft.com/office/drawing/2014/main" id="{1DAB968D-1339-013D-8C6F-87BF05FD1B47}"/>
              </a:ext>
            </a:extLst>
          </p:cNvPr>
          <p:cNvSpPr/>
          <p:nvPr/>
        </p:nvSpPr>
        <p:spPr>
          <a:xfrm>
            <a:off x="5849666" y="5060272"/>
            <a:ext cx="5317724" cy="292963"/>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4080396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3C2B-6610-07CF-D821-35C55CAF83A4}"/>
              </a:ext>
            </a:extLst>
          </p:cNvPr>
          <p:cNvSpPr>
            <a:spLocks noGrp="1"/>
          </p:cNvSpPr>
          <p:nvPr>
            <p:ph type="title"/>
          </p:nvPr>
        </p:nvSpPr>
        <p:spPr/>
        <p:txBody>
          <a:bodyPr/>
          <a:lstStyle/>
          <a:p>
            <a:r>
              <a:rPr lang="en-US" dirty="0"/>
              <a:t>Performance Comparison</a:t>
            </a:r>
          </a:p>
        </p:txBody>
      </p:sp>
      <p:sp>
        <p:nvSpPr>
          <p:cNvPr id="4" name="Text Placeholder 3">
            <a:extLst>
              <a:ext uri="{FF2B5EF4-FFF2-40B4-BE49-F238E27FC236}">
                <a16:creationId xmlns:a16="http://schemas.microsoft.com/office/drawing/2014/main" id="{AAC5A99A-B973-DE31-E72F-AF026798A12E}"/>
              </a:ext>
            </a:extLst>
          </p:cNvPr>
          <p:cNvSpPr>
            <a:spLocks noGrp="1"/>
          </p:cNvSpPr>
          <p:nvPr>
            <p:ph type="body" sz="half" idx="2"/>
          </p:nvPr>
        </p:nvSpPr>
        <p:spPr/>
        <p:txBody>
          <a:bodyPr/>
          <a:lstStyle/>
          <a:p>
            <a:pPr marL="342900" indent="-342900">
              <a:buFont typeface="Arial" panose="020B0604020202020204" pitchFamily="34" charset="0"/>
              <a:buChar char="•"/>
            </a:pPr>
            <a:r>
              <a:rPr lang="en-US" sz="2200" dirty="0"/>
              <a:t>16 initial blocks lost because of the minimum number of consecutive valid blocks required to achieve synchronization</a:t>
            </a:r>
          </a:p>
          <a:p>
            <a:pPr marL="342900" indent="-342900">
              <a:buFont typeface="Arial" panose="020B0604020202020204" pitchFamily="34" charset="0"/>
              <a:buChar char="•"/>
            </a:pPr>
            <a:r>
              <a:rPr lang="en-US" sz="2200" dirty="0"/>
              <a:t>Additional lost blocks while aligner detects sync loss and determines the new correct alignment</a:t>
            </a:r>
          </a:p>
          <a:p>
            <a:pPr marL="342900" indent="-342900">
              <a:buFont typeface="Arial" panose="020B0604020202020204" pitchFamily="34" charset="0"/>
              <a:buChar char="•"/>
            </a:pPr>
            <a:endParaRPr lang="en-US" sz="2200" dirty="0"/>
          </a:p>
        </p:txBody>
      </p:sp>
      <p:sp>
        <p:nvSpPr>
          <p:cNvPr id="6" name="Date Placeholder 5">
            <a:extLst>
              <a:ext uri="{FF2B5EF4-FFF2-40B4-BE49-F238E27FC236}">
                <a16:creationId xmlns:a16="http://schemas.microsoft.com/office/drawing/2014/main" id="{8652077A-3194-77CC-11E7-F37CE4BD8DD7}"/>
              </a:ext>
            </a:extLst>
          </p:cNvPr>
          <p:cNvSpPr>
            <a:spLocks noGrp="1"/>
          </p:cNvSpPr>
          <p:nvPr>
            <p:ph type="dt" sz="half" idx="10"/>
          </p:nvPr>
        </p:nvSpPr>
        <p:spPr/>
        <p:txBody>
          <a:bodyPr/>
          <a:lstStyle/>
          <a:p>
            <a:fld id="{CE0DA2B9-DEE5-459E-82ED-602066593BD5}" type="datetime1">
              <a:rPr lang="en-US" smtClean="0"/>
              <a:t>6/8/2022</a:t>
            </a:fld>
            <a:endParaRPr lang="en-US" dirty="0"/>
          </a:p>
        </p:txBody>
      </p:sp>
      <p:sp>
        <p:nvSpPr>
          <p:cNvPr id="7" name="Slide Number Placeholder 6">
            <a:extLst>
              <a:ext uri="{FF2B5EF4-FFF2-40B4-BE49-F238E27FC236}">
                <a16:creationId xmlns:a16="http://schemas.microsoft.com/office/drawing/2014/main" id="{71F0CF89-4FFC-A698-8EB0-D50CF2E638FA}"/>
              </a:ext>
            </a:extLst>
          </p:cNvPr>
          <p:cNvSpPr>
            <a:spLocks noGrp="1"/>
          </p:cNvSpPr>
          <p:nvPr>
            <p:ph type="sldNum" sz="quarter" idx="12"/>
          </p:nvPr>
        </p:nvSpPr>
        <p:spPr/>
        <p:txBody>
          <a:bodyPr/>
          <a:lstStyle/>
          <a:p>
            <a:fld id="{68553B78-4CD9-4DCE-A594-540EA923ABD2}" type="slidenum">
              <a:rPr lang="en-US" smtClean="0"/>
              <a:t>17</a:t>
            </a:fld>
            <a:endParaRPr lang="en-US"/>
          </a:p>
        </p:txBody>
      </p:sp>
      <p:sp>
        <p:nvSpPr>
          <p:cNvPr id="15" name="TextBox 14">
            <a:extLst>
              <a:ext uri="{FF2B5EF4-FFF2-40B4-BE49-F238E27FC236}">
                <a16:creationId xmlns:a16="http://schemas.microsoft.com/office/drawing/2014/main" id="{2C8A8D55-6A89-A11B-179D-971D58875EF7}"/>
              </a:ext>
            </a:extLst>
          </p:cNvPr>
          <p:cNvSpPr txBox="1"/>
          <p:nvPr/>
        </p:nvSpPr>
        <p:spPr>
          <a:xfrm>
            <a:off x="5791200" y="4247376"/>
            <a:ext cx="341760" cy="276999"/>
          </a:xfrm>
          <a:prstGeom prst="rect">
            <a:avLst/>
          </a:prstGeom>
          <a:noFill/>
        </p:spPr>
        <p:txBody>
          <a:bodyPr wrap="none" rtlCol="0">
            <a:spAutoFit/>
          </a:bodyPr>
          <a:lstStyle/>
          <a:p>
            <a:r>
              <a:rPr lang="en-US" sz="1200" dirty="0"/>
              <a:t>16</a:t>
            </a:r>
            <a:endParaRPr lang="en-US" dirty="0"/>
          </a:p>
        </p:txBody>
      </p:sp>
      <p:graphicFrame>
        <p:nvGraphicFramePr>
          <p:cNvPr id="13" name="Content Placeholder 12">
            <a:extLst>
              <a:ext uri="{FF2B5EF4-FFF2-40B4-BE49-F238E27FC236}">
                <a16:creationId xmlns:a16="http://schemas.microsoft.com/office/drawing/2014/main" id="{3D6DF5F8-35B9-4EFE-8B3E-34E5FA35DF7C}"/>
              </a:ext>
            </a:extLst>
          </p:cNvPr>
          <p:cNvGraphicFramePr>
            <a:graphicFrameLocks noGrp="1"/>
          </p:cNvGraphicFramePr>
          <p:nvPr>
            <p:ph idx="1"/>
            <p:extLst>
              <p:ext uri="{D42A27DB-BD31-4B8C-83A1-F6EECF244321}">
                <p14:modId xmlns:p14="http://schemas.microsoft.com/office/powerpoint/2010/main" val="3423982986"/>
              </p:ext>
            </p:extLst>
          </p:nvPr>
        </p:nvGraphicFramePr>
        <p:xfrm>
          <a:off x="4864963" y="987425"/>
          <a:ext cx="6490425" cy="4873625"/>
        </p:xfrm>
        <a:graphic>
          <a:graphicData uri="http://schemas.openxmlformats.org/drawingml/2006/chart">
            <c:chart xmlns:c="http://schemas.openxmlformats.org/drawingml/2006/chart" xmlns:r="http://schemas.openxmlformats.org/officeDocument/2006/relationships" r:id="rId2"/>
          </a:graphicData>
        </a:graphic>
      </p:graphicFrame>
      <p:cxnSp>
        <p:nvCxnSpPr>
          <p:cNvPr id="14" name="Straight Connector 13">
            <a:extLst>
              <a:ext uri="{FF2B5EF4-FFF2-40B4-BE49-F238E27FC236}">
                <a16:creationId xmlns:a16="http://schemas.microsoft.com/office/drawing/2014/main" id="{E5DCD829-EB4A-7EB2-3B20-C8004331969A}"/>
              </a:ext>
            </a:extLst>
          </p:cNvPr>
          <p:cNvCxnSpPr>
            <a:cxnSpLocks/>
          </p:cNvCxnSpPr>
          <p:nvPr/>
        </p:nvCxnSpPr>
        <p:spPr>
          <a:xfrm>
            <a:off x="5417598" y="4151390"/>
            <a:ext cx="5729056" cy="0"/>
          </a:xfrm>
          <a:prstGeom prst="line">
            <a:avLst/>
          </a:prstGeom>
          <a:ln w="25400">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636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7019-5C35-6506-5A09-C0D016A8190F}"/>
              </a:ext>
            </a:extLst>
          </p:cNvPr>
          <p:cNvSpPr>
            <a:spLocks noGrp="1"/>
          </p:cNvSpPr>
          <p:nvPr>
            <p:ph type="title"/>
          </p:nvPr>
        </p:nvSpPr>
        <p:spPr/>
        <p:txBody>
          <a:bodyPr/>
          <a:lstStyle/>
          <a:p>
            <a:r>
              <a:rPr lang="en-US" dirty="0"/>
              <a:t>Resource Utilization Comparison</a:t>
            </a:r>
          </a:p>
        </p:txBody>
      </p:sp>
      <p:sp>
        <p:nvSpPr>
          <p:cNvPr id="4" name="Text Placeholder 3">
            <a:extLst>
              <a:ext uri="{FF2B5EF4-FFF2-40B4-BE49-F238E27FC236}">
                <a16:creationId xmlns:a16="http://schemas.microsoft.com/office/drawing/2014/main" id="{CC11DA69-F6B5-7D8C-BFF5-B9F043175877}"/>
              </a:ext>
            </a:extLst>
          </p:cNvPr>
          <p:cNvSpPr>
            <a:spLocks noGrp="1"/>
          </p:cNvSpPr>
          <p:nvPr>
            <p:ph type="body" sz="half" idx="2"/>
          </p:nvPr>
        </p:nvSpPr>
        <p:spPr/>
        <p:txBody>
          <a:bodyPr>
            <a:normAutofit/>
          </a:bodyPr>
          <a:lstStyle/>
          <a:p>
            <a:endParaRPr lang="en-US" dirty="0"/>
          </a:p>
          <a:p>
            <a:pPr marL="342900" indent="-342900">
              <a:buFont typeface="Arial" panose="020B0604020202020204" pitchFamily="34" charset="0"/>
              <a:buChar char="•"/>
            </a:pPr>
            <a:r>
              <a:rPr lang="en-US" sz="2200" dirty="0"/>
              <a:t>Targeted a </a:t>
            </a:r>
            <a:r>
              <a:rPr lang="en-US" sz="2200" dirty="0" err="1"/>
              <a:t>Kintex</a:t>
            </a:r>
            <a:r>
              <a:rPr lang="en-US" sz="2200" dirty="0"/>
              <a:t> 7 T160 </a:t>
            </a:r>
            <a:r>
              <a:rPr lang="en-US" sz="2200" dirty="0" err="1"/>
              <a:t>Xilinix</a:t>
            </a:r>
            <a:r>
              <a:rPr lang="en-US" sz="2200" dirty="0"/>
              <a:t> FPGA, using </a:t>
            </a:r>
            <a:r>
              <a:rPr lang="en-US" sz="2200" dirty="0" err="1"/>
              <a:t>Vivado</a:t>
            </a:r>
            <a:r>
              <a:rPr lang="en-US" sz="2200" dirty="0"/>
              <a:t> Mapping tools</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Original system leveraged existing logic for alignment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Developed variants added significant additional logic</a:t>
            </a:r>
          </a:p>
          <a:p>
            <a:endParaRPr lang="en-US" sz="2200" dirty="0"/>
          </a:p>
        </p:txBody>
      </p:sp>
      <p:sp>
        <p:nvSpPr>
          <p:cNvPr id="6" name="Date Placeholder 5">
            <a:extLst>
              <a:ext uri="{FF2B5EF4-FFF2-40B4-BE49-F238E27FC236}">
                <a16:creationId xmlns:a16="http://schemas.microsoft.com/office/drawing/2014/main" id="{72493A5B-7DC3-B7AC-ABD4-F96BF0879F56}"/>
              </a:ext>
            </a:extLst>
          </p:cNvPr>
          <p:cNvSpPr>
            <a:spLocks noGrp="1"/>
          </p:cNvSpPr>
          <p:nvPr>
            <p:ph type="dt" sz="half" idx="10"/>
          </p:nvPr>
        </p:nvSpPr>
        <p:spPr/>
        <p:txBody>
          <a:bodyPr/>
          <a:lstStyle/>
          <a:p>
            <a:fld id="{FD6E7292-4AE0-42CD-96AA-CEBE6F77E587}" type="datetime1">
              <a:rPr lang="en-US" smtClean="0"/>
              <a:t>6/8/2022</a:t>
            </a:fld>
            <a:endParaRPr lang="en-US" dirty="0"/>
          </a:p>
        </p:txBody>
      </p:sp>
      <p:sp>
        <p:nvSpPr>
          <p:cNvPr id="7" name="Slide Number Placeholder 6">
            <a:extLst>
              <a:ext uri="{FF2B5EF4-FFF2-40B4-BE49-F238E27FC236}">
                <a16:creationId xmlns:a16="http://schemas.microsoft.com/office/drawing/2014/main" id="{055EBB45-939C-3BAC-918A-B7D3857A29CC}"/>
              </a:ext>
            </a:extLst>
          </p:cNvPr>
          <p:cNvSpPr>
            <a:spLocks noGrp="1"/>
          </p:cNvSpPr>
          <p:nvPr>
            <p:ph type="sldNum" sz="quarter" idx="12"/>
          </p:nvPr>
        </p:nvSpPr>
        <p:spPr/>
        <p:txBody>
          <a:bodyPr/>
          <a:lstStyle/>
          <a:p>
            <a:fld id="{68553B78-4CD9-4DCE-A594-540EA923ABD2}" type="slidenum">
              <a:rPr lang="en-US" smtClean="0"/>
              <a:t>18</a:t>
            </a:fld>
            <a:endParaRPr lang="en-US"/>
          </a:p>
        </p:txBody>
      </p:sp>
      <p:graphicFrame>
        <p:nvGraphicFramePr>
          <p:cNvPr id="10" name="Content Placeholder 9">
            <a:extLst>
              <a:ext uri="{FF2B5EF4-FFF2-40B4-BE49-F238E27FC236}">
                <a16:creationId xmlns:a16="http://schemas.microsoft.com/office/drawing/2014/main" id="{B8E2421B-2C40-0F63-56AB-8F45FDCDAB36}"/>
              </a:ext>
            </a:extLst>
          </p:cNvPr>
          <p:cNvGraphicFramePr>
            <a:graphicFrameLocks noGrp="1"/>
          </p:cNvGraphicFramePr>
          <p:nvPr>
            <p:ph idx="1"/>
            <p:extLst>
              <p:ext uri="{D42A27DB-BD31-4B8C-83A1-F6EECF244321}">
                <p14:modId xmlns:p14="http://schemas.microsoft.com/office/powerpoint/2010/main" val="3675964040"/>
              </p:ext>
            </p:extLst>
          </p:nvPr>
        </p:nvGraphicFramePr>
        <p:xfrm>
          <a:off x="5183188" y="987425"/>
          <a:ext cx="3240376" cy="4873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ontent Placeholder 9">
            <a:extLst>
              <a:ext uri="{FF2B5EF4-FFF2-40B4-BE49-F238E27FC236}">
                <a16:creationId xmlns:a16="http://schemas.microsoft.com/office/drawing/2014/main" id="{6A8A21BD-7D4A-48D8-1797-130586597D2E}"/>
              </a:ext>
            </a:extLst>
          </p:cNvPr>
          <p:cNvGraphicFramePr>
            <a:graphicFrameLocks/>
          </p:cNvGraphicFramePr>
          <p:nvPr>
            <p:extLst>
              <p:ext uri="{D42A27DB-BD31-4B8C-83A1-F6EECF244321}">
                <p14:modId xmlns:p14="http://schemas.microsoft.com/office/powerpoint/2010/main" val="1612475846"/>
              </p:ext>
            </p:extLst>
          </p:nvPr>
        </p:nvGraphicFramePr>
        <p:xfrm>
          <a:off x="8423564" y="996950"/>
          <a:ext cx="3240376" cy="4873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75517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9E29-67BD-A232-E2C4-5E0C45929D77}"/>
              </a:ext>
            </a:extLst>
          </p:cNvPr>
          <p:cNvSpPr>
            <a:spLocks noGrp="1"/>
          </p:cNvSpPr>
          <p:nvPr>
            <p:ph type="title"/>
          </p:nvPr>
        </p:nvSpPr>
        <p:spPr/>
        <p:txBody>
          <a:bodyPr/>
          <a:lstStyle/>
          <a:p>
            <a:r>
              <a:rPr lang="en-US" dirty="0"/>
              <a:t>FP and </a:t>
            </a:r>
            <a:r>
              <a:rPr lang="en-US" dirty="0" err="1"/>
              <a:t>HS</a:t>
            </a:r>
            <a:r>
              <a:rPr lang="en-US" i="1" dirty="0" err="1"/>
              <a:t>n</a:t>
            </a:r>
            <a:r>
              <a:rPr lang="en-US" dirty="0"/>
              <a:t> Variant Tradeoffs</a:t>
            </a:r>
          </a:p>
        </p:txBody>
      </p:sp>
      <p:sp>
        <p:nvSpPr>
          <p:cNvPr id="4" name="Text Placeholder 3">
            <a:extLst>
              <a:ext uri="{FF2B5EF4-FFF2-40B4-BE49-F238E27FC236}">
                <a16:creationId xmlns:a16="http://schemas.microsoft.com/office/drawing/2014/main" id="{3C921BE7-903E-EF9B-FEE8-29E3093BFD8B}"/>
              </a:ext>
            </a:extLst>
          </p:cNvPr>
          <p:cNvSpPr>
            <a:spLocks noGrp="1"/>
          </p:cNvSpPr>
          <p:nvPr>
            <p:ph type="body" sz="half" idx="2"/>
          </p:nvPr>
        </p:nvSpPr>
        <p:spPr/>
        <p:txBody>
          <a:bodyPr/>
          <a:lstStyle/>
          <a:p>
            <a:endParaRPr lang="en-US" dirty="0"/>
          </a:p>
          <a:p>
            <a:pPr marL="285750" indent="-285750">
              <a:buFont typeface="Arial" panose="020B0604020202020204" pitchFamily="34" charset="0"/>
              <a:buChar char="•"/>
            </a:pPr>
            <a:r>
              <a:rPr lang="en-US" sz="2200" dirty="0"/>
              <a:t>Summary of LUT resource utilization vs average of blocks lost during resynchronization</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Logic outside of the aligner utilize 0.22% of FPGA resources</a:t>
            </a:r>
          </a:p>
          <a:p>
            <a:pPr marL="285750" indent="-285750">
              <a:buFont typeface="Arial" panose="020B0604020202020204" pitchFamily="34" charset="0"/>
              <a:buChar char="•"/>
            </a:pPr>
            <a:endParaRPr lang="en-US" sz="2200" dirty="0"/>
          </a:p>
        </p:txBody>
      </p:sp>
      <p:sp>
        <p:nvSpPr>
          <p:cNvPr id="9" name="Date Placeholder 8">
            <a:extLst>
              <a:ext uri="{FF2B5EF4-FFF2-40B4-BE49-F238E27FC236}">
                <a16:creationId xmlns:a16="http://schemas.microsoft.com/office/drawing/2014/main" id="{7A863317-3369-5087-D2C5-DD3415E72BAE}"/>
              </a:ext>
            </a:extLst>
          </p:cNvPr>
          <p:cNvSpPr>
            <a:spLocks noGrp="1"/>
          </p:cNvSpPr>
          <p:nvPr>
            <p:ph type="dt" sz="half" idx="10"/>
          </p:nvPr>
        </p:nvSpPr>
        <p:spPr/>
        <p:txBody>
          <a:bodyPr/>
          <a:lstStyle/>
          <a:p>
            <a:fld id="{146602EC-DD15-4FDE-AF49-58C553DC860C}" type="datetime1">
              <a:rPr lang="en-US" smtClean="0"/>
              <a:t>6/8/2022</a:t>
            </a:fld>
            <a:endParaRPr lang="en-US"/>
          </a:p>
        </p:txBody>
      </p:sp>
      <p:sp>
        <p:nvSpPr>
          <p:cNvPr id="10" name="Slide Number Placeholder 9">
            <a:extLst>
              <a:ext uri="{FF2B5EF4-FFF2-40B4-BE49-F238E27FC236}">
                <a16:creationId xmlns:a16="http://schemas.microsoft.com/office/drawing/2014/main" id="{4FDA6035-E43E-E1FA-08B8-BC1E36EA7933}"/>
              </a:ext>
            </a:extLst>
          </p:cNvPr>
          <p:cNvSpPr>
            <a:spLocks noGrp="1"/>
          </p:cNvSpPr>
          <p:nvPr>
            <p:ph type="sldNum" sz="quarter" idx="12"/>
          </p:nvPr>
        </p:nvSpPr>
        <p:spPr/>
        <p:txBody>
          <a:bodyPr/>
          <a:lstStyle/>
          <a:p>
            <a:fld id="{68553B78-4CD9-4DCE-A594-540EA923ABD2}" type="slidenum">
              <a:rPr lang="en-US" smtClean="0"/>
              <a:t>19</a:t>
            </a:fld>
            <a:endParaRPr lang="en-US"/>
          </a:p>
        </p:txBody>
      </p:sp>
      <p:graphicFrame>
        <p:nvGraphicFramePr>
          <p:cNvPr id="11" name="Content Placeholder 10">
            <a:extLst>
              <a:ext uri="{FF2B5EF4-FFF2-40B4-BE49-F238E27FC236}">
                <a16:creationId xmlns:a16="http://schemas.microsoft.com/office/drawing/2014/main" id="{1AEC8EE4-A79C-CC2D-4AC9-5814335EABC1}"/>
              </a:ext>
            </a:extLst>
          </p:cNvPr>
          <p:cNvGraphicFramePr>
            <a:graphicFrameLocks noGrp="1"/>
          </p:cNvGraphicFramePr>
          <p:nvPr>
            <p:ph idx="1"/>
            <p:extLst>
              <p:ext uri="{D42A27DB-BD31-4B8C-83A1-F6EECF244321}">
                <p14:modId xmlns:p14="http://schemas.microsoft.com/office/powerpoint/2010/main" val="1731192559"/>
              </p:ext>
            </p:extLst>
          </p:nvPr>
        </p:nvGraphicFramePr>
        <p:xfrm>
          <a:off x="4772025" y="987425"/>
          <a:ext cx="6583363" cy="4873625"/>
        </p:xfrm>
        <a:graphic>
          <a:graphicData uri="http://schemas.openxmlformats.org/drawingml/2006/chart">
            <c:chart xmlns:c="http://schemas.openxmlformats.org/drawingml/2006/chart" xmlns:r="http://schemas.openxmlformats.org/officeDocument/2006/relationships" r:id="rId2"/>
          </a:graphicData>
        </a:graphic>
      </p:graphicFrame>
      <p:cxnSp>
        <p:nvCxnSpPr>
          <p:cNvPr id="13" name="Straight Connector 12">
            <a:extLst>
              <a:ext uri="{FF2B5EF4-FFF2-40B4-BE49-F238E27FC236}">
                <a16:creationId xmlns:a16="http://schemas.microsoft.com/office/drawing/2014/main" id="{2CDF93F4-ED9F-08C1-600B-9EE09407E96C}"/>
              </a:ext>
            </a:extLst>
          </p:cNvPr>
          <p:cNvCxnSpPr>
            <a:cxnSpLocks/>
          </p:cNvCxnSpPr>
          <p:nvPr/>
        </p:nvCxnSpPr>
        <p:spPr>
          <a:xfrm>
            <a:off x="5543843" y="4784941"/>
            <a:ext cx="5619566" cy="0"/>
          </a:xfrm>
          <a:prstGeom prst="line">
            <a:avLst/>
          </a:prstGeom>
          <a:ln w="19050">
            <a:solidFill>
              <a:schemeClr val="accent4"/>
            </a:solidFill>
            <a:prstDash val="dash"/>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D8437634-CE5C-FC4A-0925-59FFAE1821FE}"/>
              </a:ext>
            </a:extLst>
          </p:cNvPr>
          <p:cNvCxnSpPr>
            <a:cxnSpLocks/>
          </p:cNvCxnSpPr>
          <p:nvPr/>
        </p:nvCxnSpPr>
        <p:spPr>
          <a:xfrm flipV="1">
            <a:off x="7546019" y="1748216"/>
            <a:ext cx="0" cy="3559946"/>
          </a:xfrm>
          <a:prstGeom prst="line">
            <a:avLst/>
          </a:prstGeom>
          <a:ln w="25400">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3A66D0C-BE32-63C3-2C38-CAD444E8ABCA}"/>
              </a:ext>
            </a:extLst>
          </p:cNvPr>
          <p:cNvPicPr>
            <a:picLocks noChangeAspect="1"/>
          </p:cNvPicPr>
          <p:nvPr/>
        </p:nvPicPr>
        <p:blipFill>
          <a:blip r:embed="rId3"/>
          <a:stretch>
            <a:fillRect/>
          </a:stretch>
        </p:blipFill>
        <p:spPr>
          <a:xfrm>
            <a:off x="6320387" y="1391013"/>
            <a:ext cx="3486637" cy="219106"/>
          </a:xfrm>
          <a:prstGeom prst="rect">
            <a:avLst/>
          </a:prstGeom>
        </p:spPr>
      </p:pic>
    </p:spTree>
    <p:extLst>
      <p:ext uri="{BB962C8B-B14F-4D97-AF65-F5344CB8AC3E}">
        <p14:creationId xmlns:p14="http://schemas.microsoft.com/office/powerpoint/2010/main" val="2595994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651A-96D8-F09B-EBD7-0C1DFFE6806E}"/>
              </a:ext>
            </a:extLst>
          </p:cNvPr>
          <p:cNvSpPr>
            <a:spLocks noGrp="1"/>
          </p:cNvSpPr>
          <p:nvPr>
            <p:ph type="title"/>
          </p:nvPr>
        </p:nvSpPr>
        <p:spPr/>
        <p:txBody>
          <a:bodyPr/>
          <a:lstStyle/>
          <a:p>
            <a:r>
              <a:rPr lang="en-US" dirty="0"/>
              <a:t>The Large Hadron Collider</a:t>
            </a:r>
          </a:p>
        </p:txBody>
      </p:sp>
      <p:sp>
        <p:nvSpPr>
          <p:cNvPr id="3" name="Content Placeholder 2">
            <a:extLst>
              <a:ext uri="{FF2B5EF4-FFF2-40B4-BE49-F238E27FC236}">
                <a16:creationId xmlns:a16="http://schemas.microsoft.com/office/drawing/2014/main" id="{468769AC-EB9D-01E3-C4DC-BC4B788D2B47}"/>
              </a:ext>
            </a:extLst>
          </p:cNvPr>
          <p:cNvSpPr>
            <a:spLocks noGrp="1"/>
          </p:cNvSpPr>
          <p:nvPr>
            <p:ph sz="half" idx="1"/>
          </p:nvPr>
        </p:nvSpPr>
        <p:spPr>
          <a:xfrm>
            <a:off x="838199" y="1825625"/>
            <a:ext cx="10515600" cy="4351338"/>
          </a:xfrm>
        </p:spPr>
        <p:txBody>
          <a:bodyPr>
            <a:normAutofit/>
          </a:bodyPr>
          <a:lstStyle/>
          <a:p>
            <a:r>
              <a:rPr lang="en-US" sz="2200" dirty="0"/>
              <a:t>The largest particle accelerator in the world</a:t>
            </a:r>
          </a:p>
          <a:p>
            <a:r>
              <a:rPr lang="en-US" sz="2200" dirty="0"/>
              <a:t>Operation involves speeding subatomic particles up to near light speed, colliding them and recording the output results of the collision</a:t>
            </a:r>
          </a:p>
          <a:p>
            <a:r>
              <a:rPr lang="en-US" sz="2200" dirty="0"/>
              <a:t>Anticipating a significant upgrade in luminosity through 2029</a:t>
            </a:r>
          </a:p>
        </p:txBody>
      </p:sp>
      <p:pic>
        <p:nvPicPr>
          <p:cNvPr id="5" name="image24.jpg" descr="The Titans of CERN | CNRS News">
            <a:extLst>
              <a:ext uri="{FF2B5EF4-FFF2-40B4-BE49-F238E27FC236}">
                <a16:creationId xmlns:a16="http://schemas.microsoft.com/office/drawing/2014/main" id="{1121F0A5-C54E-52D8-11EF-3B0715AE5A6D}"/>
              </a:ext>
            </a:extLst>
          </p:cNvPr>
          <p:cNvPicPr>
            <a:picLocks noGrp="1"/>
          </p:cNvPicPr>
          <p:nvPr>
            <p:ph sz="half" idx="2"/>
          </p:nvPr>
        </p:nvPicPr>
        <p:blipFill>
          <a:blip r:embed="rId2"/>
          <a:srcRect/>
          <a:stretch>
            <a:fillRect/>
          </a:stretch>
        </p:blipFill>
        <p:spPr>
          <a:xfrm>
            <a:off x="514350" y="3381376"/>
            <a:ext cx="4362450" cy="2795587"/>
          </a:xfrm>
          <a:prstGeom prst="rect">
            <a:avLst/>
          </a:prstGeom>
          <a:ln/>
        </p:spPr>
      </p:pic>
      <p:pic>
        <p:nvPicPr>
          <p:cNvPr id="6" name="Picture 5" descr="Timeline&#10;&#10;Description automatically generated">
            <a:extLst>
              <a:ext uri="{FF2B5EF4-FFF2-40B4-BE49-F238E27FC236}">
                <a16:creationId xmlns:a16="http://schemas.microsoft.com/office/drawing/2014/main" id="{3D1987CA-7E4F-DE9F-8885-5D7E944BFDE9}"/>
              </a:ext>
            </a:extLst>
          </p:cNvPr>
          <p:cNvPicPr>
            <a:picLocks noChangeAspect="1"/>
          </p:cNvPicPr>
          <p:nvPr/>
        </p:nvPicPr>
        <p:blipFill>
          <a:blip r:embed="rId3"/>
          <a:stretch>
            <a:fillRect/>
          </a:stretch>
        </p:blipFill>
        <p:spPr>
          <a:xfrm>
            <a:off x="5372459" y="3381376"/>
            <a:ext cx="5485681" cy="2795587"/>
          </a:xfrm>
          <a:prstGeom prst="rect">
            <a:avLst/>
          </a:prstGeom>
        </p:spPr>
      </p:pic>
      <p:sp>
        <p:nvSpPr>
          <p:cNvPr id="7" name="Date Placeholder 6">
            <a:extLst>
              <a:ext uri="{FF2B5EF4-FFF2-40B4-BE49-F238E27FC236}">
                <a16:creationId xmlns:a16="http://schemas.microsoft.com/office/drawing/2014/main" id="{B900AB61-FC5C-B8ED-604B-5DBD01B6756D}"/>
              </a:ext>
            </a:extLst>
          </p:cNvPr>
          <p:cNvSpPr>
            <a:spLocks noGrp="1"/>
          </p:cNvSpPr>
          <p:nvPr>
            <p:ph type="dt" sz="half" idx="10"/>
          </p:nvPr>
        </p:nvSpPr>
        <p:spPr/>
        <p:txBody>
          <a:bodyPr/>
          <a:lstStyle/>
          <a:p>
            <a:fld id="{9A36B05C-C2DE-44E4-BADE-01CDA7193642}" type="datetime1">
              <a:rPr lang="en-US" smtClean="0"/>
              <a:t>6/8/2022</a:t>
            </a:fld>
            <a:endParaRPr lang="en-US"/>
          </a:p>
        </p:txBody>
      </p:sp>
      <p:sp>
        <p:nvSpPr>
          <p:cNvPr id="8" name="Slide Number Placeholder 7">
            <a:extLst>
              <a:ext uri="{FF2B5EF4-FFF2-40B4-BE49-F238E27FC236}">
                <a16:creationId xmlns:a16="http://schemas.microsoft.com/office/drawing/2014/main" id="{3DEF1F46-EE6A-F2DC-64F8-02A23EB9484D}"/>
              </a:ext>
            </a:extLst>
          </p:cNvPr>
          <p:cNvSpPr>
            <a:spLocks noGrp="1"/>
          </p:cNvSpPr>
          <p:nvPr>
            <p:ph type="sldNum" sz="quarter" idx="12"/>
          </p:nvPr>
        </p:nvSpPr>
        <p:spPr/>
        <p:txBody>
          <a:bodyPr/>
          <a:lstStyle/>
          <a:p>
            <a:fld id="{68553B78-4CD9-4DCE-A594-540EA923ABD2}" type="slidenum">
              <a:rPr lang="en-US" smtClean="0"/>
              <a:t>2</a:t>
            </a:fld>
            <a:endParaRPr lang="en-US" dirty="0"/>
          </a:p>
        </p:txBody>
      </p:sp>
    </p:spTree>
    <p:extLst>
      <p:ext uri="{BB962C8B-B14F-4D97-AF65-F5344CB8AC3E}">
        <p14:creationId xmlns:p14="http://schemas.microsoft.com/office/powerpoint/2010/main" val="4128291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6228-5FBE-DC99-EC51-80F32D518DD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8FFBB1E5-017C-0678-C9EB-14FC244E9DDF}"/>
              </a:ext>
            </a:extLst>
          </p:cNvPr>
          <p:cNvSpPr>
            <a:spLocks noGrp="1"/>
          </p:cNvSpPr>
          <p:nvPr>
            <p:ph idx="1"/>
          </p:nvPr>
        </p:nvSpPr>
        <p:spPr>
          <a:xfrm>
            <a:off x="838200" y="1825624"/>
            <a:ext cx="10515600" cy="4530725"/>
          </a:xfrm>
        </p:spPr>
        <p:txBody>
          <a:bodyPr>
            <a:normAutofit/>
          </a:bodyPr>
          <a:lstStyle/>
          <a:p>
            <a:r>
              <a:rPr lang="en-US" sz="2200" dirty="0"/>
              <a:t>The number of consecutive valid headers required for synchronization can be mathematically optimized with sufficient data. The performance enhancement would be significant compared to the negligible cost in resources of the additional FPGA resources</a:t>
            </a:r>
          </a:p>
          <a:p>
            <a:pPr marL="0" indent="0">
              <a:buNone/>
            </a:pPr>
            <a:endParaRPr lang="en-US" sz="2200" dirty="0"/>
          </a:p>
          <a:p>
            <a:r>
              <a:rPr lang="en-US" sz="2200" dirty="0"/>
              <a:t>The system can be improved, or a variant can be developed, which address bit flips. The aligners in this project are built to recover quickly from adds or drops but not flips</a:t>
            </a:r>
          </a:p>
        </p:txBody>
      </p:sp>
      <p:sp>
        <p:nvSpPr>
          <p:cNvPr id="6" name="Date Placeholder 5">
            <a:extLst>
              <a:ext uri="{FF2B5EF4-FFF2-40B4-BE49-F238E27FC236}">
                <a16:creationId xmlns:a16="http://schemas.microsoft.com/office/drawing/2014/main" id="{DF5BBCD6-DB8A-1A1C-629A-8C0F2F10A6E0}"/>
              </a:ext>
            </a:extLst>
          </p:cNvPr>
          <p:cNvSpPr>
            <a:spLocks noGrp="1"/>
          </p:cNvSpPr>
          <p:nvPr>
            <p:ph type="dt" sz="half" idx="10"/>
          </p:nvPr>
        </p:nvSpPr>
        <p:spPr/>
        <p:txBody>
          <a:bodyPr/>
          <a:lstStyle/>
          <a:p>
            <a:fld id="{0259CA80-CE45-477B-8B19-70EDD097D850}" type="datetime1">
              <a:rPr lang="en-US" smtClean="0"/>
              <a:t>6/8/2022</a:t>
            </a:fld>
            <a:endParaRPr lang="en-US"/>
          </a:p>
        </p:txBody>
      </p:sp>
      <p:sp>
        <p:nvSpPr>
          <p:cNvPr id="7" name="Slide Number Placeholder 6">
            <a:extLst>
              <a:ext uri="{FF2B5EF4-FFF2-40B4-BE49-F238E27FC236}">
                <a16:creationId xmlns:a16="http://schemas.microsoft.com/office/drawing/2014/main" id="{24D94D89-6743-C950-1BA2-9F20A8D45D72}"/>
              </a:ext>
            </a:extLst>
          </p:cNvPr>
          <p:cNvSpPr>
            <a:spLocks noGrp="1"/>
          </p:cNvSpPr>
          <p:nvPr>
            <p:ph type="sldNum" sz="quarter" idx="12"/>
          </p:nvPr>
        </p:nvSpPr>
        <p:spPr/>
        <p:txBody>
          <a:bodyPr/>
          <a:lstStyle/>
          <a:p>
            <a:fld id="{68553B78-4CD9-4DCE-A594-540EA923ABD2}" type="slidenum">
              <a:rPr lang="en-US" smtClean="0"/>
              <a:t>20</a:t>
            </a:fld>
            <a:endParaRPr lang="en-US"/>
          </a:p>
        </p:txBody>
      </p:sp>
      <p:pic>
        <p:nvPicPr>
          <p:cNvPr id="5" name="Picture 4">
            <a:extLst>
              <a:ext uri="{FF2B5EF4-FFF2-40B4-BE49-F238E27FC236}">
                <a16:creationId xmlns:a16="http://schemas.microsoft.com/office/drawing/2014/main" id="{8238C401-C9DE-27DF-9D2B-58304887BBF0}"/>
              </a:ext>
            </a:extLst>
          </p:cNvPr>
          <p:cNvPicPr>
            <a:picLocks noChangeAspect="1"/>
          </p:cNvPicPr>
          <p:nvPr/>
        </p:nvPicPr>
        <p:blipFill>
          <a:blip r:embed="rId2"/>
          <a:stretch>
            <a:fillRect/>
          </a:stretch>
        </p:blipFill>
        <p:spPr>
          <a:xfrm>
            <a:off x="1423335" y="4729941"/>
            <a:ext cx="9345329" cy="771633"/>
          </a:xfrm>
          <a:prstGeom prst="rect">
            <a:avLst/>
          </a:prstGeom>
        </p:spPr>
      </p:pic>
    </p:spTree>
    <p:extLst>
      <p:ext uri="{BB962C8B-B14F-4D97-AF65-F5344CB8AC3E}">
        <p14:creationId xmlns:p14="http://schemas.microsoft.com/office/powerpoint/2010/main" val="3016398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C104-E05C-7925-018E-154FAA2E408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A73BC4F-8AF7-6FB9-DFC4-EF59EDDA894D}"/>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49437897-30DF-B4B7-363C-F1045BBB39C4}"/>
              </a:ext>
            </a:extLst>
          </p:cNvPr>
          <p:cNvSpPr>
            <a:spLocks noGrp="1"/>
          </p:cNvSpPr>
          <p:nvPr>
            <p:ph type="dt" sz="half" idx="10"/>
          </p:nvPr>
        </p:nvSpPr>
        <p:spPr/>
        <p:txBody>
          <a:bodyPr/>
          <a:lstStyle/>
          <a:p>
            <a:fld id="{75FFF049-9893-415D-8110-49FCE9D94F9F}" type="datetime1">
              <a:rPr lang="en-US" smtClean="0"/>
              <a:t>6/8/2022</a:t>
            </a:fld>
            <a:endParaRPr lang="en-US"/>
          </a:p>
        </p:txBody>
      </p:sp>
      <p:sp>
        <p:nvSpPr>
          <p:cNvPr id="5" name="Slide Number Placeholder 4">
            <a:extLst>
              <a:ext uri="{FF2B5EF4-FFF2-40B4-BE49-F238E27FC236}">
                <a16:creationId xmlns:a16="http://schemas.microsoft.com/office/drawing/2014/main" id="{EB730D8F-75DB-AB11-8462-A484A774DA13}"/>
              </a:ext>
            </a:extLst>
          </p:cNvPr>
          <p:cNvSpPr>
            <a:spLocks noGrp="1"/>
          </p:cNvSpPr>
          <p:nvPr>
            <p:ph type="sldNum" sz="quarter" idx="12"/>
          </p:nvPr>
        </p:nvSpPr>
        <p:spPr/>
        <p:txBody>
          <a:bodyPr/>
          <a:lstStyle/>
          <a:p>
            <a:fld id="{68553B78-4CD9-4DCE-A594-540EA923ABD2}" type="slidenum">
              <a:rPr lang="en-US" smtClean="0"/>
              <a:t>21</a:t>
            </a:fld>
            <a:endParaRPr lang="en-US"/>
          </a:p>
        </p:txBody>
      </p:sp>
    </p:spTree>
    <p:extLst>
      <p:ext uri="{BB962C8B-B14F-4D97-AF65-F5344CB8AC3E}">
        <p14:creationId xmlns:p14="http://schemas.microsoft.com/office/powerpoint/2010/main" val="2601599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69F2-064B-0698-FFDB-0962340127C1}"/>
              </a:ext>
            </a:extLst>
          </p:cNvPr>
          <p:cNvSpPr>
            <a:spLocks noGrp="1"/>
          </p:cNvSpPr>
          <p:nvPr>
            <p:ph type="title"/>
          </p:nvPr>
        </p:nvSpPr>
        <p:spPr/>
        <p:txBody>
          <a:bodyPr/>
          <a:lstStyle/>
          <a:p>
            <a:r>
              <a:rPr lang="en-US" dirty="0"/>
              <a:t>Extra Slides</a:t>
            </a:r>
          </a:p>
        </p:txBody>
      </p:sp>
      <p:sp>
        <p:nvSpPr>
          <p:cNvPr id="3" name="Content Placeholder 2">
            <a:extLst>
              <a:ext uri="{FF2B5EF4-FFF2-40B4-BE49-F238E27FC236}">
                <a16:creationId xmlns:a16="http://schemas.microsoft.com/office/drawing/2014/main" id="{37711D24-31F9-0C02-CC37-E159D93D8C8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140A804-F3BA-6819-E833-64E3CBD04EAD}"/>
              </a:ext>
            </a:extLst>
          </p:cNvPr>
          <p:cNvSpPr>
            <a:spLocks noGrp="1"/>
          </p:cNvSpPr>
          <p:nvPr>
            <p:ph type="dt" sz="half" idx="10"/>
          </p:nvPr>
        </p:nvSpPr>
        <p:spPr/>
        <p:txBody>
          <a:bodyPr/>
          <a:lstStyle/>
          <a:p>
            <a:fld id="{2E3EF467-3EE3-45F7-A71D-548D2580CAA0}" type="datetime1">
              <a:rPr lang="en-US" smtClean="0"/>
              <a:t>6/8/2022</a:t>
            </a:fld>
            <a:endParaRPr lang="en-US"/>
          </a:p>
        </p:txBody>
      </p:sp>
      <p:sp>
        <p:nvSpPr>
          <p:cNvPr id="5" name="Slide Number Placeholder 4">
            <a:extLst>
              <a:ext uri="{FF2B5EF4-FFF2-40B4-BE49-F238E27FC236}">
                <a16:creationId xmlns:a16="http://schemas.microsoft.com/office/drawing/2014/main" id="{93241B65-B93D-FB58-E7EC-0FC43EA85A58}"/>
              </a:ext>
            </a:extLst>
          </p:cNvPr>
          <p:cNvSpPr>
            <a:spLocks noGrp="1"/>
          </p:cNvSpPr>
          <p:nvPr>
            <p:ph type="sldNum" sz="quarter" idx="12"/>
          </p:nvPr>
        </p:nvSpPr>
        <p:spPr/>
        <p:txBody>
          <a:bodyPr/>
          <a:lstStyle/>
          <a:p>
            <a:fld id="{68553B78-4CD9-4DCE-A594-540EA923ABD2}" type="slidenum">
              <a:rPr lang="en-US" smtClean="0"/>
              <a:t>22</a:t>
            </a:fld>
            <a:endParaRPr lang="en-US"/>
          </a:p>
        </p:txBody>
      </p:sp>
    </p:spTree>
    <p:extLst>
      <p:ext uri="{BB962C8B-B14F-4D97-AF65-F5344CB8AC3E}">
        <p14:creationId xmlns:p14="http://schemas.microsoft.com/office/powerpoint/2010/main" val="3255814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234A-2C5C-EC3F-D74A-2B1A9793B318}"/>
              </a:ext>
            </a:extLst>
          </p:cNvPr>
          <p:cNvSpPr>
            <a:spLocks noGrp="1"/>
          </p:cNvSpPr>
          <p:nvPr>
            <p:ph type="title"/>
          </p:nvPr>
        </p:nvSpPr>
        <p:spPr/>
        <p:txBody>
          <a:bodyPr/>
          <a:lstStyle/>
          <a:p>
            <a:r>
              <a:rPr lang="en-US" dirty="0"/>
              <a:t>Original Scheme: Gearbox </a:t>
            </a:r>
            <a:r>
              <a:rPr lang="en-US" dirty="0" err="1"/>
              <a:t>Bitslip</a:t>
            </a:r>
            <a:endParaRPr lang="en-US" dirty="0"/>
          </a:p>
        </p:txBody>
      </p:sp>
      <p:sp>
        <p:nvSpPr>
          <p:cNvPr id="4" name="Date Placeholder 3">
            <a:extLst>
              <a:ext uri="{FF2B5EF4-FFF2-40B4-BE49-F238E27FC236}">
                <a16:creationId xmlns:a16="http://schemas.microsoft.com/office/drawing/2014/main" id="{66EEA0F6-F3CC-8255-5F36-68BC999D4B89}"/>
              </a:ext>
            </a:extLst>
          </p:cNvPr>
          <p:cNvSpPr>
            <a:spLocks noGrp="1"/>
          </p:cNvSpPr>
          <p:nvPr>
            <p:ph type="dt" sz="half" idx="10"/>
          </p:nvPr>
        </p:nvSpPr>
        <p:spPr/>
        <p:txBody>
          <a:bodyPr/>
          <a:lstStyle/>
          <a:p>
            <a:fld id="{2E3EF467-3EE3-45F7-A71D-548D2580CAA0}" type="datetime1">
              <a:rPr lang="en-US" smtClean="0"/>
              <a:t>6/8/2022</a:t>
            </a:fld>
            <a:endParaRPr lang="en-US"/>
          </a:p>
        </p:txBody>
      </p:sp>
      <p:sp>
        <p:nvSpPr>
          <p:cNvPr id="5" name="Slide Number Placeholder 4">
            <a:extLst>
              <a:ext uri="{FF2B5EF4-FFF2-40B4-BE49-F238E27FC236}">
                <a16:creationId xmlns:a16="http://schemas.microsoft.com/office/drawing/2014/main" id="{C2E08260-317A-0934-D633-0EAEAD4425C8}"/>
              </a:ext>
            </a:extLst>
          </p:cNvPr>
          <p:cNvSpPr>
            <a:spLocks noGrp="1"/>
          </p:cNvSpPr>
          <p:nvPr>
            <p:ph type="sldNum" sz="quarter" idx="12"/>
          </p:nvPr>
        </p:nvSpPr>
        <p:spPr/>
        <p:txBody>
          <a:bodyPr/>
          <a:lstStyle/>
          <a:p>
            <a:fld id="{68553B78-4CD9-4DCE-A594-540EA923ABD2}" type="slidenum">
              <a:rPr lang="en-US" smtClean="0"/>
              <a:t>23</a:t>
            </a:fld>
            <a:endParaRPr lang="en-US"/>
          </a:p>
        </p:txBody>
      </p:sp>
      <p:pic>
        <p:nvPicPr>
          <p:cNvPr id="6" name="Content Placeholder 5">
            <a:extLst>
              <a:ext uri="{FF2B5EF4-FFF2-40B4-BE49-F238E27FC236}">
                <a16:creationId xmlns:a16="http://schemas.microsoft.com/office/drawing/2014/main" id="{CCEB411A-7AED-5831-8159-AD1E80790FF2}"/>
              </a:ext>
            </a:extLst>
          </p:cNvPr>
          <p:cNvPicPr>
            <a:picLocks noGrp="1" noChangeAspect="1"/>
          </p:cNvPicPr>
          <p:nvPr>
            <p:ph idx="1"/>
          </p:nvPr>
        </p:nvPicPr>
        <p:blipFill>
          <a:blip r:embed="rId2"/>
          <a:stretch>
            <a:fillRect/>
          </a:stretch>
        </p:blipFill>
        <p:spPr>
          <a:xfrm>
            <a:off x="3249072" y="1825625"/>
            <a:ext cx="5693856" cy="4351338"/>
          </a:xfrm>
        </p:spPr>
      </p:pic>
    </p:spTree>
    <p:extLst>
      <p:ext uri="{BB962C8B-B14F-4D97-AF65-F5344CB8AC3E}">
        <p14:creationId xmlns:p14="http://schemas.microsoft.com/office/powerpoint/2010/main" val="571657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3414-5073-1801-5FEC-AD867084C65C}"/>
              </a:ext>
            </a:extLst>
          </p:cNvPr>
          <p:cNvSpPr>
            <a:spLocks noGrp="1"/>
          </p:cNvSpPr>
          <p:nvPr>
            <p:ph type="title"/>
          </p:nvPr>
        </p:nvSpPr>
        <p:spPr/>
        <p:txBody>
          <a:bodyPr/>
          <a:lstStyle/>
          <a:p>
            <a:r>
              <a:rPr lang="en-US" dirty="0"/>
              <a:t>Differences Between Variants</a:t>
            </a:r>
          </a:p>
        </p:txBody>
      </p:sp>
      <p:sp>
        <p:nvSpPr>
          <p:cNvPr id="4" name="Text Placeholder 3">
            <a:extLst>
              <a:ext uri="{FF2B5EF4-FFF2-40B4-BE49-F238E27FC236}">
                <a16:creationId xmlns:a16="http://schemas.microsoft.com/office/drawing/2014/main" id="{E273B0DC-39C4-D3B4-40C7-1067EE5B937B}"/>
              </a:ext>
            </a:extLst>
          </p:cNvPr>
          <p:cNvSpPr>
            <a:spLocks noGrp="1"/>
          </p:cNvSpPr>
          <p:nvPr>
            <p:ph type="body" sz="half" idx="2"/>
          </p:nvPr>
        </p:nvSpPr>
        <p:spPr/>
        <p:txBody>
          <a:bodyPr>
            <a:normAutofit lnSpcReduction="10000"/>
          </a:bodyPr>
          <a:lstStyle/>
          <a:p>
            <a:pPr marL="342900" indent="-342900">
              <a:buFont typeface="Arial" panose="020B0604020202020204" pitchFamily="34" charset="0"/>
              <a:buChar char="•"/>
            </a:pPr>
            <a:r>
              <a:rPr lang="en-US" sz="2200" dirty="0"/>
              <a:t>HS3-HS33 all use equally spaced hop differences:</a:t>
            </a:r>
          </a:p>
          <a:p>
            <a:pPr marL="800100" lvl="1" indent="-342900">
              <a:buFont typeface="Arial" panose="020B0604020202020204" pitchFamily="34" charset="0"/>
              <a:buChar char="•"/>
            </a:pPr>
            <a:r>
              <a:rPr lang="en-US" sz="1800" dirty="0"/>
              <a:t>HS11 seeker 0 will check position 0, 11, 22 …</a:t>
            </a:r>
          </a:p>
          <a:p>
            <a:pPr marL="342900" indent="-342900">
              <a:buFont typeface="Arial" panose="020B0604020202020204" pitchFamily="34" charset="0"/>
              <a:buChar char="•"/>
            </a:pPr>
            <a:r>
              <a:rPr lang="en-US" sz="2200" dirty="0"/>
              <a:t>HS2 seekers span a range and move in opposite directions:</a:t>
            </a:r>
          </a:p>
          <a:p>
            <a:pPr marL="800100" lvl="1" indent="-342900">
              <a:buFont typeface="Arial" panose="020B0604020202020204" pitchFamily="34" charset="0"/>
              <a:buChar char="•"/>
            </a:pPr>
            <a:r>
              <a:rPr lang="en-US" sz="1800" dirty="0"/>
              <a:t>Seeker 0 checks 0, 1, …, 33  while seeker 1 will check 66, 65, …, 34 </a:t>
            </a:r>
          </a:p>
          <a:p>
            <a:pPr marL="342900" indent="-342900">
              <a:buFont typeface="Arial" panose="020B0604020202020204" pitchFamily="34" charset="0"/>
              <a:buChar char="•"/>
            </a:pPr>
            <a:r>
              <a:rPr lang="en-US" sz="2200" dirty="0"/>
              <a:t>Seeker 1 is an improved original with up to 8 hops per 66b word instead of 1</a:t>
            </a:r>
          </a:p>
        </p:txBody>
      </p:sp>
      <p:sp>
        <p:nvSpPr>
          <p:cNvPr id="5" name="Date Placeholder 4">
            <a:extLst>
              <a:ext uri="{FF2B5EF4-FFF2-40B4-BE49-F238E27FC236}">
                <a16:creationId xmlns:a16="http://schemas.microsoft.com/office/drawing/2014/main" id="{F73153E6-3619-DE1A-FFE0-3AC8F738ADB8}"/>
              </a:ext>
            </a:extLst>
          </p:cNvPr>
          <p:cNvSpPr>
            <a:spLocks noGrp="1"/>
          </p:cNvSpPr>
          <p:nvPr>
            <p:ph type="dt" sz="half" idx="10"/>
          </p:nvPr>
        </p:nvSpPr>
        <p:spPr/>
        <p:txBody>
          <a:bodyPr/>
          <a:lstStyle/>
          <a:p>
            <a:fld id="{7DD31896-983E-4E0C-BDEF-F227EDD443C4}" type="datetime1">
              <a:rPr lang="en-US" smtClean="0"/>
              <a:t>6/8/2022</a:t>
            </a:fld>
            <a:endParaRPr lang="en-US"/>
          </a:p>
        </p:txBody>
      </p:sp>
      <p:sp>
        <p:nvSpPr>
          <p:cNvPr id="6" name="Slide Number Placeholder 5">
            <a:extLst>
              <a:ext uri="{FF2B5EF4-FFF2-40B4-BE49-F238E27FC236}">
                <a16:creationId xmlns:a16="http://schemas.microsoft.com/office/drawing/2014/main" id="{CE59CC24-41F1-0AC6-AA3B-C5B147A18806}"/>
              </a:ext>
            </a:extLst>
          </p:cNvPr>
          <p:cNvSpPr>
            <a:spLocks noGrp="1"/>
          </p:cNvSpPr>
          <p:nvPr>
            <p:ph type="sldNum" sz="quarter" idx="12"/>
          </p:nvPr>
        </p:nvSpPr>
        <p:spPr/>
        <p:txBody>
          <a:bodyPr/>
          <a:lstStyle/>
          <a:p>
            <a:fld id="{68553B78-4CD9-4DCE-A594-540EA923ABD2}" type="slidenum">
              <a:rPr lang="en-US" smtClean="0"/>
              <a:t>24</a:t>
            </a:fld>
            <a:endParaRPr lang="en-US"/>
          </a:p>
        </p:txBody>
      </p:sp>
      <p:graphicFrame>
        <p:nvGraphicFramePr>
          <p:cNvPr id="7" name="Content Placeholder 6">
            <a:extLst>
              <a:ext uri="{FF2B5EF4-FFF2-40B4-BE49-F238E27FC236}">
                <a16:creationId xmlns:a16="http://schemas.microsoft.com/office/drawing/2014/main" id="{3D6DF5F8-35B9-4EFE-8B3E-34E5FA35DF7C}"/>
              </a:ext>
            </a:extLst>
          </p:cNvPr>
          <p:cNvGraphicFramePr>
            <a:graphicFrameLocks noGrp="1"/>
          </p:cNvGraphicFramePr>
          <p:nvPr>
            <p:ph idx="1"/>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0730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FD66-357A-2E0E-3A1A-9398CE502C62}"/>
              </a:ext>
            </a:extLst>
          </p:cNvPr>
          <p:cNvSpPr>
            <a:spLocks noGrp="1"/>
          </p:cNvSpPr>
          <p:nvPr>
            <p:ph type="title"/>
          </p:nvPr>
        </p:nvSpPr>
        <p:spPr/>
        <p:txBody>
          <a:bodyPr/>
          <a:lstStyle/>
          <a:p>
            <a:r>
              <a:rPr lang="en-US" dirty="0"/>
              <a:t>Performance Trendlines</a:t>
            </a:r>
          </a:p>
        </p:txBody>
      </p:sp>
      <p:sp>
        <p:nvSpPr>
          <p:cNvPr id="4" name="Text Placeholder 3">
            <a:extLst>
              <a:ext uri="{FF2B5EF4-FFF2-40B4-BE49-F238E27FC236}">
                <a16:creationId xmlns:a16="http://schemas.microsoft.com/office/drawing/2014/main" id="{771F78BC-28A9-5787-4764-DD03C70E3451}"/>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200" dirty="0"/>
              <a:t>Hops are still performed unidirectionally, but having multiple seekers means the starting positions at desync are </a:t>
            </a:r>
            <a:r>
              <a:rPr lang="en-US" sz="2200" i="1" dirty="0"/>
              <a:t>mostly</a:t>
            </a:r>
            <a:r>
              <a:rPr lang="en-US" sz="2200" dirty="0"/>
              <a:t> random</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However, multiples of </a:t>
            </a:r>
            <a:r>
              <a:rPr lang="en-US" sz="2200" i="1" dirty="0"/>
              <a:t>n</a:t>
            </a:r>
            <a:r>
              <a:rPr lang="en-US" sz="2200" dirty="0"/>
              <a:t> in an </a:t>
            </a:r>
            <a:r>
              <a:rPr lang="en-US" sz="2200" dirty="0" err="1"/>
              <a:t>HS</a:t>
            </a:r>
            <a:r>
              <a:rPr lang="en-US" sz="2200" i="1" dirty="0" err="1"/>
              <a:t>n</a:t>
            </a:r>
            <a:r>
              <a:rPr lang="en-US" sz="2200" dirty="0"/>
              <a:t> scheme have a predetermined number of hops and show linear ascending behavior</a:t>
            </a:r>
          </a:p>
        </p:txBody>
      </p:sp>
      <p:sp>
        <p:nvSpPr>
          <p:cNvPr id="5" name="Date Placeholder 4">
            <a:extLst>
              <a:ext uri="{FF2B5EF4-FFF2-40B4-BE49-F238E27FC236}">
                <a16:creationId xmlns:a16="http://schemas.microsoft.com/office/drawing/2014/main" id="{2A1640F2-9654-FAA9-BCE1-C29AD4665E56}"/>
              </a:ext>
            </a:extLst>
          </p:cNvPr>
          <p:cNvSpPr>
            <a:spLocks noGrp="1"/>
          </p:cNvSpPr>
          <p:nvPr>
            <p:ph type="dt" sz="half" idx="10"/>
          </p:nvPr>
        </p:nvSpPr>
        <p:spPr/>
        <p:txBody>
          <a:bodyPr/>
          <a:lstStyle/>
          <a:p>
            <a:fld id="{7DD31896-983E-4E0C-BDEF-F227EDD443C4}" type="datetime1">
              <a:rPr lang="en-US" smtClean="0"/>
              <a:t>6/8/2022</a:t>
            </a:fld>
            <a:endParaRPr lang="en-US"/>
          </a:p>
        </p:txBody>
      </p:sp>
      <p:sp>
        <p:nvSpPr>
          <p:cNvPr id="6" name="Slide Number Placeholder 5">
            <a:extLst>
              <a:ext uri="{FF2B5EF4-FFF2-40B4-BE49-F238E27FC236}">
                <a16:creationId xmlns:a16="http://schemas.microsoft.com/office/drawing/2014/main" id="{AF591E5D-255B-2724-F412-BC14AD7773B9}"/>
              </a:ext>
            </a:extLst>
          </p:cNvPr>
          <p:cNvSpPr>
            <a:spLocks noGrp="1"/>
          </p:cNvSpPr>
          <p:nvPr>
            <p:ph type="sldNum" sz="quarter" idx="12"/>
          </p:nvPr>
        </p:nvSpPr>
        <p:spPr/>
        <p:txBody>
          <a:bodyPr/>
          <a:lstStyle/>
          <a:p>
            <a:fld id="{68553B78-4CD9-4DCE-A594-540EA923ABD2}" type="slidenum">
              <a:rPr lang="en-US" smtClean="0"/>
              <a:t>25</a:t>
            </a:fld>
            <a:endParaRPr lang="en-US" dirty="0"/>
          </a:p>
        </p:txBody>
      </p:sp>
      <p:graphicFrame>
        <p:nvGraphicFramePr>
          <p:cNvPr id="7" name="Content Placeholder 6">
            <a:extLst>
              <a:ext uri="{FF2B5EF4-FFF2-40B4-BE49-F238E27FC236}">
                <a16:creationId xmlns:a16="http://schemas.microsoft.com/office/drawing/2014/main" id="{E731CC98-476C-C856-2863-133E33C39D51}"/>
              </a:ext>
            </a:extLst>
          </p:cNvPr>
          <p:cNvGraphicFramePr>
            <a:graphicFrameLocks noGrp="1"/>
          </p:cNvGraphicFramePr>
          <p:nvPr>
            <p:ph idx="1"/>
            <p:extLst>
              <p:ext uri="{D42A27DB-BD31-4B8C-83A1-F6EECF244321}">
                <p14:modId xmlns:p14="http://schemas.microsoft.com/office/powerpoint/2010/main" val="303334266"/>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3461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4CA0-63C2-16F0-06A5-CEC07630678F}"/>
              </a:ext>
            </a:extLst>
          </p:cNvPr>
          <p:cNvSpPr>
            <a:spLocks noGrp="1"/>
          </p:cNvSpPr>
          <p:nvPr>
            <p:ph type="title"/>
          </p:nvPr>
        </p:nvSpPr>
        <p:spPr/>
        <p:txBody>
          <a:bodyPr/>
          <a:lstStyle/>
          <a:p>
            <a:r>
              <a:rPr lang="en-US" dirty="0"/>
              <a:t>Negative Effects of Seeker Competition</a:t>
            </a:r>
          </a:p>
        </p:txBody>
      </p:sp>
      <p:sp>
        <p:nvSpPr>
          <p:cNvPr id="4" name="Text Placeholder 3">
            <a:extLst>
              <a:ext uri="{FF2B5EF4-FFF2-40B4-BE49-F238E27FC236}">
                <a16:creationId xmlns:a16="http://schemas.microsoft.com/office/drawing/2014/main" id="{3E629241-6446-CEA5-0274-DD711D47BE70}"/>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sz="2200" dirty="0"/>
              <a:t>Seekers determine correct position by eliminating incorrect positions.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With more seekers, the probability of one incorrect position seeing multiple correct header bits increases.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For that reason, </a:t>
            </a:r>
            <a:r>
              <a:rPr lang="en-US" sz="2200" dirty="0" err="1"/>
              <a:t>HS</a:t>
            </a:r>
            <a:r>
              <a:rPr lang="en-US" sz="2200" i="1" dirty="0" err="1"/>
              <a:t>n</a:t>
            </a:r>
            <a:r>
              <a:rPr lang="en-US" sz="2200" dirty="0"/>
              <a:t> can occasionally outperform FP</a:t>
            </a:r>
          </a:p>
        </p:txBody>
      </p:sp>
      <p:sp>
        <p:nvSpPr>
          <p:cNvPr id="5" name="Date Placeholder 4">
            <a:extLst>
              <a:ext uri="{FF2B5EF4-FFF2-40B4-BE49-F238E27FC236}">
                <a16:creationId xmlns:a16="http://schemas.microsoft.com/office/drawing/2014/main" id="{05918D2E-9644-90CA-7A27-0BDBF6B11464}"/>
              </a:ext>
            </a:extLst>
          </p:cNvPr>
          <p:cNvSpPr>
            <a:spLocks noGrp="1"/>
          </p:cNvSpPr>
          <p:nvPr>
            <p:ph type="dt" sz="half" idx="10"/>
          </p:nvPr>
        </p:nvSpPr>
        <p:spPr/>
        <p:txBody>
          <a:bodyPr/>
          <a:lstStyle/>
          <a:p>
            <a:fld id="{7DD31896-983E-4E0C-BDEF-F227EDD443C4}" type="datetime1">
              <a:rPr lang="en-US" smtClean="0"/>
              <a:t>6/8/2022</a:t>
            </a:fld>
            <a:endParaRPr lang="en-US"/>
          </a:p>
        </p:txBody>
      </p:sp>
      <p:sp>
        <p:nvSpPr>
          <p:cNvPr id="6" name="Slide Number Placeholder 5">
            <a:extLst>
              <a:ext uri="{FF2B5EF4-FFF2-40B4-BE49-F238E27FC236}">
                <a16:creationId xmlns:a16="http://schemas.microsoft.com/office/drawing/2014/main" id="{508EA7A8-E807-0B9B-3693-FDBCA04F02A9}"/>
              </a:ext>
            </a:extLst>
          </p:cNvPr>
          <p:cNvSpPr>
            <a:spLocks noGrp="1"/>
          </p:cNvSpPr>
          <p:nvPr>
            <p:ph type="sldNum" sz="quarter" idx="12"/>
          </p:nvPr>
        </p:nvSpPr>
        <p:spPr/>
        <p:txBody>
          <a:bodyPr/>
          <a:lstStyle/>
          <a:p>
            <a:fld id="{68553B78-4CD9-4DCE-A594-540EA923ABD2}" type="slidenum">
              <a:rPr lang="en-US" smtClean="0"/>
              <a:t>26</a:t>
            </a:fld>
            <a:endParaRPr lang="en-US"/>
          </a:p>
        </p:txBody>
      </p:sp>
      <p:graphicFrame>
        <p:nvGraphicFramePr>
          <p:cNvPr id="9" name="Content Placeholder 8">
            <a:extLst>
              <a:ext uri="{FF2B5EF4-FFF2-40B4-BE49-F238E27FC236}">
                <a16:creationId xmlns:a16="http://schemas.microsoft.com/office/drawing/2014/main" id="{C2C0E6BF-E921-451A-A7DE-9DCC6F447FB6}"/>
              </a:ext>
            </a:extLst>
          </p:cNvPr>
          <p:cNvGraphicFramePr>
            <a:graphicFrameLocks noGrp="1"/>
          </p:cNvGraphicFramePr>
          <p:nvPr>
            <p:ph idx="1"/>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4331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9316-C5E9-3C34-0A64-02C0A1B3A870}"/>
              </a:ext>
            </a:extLst>
          </p:cNvPr>
          <p:cNvSpPr>
            <a:spLocks noGrp="1"/>
          </p:cNvSpPr>
          <p:nvPr>
            <p:ph type="title"/>
          </p:nvPr>
        </p:nvSpPr>
        <p:spPr/>
        <p:txBody>
          <a:bodyPr/>
          <a:lstStyle/>
          <a:p>
            <a:r>
              <a:rPr lang="en-US" dirty="0"/>
              <a:t>Utilization with HS1 Included</a:t>
            </a:r>
          </a:p>
        </p:txBody>
      </p:sp>
      <p:sp>
        <p:nvSpPr>
          <p:cNvPr id="5" name="Date Placeholder 4">
            <a:extLst>
              <a:ext uri="{FF2B5EF4-FFF2-40B4-BE49-F238E27FC236}">
                <a16:creationId xmlns:a16="http://schemas.microsoft.com/office/drawing/2014/main" id="{09A340BD-DE7D-D243-B8AD-2BB12C15F5B1}"/>
              </a:ext>
            </a:extLst>
          </p:cNvPr>
          <p:cNvSpPr>
            <a:spLocks noGrp="1"/>
          </p:cNvSpPr>
          <p:nvPr>
            <p:ph type="dt" sz="half" idx="10"/>
          </p:nvPr>
        </p:nvSpPr>
        <p:spPr/>
        <p:txBody>
          <a:bodyPr/>
          <a:lstStyle/>
          <a:p>
            <a:fld id="{930A9AD4-28EF-42D4-9B05-578CD78DA8E3}" type="datetime1">
              <a:rPr lang="en-US" smtClean="0"/>
              <a:t>6/8/2022</a:t>
            </a:fld>
            <a:endParaRPr lang="en-US"/>
          </a:p>
        </p:txBody>
      </p:sp>
      <p:sp>
        <p:nvSpPr>
          <p:cNvPr id="6" name="Slide Number Placeholder 5">
            <a:extLst>
              <a:ext uri="{FF2B5EF4-FFF2-40B4-BE49-F238E27FC236}">
                <a16:creationId xmlns:a16="http://schemas.microsoft.com/office/drawing/2014/main" id="{28C344D0-32CF-5E0C-A206-18FC9F494627}"/>
              </a:ext>
            </a:extLst>
          </p:cNvPr>
          <p:cNvSpPr>
            <a:spLocks noGrp="1"/>
          </p:cNvSpPr>
          <p:nvPr>
            <p:ph type="sldNum" sz="quarter" idx="12"/>
          </p:nvPr>
        </p:nvSpPr>
        <p:spPr/>
        <p:txBody>
          <a:bodyPr/>
          <a:lstStyle/>
          <a:p>
            <a:fld id="{68553B78-4CD9-4DCE-A594-540EA923ABD2}" type="slidenum">
              <a:rPr lang="en-US" smtClean="0"/>
              <a:t>27</a:t>
            </a:fld>
            <a:endParaRPr lang="en-US"/>
          </a:p>
        </p:txBody>
      </p:sp>
      <p:graphicFrame>
        <p:nvGraphicFramePr>
          <p:cNvPr id="7" name="Content Placeholder 6">
            <a:extLst>
              <a:ext uri="{FF2B5EF4-FFF2-40B4-BE49-F238E27FC236}">
                <a16:creationId xmlns:a16="http://schemas.microsoft.com/office/drawing/2014/main" id="{E554B01B-CF3D-8150-497C-16C546549987}"/>
              </a:ext>
            </a:extLst>
          </p:cNvPr>
          <p:cNvGraphicFramePr>
            <a:graphicFrameLocks noGrp="1"/>
          </p:cNvGraphicFramePr>
          <p:nvPr>
            <p:ph sz="half" idx="1"/>
            <p:extLst>
              <p:ext uri="{D42A27DB-BD31-4B8C-83A1-F6EECF244321}">
                <p14:modId xmlns:p14="http://schemas.microsoft.com/office/powerpoint/2010/main" val="559582830"/>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6">
            <a:extLst>
              <a:ext uri="{FF2B5EF4-FFF2-40B4-BE49-F238E27FC236}">
                <a16:creationId xmlns:a16="http://schemas.microsoft.com/office/drawing/2014/main" id="{AE4DFAB4-8613-70E6-452F-20F3741BF659}"/>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9159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8C5E-654A-C26E-7AC2-92D60EA241F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6FD480B0-24CA-2E04-CAAB-A74A5B2C6A1F}"/>
              </a:ext>
            </a:extLst>
          </p:cNvPr>
          <p:cNvSpPr>
            <a:spLocks noGrp="1"/>
          </p:cNvSpPr>
          <p:nvPr>
            <p:ph type="dt" sz="half" idx="10"/>
          </p:nvPr>
        </p:nvSpPr>
        <p:spPr/>
        <p:txBody>
          <a:bodyPr/>
          <a:lstStyle/>
          <a:p>
            <a:fld id="{2E3EF467-3EE3-45F7-A71D-548D2580CAA0}" type="datetime1">
              <a:rPr lang="en-US" smtClean="0"/>
              <a:t>6/8/2022</a:t>
            </a:fld>
            <a:endParaRPr lang="en-US"/>
          </a:p>
        </p:txBody>
      </p:sp>
      <p:sp>
        <p:nvSpPr>
          <p:cNvPr id="5" name="Slide Number Placeholder 4">
            <a:extLst>
              <a:ext uri="{FF2B5EF4-FFF2-40B4-BE49-F238E27FC236}">
                <a16:creationId xmlns:a16="http://schemas.microsoft.com/office/drawing/2014/main" id="{53E5FE4F-183D-7D00-9050-310297E38085}"/>
              </a:ext>
            </a:extLst>
          </p:cNvPr>
          <p:cNvSpPr>
            <a:spLocks noGrp="1"/>
          </p:cNvSpPr>
          <p:nvPr>
            <p:ph type="sldNum" sz="quarter" idx="12"/>
          </p:nvPr>
        </p:nvSpPr>
        <p:spPr/>
        <p:txBody>
          <a:bodyPr/>
          <a:lstStyle/>
          <a:p>
            <a:fld id="{68553B78-4CD9-4DCE-A594-540EA923ABD2}" type="slidenum">
              <a:rPr lang="en-US" smtClean="0"/>
              <a:t>28</a:t>
            </a:fld>
            <a:endParaRPr lang="en-US"/>
          </a:p>
        </p:txBody>
      </p:sp>
      <p:sp>
        <p:nvSpPr>
          <p:cNvPr id="13" name="Content Placeholder 12">
            <a:extLst>
              <a:ext uri="{FF2B5EF4-FFF2-40B4-BE49-F238E27FC236}">
                <a16:creationId xmlns:a16="http://schemas.microsoft.com/office/drawing/2014/main" id="{D1EB6580-0D4D-60F2-A00A-C50906892D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24582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5C1A-FB7D-D21B-5FAB-17394C3F5659}"/>
              </a:ext>
            </a:extLst>
          </p:cNvPr>
          <p:cNvSpPr>
            <a:spLocks noGrp="1"/>
          </p:cNvSpPr>
          <p:nvPr>
            <p:ph type="title"/>
          </p:nvPr>
        </p:nvSpPr>
        <p:spPr/>
        <p:txBody>
          <a:bodyPr/>
          <a:lstStyle/>
          <a:p>
            <a:r>
              <a:rPr lang="en-US" dirty="0"/>
              <a:t>Single Event Effects: Physics</a:t>
            </a:r>
          </a:p>
        </p:txBody>
      </p:sp>
      <p:sp>
        <p:nvSpPr>
          <p:cNvPr id="3" name="Content Placeholder 2">
            <a:extLst>
              <a:ext uri="{FF2B5EF4-FFF2-40B4-BE49-F238E27FC236}">
                <a16:creationId xmlns:a16="http://schemas.microsoft.com/office/drawing/2014/main" id="{EE9B961D-345C-B750-C726-1A91C000BDC7}"/>
              </a:ext>
            </a:extLst>
          </p:cNvPr>
          <p:cNvSpPr>
            <a:spLocks noGrp="1"/>
          </p:cNvSpPr>
          <p:nvPr>
            <p:ph sz="half" idx="1"/>
          </p:nvPr>
        </p:nvSpPr>
        <p:spPr/>
        <p:txBody>
          <a:bodyPr>
            <a:normAutofit/>
          </a:bodyPr>
          <a:lstStyle/>
          <a:p>
            <a:r>
              <a:rPr lang="en-US" sz="2200" dirty="0"/>
              <a:t>SEEs are a consequence of subatomic particles creating charged paths resulting in current/voltage spikes</a:t>
            </a:r>
          </a:p>
          <a:p>
            <a:endParaRPr lang="en-US" sz="2200" dirty="0"/>
          </a:p>
          <a:p>
            <a:r>
              <a:rPr lang="en-US" sz="2200" dirty="0"/>
              <a:t>Single Event Upset (SEU): Event occurred in memory and flipped a bit</a:t>
            </a:r>
          </a:p>
          <a:p>
            <a:endParaRPr lang="en-US" sz="2200" dirty="0"/>
          </a:p>
          <a:p>
            <a:r>
              <a:rPr lang="en-US" sz="2200" dirty="0"/>
              <a:t>Single Event Transient (SET): Event occurred on a wire and triggered a glitch</a:t>
            </a:r>
          </a:p>
        </p:txBody>
      </p:sp>
      <p:pic>
        <p:nvPicPr>
          <p:cNvPr id="5" name="image31.png" descr="A picture containing diagramDescription automatically generated">
            <a:extLst>
              <a:ext uri="{FF2B5EF4-FFF2-40B4-BE49-F238E27FC236}">
                <a16:creationId xmlns:a16="http://schemas.microsoft.com/office/drawing/2014/main" id="{8B7FD36D-2CE0-86F7-AAEC-414B2F38EADC}"/>
              </a:ext>
            </a:extLst>
          </p:cNvPr>
          <p:cNvPicPr>
            <a:picLocks noGrp="1"/>
          </p:cNvPicPr>
          <p:nvPr>
            <p:ph sz="half" idx="2"/>
          </p:nvPr>
        </p:nvPicPr>
        <p:blipFill>
          <a:blip r:embed="rId3"/>
          <a:srcRect/>
          <a:stretch>
            <a:fillRect/>
          </a:stretch>
        </p:blipFill>
        <p:spPr>
          <a:xfrm>
            <a:off x="6368396" y="1825625"/>
            <a:ext cx="4789208" cy="4351338"/>
          </a:xfrm>
          <a:prstGeom prst="rect">
            <a:avLst/>
          </a:prstGeom>
          <a:ln/>
        </p:spPr>
      </p:pic>
      <p:sp>
        <p:nvSpPr>
          <p:cNvPr id="6" name="Date Placeholder 5">
            <a:extLst>
              <a:ext uri="{FF2B5EF4-FFF2-40B4-BE49-F238E27FC236}">
                <a16:creationId xmlns:a16="http://schemas.microsoft.com/office/drawing/2014/main" id="{C4586EB9-A005-B794-D3E6-1B199E6D00E2}"/>
              </a:ext>
            </a:extLst>
          </p:cNvPr>
          <p:cNvSpPr>
            <a:spLocks noGrp="1"/>
          </p:cNvSpPr>
          <p:nvPr>
            <p:ph type="dt" sz="half" idx="10"/>
          </p:nvPr>
        </p:nvSpPr>
        <p:spPr/>
        <p:txBody>
          <a:bodyPr/>
          <a:lstStyle/>
          <a:p>
            <a:fld id="{5133EDD4-7A88-49DA-B39F-539DF2443C7B}" type="datetime1">
              <a:rPr lang="en-US" smtClean="0"/>
              <a:t>6/8/2022</a:t>
            </a:fld>
            <a:endParaRPr lang="en-US"/>
          </a:p>
        </p:txBody>
      </p:sp>
      <p:sp>
        <p:nvSpPr>
          <p:cNvPr id="7" name="Slide Number Placeholder 6">
            <a:extLst>
              <a:ext uri="{FF2B5EF4-FFF2-40B4-BE49-F238E27FC236}">
                <a16:creationId xmlns:a16="http://schemas.microsoft.com/office/drawing/2014/main" id="{7D920AA6-DEBA-9171-BA3E-5C836CE598B2}"/>
              </a:ext>
            </a:extLst>
          </p:cNvPr>
          <p:cNvSpPr>
            <a:spLocks noGrp="1"/>
          </p:cNvSpPr>
          <p:nvPr>
            <p:ph type="sldNum" sz="quarter" idx="12"/>
          </p:nvPr>
        </p:nvSpPr>
        <p:spPr/>
        <p:txBody>
          <a:bodyPr/>
          <a:lstStyle/>
          <a:p>
            <a:fld id="{68553B78-4CD9-4DCE-A594-540EA923ABD2}" type="slidenum">
              <a:rPr lang="en-US" smtClean="0"/>
              <a:t>3</a:t>
            </a:fld>
            <a:endParaRPr lang="en-US"/>
          </a:p>
        </p:txBody>
      </p:sp>
    </p:spTree>
    <p:extLst>
      <p:ext uri="{BB962C8B-B14F-4D97-AF65-F5344CB8AC3E}">
        <p14:creationId xmlns:p14="http://schemas.microsoft.com/office/powerpoint/2010/main" val="332111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E791-D8A8-382B-CE5B-4684A08D1581}"/>
              </a:ext>
            </a:extLst>
          </p:cNvPr>
          <p:cNvSpPr>
            <a:spLocks noGrp="1"/>
          </p:cNvSpPr>
          <p:nvPr>
            <p:ph type="title"/>
          </p:nvPr>
        </p:nvSpPr>
        <p:spPr/>
        <p:txBody>
          <a:bodyPr/>
          <a:lstStyle/>
          <a:p>
            <a:r>
              <a:rPr lang="en-US" dirty="0"/>
              <a:t>Single Event Effects: Digital Abstraction</a:t>
            </a:r>
          </a:p>
        </p:txBody>
      </p:sp>
      <p:sp>
        <p:nvSpPr>
          <p:cNvPr id="3" name="Content Placeholder 2">
            <a:extLst>
              <a:ext uri="{FF2B5EF4-FFF2-40B4-BE49-F238E27FC236}">
                <a16:creationId xmlns:a16="http://schemas.microsoft.com/office/drawing/2014/main" id="{3739E227-71F5-69FD-EB63-3464BE50662C}"/>
              </a:ext>
            </a:extLst>
          </p:cNvPr>
          <p:cNvSpPr>
            <a:spLocks noGrp="1"/>
          </p:cNvSpPr>
          <p:nvPr>
            <p:ph sz="half" idx="1"/>
          </p:nvPr>
        </p:nvSpPr>
        <p:spPr/>
        <p:txBody>
          <a:bodyPr>
            <a:normAutofit/>
          </a:bodyPr>
          <a:lstStyle/>
          <a:p>
            <a:r>
              <a:rPr lang="en-US" sz="2200" dirty="0"/>
              <a:t>We can ignore how or where an SEE occurs and deal with the result of its occurrence: bit flips, bit duplication/adds and bit deletion/drops</a:t>
            </a:r>
          </a:p>
          <a:p>
            <a:endParaRPr lang="en-US" sz="2200" dirty="0"/>
          </a:p>
          <a:p>
            <a:r>
              <a:rPr lang="en-US" sz="2200" dirty="0"/>
              <a:t>Bit flips are a result of memory upsets, and glitches being sampled</a:t>
            </a:r>
          </a:p>
          <a:p>
            <a:endParaRPr lang="en-US" sz="2200" dirty="0"/>
          </a:p>
          <a:p>
            <a:r>
              <a:rPr lang="en-US" sz="2200" dirty="0"/>
              <a:t>Adds and drops are a result of glitches and frequency drift in the clock or in clock generating logic</a:t>
            </a:r>
          </a:p>
        </p:txBody>
      </p:sp>
      <p:pic>
        <p:nvPicPr>
          <p:cNvPr id="6" name="Content Placeholder 5">
            <a:extLst>
              <a:ext uri="{FF2B5EF4-FFF2-40B4-BE49-F238E27FC236}">
                <a16:creationId xmlns:a16="http://schemas.microsoft.com/office/drawing/2014/main" id="{403AEC3B-439D-9220-7882-7D0144B0FB2C}"/>
              </a:ext>
            </a:extLst>
          </p:cNvPr>
          <p:cNvPicPr>
            <a:picLocks noGrp="1" noChangeAspect="1"/>
          </p:cNvPicPr>
          <p:nvPr>
            <p:ph sz="half" idx="2"/>
          </p:nvPr>
        </p:nvPicPr>
        <p:blipFill>
          <a:blip r:embed="rId3"/>
          <a:stretch>
            <a:fillRect/>
          </a:stretch>
        </p:blipFill>
        <p:spPr>
          <a:xfrm>
            <a:off x="6172200" y="2975434"/>
            <a:ext cx="5181600" cy="2051720"/>
          </a:xfrm>
        </p:spPr>
      </p:pic>
      <p:sp>
        <p:nvSpPr>
          <p:cNvPr id="7" name="Date Placeholder 6">
            <a:extLst>
              <a:ext uri="{FF2B5EF4-FFF2-40B4-BE49-F238E27FC236}">
                <a16:creationId xmlns:a16="http://schemas.microsoft.com/office/drawing/2014/main" id="{755DA7D2-0599-8882-8C91-9F07AFAAE32C}"/>
              </a:ext>
            </a:extLst>
          </p:cNvPr>
          <p:cNvSpPr>
            <a:spLocks noGrp="1"/>
          </p:cNvSpPr>
          <p:nvPr>
            <p:ph type="dt" sz="half" idx="10"/>
          </p:nvPr>
        </p:nvSpPr>
        <p:spPr/>
        <p:txBody>
          <a:bodyPr/>
          <a:lstStyle/>
          <a:p>
            <a:fld id="{C112D681-0792-4B03-ADA6-E6AB8D37AF33}" type="datetime1">
              <a:rPr lang="en-US" smtClean="0"/>
              <a:t>6/8/2022</a:t>
            </a:fld>
            <a:endParaRPr lang="en-US"/>
          </a:p>
        </p:txBody>
      </p:sp>
      <p:sp>
        <p:nvSpPr>
          <p:cNvPr id="8" name="Slide Number Placeholder 7">
            <a:extLst>
              <a:ext uri="{FF2B5EF4-FFF2-40B4-BE49-F238E27FC236}">
                <a16:creationId xmlns:a16="http://schemas.microsoft.com/office/drawing/2014/main" id="{FCC30289-904C-54ED-5C1D-32FCE7CD5A98}"/>
              </a:ext>
            </a:extLst>
          </p:cNvPr>
          <p:cNvSpPr>
            <a:spLocks noGrp="1"/>
          </p:cNvSpPr>
          <p:nvPr>
            <p:ph type="sldNum" sz="quarter" idx="12"/>
          </p:nvPr>
        </p:nvSpPr>
        <p:spPr/>
        <p:txBody>
          <a:bodyPr/>
          <a:lstStyle/>
          <a:p>
            <a:fld id="{68553B78-4CD9-4DCE-A594-540EA923ABD2}" type="slidenum">
              <a:rPr lang="en-US" smtClean="0"/>
              <a:t>4</a:t>
            </a:fld>
            <a:endParaRPr lang="en-US"/>
          </a:p>
        </p:txBody>
      </p:sp>
    </p:spTree>
    <p:extLst>
      <p:ext uri="{BB962C8B-B14F-4D97-AF65-F5344CB8AC3E}">
        <p14:creationId xmlns:p14="http://schemas.microsoft.com/office/powerpoint/2010/main" val="400406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538D-A37D-DE95-C0D3-0EBC63ABE468}"/>
              </a:ext>
            </a:extLst>
          </p:cNvPr>
          <p:cNvSpPr>
            <a:spLocks noGrp="1"/>
          </p:cNvSpPr>
          <p:nvPr>
            <p:ph type="title"/>
          </p:nvPr>
        </p:nvSpPr>
        <p:spPr/>
        <p:txBody>
          <a:bodyPr/>
          <a:lstStyle/>
          <a:p>
            <a:r>
              <a:rPr lang="en-US" dirty="0"/>
              <a:t>Single Event Effects: At the LHC</a:t>
            </a:r>
          </a:p>
        </p:txBody>
      </p:sp>
      <p:sp>
        <p:nvSpPr>
          <p:cNvPr id="3" name="Content Placeholder 2">
            <a:extLst>
              <a:ext uri="{FF2B5EF4-FFF2-40B4-BE49-F238E27FC236}">
                <a16:creationId xmlns:a16="http://schemas.microsoft.com/office/drawing/2014/main" id="{A616BF8F-2FCD-CB0A-BCFE-5A95B4D65DFA}"/>
              </a:ext>
            </a:extLst>
          </p:cNvPr>
          <p:cNvSpPr>
            <a:spLocks noGrp="1"/>
          </p:cNvSpPr>
          <p:nvPr>
            <p:ph sz="half" idx="1"/>
          </p:nvPr>
        </p:nvSpPr>
        <p:spPr>
          <a:xfrm>
            <a:off x="838199" y="1825625"/>
            <a:ext cx="10515599" cy="4351338"/>
          </a:xfrm>
        </p:spPr>
        <p:txBody>
          <a:bodyPr>
            <a:normAutofit/>
          </a:bodyPr>
          <a:lstStyle/>
          <a:p>
            <a:r>
              <a:rPr lang="en-US" sz="2200" dirty="0"/>
              <a:t>RD53 Pixel Readout Chip is at the collision site and experiences high radiation</a:t>
            </a:r>
          </a:p>
          <a:p>
            <a:r>
              <a:rPr lang="en-US" sz="2200" dirty="0"/>
              <a:t>YARR DAQ is far from radiation site and experiences effectively no radiation</a:t>
            </a:r>
          </a:p>
          <a:p>
            <a:r>
              <a:rPr lang="en-US" sz="2200" dirty="0"/>
              <a:t>However, YARR has to deal with SEE effects passed to it by the RD53</a:t>
            </a:r>
          </a:p>
        </p:txBody>
      </p:sp>
      <p:sp>
        <p:nvSpPr>
          <p:cNvPr id="6" name="Date Placeholder 5">
            <a:extLst>
              <a:ext uri="{FF2B5EF4-FFF2-40B4-BE49-F238E27FC236}">
                <a16:creationId xmlns:a16="http://schemas.microsoft.com/office/drawing/2014/main" id="{6DC49735-F7D3-E0C4-CFA8-B8D1B4D37A69}"/>
              </a:ext>
            </a:extLst>
          </p:cNvPr>
          <p:cNvSpPr>
            <a:spLocks noGrp="1"/>
          </p:cNvSpPr>
          <p:nvPr>
            <p:ph type="dt" sz="half" idx="10"/>
          </p:nvPr>
        </p:nvSpPr>
        <p:spPr/>
        <p:txBody>
          <a:bodyPr/>
          <a:lstStyle/>
          <a:p>
            <a:fld id="{E86CDF48-7545-4DDC-92C3-C6DF3A0F1CA4}" type="datetime1">
              <a:rPr lang="en-US" smtClean="0"/>
              <a:t>6/8/2022</a:t>
            </a:fld>
            <a:endParaRPr lang="en-US"/>
          </a:p>
        </p:txBody>
      </p:sp>
      <p:sp>
        <p:nvSpPr>
          <p:cNvPr id="7" name="Slide Number Placeholder 6">
            <a:extLst>
              <a:ext uri="{FF2B5EF4-FFF2-40B4-BE49-F238E27FC236}">
                <a16:creationId xmlns:a16="http://schemas.microsoft.com/office/drawing/2014/main" id="{5705BC8A-DC2F-6A90-5031-47F9D884A236}"/>
              </a:ext>
            </a:extLst>
          </p:cNvPr>
          <p:cNvSpPr>
            <a:spLocks noGrp="1"/>
          </p:cNvSpPr>
          <p:nvPr>
            <p:ph type="sldNum" sz="quarter" idx="12"/>
          </p:nvPr>
        </p:nvSpPr>
        <p:spPr/>
        <p:txBody>
          <a:bodyPr/>
          <a:lstStyle/>
          <a:p>
            <a:fld id="{68553B78-4CD9-4DCE-A594-540EA923ABD2}" type="slidenum">
              <a:rPr lang="en-US" smtClean="0"/>
              <a:t>5</a:t>
            </a:fld>
            <a:endParaRPr lang="en-US"/>
          </a:p>
        </p:txBody>
      </p:sp>
      <p:pic>
        <p:nvPicPr>
          <p:cNvPr id="10" name="Content Placeholder 9">
            <a:extLst>
              <a:ext uri="{FF2B5EF4-FFF2-40B4-BE49-F238E27FC236}">
                <a16:creationId xmlns:a16="http://schemas.microsoft.com/office/drawing/2014/main" id="{C84ACE42-A196-5760-0F62-A3BBF1F676F8}"/>
              </a:ext>
            </a:extLst>
          </p:cNvPr>
          <p:cNvPicPr>
            <a:picLocks noGrp="1" noChangeAspect="1"/>
          </p:cNvPicPr>
          <p:nvPr>
            <p:ph sz="half" idx="2"/>
          </p:nvPr>
        </p:nvPicPr>
        <p:blipFill>
          <a:blip r:embed="rId2"/>
          <a:stretch>
            <a:fillRect/>
          </a:stretch>
        </p:blipFill>
        <p:spPr>
          <a:xfrm>
            <a:off x="1003439" y="3233665"/>
            <a:ext cx="10185118" cy="2917898"/>
          </a:xfrm>
        </p:spPr>
      </p:pic>
    </p:spTree>
    <p:extLst>
      <p:ext uri="{BB962C8B-B14F-4D97-AF65-F5344CB8AC3E}">
        <p14:creationId xmlns:p14="http://schemas.microsoft.com/office/powerpoint/2010/main" val="1199745660"/>
      </p:ext>
    </p:extLst>
  </p:cSld>
  <p:clrMapOvr>
    <a:masterClrMapping/>
  </p:clrMapOvr>
  <mc:AlternateContent xmlns:mc="http://schemas.openxmlformats.org/markup-compatibility/2006" xmlns:p14="http://schemas.microsoft.com/office/powerpoint/2010/main">
    <mc:Choice Requires="p14">
      <p:transition spd="slow" p14:dur="2000" advTm="10779"/>
    </mc:Choice>
    <mc:Fallback xmlns="">
      <p:transition spd="slow" advTm="1077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2FFEA-E164-6C23-A197-0CA408596253}"/>
              </a:ext>
            </a:extLst>
          </p:cNvPr>
          <p:cNvSpPr>
            <a:spLocks noGrp="1"/>
          </p:cNvSpPr>
          <p:nvPr>
            <p:ph type="title"/>
          </p:nvPr>
        </p:nvSpPr>
        <p:spPr/>
        <p:txBody>
          <a:bodyPr/>
          <a:lstStyle/>
          <a:p>
            <a:r>
              <a:rPr lang="en-US" dirty="0"/>
              <a:t>64b/66b Encoding</a:t>
            </a:r>
          </a:p>
        </p:txBody>
      </p:sp>
      <p:sp>
        <p:nvSpPr>
          <p:cNvPr id="3" name="Content Placeholder 2">
            <a:extLst>
              <a:ext uri="{FF2B5EF4-FFF2-40B4-BE49-F238E27FC236}">
                <a16:creationId xmlns:a16="http://schemas.microsoft.com/office/drawing/2014/main" id="{C6C3A60E-4788-7425-95A6-783C445A284F}"/>
              </a:ext>
            </a:extLst>
          </p:cNvPr>
          <p:cNvSpPr>
            <a:spLocks noGrp="1"/>
          </p:cNvSpPr>
          <p:nvPr>
            <p:ph sz="half" idx="1"/>
          </p:nvPr>
        </p:nvSpPr>
        <p:spPr>
          <a:xfrm>
            <a:off x="838200" y="1825625"/>
            <a:ext cx="3089988" cy="4351338"/>
          </a:xfrm>
        </p:spPr>
        <p:txBody>
          <a:bodyPr>
            <a:normAutofit/>
          </a:bodyPr>
          <a:lstStyle/>
          <a:p>
            <a:r>
              <a:rPr lang="en-US" sz="2200" dirty="0"/>
              <a:t>Communication is done over a single differential pair</a:t>
            </a:r>
          </a:p>
          <a:p>
            <a:endParaRPr lang="en-US" sz="2400" dirty="0"/>
          </a:p>
          <a:p>
            <a:r>
              <a:rPr lang="en-US" sz="2200" dirty="0"/>
              <a:t>Each block contains 64 payload bits and 2 alignment/header bits</a:t>
            </a:r>
          </a:p>
          <a:p>
            <a:endParaRPr lang="en-US" sz="2400" dirty="0"/>
          </a:p>
          <a:p>
            <a:r>
              <a:rPr lang="en-US" sz="2400" dirty="0"/>
              <a:t>Protocol features:</a:t>
            </a:r>
          </a:p>
          <a:p>
            <a:pPr lvl="1"/>
            <a:r>
              <a:rPr lang="en-US" sz="1800" dirty="0"/>
              <a:t>Stream alignment</a:t>
            </a:r>
          </a:p>
          <a:p>
            <a:pPr lvl="1"/>
            <a:r>
              <a:rPr lang="en-US" sz="1800" dirty="0"/>
              <a:t>Guaranteed transition</a:t>
            </a:r>
          </a:p>
          <a:p>
            <a:pPr lvl="1"/>
            <a:r>
              <a:rPr lang="en-US" sz="1800" dirty="0"/>
              <a:t>Statistical DC Balancing</a:t>
            </a:r>
          </a:p>
        </p:txBody>
      </p:sp>
      <p:sp>
        <p:nvSpPr>
          <p:cNvPr id="15" name="Date Placeholder 14">
            <a:extLst>
              <a:ext uri="{FF2B5EF4-FFF2-40B4-BE49-F238E27FC236}">
                <a16:creationId xmlns:a16="http://schemas.microsoft.com/office/drawing/2014/main" id="{A7AC0564-9B99-A6CF-ACF1-FF06F0380466}"/>
              </a:ext>
            </a:extLst>
          </p:cNvPr>
          <p:cNvSpPr>
            <a:spLocks noGrp="1"/>
          </p:cNvSpPr>
          <p:nvPr>
            <p:ph type="dt" sz="half" idx="10"/>
          </p:nvPr>
        </p:nvSpPr>
        <p:spPr/>
        <p:txBody>
          <a:bodyPr/>
          <a:lstStyle/>
          <a:p>
            <a:fld id="{911B65C5-B274-4416-B3EA-A8F52D474E05}" type="datetime1">
              <a:rPr lang="en-US" smtClean="0"/>
              <a:t>6/8/2022</a:t>
            </a:fld>
            <a:endParaRPr lang="en-US" dirty="0"/>
          </a:p>
        </p:txBody>
      </p:sp>
      <p:sp>
        <p:nvSpPr>
          <p:cNvPr id="16" name="Slide Number Placeholder 15">
            <a:extLst>
              <a:ext uri="{FF2B5EF4-FFF2-40B4-BE49-F238E27FC236}">
                <a16:creationId xmlns:a16="http://schemas.microsoft.com/office/drawing/2014/main" id="{2C817FC8-0555-A179-64AC-9A2501360FF5}"/>
              </a:ext>
            </a:extLst>
          </p:cNvPr>
          <p:cNvSpPr>
            <a:spLocks noGrp="1"/>
          </p:cNvSpPr>
          <p:nvPr>
            <p:ph type="sldNum" sz="quarter" idx="12"/>
          </p:nvPr>
        </p:nvSpPr>
        <p:spPr/>
        <p:txBody>
          <a:bodyPr/>
          <a:lstStyle/>
          <a:p>
            <a:fld id="{68553B78-4CD9-4DCE-A594-540EA923ABD2}" type="slidenum">
              <a:rPr lang="en-US" smtClean="0"/>
              <a:t>6</a:t>
            </a:fld>
            <a:endParaRPr lang="en-US"/>
          </a:p>
        </p:txBody>
      </p:sp>
      <p:pic>
        <p:nvPicPr>
          <p:cNvPr id="11" name="Content Placeholder 10">
            <a:extLst>
              <a:ext uri="{FF2B5EF4-FFF2-40B4-BE49-F238E27FC236}">
                <a16:creationId xmlns:a16="http://schemas.microsoft.com/office/drawing/2014/main" id="{7BD45008-137F-AD88-E407-FF18D0376998}"/>
              </a:ext>
            </a:extLst>
          </p:cNvPr>
          <p:cNvPicPr>
            <a:picLocks noGrp="1" noChangeAspect="1"/>
          </p:cNvPicPr>
          <p:nvPr>
            <p:ph sz="half" idx="2"/>
          </p:nvPr>
        </p:nvPicPr>
        <p:blipFill>
          <a:blip r:embed="rId3"/>
          <a:stretch>
            <a:fillRect/>
          </a:stretch>
        </p:blipFill>
        <p:spPr>
          <a:xfrm>
            <a:off x="4196356" y="1690689"/>
            <a:ext cx="7400040" cy="4486274"/>
          </a:xfrm>
        </p:spPr>
      </p:pic>
    </p:spTree>
    <p:extLst>
      <p:ext uri="{BB962C8B-B14F-4D97-AF65-F5344CB8AC3E}">
        <p14:creationId xmlns:p14="http://schemas.microsoft.com/office/powerpoint/2010/main" val="815769179"/>
      </p:ext>
    </p:extLst>
  </p:cSld>
  <p:clrMapOvr>
    <a:masterClrMapping/>
  </p:clrMapOvr>
  <mc:AlternateContent xmlns:mc="http://schemas.openxmlformats.org/markup-compatibility/2006" xmlns:p14="http://schemas.microsoft.com/office/powerpoint/2010/main">
    <mc:Choice Requires="p14">
      <p:transition spd="slow" p14:dur="2000" advTm="34"/>
    </mc:Choice>
    <mc:Fallback xmlns="">
      <p:transition spd="slow" advTm="3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A96F-13B6-999D-2D74-2A09DBAC5579}"/>
              </a:ext>
            </a:extLst>
          </p:cNvPr>
          <p:cNvSpPr>
            <a:spLocks noGrp="1"/>
          </p:cNvSpPr>
          <p:nvPr>
            <p:ph type="title"/>
          </p:nvPr>
        </p:nvSpPr>
        <p:spPr/>
        <p:txBody>
          <a:bodyPr/>
          <a:lstStyle/>
          <a:p>
            <a:r>
              <a:rPr lang="en-US" dirty="0"/>
              <a:t>Stream Alignment</a:t>
            </a:r>
          </a:p>
        </p:txBody>
      </p:sp>
      <p:sp>
        <p:nvSpPr>
          <p:cNvPr id="3" name="Content Placeholder 2">
            <a:extLst>
              <a:ext uri="{FF2B5EF4-FFF2-40B4-BE49-F238E27FC236}">
                <a16:creationId xmlns:a16="http://schemas.microsoft.com/office/drawing/2014/main" id="{D24DED52-E5E6-59FC-837F-D0818AF8009E}"/>
              </a:ext>
            </a:extLst>
          </p:cNvPr>
          <p:cNvSpPr>
            <a:spLocks noGrp="1"/>
          </p:cNvSpPr>
          <p:nvPr>
            <p:ph sz="half" idx="1"/>
          </p:nvPr>
        </p:nvSpPr>
        <p:spPr>
          <a:xfrm>
            <a:off x="838200" y="1825625"/>
            <a:ext cx="4554894" cy="4351338"/>
          </a:xfrm>
        </p:spPr>
        <p:txBody>
          <a:bodyPr>
            <a:normAutofit/>
          </a:bodyPr>
          <a:lstStyle/>
          <a:p>
            <a:r>
              <a:rPr lang="en-US" sz="2200" dirty="0"/>
              <a:t>Alignment based around stream periodicity</a:t>
            </a:r>
          </a:p>
          <a:p>
            <a:endParaRPr lang="en-US" sz="2200" dirty="0"/>
          </a:p>
          <a:p>
            <a:r>
              <a:rPr lang="en-US" sz="2200" dirty="0"/>
              <a:t>YARR expects a 01 or 10 every 66 bits received and monitors the position where the bits are expected</a:t>
            </a:r>
          </a:p>
          <a:p>
            <a:endParaRPr lang="en-US" sz="2200" dirty="0"/>
          </a:p>
          <a:p>
            <a:r>
              <a:rPr lang="en-US" sz="2200" dirty="0"/>
              <a:t>Once misaligned, the stream needs to be shifted to move header bits back into expected position</a:t>
            </a:r>
          </a:p>
        </p:txBody>
      </p:sp>
      <p:pic>
        <p:nvPicPr>
          <p:cNvPr id="12" name="Content Placeholder 11">
            <a:extLst>
              <a:ext uri="{FF2B5EF4-FFF2-40B4-BE49-F238E27FC236}">
                <a16:creationId xmlns:a16="http://schemas.microsoft.com/office/drawing/2014/main" id="{D6C6F248-0899-B756-342D-78C45156BC40}"/>
              </a:ext>
            </a:extLst>
          </p:cNvPr>
          <p:cNvPicPr>
            <a:picLocks noGrp="1" noChangeAspect="1"/>
          </p:cNvPicPr>
          <p:nvPr>
            <p:ph sz="half" idx="2"/>
          </p:nvPr>
        </p:nvPicPr>
        <p:blipFill>
          <a:blip r:embed="rId2"/>
          <a:stretch>
            <a:fillRect/>
          </a:stretch>
        </p:blipFill>
        <p:spPr>
          <a:xfrm>
            <a:off x="5391948" y="2038350"/>
            <a:ext cx="5961852" cy="3471551"/>
          </a:xfrm>
        </p:spPr>
      </p:pic>
      <p:sp>
        <p:nvSpPr>
          <p:cNvPr id="13" name="Date Placeholder 12">
            <a:extLst>
              <a:ext uri="{FF2B5EF4-FFF2-40B4-BE49-F238E27FC236}">
                <a16:creationId xmlns:a16="http://schemas.microsoft.com/office/drawing/2014/main" id="{09E19B90-7104-62E0-0BC1-D8C7A5D25FA8}"/>
              </a:ext>
            </a:extLst>
          </p:cNvPr>
          <p:cNvSpPr>
            <a:spLocks noGrp="1"/>
          </p:cNvSpPr>
          <p:nvPr>
            <p:ph type="dt" sz="half" idx="10"/>
          </p:nvPr>
        </p:nvSpPr>
        <p:spPr/>
        <p:txBody>
          <a:bodyPr/>
          <a:lstStyle/>
          <a:p>
            <a:fld id="{40228D71-61CE-4B3D-99FA-0B2A0CDA6999}" type="datetime1">
              <a:rPr lang="en-US" smtClean="0"/>
              <a:t>6/8/2022</a:t>
            </a:fld>
            <a:endParaRPr lang="en-US"/>
          </a:p>
        </p:txBody>
      </p:sp>
      <p:sp>
        <p:nvSpPr>
          <p:cNvPr id="14" name="Slide Number Placeholder 13">
            <a:extLst>
              <a:ext uri="{FF2B5EF4-FFF2-40B4-BE49-F238E27FC236}">
                <a16:creationId xmlns:a16="http://schemas.microsoft.com/office/drawing/2014/main" id="{4D288FE8-A7E0-B449-FCB7-644E67A55FFB}"/>
              </a:ext>
            </a:extLst>
          </p:cNvPr>
          <p:cNvSpPr>
            <a:spLocks noGrp="1"/>
          </p:cNvSpPr>
          <p:nvPr>
            <p:ph type="sldNum" sz="quarter" idx="12"/>
          </p:nvPr>
        </p:nvSpPr>
        <p:spPr/>
        <p:txBody>
          <a:bodyPr/>
          <a:lstStyle/>
          <a:p>
            <a:fld id="{68553B78-4CD9-4DCE-A594-540EA923ABD2}" type="slidenum">
              <a:rPr lang="en-US" smtClean="0"/>
              <a:t>7</a:t>
            </a:fld>
            <a:endParaRPr lang="en-US"/>
          </a:p>
        </p:txBody>
      </p:sp>
    </p:spTree>
    <p:extLst>
      <p:ext uri="{BB962C8B-B14F-4D97-AF65-F5344CB8AC3E}">
        <p14:creationId xmlns:p14="http://schemas.microsoft.com/office/powerpoint/2010/main" val="233764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DC06-51BB-95E5-79D2-76CF4C64FC59}"/>
              </a:ext>
            </a:extLst>
          </p:cNvPr>
          <p:cNvSpPr>
            <a:spLocks noGrp="1"/>
          </p:cNvSpPr>
          <p:nvPr>
            <p:ph type="title"/>
          </p:nvPr>
        </p:nvSpPr>
        <p:spPr/>
        <p:txBody>
          <a:bodyPr/>
          <a:lstStyle/>
          <a:p>
            <a:r>
              <a:rPr lang="en-US" dirty="0"/>
              <a:t>Communication Tx/Rx</a:t>
            </a:r>
          </a:p>
        </p:txBody>
      </p:sp>
      <p:sp>
        <p:nvSpPr>
          <p:cNvPr id="3" name="Content Placeholder 2">
            <a:extLst>
              <a:ext uri="{FF2B5EF4-FFF2-40B4-BE49-F238E27FC236}">
                <a16:creationId xmlns:a16="http://schemas.microsoft.com/office/drawing/2014/main" id="{0A409FA9-16F1-7E33-8E4A-A5FECF158E2E}"/>
              </a:ext>
            </a:extLst>
          </p:cNvPr>
          <p:cNvSpPr>
            <a:spLocks noGrp="1"/>
          </p:cNvSpPr>
          <p:nvPr>
            <p:ph sz="half" idx="1"/>
          </p:nvPr>
        </p:nvSpPr>
        <p:spPr/>
        <p:txBody>
          <a:bodyPr>
            <a:normAutofit lnSpcReduction="10000"/>
          </a:bodyPr>
          <a:lstStyle/>
          <a:p>
            <a:r>
              <a:rPr lang="en-US" sz="2200" dirty="0"/>
              <a:t>Communication hardware is responsible for the implementation of the 64b/66b protocol</a:t>
            </a:r>
          </a:p>
          <a:p>
            <a:endParaRPr lang="en-US" sz="2200" dirty="0"/>
          </a:p>
          <a:p>
            <a:r>
              <a:rPr lang="en-US" sz="2200" dirty="0"/>
              <a:t>Each block in the Tx has a reverse counterpart in the Rx</a:t>
            </a:r>
          </a:p>
          <a:p>
            <a:endParaRPr lang="en-US" sz="2200" dirty="0"/>
          </a:p>
          <a:p>
            <a:r>
              <a:rPr lang="en-US" sz="2200" dirty="0"/>
              <a:t>The scrambler effectively randomizes the payload for an even number of ones and zeros</a:t>
            </a:r>
          </a:p>
          <a:p>
            <a:endParaRPr lang="en-US" sz="2200" dirty="0"/>
          </a:p>
          <a:p>
            <a:r>
              <a:rPr lang="en-US" sz="2200" dirty="0"/>
              <a:t>Gearbox transforms each 66-bit input into two 32-bit outputs</a:t>
            </a:r>
          </a:p>
          <a:p>
            <a:endParaRPr lang="en-US" dirty="0"/>
          </a:p>
          <a:p>
            <a:endParaRPr lang="en-US" dirty="0"/>
          </a:p>
        </p:txBody>
      </p:sp>
      <p:sp>
        <p:nvSpPr>
          <p:cNvPr id="7" name="Date Placeholder 6">
            <a:extLst>
              <a:ext uri="{FF2B5EF4-FFF2-40B4-BE49-F238E27FC236}">
                <a16:creationId xmlns:a16="http://schemas.microsoft.com/office/drawing/2014/main" id="{09492A52-2D0F-51E2-AA70-EED0F74E436C}"/>
              </a:ext>
            </a:extLst>
          </p:cNvPr>
          <p:cNvSpPr>
            <a:spLocks noGrp="1"/>
          </p:cNvSpPr>
          <p:nvPr>
            <p:ph type="dt" sz="half" idx="10"/>
          </p:nvPr>
        </p:nvSpPr>
        <p:spPr/>
        <p:txBody>
          <a:bodyPr/>
          <a:lstStyle/>
          <a:p>
            <a:fld id="{63814054-5721-4FB6-B8B0-EA4782F98446}" type="datetime1">
              <a:rPr lang="en-US" smtClean="0"/>
              <a:t>6/8/2022</a:t>
            </a:fld>
            <a:endParaRPr lang="en-US" dirty="0"/>
          </a:p>
        </p:txBody>
      </p:sp>
      <p:sp>
        <p:nvSpPr>
          <p:cNvPr id="8" name="Slide Number Placeholder 7">
            <a:extLst>
              <a:ext uri="{FF2B5EF4-FFF2-40B4-BE49-F238E27FC236}">
                <a16:creationId xmlns:a16="http://schemas.microsoft.com/office/drawing/2014/main" id="{9850590D-46D7-B636-1D25-BDEE154DE32E}"/>
              </a:ext>
            </a:extLst>
          </p:cNvPr>
          <p:cNvSpPr>
            <a:spLocks noGrp="1"/>
          </p:cNvSpPr>
          <p:nvPr>
            <p:ph type="sldNum" sz="quarter" idx="12"/>
          </p:nvPr>
        </p:nvSpPr>
        <p:spPr/>
        <p:txBody>
          <a:bodyPr/>
          <a:lstStyle/>
          <a:p>
            <a:fld id="{68553B78-4CD9-4DCE-A594-540EA923ABD2}" type="slidenum">
              <a:rPr lang="en-US" smtClean="0"/>
              <a:t>8</a:t>
            </a:fld>
            <a:endParaRPr lang="en-US"/>
          </a:p>
        </p:txBody>
      </p:sp>
      <p:pic>
        <p:nvPicPr>
          <p:cNvPr id="10" name="Content Placeholder 9">
            <a:extLst>
              <a:ext uri="{FF2B5EF4-FFF2-40B4-BE49-F238E27FC236}">
                <a16:creationId xmlns:a16="http://schemas.microsoft.com/office/drawing/2014/main" id="{15AA8E8E-A1C7-CA14-A6D8-F5E87415882E}"/>
              </a:ext>
            </a:extLst>
          </p:cNvPr>
          <p:cNvPicPr>
            <a:picLocks noGrp="1" noChangeAspect="1"/>
          </p:cNvPicPr>
          <p:nvPr>
            <p:ph sz="half" idx="2"/>
          </p:nvPr>
        </p:nvPicPr>
        <p:blipFill>
          <a:blip r:embed="rId2"/>
          <a:stretch>
            <a:fillRect/>
          </a:stretch>
        </p:blipFill>
        <p:spPr>
          <a:xfrm>
            <a:off x="5996615" y="1691128"/>
            <a:ext cx="5480037" cy="4665221"/>
          </a:xfrm>
        </p:spPr>
      </p:pic>
    </p:spTree>
    <p:extLst>
      <p:ext uri="{BB962C8B-B14F-4D97-AF65-F5344CB8AC3E}">
        <p14:creationId xmlns:p14="http://schemas.microsoft.com/office/powerpoint/2010/main" val="292221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A62-B30E-E6BB-1689-970EA32E642A}"/>
              </a:ext>
            </a:extLst>
          </p:cNvPr>
          <p:cNvSpPr>
            <a:spLocks noGrp="1"/>
          </p:cNvSpPr>
          <p:nvPr>
            <p:ph type="title"/>
          </p:nvPr>
        </p:nvSpPr>
        <p:spPr/>
        <p:txBody>
          <a:bodyPr/>
          <a:lstStyle/>
          <a:p>
            <a:r>
              <a:rPr lang="en-US" dirty="0"/>
              <a:t>Original Scheme: Serializer </a:t>
            </a:r>
            <a:r>
              <a:rPr lang="en-US" dirty="0" err="1"/>
              <a:t>Bitslip</a:t>
            </a:r>
            <a:endParaRPr lang="en-US" dirty="0"/>
          </a:p>
        </p:txBody>
      </p:sp>
      <p:sp>
        <p:nvSpPr>
          <p:cNvPr id="3" name="Content Placeholder 2">
            <a:extLst>
              <a:ext uri="{FF2B5EF4-FFF2-40B4-BE49-F238E27FC236}">
                <a16:creationId xmlns:a16="http://schemas.microsoft.com/office/drawing/2014/main" id="{87E8237D-4C67-AD60-C0AB-24AF0214AA24}"/>
              </a:ext>
            </a:extLst>
          </p:cNvPr>
          <p:cNvSpPr>
            <a:spLocks noGrp="1"/>
          </p:cNvSpPr>
          <p:nvPr>
            <p:ph sz="half" idx="1"/>
          </p:nvPr>
        </p:nvSpPr>
        <p:spPr/>
        <p:txBody>
          <a:bodyPr>
            <a:normAutofit/>
          </a:bodyPr>
          <a:lstStyle/>
          <a:p>
            <a:r>
              <a:rPr lang="en-US" sz="2200" dirty="0"/>
              <a:t>Serializer operates in DDR mode to keep up with 1.28 Gbps data rate</a:t>
            </a:r>
          </a:p>
          <a:p>
            <a:endParaRPr lang="en-US" sz="2200" dirty="0"/>
          </a:p>
          <a:p>
            <a:r>
              <a:rPr lang="en-US" sz="2200" dirty="0"/>
              <a:t>DDR serializer utilizes bit slip module to drop and add bits</a:t>
            </a:r>
          </a:p>
          <a:p>
            <a:endParaRPr lang="en-US" sz="2200" dirty="0"/>
          </a:p>
          <a:p>
            <a:r>
              <a:rPr lang="en-US" sz="2200" dirty="0"/>
              <a:t>Abstractly view as a 15-bit buffer with a selection window that snaps back after 8 “slips”</a:t>
            </a:r>
          </a:p>
        </p:txBody>
      </p:sp>
      <p:pic>
        <p:nvPicPr>
          <p:cNvPr id="5" name="Content Placeholder 4" descr="Table&#10;&#10;Description automatically generated">
            <a:extLst>
              <a:ext uri="{FF2B5EF4-FFF2-40B4-BE49-F238E27FC236}">
                <a16:creationId xmlns:a16="http://schemas.microsoft.com/office/drawing/2014/main" id="{3185ACB6-5AF9-8D00-9640-D0EF7278B5E3}"/>
              </a:ext>
            </a:extLst>
          </p:cNvPr>
          <p:cNvPicPr>
            <a:picLocks noGrp="1" noChangeAspect="1"/>
          </p:cNvPicPr>
          <p:nvPr>
            <p:ph sz="half" idx="2"/>
          </p:nvPr>
        </p:nvPicPr>
        <p:blipFill>
          <a:blip r:embed="rId3"/>
          <a:stretch>
            <a:fillRect/>
          </a:stretch>
        </p:blipFill>
        <p:spPr>
          <a:xfrm>
            <a:off x="6453030" y="1825625"/>
            <a:ext cx="4619939" cy="4351338"/>
          </a:xfrm>
          <a:prstGeom prst="rect">
            <a:avLst/>
          </a:prstGeom>
        </p:spPr>
      </p:pic>
      <p:sp>
        <p:nvSpPr>
          <p:cNvPr id="6" name="Date Placeholder 5">
            <a:extLst>
              <a:ext uri="{FF2B5EF4-FFF2-40B4-BE49-F238E27FC236}">
                <a16:creationId xmlns:a16="http://schemas.microsoft.com/office/drawing/2014/main" id="{3248B82C-8E13-52EA-2ADC-21DA76646B62}"/>
              </a:ext>
            </a:extLst>
          </p:cNvPr>
          <p:cNvSpPr>
            <a:spLocks noGrp="1"/>
          </p:cNvSpPr>
          <p:nvPr>
            <p:ph type="dt" sz="half" idx="10"/>
          </p:nvPr>
        </p:nvSpPr>
        <p:spPr/>
        <p:txBody>
          <a:bodyPr/>
          <a:lstStyle/>
          <a:p>
            <a:fld id="{440BB558-EAAC-4397-A89A-843AD3024D3A}" type="datetime1">
              <a:rPr lang="en-US" smtClean="0"/>
              <a:t>6/8/2022</a:t>
            </a:fld>
            <a:endParaRPr lang="en-US"/>
          </a:p>
        </p:txBody>
      </p:sp>
      <p:sp>
        <p:nvSpPr>
          <p:cNvPr id="7" name="Slide Number Placeholder 6">
            <a:extLst>
              <a:ext uri="{FF2B5EF4-FFF2-40B4-BE49-F238E27FC236}">
                <a16:creationId xmlns:a16="http://schemas.microsoft.com/office/drawing/2014/main" id="{0346F8B7-A9D1-4AC3-89EB-05CB68503EA7}"/>
              </a:ext>
            </a:extLst>
          </p:cNvPr>
          <p:cNvSpPr>
            <a:spLocks noGrp="1"/>
          </p:cNvSpPr>
          <p:nvPr>
            <p:ph type="sldNum" sz="quarter" idx="12"/>
          </p:nvPr>
        </p:nvSpPr>
        <p:spPr/>
        <p:txBody>
          <a:bodyPr/>
          <a:lstStyle/>
          <a:p>
            <a:fld id="{68553B78-4CD9-4DCE-A594-540EA923ABD2}" type="slidenum">
              <a:rPr lang="en-US" smtClean="0"/>
              <a:t>9</a:t>
            </a:fld>
            <a:endParaRPr lang="en-US"/>
          </a:p>
        </p:txBody>
      </p:sp>
    </p:spTree>
    <p:extLst>
      <p:ext uri="{BB962C8B-B14F-4D97-AF65-F5344CB8AC3E}">
        <p14:creationId xmlns:p14="http://schemas.microsoft.com/office/powerpoint/2010/main" val="168559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1890</TotalTime>
  <Words>1312</Words>
  <Application>Microsoft Office PowerPoint</Application>
  <PresentationFormat>Widescreen</PresentationFormat>
  <Paragraphs>209</Paragraphs>
  <Slides>28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Rapid Synchronization Recovery from Single Event Effects in the Large Hadron Collider</vt:lpstr>
      <vt:lpstr>The Large Hadron Collider</vt:lpstr>
      <vt:lpstr>Single Event Effects: Physics</vt:lpstr>
      <vt:lpstr>Single Event Effects: Digital Abstraction</vt:lpstr>
      <vt:lpstr>Single Event Effects: At the LHC</vt:lpstr>
      <vt:lpstr>64b/66b Encoding</vt:lpstr>
      <vt:lpstr>Stream Alignment</vt:lpstr>
      <vt:lpstr>Communication Tx/Rx</vt:lpstr>
      <vt:lpstr>Original Scheme: Serializer Bitslip</vt:lpstr>
      <vt:lpstr>Original Scheme: Gearbox Slip</vt:lpstr>
      <vt:lpstr>Original Scheme: Control FSM</vt:lpstr>
      <vt:lpstr>Fully Parallel (FP) Alignment</vt:lpstr>
      <vt:lpstr>Fully Parallel (FP) Alignment</vt:lpstr>
      <vt:lpstr>Header Seeker (HSn) Alignment</vt:lpstr>
      <vt:lpstr>Header Seeker (HSn) Variants</vt:lpstr>
      <vt:lpstr>Performance Comparison</vt:lpstr>
      <vt:lpstr>Performance Comparison</vt:lpstr>
      <vt:lpstr>Resource Utilization Comparison</vt:lpstr>
      <vt:lpstr>FP and HSn Variant Tradeoffs</vt:lpstr>
      <vt:lpstr>Future Work</vt:lpstr>
      <vt:lpstr>Questions?</vt:lpstr>
      <vt:lpstr>Extra Slides</vt:lpstr>
      <vt:lpstr>Original Scheme: Gearbox Bitslip</vt:lpstr>
      <vt:lpstr>Differences Between Variants</vt:lpstr>
      <vt:lpstr>Performance Trendlines</vt:lpstr>
      <vt:lpstr>Negative Effects of Seeker Competition</vt:lpstr>
      <vt:lpstr>Utilization with HS1 Included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Synchronization Recovery from Single Event Effects in the Large Hadron Collider</dc:title>
  <dc:creator>Anatoliy Martynyuk</dc:creator>
  <cp:lastModifiedBy>Anatoliy Martynyuk</cp:lastModifiedBy>
  <cp:revision>7</cp:revision>
  <dcterms:created xsi:type="dcterms:W3CDTF">2022-06-03T06:47:18Z</dcterms:created>
  <dcterms:modified xsi:type="dcterms:W3CDTF">2022-06-08T23:30:04Z</dcterms:modified>
</cp:coreProperties>
</file>