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78" r:id="rId3"/>
    <p:sldMasterId id="2147483688" r:id="rId4"/>
    <p:sldMasterId id="2147483693" r:id="rId5"/>
  </p:sldMasterIdLst>
  <p:notesMasterIdLst>
    <p:notesMasterId r:id="rId12"/>
  </p:notesMasterIdLst>
  <p:sldIdLst>
    <p:sldId id="261" r:id="rId6"/>
    <p:sldId id="276" r:id="rId7"/>
    <p:sldId id="277" r:id="rId8"/>
    <p:sldId id="275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67" userDrawn="1">
          <p15:clr>
            <a:srgbClr val="A4A3A4"/>
          </p15:clr>
        </p15:guide>
        <p15:guide id="4" orient="horz" pos="229" userDrawn="1">
          <p15:clr>
            <a:srgbClr val="A4A3A4"/>
          </p15:clr>
        </p15:guide>
        <p15:guide id="5" orient="horz" pos="680" userDrawn="1">
          <p15:clr>
            <a:srgbClr val="A4A3A4"/>
          </p15:clr>
        </p15:guide>
        <p15:guide id="6" orient="horz" pos="914" userDrawn="1">
          <p15:clr>
            <a:srgbClr val="A4A3A4"/>
          </p15:clr>
        </p15:guide>
        <p15:guide id="7" orient="horz" pos="4121" userDrawn="1">
          <p15:clr>
            <a:srgbClr val="A4A3A4"/>
          </p15:clr>
        </p15:guide>
        <p15:guide id="8" orient="horz" pos="945" userDrawn="1">
          <p15:clr>
            <a:srgbClr val="A4A3A4"/>
          </p15:clr>
        </p15:guide>
        <p15:guide id="9" pos="452" userDrawn="1">
          <p15:clr>
            <a:srgbClr val="A4A3A4"/>
          </p15:clr>
        </p15:guide>
        <p15:guide id="10" pos="7231" userDrawn="1">
          <p15:clr>
            <a:srgbClr val="A4A3A4"/>
          </p15:clr>
        </p15:guide>
        <p15:guide id="11" pos="3932" userDrawn="1">
          <p15:clr>
            <a:srgbClr val="A4A3A4"/>
          </p15:clr>
        </p15:guide>
        <p15:guide id="12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43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336"/>
      </p:cViewPr>
      <p:guideLst>
        <p:guide orient="horz" pos="2160"/>
        <p:guide pos="3840"/>
        <p:guide orient="horz" pos="3867"/>
        <p:guide orient="horz" pos="229"/>
        <p:guide orient="horz" pos="680"/>
        <p:guide orient="horz" pos="914"/>
        <p:guide orient="horz" pos="4121"/>
        <p:guide orient="horz" pos="945"/>
        <p:guide pos="452"/>
        <p:guide pos="7231"/>
        <p:guide pos="3932"/>
        <p:guide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B6593-098D-4382-9647-35487FA190B4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3A5D1-80BE-4AF1-A18B-8D2CA75BFD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65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24.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75106C-3CD7-FE4D-97C8-190DE4ECDE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470EED4F-3BF2-0241-A831-A9A96AFFE9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705" y="1498600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EAAA6AD5-C75F-0846-B79B-823B288EFF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295" y="1510821"/>
            <a:ext cx="864000" cy="2804400"/>
          </a:xfrm>
          <a:solidFill>
            <a:schemeClr val="accent1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4069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9301872-D993-6045-BA77-C2A4043FA6B1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3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774AA1D-ECDF-CB41-A570-3B4444D2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9149E62-8F23-A64A-AB86-461836AFA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24.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E926752-3C17-B642-9FCE-11E041587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6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42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76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24.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42C24D-DF7B-5744-BA14-C2D4B5049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E29E83A8-566C-B64B-BC0B-C9D0D2A3F3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211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73649C-D81F-1743-8227-99DDA6EF1F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3789" y="1497600"/>
            <a:ext cx="864000" cy="2804400"/>
          </a:xfrm>
          <a:solidFill>
            <a:schemeClr val="accent5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36023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30AFB43-4D8B-DB47-8F90-D120B798617A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5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6734F59-8635-D44A-BA87-6B7074A8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E062F0B-6D27-F54A-90C2-233991048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24.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BE5F75-8B1B-6A4C-B19E-CA01BCB61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84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02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845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24.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187481-CEE0-E244-8D19-C6D3BF17E1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8F3AA80C-8F3E-4448-BA17-C530AE93C3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505" y="1497600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7EA0E5A-7CE1-B542-A43B-F1A4A933F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19495" y="1485648"/>
            <a:ext cx="864000" cy="2804400"/>
          </a:xfrm>
          <a:solidFill>
            <a:schemeClr val="accent6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6358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A1D36DE-01A5-9342-ADB5-21326DEA0306}"/>
              </a:ext>
            </a:extLst>
          </p:cNvPr>
          <p:cNvGrpSpPr/>
          <p:nvPr userDrawn="1"/>
        </p:nvGrpSpPr>
        <p:grpSpPr>
          <a:xfrm>
            <a:off x="1975200" y="1069975"/>
            <a:ext cx="8243887" cy="5788025"/>
            <a:chOff x="455613" y="533400"/>
            <a:chExt cx="8243887" cy="5788025"/>
          </a:xfrm>
          <a:solidFill>
            <a:schemeClr val="accent6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D258094-06EC-7A4A-A554-EFD3FBB51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2C1932-A302-9D42-981A-17F9E3A1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24.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DCCB39A-DB2B-5543-8C44-8F9D49BAE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41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7943244-8079-C343-9249-D13695A8447F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004A059-65DF-B340-AD61-079AA3676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88F6906-E0DF-3A4F-A375-7B9D3F4EA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24.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479D9D2-52F2-0247-AF3C-3AA30091C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2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8201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25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583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24.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AC28FB-499D-1849-BB5A-4F591E32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2D1C116-76C7-2248-9B28-093803C439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9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357D0EB7-C39F-6D4A-A3C7-303DC7C8C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7705" y="1497600"/>
            <a:ext cx="864000" cy="2804400"/>
          </a:xfrm>
          <a:solidFill>
            <a:schemeClr val="accent2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66145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2174EAA-6533-1245-B1A2-E6E16AF28528}"/>
              </a:ext>
            </a:extLst>
          </p:cNvPr>
          <p:cNvGrpSpPr/>
          <p:nvPr userDrawn="1"/>
        </p:nvGrpSpPr>
        <p:grpSpPr>
          <a:xfrm>
            <a:off x="1974056" y="1069975"/>
            <a:ext cx="8243887" cy="5788025"/>
            <a:chOff x="455613" y="533400"/>
            <a:chExt cx="8243887" cy="5788025"/>
          </a:xfrm>
          <a:solidFill>
            <a:schemeClr val="accent2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A5B3661-9CFB-FB40-B406-C44AAF2F6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3" y="533400"/>
              <a:ext cx="3340100" cy="5788025"/>
            </a:xfrm>
            <a:custGeom>
              <a:avLst/>
              <a:gdLst>
                <a:gd name="T0" fmla="*/ 0 w 3503"/>
                <a:gd name="T1" fmla="*/ 470 h 6066"/>
                <a:gd name="T2" fmla="*/ 0 w 3503"/>
                <a:gd name="T3" fmla="*/ 470 h 6066"/>
                <a:gd name="T4" fmla="*/ 1189 w 3503"/>
                <a:gd name="T5" fmla="*/ 6066 h 6066"/>
                <a:gd name="T6" fmla="*/ 3503 w 3503"/>
                <a:gd name="T7" fmla="*/ 6066 h 6066"/>
                <a:gd name="T8" fmla="*/ 2214 w 3503"/>
                <a:gd name="T9" fmla="*/ 0 h 6066"/>
                <a:gd name="T10" fmla="*/ 0 w 3503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3" h="6066">
                  <a:moveTo>
                    <a:pt x="0" y="470"/>
                  </a:moveTo>
                  <a:lnTo>
                    <a:pt x="0" y="470"/>
                  </a:lnTo>
                  <a:lnTo>
                    <a:pt x="1189" y="6066"/>
                  </a:lnTo>
                  <a:lnTo>
                    <a:pt x="3503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CE9E062-1775-864A-90AB-4D742F81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400" y="533400"/>
              <a:ext cx="3340100" cy="5788025"/>
            </a:xfrm>
            <a:custGeom>
              <a:avLst/>
              <a:gdLst>
                <a:gd name="T0" fmla="*/ 0 w 3504"/>
                <a:gd name="T1" fmla="*/ 470 h 6066"/>
                <a:gd name="T2" fmla="*/ 0 w 3504"/>
                <a:gd name="T3" fmla="*/ 470 h 6066"/>
                <a:gd name="T4" fmla="*/ 1190 w 3504"/>
                <a:gd name="T5" fmla="*/ 6066 h 6066"/>
                <a:gd name="T6" fmla="*/ 3504 w 3504"/>
                <a:gd name="T7" fmla="*/ 6066 h 6066"/>
                <a:gd name="T8" fmla="*/ 2214 w 3504"/>
                <a:gd name="T9" fmla="*/ 0 h 6066"/>
                <a:gd name="T10" fmla="*/ 0 w 3504"/>
                <a:gd name="T11" fmla="*/ 470 h 6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4" h="6066">
                  <a:moveTo>
                    <a:pt x="0" y="470"/>
                  </a:moveTo>
                  <a:lnTo>
                    <a:pt x="0" y="470"/>
                  </a:lnTo>
                  <a:lnTo>
                    <a:pt x="1190" y="6066"/>
                  </a:lnTo>
                  <a:lnTo>
                    <a:pt x="3504" y="6066"/>
                  </a:lnTo>
                  <a:lnTo>
                    <a:pt x="2214" y="0"/>
                  </a:lnTo>
                  <a:lnTo>
                    <a:pt x="0" y="47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315" y="2067240"/>
            <a:ext cx="9000000" cy="2358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E4612975-D8C2-4BA9-A85C-A39EEEE43493}" type="datetime4">
              <a:rPr lang="de-DE" smtClean="0"/>
              <a:pPr/>
              <a:t>24.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7D15C1-C7AC-7A4D-8A57-9FDCE7B97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40836"/>
            <a:ext cx="2518560" cy="33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552" y="1445220"/>
            <a:ext cx="10756899" cy="4690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3" y="1447200"/>
            <a:ext cx="5234448" cy="469080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Vorname Name, Bereich Fakultät, ggf. Institut/Professur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9A6F8F6-0E4C-4AD1-BF40-19A8E1937F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7550" y="1500189"/>
            <a:ext cx="5236633" cy="4638674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86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51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02" y="4845080"/>
            <a:ext cx="10271997" cy="1290608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0000" y="6206400"/>
            <a:ext cx="20304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900" b="1" cap="all" spc="90" baseline="0"/>
            </a:lvl1pPr>
          </a:lstStyle>
          <a:p>
            <a:fld id="{BFBAF385-7378-4A32-85D2-65025305A3A0}" type="datetime4">
              <a:rPr lang="de-DE" smtClean="0"/>
              <a:pPr/>
              <a:t>24. Oktober 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86399" y="6205104"/>
            <a:ext cx="7200000" cy="36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BD0A9EC-9FD7-4222-9E83-3F5E6A446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0000" y="1144800"/>
            <a:ext cx="10272000" cy="3510000"/>
          </a:xfrm>
        </p:spPr>
        <p:txBody>
          <a:bodyPr anchor="ctr" anchorCtr="0"/>
          <a:lstStyle>
            <a:lvl1pPr algn="ctr">
              <a:defRPr sz="140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622DFD-BA6C-284F-9623-ED074C94A2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434598"/>
            <a:ext cx="2518560" cy="336243"/>
          </a:xfrm>
          <a:prstGeom prst="rect">
            <a:avLst/>
          </a:prstGeom>
        </p:spPr>
      </p:pic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3E97099-16DC-FB42-BC6A-1770FEA02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79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A25C51E1-4750-2945-85F5-2DB74E124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2421" y="1497600"/>
            <a:ext cx="864000" cy="2804400"/>
          </a:xfrm>
          <a:solidFill>
            <a:schemeClr val="accent3"/>
          </a:solidFill>
        </p:spPr>
        <p:txBody>
          <a:bodyPr/>
          <a:lstStyle>
            <a:lvl1pPr>
              <a:defRPr sz="100" b="0">
                <a:solidFill>
                  <a:srgbClr val="FFFF00"/>
                </a:solidFill>
              </a:defRPr>
            </a:lvl1pPr>
          </a:lstStyle>
          <a:p>
            <a:pPr lvl="0"/>
            <a:r>
              <a:rPr lang="de-DE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30822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w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w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w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wm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22EEA21B-970F-3640-8788-C21A9CC415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0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4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1321676-94A1-7044-A81A-D8AF84667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1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1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39AA27C4-5879-AA48-9BFE-A4EA453103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5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000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5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7E49E5BC-3D57-D44A-B305-C0E3893B54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473E5FEA-8EC8-4167-8CC5-8C678F2BEAB5}"/>
              </a:ext>
            </a:extLst>
          </p:cNvPr>
          <p:cNvSpPr txBox="1"/>
          <p:nvPr/>
        </p:nvSpPr>
        <p:spPr>
          <a:xfrm>
            <a:off x="1382400" y="6454198"/>
            <a:ext cx="4857600" cy="1193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1100"/>
              </a:lnSpc>
            </a:pPr>
            <a:r>
              <a:rPr lang="de-DE" sz="850" dirty="0"/>
              <a:t>Hochschule für Technik, Wirtschaft und Kultur Leipzig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550" y="396946"/>
            <a:ext cx="10756899" cy="7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552" y="1445220"/>
            <a:ext cx="10756899" cy="4690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82399" y="6205104"/>
            <a:ext cx="4857604" cy="224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100"/>
              </a:lnSpc>
              <a:defRPr sz="8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Vorname Name, Bereich Fakultät, ggf. Institut/Professur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1" y="6206400"/>
            <a:ext cx="490255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5DDB454C-C8BB-450C-A446-EA3D813FE484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0" y="396000"/>
            <a:ext cx="12192003" cy="712800"/>
            <a:chOff x="0" y="396000"/>
            <a:chExt cx="9144002" cy="712800"/>
          </a:xfrm>
          <a:solidFill>
            <a:schemeClr val="accent6"/>
          </a:solidFill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256C55-B59E-439E-82E9-BE1ECB9C3F54}"/>
                </a:ext>
              </a:extLst>
            </p:cNvPr>
            <p:cNvSpPr/>
            <p:nvPr userDrawn="1"/>
          </p:nvSpPr>
          <p:spPr>
            <a:xfrm>
              <a:off x="0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A9106C6-A852-4621-A5E1-394E184478EA}"/>
                </a:ext>
              </a:extLst>
            </p:cNvPr>
            <p:cNvSpPr/>
            <p:nvPr userDrawn="1"/>
          </p:nvSpPr>
          <p:spPr>
            <a:xfrm>
              <a:off x="8953202" y="396000"/>
              <a:ext cx="190800" cy="7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60324984-8636-8D46-ADB9-D5CB3101D4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24" y="6284976"/>
            <a:ext cx="1137825" cy="2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</p:sldLayoutIdLst>
  <p:hf hdr="0"/>
  <p:txStyles>
    <p:titleStyle>
      <a:lvl1pPr algn="l" defTabSz="914400" rtl="0" eaLnBrk="1" latinLnBrk="0" hangingPunct="1">
        <a:lnSpc>
          <a:spcPct val="108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7000"/>
        </a:lnSpc>
        <a:spcBef>
          <a:spcPts val="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7000"/>
        </a:lnSpc>
        <a:spcBef>
          <a:spcPts val="0"/>
        </a:spcBef>
        <a:spcAft>
          <a:spcPts val="425"/>
        </a:spcAft>
        <a:buFont typeface="Work Sans" panose="00000500000000000000" pitchFamily="2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28" userDrawn="1">
          <p15:clr>
            <a:srgbClr val="F26B43"/>
          </p15:clr>
        </p15:guide>
        <p15:guide id="2" pos="452" userDrawn="1">
          <p15:clr>
            <a:srgbClr val="F26B43"/>
          </p15:clr>
        </p15:guide>
        <p15:guide id="3" orient="horz" pos="273" userDrawn="1">
          <p15:clr>
            <a:srgbClr val="F26B43"/>
          </p15:clr>
        </p15:guide>
        <p15:guide id="4" orient="horz" pos="3865" userDrawn="1">
          <p15:clr>
            <a:srgbClr val="F26B43"/>
          </p15:clr>
        </p15:guide>
        <p15:guide id="5" orient="horz" pos="944" userDrawn="1">
          <p15:clr>
            <a:srgbClr val="F26B43"/>
          </p15:clr>
        </p15:guide>
        <p15:guide id="6" orient="horz" pos="4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DCB29-B033-824F-9579-DE7C9ACEF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000" y="2250000"/>
            <a:ext cx="8690399" cy="2358000"/>
          </a:xfrm>
        </p:spPr>
        <p:txBody>
          <a:bodyPr anchor="ctr"/>
          <a:lstStyle/>
          <a:p>
            <a:pPr algn="ctr"/>
            <a:r>
              <a:rPr lang="de-DE" sz="4800" dirty="0"/>
              <a:t>Programmieren mit Python</a:t>
            </a:r>
            <a:br>
              <a:rPr lang="de-DE" sz="4800" dirty="0"/>
            </a:br>
            <a:endParaRPr lang="de-DE" sz="48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A9B5AA-E63F-EE47-9BC2-E53EBF3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2975-D8C2-4BA9-A85C-A39EEEE43493}" type="datetime4">
              <a:rPr lang="de-DE" smtClean="0"/>
              <a:pPr/>
              <a:t>24. Oktober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0FFBE0-85A9-954B-8F08-37999726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65909" y="6289080"/>
            <a:ext cx="7200000" cy="360000"/>
          </a:xfrm>
        </p:spPr>
        <p:txBody>
          <a:bodyPr/>
          <a:lstStyle/>
          <a:p>
            <a:r>
              <a:rPr lang="de-DE" dirty="0"/>
              <a:t>											Anatol Krasowski,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ucas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ierobisch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2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937" y="530090"/>
            <a:ext cx="10758589" cy="1021739"/>
          </a:xfrm>
        </p:spPr>
        <p:txBody>
          <a:bodyPr/>
          <a:lstStyle/>
          <a:p>
            <a:r>
              <a:rPr lang="de-DE" sz="2800" dirty="0"/>
              <a:t>Gliederung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2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62DC77-46A1-4C79-97E9-5E2B2DDBB821}"/>
              </a:ext>
            </a:extLst>
          </p:cNvPr>
          <p:cNvSpPr txBox="1"/>
          <p:nvPr/>
        </p:nvSpPr>
        <p:spPr>
          <a:xfrm>
            <a:off x="717551" y="1496123"/>
            <a:ext cx="98190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400" dirty="0"/>
              <a:t>Organisatorisches</a:t>
            </a:r>
          </a:p>
          <a:p>
            <a:pPr marL="342900" indent="-342900">
              <a:buAutoNum type="arabicPeriod"/>
            </a:pPr>
            <a:endParaRPr lang="de-DE" sz="2400" dirty="0"/>
          </a:p>
          <a:p>
            <a:pPr marL="342900" indent="-342900">
              <a:buFontTx/>
              <a:buAutoNum type="arabicPeriod"/>
            </a:pPr>
            <a:r>
              <a:rPr lang="en-US" sz="2400" dirty="0" err="1"/>
              <a:t>Umfragen</a:t>
            </a:r>
            <a:r>
              <a:rPr lang="en-US" sz="2400" dirty="0"/>
              <a:t> (</a:t>
            </a:r>
            <a:r>
              <a:rPr lang="en-US" sz="2400" dirty="0" err="1"/>
              <a:t>Vorkenntnisse</a:t>
            </a:r>
            <a:r>
              <a:rPr lang="de-DE" sz="2400" dirty="0"/>
              <a:t>/Erwartungen)</a:t>
            </a:r>
          </a:p>
          <a:p>
            <a:pPr marL="342900" indent="-342900">
              <a:buFontTx/>
              <a:buAutoNum type="arabicPeriod"/>
            </a:pPr>
            <a:endParaRPr lang="de-DE" sz="2400" dirty="0"/>
          </a:p>
          <a:p>
            <a:pPr marL="342900" indent="-342900">
              <a:buFontTx/>
              <a:buAutoNum type="arabicPeriod"/>
            </a:pPr>
            <a:r>
              <a:rPr lang="de-DE" sz="2400" dirty="0"/>
              <a:t>Themenübersicht</a:t>
            </a:r>
          </a:p>
          <a:p>
            <a:pPr marL="342900" indent="-342900">
              <a:buFontTx/>
              <a:buAutoNum type="arabicPeriod"/>
            </a:pPr>
            <a:endParaRPr lang="de-DE" sz="2400" dirty="0"/>
          </a:p>
          <a:p>
            <a:pPr marL="342900" indent="-342900">
              <a:buFontTx/>
              <a:buAutoNum type="arabicPeriod"/>
            </a:pPr>
            <a:r>
              <a:rPr lang="de-DE" sz="2400" dirty="0"/>
              <a:t>Python/</a:t>
            </a:r>
            <a:r>
              <a:rPr lang="de-DE" sz="2400" dirty="0" err="1"/>
              <a:t>Anaconda</a:t>
            </a:r>
            <a:r>
              <a:rPr lang="de-DE" sz="2400" dirty="0"/>
              <a:t> Installation</a:t>
            </a:r>
          </a:p>
          <a:p>
            <a:pPr marL="342900" indent="-342900">
              <a:buAutoNum type="arabicPeriod"/>
            </a:pPr>
            <a:endParaRPr lang="de-DE" sz="2400" dirty="0"/>
          </a:p>
          <a:p>
            <a:pPr marL="342900" indent="-342900">
              <a:buAutoNum type="arabicPeriod"/>
            </a:pPr>
            <a:r>
              <a:rPr lang="de-DE" sz="2400" dirty="0"/>
              <a:t>Arbeiten in </a:t>
            </a:r>
            <a:r>
              <a:rPr lang="de-DE" sz="2400" dirty="0" err="1"/>
              <a:t>Jupyter</a:t>
            </a:r>
            <a:r>
              <a:rPr lang="de-DE" sz="2400" dirty="0"/>
              <a:t> Notebook und Python</a:t>
            </a:r>
            <a:r>
              <a:rPr lang="ru-RU" sz="2400" dirty="0"/>
              <a:t>-</a:t>
            </a:r>
            <a:r>
              <a:rPr lang="de-DE" sz="2400" dirty="0"/>
              <a:t>Grundlagen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6BC341F8-A5E7-0774-F7EE-3EE5504E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2398" y="6205104"/>
            <a:ext cx="6016621" cy="224160"/>
          </a:xfrm>
        </p:spPr>
        <p:txBody>
          <a:bodyPr/>
          <a:lstStyle/>
          <a:p>
            <a:r>
              <a:rPr lang="de-DE" dirty="0"/>
              <a:t>Anatol Krasowski,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ucas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ierobisch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/>
              <a:t>| Fakultät Ingenieurwissenschaften</a:t>
            </a:r>
          </a:p>
        </p:txBody>
      </p:sp>
    </p:spTree>
    <p:extLst>
      <p:ext uri="{BB962C8B-B14F-4D97-AF65-F5344CB8AC3E}">
        <p14:creationId xmlns:p14="http://schemas.microsoft.com/office/powerpoint/2010/main" val="271293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937" y="530090"/>
            <a:ext cx="10758589" cy="102173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de-DE" sz="2800" dirty="0"/>
              <a:t>Organisatorisches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3</a:t>
            </a:fld>
            <a:endParaRPr lang="de-DE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8E663209-9A13-491A-BEA6-29083D0A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2398" y="6205104"/>
            <a:ext cx="6016621" cy="224160"/>
          </a:xfrm>
        </p:spPr>
        <p:txBody>
          <a:bodyPr/>
          <a:lstStyle/>
          <a:p>
            <a:r>
              <a:rPr lang="de-DE" dirty="0"/>
              <a:t>Anatol Krasowski,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ucas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ierobisch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/>
              <a:t>| Fakultät Ingenieurwissenschaften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A03858A-77B3-872D-F1AE-94A009347431}"/>
              </a:ext>
            </a:extLst>
          </p:cNvPr>
          <p:cNvSpPr txBox="1"/>
          <p:nvPr/>
        </p:nvSpPr>
        <p:spPr>
          <a:xfrm>
            <a:off x="401172" y="1656412"/>
            <a:ext cx="113896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</a:t>
            </a:r>
            <a:r>
              <a:rPr lang="en-US" dirty="0" err="1"/>
              <a:t>Insgesamt</a:t>
            </a:r>
            <a:r>
              <a:rPr lang="en-US" dirty="0"/>
              <a:t> 12 </a:t>
            </a:r>
            <a:r>
              <a:rPr lang="en-US" dirty="0" err="1"/>
              <a:t>Termine</a:t>
            </a:r>
            <a:r>
              <a:rPr lang="en-US" dirty="0"/>
              <a:t> </a:t>
            </a:r>
            <a:r>
              <a:rPr lang="en-US" dirty="0" err="1"/>
              <a:t>mittwochs</a:t>
            </a:r>
            <a:r>
              <a:rPr lang="en-US" dirty="0"/>
              <a:t> 15:30 – 17:00 </a:t>
            </a:r>
            <a:r>
              <a:rPr lang="en-US" dirty="0" err="1"/>
              <a:t>Uhr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Raum</a:t>
            </a:r>
            <a:r>
              <a:rPr lang="en-US" dirty="0"/>
              <a:t> N104 (s. E-Mail)</a:t>
            </a:r>
          </a:p>
          <a:p>
            <a:endParaRPr lang="en-US" dirty="0"/>
          </a:p>
          <a:p>
            <a:r>
              <a:rPr lang="en-US" dirty="0"/>
              <a:t>• Um 1 ECTS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, </a:t>
            </a:r>
            <a:r>
              <a:rPr lang="en-US" dirty="0" err="1"/>
              <a:t>sind</a:t>
            </a:r>
            <a:r>
              <a:rPr lang="en-US" dirty="0"/>
              <a:t> 11 best</a:t>
            </a:r>
            <a:r>
              <a:rPr lang="de-DE" dirty="0" err="1"/>
              <a:t>ätigte</a:t>
            </a:r>
            <a:r>
              <a:rPr lang="en-US" dirty="0"/>
              <a:t> </a:t>
            </a:r>
            <a:r>
              <a:rPr lang="en-US" dirty="0" err="1"/>
              <a:t>Teilnahmen</a:t>
            </a:r>
            <a:r>
              <a:rPr lang="en-US" dirty="0"/>
              <a:t> </a:t>
            </a:r>
            <a:r>
              <a:rPr lang="en-US" dirty="0" err="1"/>
              <a:t>nötig</a:t>
            </a:r>
            <a:r>
              <a:rPr lang="en-US" dirty="0"/>
              <a:t> (</a:t>
            </a:r>
            <a:r>
              <a:rPr lang="en-US" dirty="0" err="1"/>
              <a:t>Unterschriftenliste</a:t>
            </a:r>
            <a:r>
              <a:rPr lang="en-US" dirty="0"/>
              <a:t>) → </a:t>
            </a:r>
            <a:r>
              <a:rPr lang="en-US" b="1" dirty="0"/>
              <a:t>max. 1 </a:t>
            </a:r>
            <a:r>
              <a:rPr lang="en-US" b="1" dirty="0" err="1"/>
              <a:t>Fehltag</a:t>
            </a:r>
            <a:r>
              <a:rPr lang="en-US" b="1" dirty="0"/>
              <a:t>!</a:t>
            </a:r>
          </a:p>
          <a:p>
            <a:endParaRPr lang="en-US" b="1" dirty="0"/>
          </a:p>
          <a:p>
            <a:r>
              <a:rPr lang="en-US" dirty="0"/>
              <a:t>•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Fehltage</a:t>
            </a:r>
            <a:r>
              <a:rPr lang="en-US" dirty="0"/>
              <a:t> </a:t>
            </a:r>
            <a:r>
              <a:rPr lang="en-US" dirty="0" err="1"/>
              <a:t>könenn</a:t>
            </a:r>
            <a:r>
              <a:rPr lang="en-US" dirty="0"/>
              <a:t> </a:t>
            </a:r>
            <a:r>
              <a:rPr lang="en-US" dirty="0" err="1"/>
              <a:t>ggf</a:t>
            </a:r>
            <a:r>
              <a:rPr lang="en-US" dirty="0"/>
              <a:t>.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Zusatzleistungen</a:t>
            </a:r>
            <a:r>
              <a:rPr lang="en-US" dirty="0"/>
              <a:t> </a:t>
            </a:r>
            <a:r>
              <a:rPr lang="en-US" dirty="0" err="1"/>
              <a:t>ausgeglichen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•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Prüfungsleistungen</a:t>
            </a:r>
            <a:r>
              <a:rPr lang="en-US" dirty="0"/>
              <a:t>/</a:t>
            </a:r>
            <a:r>
              <a:rPr lang="en-US" dirty="0" err="1"/>
              <a:t>Abschlussarbeiten</a:t>
            </a:r>
            <a:r>
              <a:rPr lang="en-US" dirty="0"/>
              <a:t> etc.,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Projekte</a:t>
            </a:r>
            <a:r>
              <a:rPr lang="en-US" dirty="0"/>
              <a:t> </a:t>
            </a:r>
            <a:r>
              <a:rPr lang="en-US" dirty="0" err="1"/>
              <a:t>empfehlenswert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• Links </a:t>
            </a:r>
            <a:r>
              <a:rPr lang="en-US" dirty="0" err="1"/>
              <a:t>zu</a:t>
            </a:r>
            <a:r>
              <a:rPr lang="en-US" dirty="0"/>
              <a:t> den </a:t>
            </a:r>
            <a:r>
              <a:rPr lang="en-US" dirty="0" err="1"/>
              <a:t>Materialien</a:t>
            </a:r>
            <a:r>
              <a:rPr lang="en-US" dirty="0"/>
              <a:t> </a:t>
            </a:r>
            <a:r>
              <a:rPr lang="en-US" dirty="0" err="1"/>
              <a:t>wurden</a:t>
            </a:r>
            <a:r>
              <a:rPr lang="en-US" dirty="0"/>
              <a:t> per E-Mail </a:t>
            </a:r>
            <a:r>
              <a:rPr lang="en-US" dirty="0" err="1"/>
              <a:t>verteilt</a:t>
            </a:r>
            <a:r>
              <a:rPr lang="en-US" dirty="0"/>
              <a:t>. Sie k</a:t>
            </a:r>
            <a:r>
              <a:rPr lang="de-DE" dirty="0" err="1"/>
              <a:t>önnen</a:t>
            </a:r>
            <a:r>
              <a:rPr lang="de-DE" dirty="0"/>
              <a:t> entweder online (</a:t>
            </a:r>
            <a:r>
              <a:rPr lang="de-DE" dirty="0" err="1"/>
              <a:t>jupyterhub</a:t>
            </a:r>
            <a:r>
              <a:rPr lang="de-DE" dirty="0"/>
              <a:t> )</a:t>
            </a:r>
          </a:p>
          <a:p>
            <a:r>
              <a:rPr lang="de-DE" dirty="0"/>
              <a:t>oder </a:t>
            </a:r>
            <a:r>
              <a:rPr lang="de-DE" dirty="0" err="1"/>
              <a:t>local</a:t>
            </a:r>
            <a:r>
              <a:rPr lang="de-DE" dirty="0"/>
              <a:t> (</a:t>
            </a:r>
            <a:r>
              <a:rPr lang="de-DE" dirty="0" err="1"/>
              <a:t>Anaconda</a:t>
            </a:r>
            <a:r>
              <a:rPr lang="de-DE" dirty="0"/>
              <a:t>) arbeiten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/>
              <a:t>Kontakt</a:t>
            </a:r>
            <a:r>
              <a:rPr lang="en-US" dirty="0"/>
              <a:t> </a:t>
            </a:r>
            <a:r>
              <a:rPr lang="en-US" dirty="0" err="1"/>
              <a:t>jederzeit</a:t>
            </a:r>
            <a:r>
              <a:rPr lang="en-US" dirty="0"/>
              <a:t> per E-Mail (lucas.nierobisch@stud.htwk-leipzig.de, anatol.krasowski@stud.htwk-leipzig.de)</a:t>
            </a:r>
            <a:endParaRPr lang="de-DE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87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937" y="530090"/>
            <a:ext cx="10758589" cy="1021739"/>
          </a:xfrm>
        </p:spPr>
        <p:txBody>
          <a:bodyPr/>
          <a:lstStyle/>
          <a:p>
            <a:r>
              <a:rPr lang="en-US" sz="2800" dirty="0"/>
              <a:t>2</a:t>
            </a:r>
            <a:r>
              <a:rPr lang="de-DE" sz="2800" dirty="0"/>
              <a:t>. </a:t>
            </a:r>
            <a:r>
              <a:rPr lang="de-DE" sz="2800" dirty="0" err="1"/>
              <a:t>Vorkentnisse</a:t>
            </a:r>
            <a:r>
              <a:rPr lang="de-DE" sz="2800" dirty="0"/>
              <a:t> / </a:t>
            </a:r>
            <a:r>
              <a:rPr lang="en-US" sz="2800" dirty="0" err="1"/>
              <a:t>Erwartungen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4</a:t>
            </a:fld>
            <a:endParaRPr lang="de-DE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8E663209-9A13-491A-BEA6-29083D0A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2398" y="6205104"/>
            <a:ext cx="6016621" cy="224160"/>
          </a:xfrm>
        </p:spPr>
        <p:txBody>
          <a:bodyPr/>
          <a:lstStyle/>
          <a:p>
            <a:r>
              <a:rPr lang="de-DE" dirty="0"/>
              <a:t>Anatol Krasowski,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ucas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ierobisch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/>
              <a:t>| Fakultät Ingenieurwissenschaften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0241C5-0E7C-6A5D-4DAF-1F7EBE654533}"/>
              </a:ext>
            </a:extLst>
          </p:cNvPr>
          <p:cNvSpPr txBox="1"/>
          <p:nvPr/>
        </p:nvSpPr>
        <p:spPr>
          <a:xfrm>
            <a:off x="1716578" y="3136612"/>
            <a:ext cx="8758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/>
              <a:t>Wer</a:t>
            </a:r>
            <a:r>
              <a:rPr lang="en-US" sz="3200" i="1" dirty="0"/>
              <a:t> hat </a:t>
            </a:r>
            <a:r>
              <a:rPr lang="en-US" sz="3200" i="1" dirty="0" err="1"/>
              <a:t>kein</a:t>
            </a:r>
            <a:r>
              <a:rPr lang="de-DE" sz="3200" i="1" dirty="0"/>
              <a:t>e</a:t>
            </a:r>
            <a:r>
              <a:rPr lang="ru-RU" sz="3200" i="1" dirty="0"/>
              <a:t> </a:t>
            </a:r>
            <a:r>
              <a:rPr lang="en-US" sz="3200" i="1" dirty="0" err="1"/>
              <a:t>Programmiererfahrungen</a:t>
            </a:r>
            <a:r>
              <a:rPr lang="ru-RU" sz="3200" i="1" dirty="0"/>
              <a:t>?</a:t>
            </a:r>
            <a:endParaRPr lang="de-DE" sz="3200" i="1" dirty="0"/>
          </a:p>
        </p:txBody>
      </p:sp>
    </p:spTree>
    <p:extLst>
      <p:ext uri="{BB962C8B-B14F-4D97-AF65-F5344CB8AC3E}">
        <p14:creationId xmlns:p14="http://schemas.microsoft.com/office/powerpoint/2010/main" val="422256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937" y="530090"/>
            <a:ext cx="10758589" cy="1021739"/>
          </a:xfrm>
        </p:spPr>
        <p:txBody>
          <a:bodyPr/>
          <a:lstStyle/>
          <a:p>
            <a:r>
              <a:rPr lang="en-US" sz="2800" dirty="0"/>
              <a:t>2</a:t>
            </a:r>
            <a:r>
              <a:rPr lang="de-DE" sz="2800" dirty="0"/>
              <a:t>. </a:t>
            </a:r>
            <a:r>
              <a:rPr lang="de-DE" sz="2800" dirty="0" err="1"/>
              <a:t>Vorkentnisse</a:t>
            </a:r>
            <a:r>
              <a:rPr lang="de-DE" sz="2800" dirty="0"/>
              <a:t> / </a:t>
            </a:r>
            <a:r>
              <a:rPr lang="en-US" sz="2800" dirty="0" err="1"/>
              <a:t>Erwartungen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5</a:t>
            </a:fld>
            <a:endParaRPr lang="de-DE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8E663209-9A13-491A-BEA6-29083D0A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2398" y="6205104"/>
            <a:ext cx="6016621" cy="224160"/>
          </a:xfrm>
        </p:spPr>
        <p:txBody>
          <a:bodyPr/>
          <a:lstStyle/>
          <a:p>
            <a:r>
              <a:rPr lang="de-DE" dirty="0"/>
              <a:t>Anatol Krasowski,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ucas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ierobisch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/>
              <a:t>| Fakultät Ingenieurwissenschaften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0241C5-0E7C-6A5D-4DAF-1F7EBE654533}"/>
              </a:ext>
            </a:extLst>
          </p:cNvPr>
          <p:cNvSpPr txBox="1"/>
          <p:nvPr/>
        </p:nvSpPr>
        <p:spPr>
          <a:xfrm>
            <a:off x="1574809" y="2890391"/>
            <a:ext cx="8758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i="1" dirty="0"/>
              <a:t>Wer hat Erfahrungen mit anderen Programmiersprachen </a:t>
            </a:r>
            <a:r>
              <a:rPr lang="ru-RU" sz="3200" i="1" dirty="0"/>
              <a:t>?</a:t>
            </a:r>
            <a:endParaRPr lang="de-DE" sz="3200" i="1" dirty="0"/>
          </a:p>
        </p:txBody>
      </p:sp>
    </p:spTree>
    <p:extLst>
      <p:ext uri="{BB962C8B-B14F-4D97-AF65-F5344CB8AC3E}">
        <p14:creationId xmlns:p14="http://schemas.microsoft.com/office/powerpoint/2010/main" val="35208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937" y="530090"/>
            <a:ext cx="10758589" cy="1021739"/>
          </a:xfrm>
        </p:spPr>
        <p:txBody>
          <a:bodyPr/>
          <a:lstStyle/>
          <a:p>
            <a:r>
              <a:rPr lang="en-US" sz="2800" dirty="0"/>
              <a:t>2</a:t>
            </a:r>
            <a:r>
              <a:rPr lang="de-DE" sz="2800" dirty="0"/>
              <a:t>. </a:t>
            </a:r>
            <a:r>
              <a:rPr lang="de-DE" sz="2800" dirty="0" err="1"/>
              <a:t>Vorkentnisse</a:t>
            </a:r>
            <a:r>
              <a:rPr lang="de-DE" sz="2800" dirty="0"/>
              <a:t> / </a:t>
            </a:r>
            <a:r>
              <a:rPr lang="en-US" sz="2800" dirty="0" err="1"/>
              <a:t>Erwartungen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B454C-C8BB-450C-A446-EA3D813FE484}" type="slidenum">
              <a:rPr lang="de-DE" smtClean="0"/>
              <a:t>6</a:t>
            </a:fld>
            <a:endParaRPr lang="de-DE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8E663209-9A13-491A-BEA6-29083D0A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82398" y="6205104"/>
            <a:ext cx="6016621" cy="224160"/>
          </a:xfrm>
        </p:spPr>
        <p:txBody>
          <a:bodyPr/>
          <a:lstStyle/>
          <a:p>
            <a:r>
              <a:rPr lang="de-DE" dirty="0"/>
              <a:t>Anatol Krasowski,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ucas </a:t>
            </a:r>
            <a:r>
              <a:rPr 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ierobisch</a:t>
            </a:r>
            <a:r>
              <a:rPr lang="de-DE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/>
              <a:t>| Fakultät Ingenieurwissenschaften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60241C5-0E7C-6A5D-4DAF-1F7EBE654533}"/>
              </a:ext>
            </a:extLst>
          </p:cNvPr>
          <p:cNvSpPr txBox="1"/>
          <p:nvPr/>
        </p:nvSpPr>
        <p:spPr>
          <a:xfrm>
            <a:off x="3519735" y="2397948"/>
            <a:ext cx="48689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i="1" dirty="0"/>
              <a:t>Welche Erwartungen haben Sie bzw. warum haben Sie den Kurs gewählt</a:t>
            </a:r>
            <a:r>
              <a:rPr lang="ru-RU" sz="3200" i="1" dirty="0"/>
              <a:t>?</a:t>
            </a:r>
            <a:endParaRPr lang="de-DE" sz="3200" i="1" dirty="0"/>
          </a:p>
        </p:txBody>
      </p:sp>
    </p:spTree>
    <p:extLst>
      <p:ext uri="{BB962C8B-B14F-4D97-AF65-F5344CB8AC3E}">
        <p14:creationId xmlns:p14="http://schemas.microsoft.com/office/powerpoint/2010/main" val="3280585140"/>
      </p:ext>
    </p:extLst>
  </p:cSld>
  <p:clrMapOvr>
    <a:masterClrMapping/>
  </p:clrMapOvr>
</p:sld>
</file>

<file path=ppt/theme/theme1.xml><?xml version="1.0" encoding="utf-8"?>
<a:theme xmlns:a="http://schemas.openxmlformats.org/drawingml/2006/main" name="HTWK_Praesentation_16-9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8501C412-F393-B646-9B96-1DF6D2826D91}"/>
    </a:ext>
  </a:extLst>
</a:theme>
</file>

<file path=ppt/theme/theme2.xml><?xml version="1.0" encoding="utf-8"?>
<a:theme xmlns:a="http://schemas.openxmlformats.org/drawingml/2006/main" name="HTWK Magenta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FED7CB0-8CF4-D44F-9260-9E79D17BFAAA}"/>
    </a:ext>
  </a:extLst>
</a:theme>
</file>

<file path=ppt/theme/theme3.xml><?xml version="1.0" encoding="utf-8"?>
<a:theme xmlns:a="http://schemas.openxmlformats.org/drawingml/2006/main" name="HTWK Grü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E391D94D-EE63-D349-B7DE-98ADF560723F}"/>
    </a:ext>
  </a:extLst>
</a:theme>
</file>

<file path=ppt/theme/theme4.xml><?xml version="1.0" encoding="utf-8"?>
<a:theme xmlns:a="http://schemas.openxmlformats.org/drawingml/2006/main" name="HTWK Cyan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A51D0A69-4D8E-524F-9B0E-CEBB36F378F6}"/>
    </a:ext>
  </a:extLst>
</a:theme>
</file>

<file path=ppt/theme/theme5.xml><?xml version="1.0" encoding="utf-8"?>
<a:theme xmlns:a="http://schemas.openxmlformats.org/drawingml/2006/main" name="HTWK Blau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raesentation_16-9" id="{1FEA0790-483C-694F-BB74-62ABC0BEEE2F}" vid="{9DD5615B-4FDE-C14E-84FA-48ACAD4DD175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HTWK_Praesentation_16-9.potx</Template>
  <TotalTime>0</TotalTime>
  <Words>241</Words>
  <Application>Microsoft Office PowerPoint</Application>
  <PresentationFormat>Breitbild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Work Sans</vt:lpstr>
      <vt:lpstr>HTWK_Praesentation_16-9</vt:lpstr>
      <vt:lpstr>HTWK Magenta</vt:lpstr>
      <vt:lpstr>HTWK Grün</vt:lpstr>
      <vt:lpstr>HTWK Cyan</vt:lpstr>
      <vt:lpstr>HTWK Blau</vt:lpstr>
      <vt:lpstr>Programmieren mit Python </vt:lpstr>
      <vt:lpstr>Gliederung</vt:lpstr>
      <vt:lpstr>Organisatorisches</vt:lpstr>
      <vt:lpstr>2. Vorkentnisse / Erwartungen</vt:lpstr>
      <vt:lpstr>2. Vorkentnisse / Erwartungen</vt:lpstr>
      <vt:lpstr>2. Vorkentnisse / Erwartungen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Paulin Alter</dc:creator>
  <cp:lastModifiedBy> </cp:lastModifiedBy>
  <cp:revision>44</cp:revision>
  <dcterms:created xsi:type="dcterms:W3CDTF">2019-01-10T16:04:56Z</dcterms:created>
  <dcterms:modified xsi:type="dcterms:W3CDTF">2022-10-24T10:23:13Z</dcterms:modified>
</cp:coreProperties>
</file>