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403" r:id="rId3"/>
    <p:sldId id="423" r:id="rId4"/>
    <p:sldId id="424" r:id="rId5"/>
    <p:sldId id="260" r:id="rId6"/>
    <p:sldId id="406" r:id="rId7"/>
    <p:sldId id="427" r:id="rId8"/>
    <p:sldId id="329" r:id="rId9"/>
    <p:sldId id="408" r:id="rId10"/>
    <p:sldId id="428" r:id="rId11"/>
    <p:sldId id="332" r:id="rId12"/>
    <p:sldId id="429" r:id="rId13"/>
    <p:sldId id="354" r:id="rId14"/>
    <p:sldId id="425" r:id="rId15"/>
    <p:sldId id="419" r:id="rId16"/>
    <p:sldId id="426" r:id="rId17"/>
    <p:sldId id="386" r:id="rId18"/>
    <p:sldId id="388" r:id="rId19"/>
    <p:sldId id="343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75D5"/>
    <a:srgbClr val="00817E"/>
    <a:srgbClr val="996633"/>
    <a:srgbClr val="E2E9F6"/>
    <a:srgbClr val="B4E0D6"/>
    <a:srgbClr val="009999"/>
    <a:srgbClr val="DAD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55" autoAdjust="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05A7C-C4BA-4EFF-9D27-0381F6067847}" type="datetimeFigureOut">
              <a:rPr lang="ru-RU" smtClean="0"/>
              <a:pPr/>
              <a:t>29.11.2019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E4EDF-885C-4AA7-86CC-29514F6223D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0D62A-0EDC-4DC8-9C32-FB765812F04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E4EDF-885C-4AA7-86CC-29514F6223D0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5D04-EC22-46FB-9688-C12974D26A81}" type="datetimeFigureOut">
              <a:rPr lang="ru-RU" smtClean="0"/>
              <a:pPr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D63-8297-40DE-9842-0E99EA05ED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58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5D04-EC22-46FB-9688-C12974D26A81}" type="datetimeFigureOut">
              <a:rPr lang="ru-RU" smtClean="0"/>
              <a:pPr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D63-8297-40DE-9842-0E99EA05ED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6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5D04-EC22-46FB-9688-C12974D26A81}" type="datetimeFigureOut">
              <a:rPr lang="ru-RU" smtClean="0"/>
              <a:pPr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D63-8297-40DE-9842-0E99EA05ED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837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表格占位符 13"/>
          <p:cNvSpPr>
            <a:spLocks noGrp="1"/>
          </p:cNvSpPr>
          <p:nvPr>
            <p:ph type="tbl" sz="quarter" idx="10"/>
          </p:nvPr>
        </p:nvSpPr>
        <p:spPr>
          <a:xfrm>
            <a:off x="4190986" y="2714626"/>
            <a:ext cx="7429553" cy="2857515"/>
          </a:xfrm>
          <a:prstGeom prst="rect">
            <a:avLst/>
          </a:prstGeom>
        </p:spPr>
        <p:txBody>
          <a:bodyPr/>
          <a:lstStyle/>
          <a:p>
            <a:r>
              <a:rPr lang="ru-RU" altLang="zh-CN" smtClean="0"/>
              <a:t>Вставка таблицы</a:t>
            </a:r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1"/>
          </p:nvPr>
        </p:nvSpPr>
        <p:spPr>
          <a:xfrm>
            <a:off x="571462" y="428605"/>
            <a:ext cx="3333751" cy="2214563"/>
          </a:xfrm>
          <a:prstGeom prst="rect">
            <a:avLst/>
          </a:prstGeom>
        </p:spPr>
        <p:txBody>
          <a:bodyPr/>
          <a:lstStyle/>
          <a:p>
            <a:r>
              <a:rPr lang="ru-RU" altLang="zh-CN" smtClean="0"/>
              <a:t>Вставка рисунка</a:t>
            </a:r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2"/>
          </p:nvPr>
        </p:nvSpPr>
        <p:spPr>
          <a:xfrm>
            <a:off x="4190986" y="1428736"/>
            <a:ext cx="7429515" cy="1143014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ru-RU" altLang="zh-CN" smtClean="0"/>
              <a:t>Образец текста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191000" y="500063"/>
            <a:ext cx="4953000" cy="785812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ru-RU" altLang="zh-CN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表占位符 2"/>
          <p:cNvSpPr>
            <a:spLocks noGrp="1"/>
          </p:cNvSpPr>
          <p:nvPr>
            <p:ph type="chart" sz="quarter" idx="10"/>
          </p:nvPr>
        </p:nvSpPr>
        <p:spPr>
          <a:xfrm>
            <a:off x="2381225" y="714357"/>
            <a:ext cx="7429500" cy="4143375"/>
          </a:xfrm>
          <a:prstGeom prst="rect">
            <a:avLst/>
          </a:prstGeom>
        </p:spPr>
        <p:txBody>
          <a:bodyPr/>
          <a:lstStyle/>
          <a:p>
            <a:r>
              <a:rPr lang="ru-RU" altLang="zh-CN" smtClean="0"/>
              <a:t>Вставка диаграммы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6000751" y="5000625"/>
            <a:ext cx="3810000" cy="857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altLang="zh-CN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5D04-EC22-46FB-9688-C12974D26A81}" type="datetimeFigureOut">
              <a:rPr lang="ru-RU" smtClean="0"/>
              <a:pPr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D63-8297-40DE-9842-0E99EA05ED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46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5D04-EC22-46FB-9688-C12974D26A81}" type="datetimeFigureOut">
              <a:rPr lang="ru-RU" smtClean="0"/>
              <a:pPr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D63-8297-40DE-9842-0E99EA05ED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86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5D04-EC22-46FB-9688-C12974D26A81}" type="datetimeFigureOut">
              <a:rPr lang="ru-RU" smtClean="0"/>
              <a:pPr/>
              <a:t>29.11.2019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D63-8297-40DE-9842-0E99EA05ED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36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5D04-EC22-46FB-9688-C12974D26A81}" type="datetimeFigureOut">
              <a:rPr lang="ru-RU" smtClean="0"/>
              <a:pPr/>
              <a:t>29.11.2019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D63-8297-40DE-9842-0E99EA05ED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99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5D04-EC22-46FB-9688-C12974D26A81}" type="datetimeFigureOut">
              <a:rPr lang="ru-RU" smtClean="0"/>
              <a:pPr/>
              <a:t>29.11.2019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D63-8297-40DE-9842-0E99EA05ED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41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5D04-EC22-46FB-9688-C12974D26A81}" type="datetimeFigureOut">
              <a:rPr lang="ru-RU" smtClean="0"/>
              <a:pPr/>
              <a:t>29.11.2019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D63-8297-40DE-9842-0E99EA05ED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12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5D04-EC22-46FB-9688-C12974D26A81}" type="datetimeFigureOut">
              <a:rPr lang="ru-RU" smtClean="0"/>
              <a:pPr/>
              <a:t>29.11.2019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D63-8297-40DE-9842-0E99EA05ED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71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5D04-EC22-46FB-9688-C12974D26A81}" type="datetimeFigureOut">
              <a:rPr lang="ru-RU" smtClean="0"/>
              <a:pPr/>
              <a:t>29.11.2019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D63-8297-40DE-9842-0E99EA05ED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57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9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25D04-EC22-46FB-9688-C12974D26A81}" type="datetimeFigureOut">
              <a:rPr lang="ru-RU" smtClean="0"/>
              <a:pPr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23D63-8297-40DE-9842-0E99EA05ED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52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4480" y="1158240"/>
            <a:ext cx="9217856" cy="3017520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Организация и методика сопровождения проектно-исследовательской деятельности обучающихся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000" b="1" dirty="0" smtClean="0">
                <a:latin typeface="Times New Roman" pitchFamily="18" charset="0"/>
                <a:cs typeface="Times New Roman" pitchFamily="18" charset="0"/>
              </a:rPr>
            </a:b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17080" y="5151120"/>
            <a:ext cx="4541520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к.п.н. Семенова Г.Ю.</a:t>
            </a:r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9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" y="188641"/>
            <a:ext cx="1181100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Если учебно-исследовательская работа, необходимо сформулировать гипотезу</a:t>
            </a:r>
            <a:endParaRPr lang="ru-RU" sz="2800" b="1" spc="50" dirty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9349" y="1234440"/>
            <a:ext cx="11809312" cy="48320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Гипотеза - это предположение о непосредственно наблюдаемом явлении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Должна удовлетворять ряду требований: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быть проверяемой </a:t>
            </a:r>
            <a:br>
              <a:rPr lang="ru-RU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* содержать предположение </a:t>
            </a:r>
            <a:br>
              <a:rPr lang="ru-RU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* быть логически непротиворечивой </a:t>
            </a:r>
            <a:br>
              <a:rPr lang="ru-RU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* соответствовать фактам </a:t>
            </a:r>
          </a:p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 формулировке гипотезы обычно используются словесные конструкции типа: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«если...,.»; «при условии, что...»,</a:t>
            </a:r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Направляет на раскрытие сущности явления, установление причинно-следственных связей. </a:t>
            </a:r>
          </a:p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Например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Вырастить картофель в условиях квартиры, возможно, если соблюдать площадь питания.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8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371" y="188640"/>
            <a:ext cx="11233248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Объект и предмет работы</a:t>
            </a:r>
            <a:endParaRPr lang="ru-RU" sz="4000" b="1" spc="50" dirty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6240" y="1203960"/>
            <a:ext cx="11213517" cy="50783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Объект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– это то, что проектируется или исследуется. </a:t>
            </a:r>
            <a:endParaRPr lang="ru-RU" sz="36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Предмет 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 – это изучаемое свойство объекта.</a:t>
            </a:r>
          </a:p>
          <a:p>
            <a:pPr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 формулировке темы должен быть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конкретизирован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объект и предмет</a:t>
            </a:r>
          </a:p>
          <a:p>
            <a:pPr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Например: </a:t>
            </a: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сайта</a:t>
            </a: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 с </a:t>
            </a:r>
            <a:r>
              <a:rPr lang="ru-RU" sz="36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маршрутами по местам путешествия </a:t>
            </a: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литературного героя.</a:t>
            </a:r>
          </a:p>
          <a:p>
            <a:pPr algn="just"/>
            <a:r>
              <a:rPr lang="ru-RU" sz="36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Определение количества кофеина</a:t>
            </a: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чае</a:t>
            </a: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 продукции популярных марок. </a:t>
            </a:r>
          </a:p>
          <a:p>
            <a:pPr algn="just"/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8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349" y="188641"/>
            <a:ext cx="11617291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Методы - это способы получения информации об изучаемом объекте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3360" y="1292385"/>
            <a:ext cx="11577749" cy="54476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/>
              <a:t> </a:t>
            </a:r>
            <a:r>
              <a:rPr lang="ru-RU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Теоретические: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анализ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литературы по теме проекта или исследования; </a:t>
            </a:r>
          </a:p>
          <a:p>
            <a:pPr lvl="0"/>
            <a:r>
              <a:rPr lang="ru-RU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Эмпирические: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/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наблюдение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это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изучение объекта без вмешательства в его существование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lvl="0"/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эксперимент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 -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изменение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условий существования объекта исследования.  </a:t>
            </a:r>
          </a:p>
          <a:p>
            <a:pPr lvl="0"/>
            <a:r>
              <a:rPr lang="ru-RU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Математические: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статистические методы; метод 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визуализации данных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 (функции, графики и др.)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8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320041" y="932344"/>
            <a:ext cx="11234346" cy="5712296"/>
          </a:xfrm>
          <a:prstGeom prst="roundRect">
            <a:avLst>
              <a:gd name="adj" fmla="val 6578"/>
            </a:avLst>
          </a:prstGeom>
          <a:solidFill>
            <a:schemeClr val="bg2"/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2400" dirty="0" smtClean="0"/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Глава 1.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Содержит теоретическое обоснование темы и итоги анализа литературы. </a:t>
            </a:r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Выводы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 теоретической части. </a:t>
            </a:r>
          </a:p>
          <a:p>
            <a:pPr algn="just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Глава 2.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Практический этап работы. Разработка технологического процесса по изготовлению  планируемого продукта  </a:t>
            </a:r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или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Методика проведения наблюдений и исследований. </a:t>
            </a:r>
          </a:p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Практическая часть должна содержать данные, которые, </a:t>
            </a:r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учащийся сам получил в ходе наблюдения, исследования или выполнения технологического процесса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 Эти данные должны быть систематизированы в виде таблиц, графиков или рисунков и проанализированы. Проведение статистической обработки собранных данных. </a:t>
            </a:r>
          </a:p>
          <a:p>
            <a:pPr algn="just"/>
            <a:r>
              <a:rPr lang="ru-RU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Выводы по практической части предоставляют основную ценность работы.</a:t>
            </a:r>
          </a:p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5414" y="188641"/>
            <a:ext cx="1084920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Логическая структура работы</a:t>
            </a:r>
            <a:endParaRPr lang="ru-RU" sz="3600" b="1" spc="50" dirty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51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143339" y="980728"/>
            <a:ext cx="11809312" cy="5328592"/>
          </a:xfrm>
          <a:prstGeom prst="roundRect">
            <a:avLst>
              <a:gd name="adj" fmla="val 6578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Работа должна быть построена по определенной структуре: </a:t>
            </a:r>
          </a:p>
          <a:p>
            <a:pPr algn="just">
              <a:buFont typeface="Wingdings" pitchFamily="2" charset="2"/>
              <a:buChar char="v"/>
            </a:pP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Титульный лист</a:t>
            </a:r>
          </a:p>
          <a:p>
            <a:pPr algn="just">
              <a:buFont typeface="Wingdings" pitchFamily="2" charset="2"/>
              <a:buChar char="v"/>
            </a:pP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Оглавление  </a:t>
            </a:r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(с указанием страниц)</a:t>
            </a:r>
          </a:p>
          <a:p>
            <a:pPr algn="just">
              <a:buFont typeface="Wingdings" pitchFamily="2" charset="2"/>
              <a:buChar char="v"/>
            </a:pP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Введение</a:t>
            </a:r>
          </a:p>
          <a:p>
            <a:pPr algn="just">
              <a:buFont typeface="Wingdings" pitchFamily="2" charset="2"/>
              <a:buChar char="v"/>
            </a:pP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Глава 1. </a:t>
            </a:r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(название)</a:t>
            </a:r>
          </a:p>
          <a:p>
            <a:pPr algn="just">
              <a:buFont typeface="Wingdings" pitchFamily="2" charset="2"/>
              <a:buChar char="v"/>
            </a:pP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Глава 2.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(название)</a:t>
            </a:r>
          </a:p>
          <a:p>
            <a:pPr algn="just">
              <a:buFont typeface="Wingdings" pitchFamily="2" charset="2"/>
              <a:buChar char="v"/>
            </a:pP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</a:p>
          <a:p>
            <a:pPr algn="just">
              <a:buFont typeface="Wingdings" pitchFamily="2" charset="2"/>
              <a:buChar char="v"/>
            </a:pP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Список литературы</a:t>
            </a:r>
          </a:p>
          <a:p>
            <a:pPr algn="just">
              <a:buFont typeface="Wingdings" pitchFamily="2" charset="2"/>
              <a:buChar char="v"/>
            </a:pP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Приложения</a:t>
            </a:r>
          </a:p>
          <a:p>
            <a:pPr algn="just">
              <a:buFont typeface="Wingdings" pitchFamily="2" charset="2"/>
              <a:buChar char="v"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392" y="188641"/>
            <a:ext cx="11041227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Оформление проектной или исследовательской работы</a:t>
            </a:r>
            <a:endParaRPr lang="ru-RU" sz="3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350" y="188641"/>
            <a:ext cx="11713301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Департамент образования города Москвы</a:t>
            </a:r>
          </a:p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Государственное бюджетное общеобразовательное учреждение города Москвы</a:t>
            </a:r>
          </a:p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«Школа № …»</a:t>
            </a:r>
          </a:p>
          <a:p>
            <a:pPr algn="ctr"/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63880" y="1371600"/>
            <a:ext cx="112927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«Виртуальная экскурсия по чеховским местам»</a:t>
            </a:r>
          </a:p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работа</a:t>
            </a:r>
          </a:p>
          <a:p>
            <a:pPr algn="ctr"/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</a:p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Исследовательская работа</a:t>
            </a:r>
          </a:p>
          <a:p>
            <a:pPr algn="r"/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Петров Сергей</a:t>
            </a:r>
          </a:p>
          <a:p>
            <a:pPr algn="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«А»класс, </a:t>
            </a:r>
          </a:p>
          <a:p>
            <a:pPr algn="r"/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учитель информатики</a:t>
            </a:r>
          </a:p>
          <a:p>
            <a:pPr algn="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Иванова Мария Петровна</a:t>
            </a:r>
          </a:p>
          <a:p>
            <a:pPr algn="r"/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2019</a:t>
            </a:r>
          </a:p>
        </p:txBody>
      </p:sp>
    </p:spTree>
    <p:extLst>
      <p:ext uri="{BB962C8B-B14F-4D97-AF65-F5344CB8AC3E}">
        <p14:creationId xmlns:p14="http://schemas.microsoft.com/office/powerpoint/2010/main" val="30378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8641"/>
            <a:ext cx="1219200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Проектная папка (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портфолио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проекта) позволяет четко организовать работу обучающегося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1142999"/>
            <a:ext cx="12192000" cy="60016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 состав проектной папки входит: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паспорт проекта или исследования;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план выполнения работы и отдельных его этапов;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вся собранная информация по теме, в том числе необходимые ксерокопии, распечатки;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результаты исследований и анализа;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записи всех идей, гипотез и решений;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краткое описание всех проблем, с которыми приходится сталкиваться обучающимся и способы их преодоления;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техническое задание, эскизы, чертежи, наброски продукта;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материалы к презентации (сценарий);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таблица этапов работы над проектом с замечаниями руководителя.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1371" y="43934"/>
            <a:ext cx="5456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571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8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" y="188641"/>
            <a:ext cx="1197864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Требования к оформлению проектной и исследовательской работы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980728"/>
            <a:ext cx="12192000" cy="5940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Формат текста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– Microsoft Word (*.doc, *.docx);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Формат страницы: А4;</a:t>
            </a:r>
          </a:p>
          <a:p>
            <a:pPr lvl="0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Поля (верхнее, нижнее, левое, правое) по 25 мм;</a:t>
            </a:r>
          </a:p>
          <a:p>
            <a:pPr lvl="0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Отступ первой строки – 1,25;</a:t>
            </a:r>
          </a:p>
          <a:p>
            <a:pPr lvl="0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Шрифт: размер (кегль) – 14, по ширине;</a:t>
            </a:r>
          </a:p>
          <a:p>
            <a:pPr lvl="0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Тип шрифта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Times New Roman;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Межстрочный интервал – полуторный;</a:t>
            </a:r>
          </a:p>
          <a:p>
            <a:pPr lvl="0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Рисунки, вставленные в текст, быть четкими. Название и номера рисунков указываются под рисунками, названия и номера таблиц – над таблицами. </a:t>
            </a:r>
          </a:p>
          <a:p>
            <a:pPr lvl="0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Заголовок оформляется полужирным прописным шрифтом, размер – 14</a:t>
            </a:r>
          </a:p>
          <a:p>
            <a:pPr lvl="0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Нумерация страниц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1371" y="43934"/>
            <a:ext cx="5456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571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8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182880" y="716280"/>
            <a:ext cx="12009120" cy="6141720"/>
          </a:xfrm>
          <a:prstGeom prst="roundRect">
            <a:avLst>
              <a:gd name="adj" fmla="val 6578"/>
            </a:avLst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2400" dirty="0" smtClean="0"/>
          </a:p>
          <a:p>
            <a:pPr>
              <a:buFont typeface="Wingdings" pitchFamily="2" charset="2"/>
              <a:buChar char="Ø"/>
            </a:pP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Создается в программе </a:t>
            </a:r>
            <a:r>
              <a:rPr lang="ru-RU" sz="2700" dirty="0" err="1" smtClean="0">
                <a:latin typeface="Times New Roman" pitchFamily="18" charset="0"/>
                <a:cs typeface="Times New Roman" pitchFamily="18" charset="0"/>
              </a:rPr>
              <a:t>PowerPoint</a:t>
            </a: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Предназначена для иллюстрации устного выступления на «докладной» (проецируется на экран) или стендовой (показывается с экрана ноутбука) сессии</a:t>
            </a:r>
          </a:p>
          <a:p>
            <a:pPr>
              <a:buFont typeface="Wingdings" pitchFamily="2" charset="2"/>
              <a:buChar char="Ø"/>
            </a:pP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Презентация записывается </a:t>
            </a:r>
            <a:r>
              <a:rPr lang="ru-RU" sz="2700" dirty="0" err="1" smtClean="0">
                <a:latin typeface="Times New Roman" pitchFamily="18" charset="0"/>
                <a:cs typeface="Times New Roman" pitchFamily="18" charset="0"/>
              </a:rPr>
              <a:t>СD-диск</a:t>
            </a: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 или USB-диск.</a:t>
            </a:r>
          </a:p>
          <a:p>
            <a:pPr>
              <a:buFont typeface="Wingdings" pitchFamily="2" charset="2"/>
              <a:buChar char="Ø"/>
            </a:pP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Презентация состоит из 10-12 слайдов.</a:t>
            </a:r>
          </a:p>
          <a:p>
            <a:pPr>
              <a:buFont typeface="Wingdings" pitchFamily="2" charset="2"/>
              <a:buChar char="Ø"/>
            </a:pP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Текст в презентации выполняется прямым шрифтом (например, </a:t>
            </a:r>
            <a:r>
              <a:rPr lang="ru-RU" sz="2700" dirty="0" err="1" smtClean="0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), соотношение текстовой, графической, табличной и фото информации сравнимо друг с другом, размер шрифта – не менее 24.</a:t>
            </a:r>
          </a:p>
          <a:p>
            <a:pPr>
              <a:buFont typeface="Wingdings" pitchFamily="2" charset="2"/>
              <a:buChar char="Ø"/>
            </a:pP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Докладчик во время доклада излагает его содержание своими словами (а не зачитывает текст на слайде), периодически обращаясь к изображению</a:t>
            </a:r>
          </a:p>
          <a:p>
            <a:pPr>
              <a:buFont typeface="Wingdings" pitchFamily="2" charset="2"/>
              <a:buChar char="Ø"/>
            </a:pP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Слайды презентации не должны быть перегружены информацией, применение анимации – минимальное, только в самых необходимых случаях.</a:t>
            </a:r>
          </a:p>
          <a:p>
            <a:pPr>
              <a:buFont typeface="Wingdings" pitchFamily="2" charset="2"/>
              <a:buChar char="Ø"/>
            </a:pP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 В случае необходимости, презентация может включать фрагменты медиа-продуктов (фильмов, слайд-фильмов, аудиозаписей и т.д.) </a:t>
            </a:r>
          </a:p>
          <a:p>
            <a:pPr algn="just"/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Требования к оформлению презентации </a:t>
            </a:r>
            <a:endParaRPr lang="ru-RU" sz="3200" b="1" spc="50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27381" y="1388969"/>
            <a:ext cx="10657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6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080" y="365125"/>
            <a:ext cx="1109472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Особенности проектной и исследовательской работы обучающихся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43840" y="1825625"/>
            <a:ext cx="5775960" cy="4351338"/>
          </a:xfrm>
          <a:solidFill>
            <a:schemeClr val="accent3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Проектная работа – это решение конкретной проблемы и </a:t>
            </a:r>
            <a:r>
              <a:rPr lang="ru-RU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разработка конкретного социально значимого продукта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11240" y="1825625"/>
            <a:ext cx="5882640" cy="435133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Исследовательская работа – это получение </a:t>
            </a:r>
            <a:r>
              <a:rPr lang="ru-RU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новых знаний (о каком-то объекте или явлении)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Обязательное наличие </a:t>
            </a:r>
            <a:r>
              <a:rPr lang="ru-RU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гипотезы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в водной части работы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384280" cy="1325563"/>
          </a:xfrm>
        </p:spPr>
        <p:txBody>
          <a:bodyPr>
            <a:normAutofit/>
          </a:bodyPr>
          <a:lstStyle/>
          <a:p>
            <a:pPr algn="ctr"/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трелка вниз 4"/>
          <p:cNvSpPr/>
          <p:nvPr/>
        </p:nvSpPr>
        <p:spPr>
          <a:xfrm>
            <a:off x="426720" y="381000"/>
            <a:ext cx="10972799" cy="1844040"/>
          </a:xfrm>
          <a:prstGeom prst="downArrow">
            <a:avLst>
              <a:gd name="adj1" fmla="val 50000"/>
              <a:gd name="adj2" fmla="val 4363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ru-RU" b="1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ru-RU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Структура проектной или исследовательской работы</a:t>
            </a:r>
            <a:endParaRPr lang="ru-RU" sz="36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одержимое 7"/>
          <p:cNvSpPr txBox="1">
            <a:spLocks noGrp="1"/>
          </p:cNvSpPr>
          <p:nvPr>
            <p:ph sz="half" idx="1"/>
          </p:nvPr>
        </p:nvSpPr>
        <p:spPr>
          <a:xfrm>
            <a:off x="487680" y="2240280"/>
            <a:ext cx="11170920" cy="1722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buNone/>
            </a:pPr>
            <a:endParaRPr lang="ru-RU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>
              <a:buNone/>
            </a:pPr>
            <a:r>
              <a:rPr lang="ru-RU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Паспорт проектной или исследовательской работы, оформленный в соответствии с требованиями </a:t>
            </a:r>
            <a:r>
              <a:rPr lang="ru-RU" sz="3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(текст в папке)</a:t>
            </a:r>
          </a:p>
          <a:p>
            <a:pPr lvl="0" algn="ctr">
              <a:buNone/>
            </a:pPr>
            <a:endParaRPr lang="ru-RU" sz="2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3400" y="4114800"/>
            <a:ext cx="11201400" cy="1097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Презентация проектной или исследовательской работы</a:t>
            </a:r>
            <a:endParaRPr lang="ru-RU" sz="36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46760" y="5334000"/>
            <a:ext cx="11049000" cy="1066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Текст выступления </a:t>
            </a:r>
          </a:p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3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5-7 минут)</a:t>
            </a:r>
            <a:endParaRPr lang="ru-RU" sz="36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5760" y="0"/>
            <a:ext cx="11240085" cy="45719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3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2819400" y="2103121"/>
            <a:ext cx="2819400" cy="41929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Информационные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продукты: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сайт, журнал, газета, справочник,  видеоклип, видеофильм др.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20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3359" y="533400"/>
            <a:ext cx="11765281" cy="9296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Классификация проектов по доминирующей деятельности обучающихся</a:t>
            </a:r>
            <a:endParaRPr lang="ru-RU" sz="24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9144000" y="2164080"/>
            <a:ext cx="2865120" cy="42062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Исследовательские </a:t>
            </a:r>
            <a:endParaRPr lang="ru-RU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Продукты: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услуга, рекламная продукция,  учебное пособие, статья, атлас и др.</a:t>
            </a:r>
            <a:endParaRPr lang="ru-RU" sz="24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13359" y="2133600"/>
            <a:ext cx="2438401" cy="42110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Инженерные (наличие технического задания)</a:t>
            </a:r>
          </a:p>
          <a:p>
            <a:pPr algn="just"/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Продукты: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техническое изделие, модель, макет и др. </a:t>
            </a:r>
            <a:endParaRPr lang="ru-RU" sz="24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821680" y="2133600"/>
            <a:ext cx="3185160" cy="4191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Творческие практико-ориентированные</a:t>
            </a:r>
            <a:r>
              <a:rPr lang="ru-RU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Продукты:</a:t>
            </a: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материальное изделие, сценарий мероприятия, художественное произведение,  рекламная продукция, сборник  рецептов, сценарий игры, пьесы и др.</a:t>
            </a:r>
          </a:p>
          <a:p>
            <a:pPr algn="just"/>
            <a:endParaRPr lang="ru-RU" sz="20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Прямая со стрелкой 15"/>
          <p:cNvCxnSpPr>
            <a:endCxn id="13" idx="0"/>
          </p:cNvCxnSpPr>
          <p:nvPr/>
        </p:nvCxnSpPr>
        <p:spPr>
          <a:xfrm flipH="1">
            <a:off x="1432560" y="1463040"/>
            <a:ext cx="228600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6979920" y="1463040"/>
            <a:ext cx="640080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10119360" y="1493520"/>
            <a:ext cx="396240" cy="579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8" idx="0"/>
          </p:cNvCxnSpPr>
          <p:nvPr/>
        </p:nvCxnSpPr>
        <p:spPr>
          <a:xfrm>
            <a:off x="4145280" y="1432560"/>
            <a:ext cx="83820" cy="6705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51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11723570" cy="7620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Постановка проблемы </a:t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endParaRPr lang="ru-RU" sz="3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1480" y="1158240"/>
            <a:ext cx="11231880" cy="54864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Проблема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- теоретический или практический вопрос, требующий изучения, разрешения. В основе проблемы лежит </a:t>
            </a: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противоречие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Противоречие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— логическая ситуация одновременной истинности двух взаимоисключающих определений или высказываний (суждений) об одном и том же.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1. Между тем, что должно быть и тем, что есть в реальности.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Тема: Правильно ли мы питаемся?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2. Между имеющимся замыслом и его реализацией на практике.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Тема: Дизайн-проект школьного кабинета биологии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3. Между противоречивыми требованиями в рамках одного объекта: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Тема: Геномодифицированные организмы: за и против.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0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160" y="188641"/>
            <a:ext cx="1050036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Тема визитная карточка работы</a:t>
            </a:r>
          </a:p>
          <a:p>
            <a:pPr algn="ctr"/>
            <a:endParaRPr lang="ru-RU" sz="2800" b="1" spc="50" dirty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360" y="1052737"/>
            <a:ext cx="11617291" cy="54938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актуальна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интересна </a:t>
            </a:r>
            <a:r>
              <a:rPr lang="ru-RU" sz="3500" i="1" dirty="0" smtClean="0">
                <a:latin typeface="Times New Roman" pitchFamily="18" charset="0"/>
                <a:cs typeface="Times New Roman" pitchFamily="18" charset="0"/>
              </a:rPr>
              <a:t>(ученику, должна его увлечь);</a:t>
            </a:r>
          </a:p>
          <a:p>
            <a:pPr lvl="0" algn="just">
              <a:buFontTx/>
              <a:buChar char="-"/>
            </a:pP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 соответствовать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 познавательным 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возможностям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i="1" dirty="0" smtClean="0">
                <a:latin typeface="Times New Roman" pitchFamily="18" charset="0"/>
                <a:cs typeface="Times New Roman" pitchFamily="18" charset="0"/>
              </a:rPr>
              <a:t>ученика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buFontTx/>
              <a:buChar char="-"/>
            </a:pPr>
            <a:r>
              <a:rPr lang="ru-RU" sz="3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обеспечена</a:t>
            </a:r>
            <a:r>
              <a:rPr lang="ru-RU" sz="3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ресурсами </a:t>
            </a:r>
            <a:r>
              <a:rPr lang="ru-RU" sz="3500" i="1" dirty="0" smtClean="0">
                <a:latin typeface="Times New Roman" pitchFamily="18" charset="0"/>
                <a:cs typeface="Times New Roman" pitchFamily="18" charset="0"/>
              </a:rPr>
              <a:t>(особенно инженерные проекты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-в формулировке темы должен быть 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конкретизирован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объект и предмет 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исследования «</a:t>
            </a:r>
            <a:r>
              <a:rPr lang="ru-RU" sz="3500" dirty="0" smtClean="0">
                <a:solidFill>
                  <a:srgbClr val="FE0067"/>
                </a:solidFill>
                <a:latin typeface="Times New Roman" pitchFamily="18" charset="0"/>
                <a:cs typeface="Times New Roman" pitchFamily="18" charset="0"/>
              </a:rPr>
              <a:t>Качественное и количественное определение кальция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3500" b="1" dirty="0" smtClean="0">
                <a:solidFill>
                  <a:srgbClr val="AC75D5"/>
                </a:solidFill>
                <a:latin typeface="Times New Roman" pitchFamily="18" charset="0"/>
                <a:cs typeface="Times New Roman" pitchFamily="18" charset="0"/>
              </a:rPr>
              <a:t>детских творожках</a:t>
            </a:r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»; </a:t>
            </a:r>
          </a:p>
          <a:p>
            <a:pPr algn="just"/>
            <a:r>
              <a:rPr lang="ru-RU" sz="3500" dirty="0" smtClean="0">
                <a:latin typeface="Times New Roman" pitchFamily="18" charset="0"/>
                <a:cs typeface="Times New Roman" pitchFamily="18" charset="0"/>
              </a:rPr>
              <a:t>- формулировка темы не должна быть</a:t>
            </a:r>
            <a:r>
              <a:rPr lang="ru-RU" sz="3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b="1" dirty="0" smtClean="0">
                <a:latin typeface="Times New Roman" pitchFamily="18" charset="0"/>
                <a:cs typeface="Times New Roman" pitchFamily="18" charset="0"/>
              </a:rPr>
              <a:t>однословной или </a:t>
            </a:r>
            <a:r>
              <a:rPr lang="ru-RU" sz="3500" b="1" smtClean="0">
                <a:latin typeface="Times New Roman" pitchFamily="18" charset="0"/>
                <a:cs typeface="Times New Roman" pitchFamily="18" charset="0"/>
              </a:rPr>
              <a:t>слишком длинной.</a:t>
            </a:r>
            <a:endParaRPr lang="ru-RU" sz="3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1371" y="43934"/>
            <a:ext cx="5456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571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8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" y="188642"/>
            <a:ext cx="11664619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Структура проектной или исследовательской работы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8120" y="1012736"/>
            <a:ext cx="11810920" cy="507831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Введение</a:t>
            </a:r>
            <a:endParaRPr lang="ru-RU" sz="3600" b="1" spc="50" dirty="0" smtClean="0">
              <a:ln w="1143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0">
              <a:buFontTx/>
              <a:buChar char="-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обоснование темы, актуальность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почему выбрана данная тема)</a:t>
            </a:r>
          </a:p>
          <a:p>
            <a:pPr lvl="0">
              <a:buFontTx/>
              <a:buChar char="-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цель работы</a:t>
            </a:r>
          </a:p>
          <a:p>
            <a:pPr lvl="0">
              <a:buFontTx/>
              <a:buChar char="-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задачи </a:t>
            </a: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(3-5)</a:t>
            </a: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Tx/>
              <a:buChar char="-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если работа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исследовательская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, то необходимо сформулировать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гипотезу</a:t>
            </a:r>
          </a:p>
          <a:p>
            <a:pPr lvl="0">
              <a:buFontTx/>
              <a:buChar char="-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объект, предмет</a:t>
            </a:r>
            <a:endParaRPr lang="ru-RU" sz="3600" i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-методы </a:t>
            </a: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(теоретические и практические)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1371" y="43934"/>
            <a:ext cx="5456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571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8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" y="188641"/>
            <a:ext cx="11405539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Цель - это планируемый результат 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04800" y="980728"/>
            <a:ext cx="11536679" cy="5509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indent="457200" algn="just">
              <a:buFontTx/>
              <a:buChar char="-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должна быть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конкретной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, четко сформулированной, чтобы ясно выделить вопрос, на который необходимо получить ответ;</a:t>
            </a:r>
          </a:p>
          <a:p>
            <a:pPr indent="457200" algn="just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Например: </a:t>
            </a:r>
            <a:r>
              <a:rPr lang="ru-RU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создание сайта </a:t>
            </a:r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для рекламы продукции…..;</a:t>
            </a:r>
          </a:p>
          <a:p>
            <a:pPr indent="457200" algn="just"/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разработка сценария </a:t>
            </a:r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и проведение рекламной акции для привлечения учащихся 1-5 классов к активному участию в сборе макулатуры;</a:t>
            </a:r>
          </a:p>
          <a:p>
            <a:pPr indent="457200" algn="just">
              <a:buFontTx/>
              <a:buChar char="-"/>
            </a:pPr>
            <a:r>
              <a:rPr lang="ru-RU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определение количества кофеина </a:t>
            </a:r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в чае продукции популярных марок. (</a:t>
            </a:r>
            <a:r>
              <a:rPr lang="ru-RU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если это исследование</a:t>
            </a:r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indent="457200" algn="just">
              <a:buFontTx/>
              <a:buChar char="-"/>
            </a:pPr>
            <a:r>
              <a:rPr lang="ru-RU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изучение и сравнение </a:t>
            </a:r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различных методов определения площади фигур (</a:t>
            </a:r>
            <a:r>
              <a:rPr lang="ru-RU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если это исследование</a:t>
            </a:r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buFontTx/>
              <a:buChar char="-"/>
            </a:pP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1371" y="43934"/>
            <a:ext cx="5456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571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8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350" y="188641"/>
            <a:ext cx="11425269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Задачи - это выбор путей и средств для достижения цели</a:t>
            </a:r>
            <a:endParaRPr lang="ru-RU" sz="3200" b="1" spc="50" dirty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360" y="1124745"/>
            <a:ext cx="11425269" cy="5078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indent="457200"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Задачи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это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конкретизированные или частные цели.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Цель, подобно вееру, развёртывается в комплекс взаимосвязанных задач или шагов. </a:t>
            </a:r>
          </a:p>
          <a:p>
            <a:pPr indent="457200" algn="just">
              <a:buFontTx/>
              <a:buChar char="-"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формулируются в виде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утверждения того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, что необходимо сделать, чтобы цель была достигнута;</a:t>
            </a:r>
          </a:p>
          <a:p>
            <a:pPr indent="457200" algn="just">
              <a:buFontTx/>
              <a:buChar char="-"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оптимальное количество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задач 3-5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indent="457200" algn="just">
              <a:buFontTx/>
              <a:buChar char="-"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при формулировании задач целесообразно применять глаголы: </a:t>
            </a:r>
            <a:r>
              <a:rPr lang="ru-RU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проанализировать, описать, выявить,  определить, установить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15414" y="0"/>
            <a:ext cx="5456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571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8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2874</TotalTime>
  <Words>974</Words>
  <Application>Microsoft Office PowerPoint</Application>
  <PresentationFormat>Широкоэкранный</PresentationFormat>
  <Paragraphs>153</Paragraphs>
  <Slides>19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等线</vt:lpstr>
      <vt:lpstr>Times New Roman</vt:lpstr>
      <vt:lpstr>Wingdings</vt:lpstr>
      <vt:lpstr>Тема Office</vt:lpstr>
      <vt:lpstr>   Организация и методика сопровождения проектно-исследовательской деятельности обучающихся </vt:lpstr>
      <vt:lpstr>Особенности проектной и исследовательской работы обучающихся</vt:lpstr>
      <vt:lpstr>Презентация PowerPoint</vt:lpstr>
      <vt:lpstr>  </vt:lpstr>
      <vt:lpstr>  Постановка проблемы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взаимодействия общего и дополнительного образования как средство мотивации профильного обучения школьников</dc:title>
  <dc:creator>User</dc:creator>
  <cp:lastModifiedBy>Миллер Мария Александровна</cp:lastModifiedBy>
  <cp:revision>280</cp:revision>
  <dcterms:created xsi:type="dcterms:W3CDTF">2017-11-21T06:06:03Z</dcterms:created>
  <dcterms:modified xsi:type="dcterms:W3CDTF">2019-11-29T11:45:22Z</dcterms:modified>
</cp:coreProperties>
</file>