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403" r:id="rId3"/>
    <p:sldId id="423" r:id="rId4"/>
    <p:sldId id="424" r:id="rId5"/>
    <p:sldId id="260" r:id="rId6"/>
    <p:sldId id="406" r:id="rId7"/>
    <p:sldId id="427" r:id="rId8"/>
    <p:sldId id="329" r:id="rId9"/>
    <p:sldId id="408" r:id="rId10"/>
    <p:sldId id="428" r:id="rId11"/>
    <p:sldId id="332" r:id="rId12"/>
    <p:sldId id="429" r:id="rId13"/>
    <p:sldId id="354" r:id="rId14"/>
    <p:sldId id="409" r:id="rId15"/>
    <p:sldId id="410" r:id="rId16"/>
    <p:sldId id="430" r:id="rId17"/>
    <p:sldId id="412" r:id="rId18"/>
    <p:sldId id="431" r:id="rId19"/>
    <p:sldId id="434" r:id="rId20"/>
    <p:sldId id="435" r:id="rId21"/>
    <p:sldId id="433" r:id="rId22"/>
    <p:sldId id="380" r:id="rId23"/>
    <p:sldId id="416" r:id="rId24"/>
    <p:sldId id="417" r:id="rId25"/>
    <p:sldId id="425" r:id="rId26"/>
    <p:sldId id="419" r:id="rId27"/>
    <p:sldId id="426" r:id="rId28"/>
    <p:sldId id="420" r:id="rId29"/>
    <p:sldId id="436" r:id="rId30"/>
    <p:sldId id="386" r:id="rId31"/>
    <p:sldId id="387" r:id="rId32"/>
    <p:sldId id="388" r:id="rId33"/>
    <p:sldId id="389" r:id="rId34"/>
    <p:sldId id="390" r:id="rId35"/>
    <p:sldId id="391" r:id="rId36"/>
    <p:sldId id="437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343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00817E"/>
    <a:srgbClr val="996633"/>
    <a:srgbClr val="E2E9F6"/>
    <a:srgbClr val="B4E0D6"/>
    <a:srgbClr val="009999"/>
    <a:srgbClr val="DAD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55" autoAdjust="0"/>
  </p:normalViewPr>
  <p:slideViewPr>
    <p:cSldViewPr snapToGrid="0">
      <p:cViewPr varScale="1">
        <p:scale>
          <a:sx n="34" d="100"/>
          <a:sy n="34" d="100"/>
        </p:scale>
        <p:origin x="10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05A7C-C4BA-4EFF-9D27-0381F6067847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E4EDF-885C-4AA7-86CC-29514F6223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0D62A-0EDC-4DC8-9C32-FB765812F0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E4EDF-885C-4AA7-86CC-29514F6223D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6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83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表格占位符 13"/>
          <p:cNvSpPr>
            <a:spLocks noGrp="1"/>
          </p:cNvSpPr>
          <p:nvPr>
            <p:ph type="tbl" sz="quarter" idx="10"/>
          </p:nvPr>
        </p:nvSpPr>
        <p:spPr>
          <a:xfrm>
            <a:off x="4190986" y="2714626"/>
            <a:ext cx="7429553" cy="2857515"/>
          </a:xfrm>
          <a:prstGeom prst="rect">
            <a:avLst/>
          </a:prstGeom>
        </p:spPr>
        <p:txBody>
          <a:bodyPr/>
          <a:lstStyle/>
          <a:p>
            <a:r>
              <a:rPr lang="ru-RU" altLang="zh-CN" smtClean="0"/>
              <a:t>Вставка таблицы</a:t>
            </a:r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571462" y="428605"/>
            <a:ext cx="3333751" cy="2214563"/>
          </a:xfrm>
          <a:prstGeom prst="rect">
            <a:avLst/>
          </a:prstGeom>
        </p:spPr>
        <p:txBody>
          <a:bodyPr/>
          <a:lstStyle/>
          <a:p>
            <a:r>
              <a:rPr lang="ru-RU" altLang="zh-CN" smtClean="0"/>
              <a:t>Вставка рисунка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4190986" y="1428736"/>
            <a:ext cx="7429515" cy="1143014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191000" y="500063"/>
            <a:ext cx="4953000" cy="7858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表占位符 2"/>
          <p:cNvSpPr>
            <a:spLocks noGrp="1"/>
          </p:cNvSpPr>
          <p:nvPr>
            <p:ph type="chart" sz="quarter" idx="10"/>
          </p:nvPr>
        </p:nvSpPr>
        <p:spPr>
          <a:xfrm>
            <a:off x="2381225" y="714357"/>
            <a:ext cx="7429500" cy="4143375"/>
          </a:xfrm>
          <a:prstGeom prst="rect">
            <a:avLst/>
          </a:prstGeom>
        </p:spPr>
        <p:txBody>
          <a:bodyPr/>
          <a:lstStyle/>
          <a:p>
            <a:r>
              <a:rPr lang="ru-RU" altLang="zh-CN" smtClean="0"/>
              <a:t>Вставка диаграммы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000751" y="5000625"/>
            <a:ext cx="3810000" cy="85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4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6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9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7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5D04-EC22-46FB-9688-C12974D26A81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2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4480" y="1158240"/>
            <a:ext cx="9217856" cy="301752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Организация и методика сопровождения проектно-исследовательской деятельности обучающихся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17080" y="5151120"/>
            <a:ext cx="454152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к.п.н. Семенова Г.Ю.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" y="188641"/>
            <a:ext cx="11811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Если учебно-исследовательская работа, необходимо сформулировать гипотезу</a:t>
            </a:r>
            <a:endParaRPr lang="ru-RU" sz="28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9349" y="1234440"/>
            <a:ext cx="11809312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Гипотеза - это предположение о непосредственно наблюдаемом явлении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Должна удовлетворять ряду требований: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быть проверяемой 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* содержать предположение 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* быть логически непротиворечивой 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* соответствовать фактам 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формулировке гипотезы обычно используются словесные конструкции типа: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«если...,.»; «при условии, что...»,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Направляет на раскрытие сущности явления, установление причинно-следственных связей.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Например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Вырастить картофель в условиях квартиры, возможно, если соблюдать площадь питания.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371" y="188640"/>
            <a:ext cx="1123324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Объект и предмет работы</a:t>
            </a:r>
            <a:endParaRPr lang="ru-RU" sz="40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6240" y="1203960"/>
            <a:ext cx="11213517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это то, что проектируется или исследуется. </a:t>
            </a: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Предмет 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– это изучаемое свойство объекта.</a:t>
            </a:r>
          </a:p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формулировке темы должен быть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конкретизирован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объект и предмет</a:t>
            </a:r>
          </a:p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Например: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сайта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3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маршрутами по местам путешествия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литературного героя.</a:t>
            </a:r>
          </a:p>
          <a:p>
            <a:pPr algn="just"/>
            <a:r>
              <a:rPr lang="ru-RU" sz="3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Определение количества кофеина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чае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продукции популярных марок. </a:t>
            </a:r>
          </a:p>
          <a:p>
            <a:pPr algn="just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49" y="188641"/>
            <a:ext cx="1161729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Методы - это способы получения информации об изучаемом объекте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" y="1292385"/>
            <a:ext cx="11577749" cy="5447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 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Теоретические: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анализ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литературы по теме проекта или исследования; </a:t>
            </a:r>
          </a:p>
          <a:p>
            <a:pPr lvl="0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Эмпирические: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наблюдение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изучение объекта без вмешательства в его существование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0"/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эксперимент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 -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изменение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условий существования объекта исследования.  </a:t>
            </a:r>
          </a:p>
          <a:p>
            <a:pPr lvl="0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Математические: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статистические методы; метод 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визуализации данных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(функции, графики и др.)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20041" y="932344"/>
            <a:ext cx="11234346" cy="5712296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400" dirty="0" smtClean="0"/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Глава 1.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Содержит теоретическое обоснование темы и итоги анализа литературы.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Выводы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 теоретической части. </a:t>
            </a:r>
          </a:p>
          <a:p>
            <a:pPr algn="just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Глава 2.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Практический этап работы. Разработка технологического процесса по изготовлению  планируемого продукта 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Методика проведения наблюдений и исследований.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Практическая часть должна содержать данные, которые,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учащийся сам получил в ходе наблюдения, исследования или выполнения технологического процесса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Эти данные должны быть систематизированы в виде таблиц, графиков или рисунков и проанализированы. Проведение статистической обработки собранных данных. </a:t>
            </a:r>
          </a:p>
          <a:p>
            <a:pPr algn="just"/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Выводы по практической части предоставляют основную ценность работы.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414" y="188641"/>
            <a:ext cx="108492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Логическая структура работы</a:t>
            </a:r>
            <a:endParaRPr lang="ru-RU" sz="36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36" y="1386205"/>
            <a:ext cx="11484544" cy="64774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СБОР И ОБРАБОТКА НЕОБХОДИМОЙ ИНФОРМАЦИИ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2103121"/>
            <a:ext cx="11502189" cy="4191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endParaRPr lang="ru-RU" sz="2400" dirty="0" smtClean="0"/>
          </a:p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Литературные источники: книги, журналы, учебники и учебные пособия. </a:t>
            </a:r>
          </a:p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Электронные ресурсы: публикации в сети Интернет, тематические форумы, </a:t>
            </a:r>
            <a:r>
              <a:rPr lang="ru-RU" sz="4000" b="1" dirty="0" err="1" smtClean="0">
                <a:latin typeface="Times New Roman" pitchFamily="18" charset="0"/>
                <a:cs typeface="Times New Roman" pitchFamily="18" charset="0"/>
              </a:rPr>
              <a:t>блоги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и т.п. </a:t>
            </a:r>
          </a:p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Результаты опросов, анкетирования, бесед и т.п</a:t>
            </a:r>
            <a:r>
              <a:rPr lang="ru-RU" sz="4000" dirty="0" smtClean="0"/>
              <a:t>.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3360" y="198120"/>
            <a:ext cx="1164336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Теоретическая часть работы</a:t>
            </a:r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" y="960120"/>
            <a:ext cx="11765280" cy="509016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Разработка технологического процесса по изготовлению планируемого продукта  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методика проведения исследований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3360" y="198120"/>
            <a:ext cx="11643360" cy="624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Практическая часть работы</a:t>
            </a:r>
            <a:endParaRPr lang="ru-RU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7" y="1"/>
            <a:ext cx="11758864" cy="7315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Техническое задание для проектной работы</a:t>
            </a:r>
            <a:endParaRPr lang="ru-RU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289559" y="1173481"/>
          <a:ext cx="1130808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Вид работ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Материалы</a:t>
                      </a:r>
                    </a:p>
                    <a:p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Оборудование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	</a:t>
                      </a:r>
                    </a:p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Схема, чертеж</a:t>
                      </a:r>
                    </a:p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907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1906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7" y="1"/>
            <a:ext cx="11758864" cy="7315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Техническое задание выполнения швейных изделий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(пример)</a:t>
            </a:r>
            <a:endParaRPr lang="ru-RU" sz="32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-1" y="1158241"/>
          <a:ext cx="12192001" cy="583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0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Наименование операции 	</a:t>
                      </a:r>
                    </a:p>
                    <a:p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Вид работ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Технические условия выполнение операции 	</a:t>
                      </a:r>
                    </a:p>
                    <a:p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Схема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Оборудование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	</a:t>
                      </a:r>
                    </a:p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Допустимые отклонения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	</a:t>
                      </a:r>
                    </a:p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6530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9794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7" y="1"/>
            <a:ext cx="11758864" cy="7315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Дорожная карта проектной работы</a:t>
            </a:r>
            <a:endParaRPr lang="ru-RU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289559" y="1173481"/>
          <a:ext cx="11231881" cy="526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Этап работы над проектом или исследованием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Время выполнения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Ресурсы</a:t>
                      </a:r>
                    </a:p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Результат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907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1906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314" y="1280160"/>
            <a:ext cx="11764326" cy="49552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Экономическое обоснование содержит оценку материальных затрат, расчет себестоимости, оценку экономической эффективности. Оценка затрат осуществляется по следующим параметрам: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Затраты на сырье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Затраты на оплату труда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Энергозатраты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Амортизация оборудования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Затраты на рекламу (если таковая предполагается) </a:t>
            </a:r>
          </a:p>
          <a:p>
            <a:pPr algn="just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43229" y="2857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12192000" cy="842963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Экономическое обоснование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1109472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Особенности проектной и исследовательской работы обучающихся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43840" y="1825625"/>
            <a:ext cx="5775960" cy="435133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Проектная работа – это решение конкретной проблемы и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разработка конкретного социально значимого продукта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11240" y="1825625"/>
            <a:ext cx="5882640" cy="435133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Исследовательская работа – это получение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новых знаний (о каком-то объекте или явлении)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Обязательное наличие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гипотезы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водной части работы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7" y="1"/>
            <a:ext cx="11758864" cy="7315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Расчет затрат на производство изделия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(пример) </a:t>
            </a:r>
            <a:endParaRPr lang="ru-RU" sz="32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-1" y="1158241"/>
          <a:ext cx="12192000" cy="516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1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7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0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Наименование материалов (продуктов) 	</a:t>
                      </a: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Единица измерения 	</a:t>
                      </a: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Цена за единицу измерения 	</a:t>
                      </a: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Количество 	</a:t>
                      </a:r>
                    </a:p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Стоимость 	</a:t>
                      </a:r>
                    </a:p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6530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9794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314" y="1188720"/>
            <a:ext cx="11515724" cy="49552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Экологическое обоснование содержит анализ технологии изготовления изделия с точки зрения его воздействия на окружающую среду.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Сырье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Технология производства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Наличие или отсутствие вредных выбросов, загрязнения окружающей среды в процессе производства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Энергоемкость процесса (затраты электрической энергии)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Утилизация </a:t>
            </a:r>
          </a:p>
          <a:p>
            <a:pPr algn="just"/>
            <a:r>
              <a:rPr lang="ru-RU" sz="2800" dirty="0" smtClean="0"/>
              <a:t>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43229" y="2857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12192000" cy="842963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Экологическое обоснование 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28600" y="1082040"/>
            <a:ext cx="11643359" cy="5303520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Даются </a:t>
            </a:r>
            <a:r>
              <a:rPr lang="ru-RU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ответы</a:t>
            </a:r>
            <a:r>
              <a:rPr lang="ru-RU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все поставленные во введении </a:t>
            </a:r>
            <a:r>
              <a:rPr lang="ru-RU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Определяются возможности  использования результатов данной работы и 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перспективы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дальнейшей работы над поставленной проблемой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672" y="219121"/>
            <a:ext cx="1104122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4000" b="1" spc="5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1166461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Список литературы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60" y="980729"/>
            <a:ext cx="11425269" cy="550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Список использованных источников оформляется в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ГОСТом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7.1-84: </a:t>
            </a:r>
          </a:p>
          <a:p>
            <a:pPr lvl="0"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алфавитном порядке, вначале указываются текстовые источники, затем Интернет - источники.</a:t>
            </a:r>
          </a:p>
          <a:p>
            <a:pPr lvl="0"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Например:</a:t>
            </a:r>
          </a:p>
          <a:p>
            <a:pPr lvl="0"/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1.Иванова А.И. Информационные технологии. М.:- 2008.-176с.</a:t>
            </a:r>
          </a:p>
          <a:p>
            <a:pPr lvl="0" algn="just"/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2.Коржавина Л.М. Поддержка детской инициативы в организации проектной деятельности дошкольников[Электронный ресурс]//  Дошкольное и начальное школьное образование - развивающее и развивающееся .-2015.-№1.-с.109-111. http://elibrary.ru/item.asp?id=23569785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55321" y="947584"/>
            <a:ext cx="11091088" cy="5361776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400" dirty="0" smtClean="0"/>
          </a:p>
          <a:p>
            <a:pPr algn="just"/>
            <a:r>
              <a:rPr lang="ru-RU" sz="4800" b="1" i="1" dirty="0" smtClean="0">
                <a:latin typeface="Times New Roman" pitchFamily="18" charset="0"/>
                <a:cs typeface="Times New Roman" pitchFamily="18" charset="0"/>
              </a:rPr>
              <a:t>Приложения 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– это наглядное представление полученных результатов.</a:t>
            </a:r>
          </a:p>
          <a:p>
            <a:pPr algn="just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Приложения могут быть представлены в виде: схем, таблиц, графиков, рисунков, фотографий и т.п.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188640"/>
            <a:ext cx="110412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endParaRPr lang="ru-RU" sz="3600" b="1" spc="5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43339" y="980728"/>
            <a:ext cx="11809312" cy="5328592"/>
          </a:xfrm>
          <a:prstGeom prst="roundRect">
            <a:avLst>
              <a:gd name="adj" fmla="val 657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должна быть построена по определенной структуре: 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Титульный лист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Оглавление 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(с указанием страниц)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Глава 1.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(название)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Глава 2.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(название)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Список литературы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</a:p>
          <a:p>
            <a:pPr algn="just">
              <a:buFont typeface="Wingdings" pitchFamily="2" charset="2"/>
              <a:buChar char="v"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188641"/>
            <a:ext cx="1104122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Оформление проектной или исследовательской работы</a:t>
            </a:r>
            <a:endParaRPr lang="ru-RU" sz="3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50" y="188641"/>
            <a:ext cx="11713301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Департамент образования города Москвы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Государственное бюджетное общеобразовательное учреждение города Москвы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«Школа № …»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3880" y="1371600"/>
            <a:ext cx="112927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«Виртуальная экскурсия по чеховским местам»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Исследовательская работа</a:t>
            </a:r>
          </a:p>
          <a:p>
            <a:pPr algn="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Петров Сергей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«А»класс, </a:t>
            </a:r>
          </a:p>
          <a:p>
            <a:pPr algn="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Иванова Мария Петровна</a:t>
            </a:r>
          </a:p>
          <a:p>
            <a:pPr algn="r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1"/>
            <a:ext cx="12192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Проектная папка (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портфолио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проекта) позволяет четко организовать работу обучающегося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142999"/>
            <a:ext cx="12192000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состав проектной папки входит: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паспорт проекта или исследования;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план выполнения работы и отдельных его этапов;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вся собранная информация по теме, в том числе необходимые ксерокопии, распечатки;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результаты исследований и анализа;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записи всех идей, гипотез и решений;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краткое описание всех проблем, с которыми приходится сталкиваться обучающимся и способы их преодоления;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техническое задание, эскизы, чертежи, наброски продукта;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материалы к презентации (сценарий);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таблица этапов работы над проектом с замечаниями руководителя.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27" y="182881"/>
            <a:ext cx="11758864" cy="7315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Таблица этапов работы над проектом с замечаниями руководителя</a:t>
            </a:r>
            <a:endParaRPr lang="ru-RU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304800" y="1158241"/>
          <a:ext cx="11567158" cy="507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Дата</a:t>
                      </a: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Содержание этапов проектной деятельности</a:t>
                      </a: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Замечания руководителя проекта</a:t>
                      </a: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767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360"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96241" y="753656"/>
            <a:ext cx="11350168" cy="5906224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buFont typeface="Wingdings" pitchFamily="2" charset="2"/>
              <a:buChar char="v"/>
            </a:pP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Первый блок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- содержание теоретической работы, формирование понятийного аппарата, целей и задач, выбор методов. Определение терминов, использующихся в проекте или исследовании, небольшой теоретический анализ литературы.</a:t>
            </a:r>
          </a:p>
          <a:p>
            <a:pPr lvl="0" algn="just">
              <a:buFont typeface="Wingdings" pitchFamily="2" charset="2"/>
              <a:buChar char="v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Второй блок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– Разработка технологического процесса по изготовлению  планируемого продукта. Методика экспериментальной части работы. Анализ полученных результатов. </a:t>
            </a:r>
          </a:p>
          <a:p>
            <a:pPr algn="just">
              <a:buFont typeface="Wingdings" pitchFamily="2" charset="2"/>
              <a:buChar char="v"/>
            </a:pP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Третий блок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– оформление результатов проектной работы включает в себя систематизацию полученных данных в виде таблиц, графиков или рисунков, иллюстраций. </a:t>
            </a:r>
          </a:p>
          <a:p>
            <a:pPr algn="just">
              <a:buFont typeface="Wingdings" pitchFamily="2" charset="2"/>
              <a:buChar char="v"/>
            </a:pP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 практической части представляют основную ценность работы. </a:t>
            </a:r>
          </a:p>
          <a:p>
            <a:pPr algn="just">
              <a:buFont typeface="Wingdings" pitchFamily="2" charset="2"/>
              <a:buChar char="v"/>
            </a:pP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предложения по практическому использованию результатов (практические рекомендации) и перспективы дальнейшего развития проекта.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188641"/>
            <a:ext cx="11041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Этапы проектной работы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384280" cy="1325563"/>
          </a:xfrm>
        </p:spPr>
        <p:txBody>
          <a:bodyPr>
            <a:normAutofit/>
          </a:bodyPr>
          <a:lstStyle/>
          <a:p>
            <a:pPr algn="ctr"/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426720" y="381000"/>
            <a:ext cx="10972799" cy="1844040"/>
          </a:xfrm>
          <a:prstGeom prst="downArrow">
            <a:avLst>
              <a:gd name="adj1" fmla="val 50000"/>
              <a:gd name="adj2" fmla="val 436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ru-RU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проектной или исследовательской работы</a:t>
            </a:r>
            <a:endParaRPr lang="ru-RU" sz="36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 txBox="1">
            <a:spLocks noGrp="1"/>
          </p:cNvSpPr>
          <p:nvPr>
            <p:ph sz="half" idx="1"/>
          </p:nvPr>
        </p:nvSpPr>
        <p:spPr>
          <a:xfrm>
            <a:off x="487680" y="2240280"/>
            <a:ext cx="11170920" cy="1722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buNone/>
            </a:pP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проектной или исследовательской работы, оформленный в соответствии с требованиями </a:t>
            </a: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(текст в папке)</a:t>
            </a:r>
          </a:p>
          <a:p>
            <a:pPr lvl="0" algn="ctr">
              <a:buNone/>
            </a:pPr>
            <a:endParaRPr lang="ru-RU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3400" y="4114800"/>
            <a:ext cx="1120140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Презентация проектной или исследовательской работы</a:t>
            </a:r>
            <a:endParaRPr lang="ru-RU" sz="36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6760" y="5334000"/>
            <a:ext cx="110490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Текст выступления </a:t>
            </a:r>
          </a:p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5-7 минут)</a:t>
            </a:r>
            <a:endParaRPr lang="ru-RU" sz="36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" y="188641"/>
            <a:ext cx="1197864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Требования к оформлению проектной и исследовательской работы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80728"/>
            <a:ext cx="12192000" cy="5940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Формат текста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Microsoft Word (*.doc, *.docx);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Формат страницы: А4;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Поля (верхнее, нижнее, левое, правое) по 25 мм;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Отступ первой строки – 1,25;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Шрифт: размер (кегль) – 14, по ширине;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Тип шрифта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Times New Roman;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Межстрочный интервал – полуторный;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Рисунки, вставленные в текст, быть четкими. Название и номера рисунков указываются под рисунками, названия и номера таблиц – над таблицами. </a:t>
            </a: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Заголовок оформляется полужирным прописным шрифтом, размер – 14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Нумерация страниц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7" y="1"/>
            <a:ext cx="11758864" cy="7315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Требования к содержанию проектной и исследовательской работы</a:t>
            </a:r>
            <a:endParaRPr lang="ru-RU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213359" y="640080"/>
          <a:ext cx="1175004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0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5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09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</a:rPr>
                        <a:t>Титульный лист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</a:rPr>
                        <a:t>Оглавление</a:t>
                      </a:r>
                      <a:endParaRPr lang="ru-RU" sz="2400" b="0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</a:rPr>
                        <a:t>Введение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FF0000"/>
                          </a:solidFill>
                          <a:latin typeface="Times New Roman"/>
                        </a:rPr>
                        <a:t>1 страница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</a:rPr>
                        <a:t>Основная часть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FF0000"/>
                          </a:solidFill>
                          <a:latin typeface="Times New Roman"/>
                        </a:rPr>
                        <a:t>Не более 10 страниц</a:t>
                      </a:r>
                      <a:endParaRPr lang="ru-RU" sz="2400" b="0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</a:rPr>
                        <a:t>Заключение</a:t>
                      </a:r>
                      <a:endParaRPr lang="ru-RU" sz="2400" b="0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</a:rPr>
                        <a:t>Список литературы</a:t>
                      </a:r>
                      <a:endParaRPr lang="ru-RU" sz="2400" b="0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</a:rPr>
                        <a:t>Приложения</a:t>
                      </a:r>
                      <a:endParaRPr lang="ru-RU" sz="2400" b="0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067"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Наименование учебного заведения 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ФИО автора;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ФИО руководителя  и предмета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тему проекта или исследования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Тип работы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Город и год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Введение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Наименование всех глав, разделов с указанием номеров страниц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Актуальность темы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Цель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Задачи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Гипотеза (если исследование)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Объект, предмет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Методы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Глава 1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Содержит теоретическое обоснование темы и итоги анализа литературы. Выводы по теоретической части. 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Глава 2.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Практический этап работы. 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Выводы по практической части. 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Даются ответы на все поставленные во введении задачи.</a:t>
                      </a:r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Определяются возможности  использования результатов и перспективы дальнейшей работы над поставленной проблемой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Список использованных источников оформляется в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ГОСТом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7.1-84: </a:t>
                      </a:r>
                    </a:p>
                    <a:p>
                      <a:pPr lvl="0"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 алфавитном порядке, вначале указываются текстовые источники, затем Интернет - источники.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Наглядное представление полученных результатов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 виде: схем, таблиц, графиков, рисунков, фотографий и т.п.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82880" y="716280"/>
            <a:ext cx="12009120" cy="6141720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Создается в программе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PowerPoint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Предназначена для иллюстрации устного выступления на «докладной» (проецируется на экран) или стендовой (показывается с экрана ноутбука) сессии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Презентация записывается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СD-диск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или USB-диск.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Презентация состоит из 10-12 слайдов.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Текст в презентации выполняется прямым шрифтом (например,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), соотношение текстовой, графической, табличной и фото информации сравнимо друг с другом, размер шрифта – не менее 24.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Докладчик во время доклада излагает его содержание своими словами (а не зачитывает текст на слайде), периодически обращаясь к изображению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Слайды презентации не должны быть перегружены информацией, применение анимации – минимальное, только в самых необходимых случаях.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В случае необходимости, презентация может включать фрагменты медиа-продуктов (фильмов, слайд-фильмов, аудиозаписей и т.д.) </a:t>
            </a:r>
          </a:p>
          <a:p>
            <a:pPr algn="just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Требования к оформлению презентации </a:t>
            </a:r>
            <a:endParaRPr lang="ru-RU" sz="3200" b="1" spc="5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2880"/>
            <a:ext cx="12192000" cy="6675120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Лист плотной бумаги или же на восьми вертикально ориентированных обычных листах бумаги формата А4 (210х297 мм) </a:t>
            </a:r>
          </a:p>
          <a:p>
            <a:pPr>
              <a:buFont typeface="Wingdings" pitchFamily="2" charset="2"/>
              <a:buChar char="Ø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 верхней части стенда название работы шрифт 48 (12 мм высоты прописной буквы) </a:t>
            </a:r>
          </a:p>
          <a:p>
            <a:pPr>
              <a:buFont typeface="Wingdings" pitchFamily="2" charset="2"/>
              <a:buChar char="Ø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Под названием фамилии авторов и научного руководителя, учреждение, город, где выполнена работа - шрифтом 36 (8 мм высоты прописной буквы) </a:t>
            </a:r>
          </a:p>
          <a:p>
            <a:pPr>
              <a:buFont typeface="Wingdings" pitchFamily="2" charset="2"/>
              <a:buChar char="Ø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Текст, содержащий основную информацию о проделанном исследовании или проекте (в соответствии с требованиями к структуре работы)  шрифт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, размер 20 или 22 через 1,5 интервала </a:t>
            </a:r>
          </a:p>
          <a:p>
            <a:pPr>
              <a:buFont typeface="Wingdings" pitchFamily="2" charset="2"/>
              <a:buChar char="Ø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Иллюстративный материал (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графики, таблицы, рисунки, фото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). Таблицы не должны быть перегружены цифровым материалом. Рисунки и графики иметь пояснение. Фотографии нести конкретную информационную нагрузку Оптимальное соотношение текстового и иллюстративного материала примерно соответствует 1:1 по занимаемой площади стенда </a:t>
            </a:r>
          </a:p>
          <a:p>
            <a:pPr>
              <a:buFont typeface="Wingdings" pitchFamily="2" charset="2"/>
              <a:buChar char="Ø"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Дополнительная информация о проведенном исследовании (фотоальбом, гербарий, коллекция и т.п.) может быть представлена автором во время сессии </a:t>
            </a:r>
          </a:p>
          <a:p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Требования к оформлению стенда</a:t>
            </a:r>
            <a:endParaRPr lang="ru-RU" sz="3200" b="1" spc="5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E7B50-7037-4A7B-B3D0-41F0B2576301}"/>
              </a:ext>
            </a:extLst>
          </p:cNvPr>
          <p:cNvSpPr txBox="1"/>
          <p:nvPr/>
        </p:nvSpPr>
        <p:spPr>
          <a:xfrm>
            <a:off x="246759" y="1325880"/>
            <a:ext cx="1643001" cy="4154984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Цель</a:t>
            </a:r>
          </a:p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Задачи </a:t>
            </a:r>
          </a:p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проекта или исследования </a:t>
            </a:r>
          </a:p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Гипотеза, если это исследование</a:t>
            </a:r>
          </a:p>
          <a:p>
            <a:pPr algn="ctr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4F5EF-10FE-4733-A26A-E3E16124EF4D}"/>
              </a:ext>
            </a:extLst>
          </p:cNvPr>
          <p:cNvSpPr txBox="1"/>
          <p:nvPr/>
        </p:nvSpPr>
        <p:spPr>
          <a:xfrm>
            <a:off x="289560" y="363264"/>
            <a:ext cx="11414760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Тема проект или исследования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F51BB-1616-4C8C-A31A-289276599AFE}"/>
              </a:ext>
            </a:extLst>
          </p:cNvPr>
          <p:cNvSpPr txBox="1"/>
          <p:nvPr/>
        </p:nvSpPr>
        <p:spPr>
          <a:xfrm>
            <a:off x="2164080" y="1141374"/>
            <a:ext cx="6918960" cy="46166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Ф.И.О. автора(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ов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 работы и руководителя(ей)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0447E-E57E-419F-A388-0B9B4D54310B}"/>
              </a:ext>
            </a:extLst>
          </p:cNvPr>
          <p:cNvSpPr txBox="1"/>
          <p:nvPr/>
        </p:nvSpPr>
        <p:spPr>
          <a:xfrm>
            <a:off x="2194560" y="2220176"/>
            <a:ext cx="6614160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Методика экспериментальной части работы или технологический процесс по изготовлению  планируемого продукта (дорожная карта)</a:t>
            </a:r>
          </a:p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Выводы по практической части</a:t>
            </a:r>
            <a:endParaRPr lang="ru-RU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6C0A9-775D-4C09-97BF-E5738AF400DF}"/>
              </a:ext>
            </a:extLst>
          </p:cNvPr>
          <p:cNvSpPr txBox="1"/>
          <p:nvPr/>
        </p:nvSpPr>
        <p:spPr>
          <a:xfrm>
            <a:off x="2301240" y="4610026"/>
            <a:ext cx="635508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Таблицы, графики, схемы, рисунки, фото,  иллюстрирующие работу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6D0A93-475B-4F10-9617-F34995EAA87C}"/>
              </a:ext>
            </a:extLst>
          </p:cNvPr>
          <p:cNvSpPr txBox="1"/>
          <p:nvPr/>
        </p:nvSpPr>
        <p:spPr>
          <a:xfrm>
            <a:off x="9311640" y="1143000"/>
            <a:ext cx="2636520" cy="5632311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Заключение ответы на поставленные вопросы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предложения по практическому использованию результатов (практические рекомендации) и перспективы дальнейшего развития проекта или исследования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Требования к оформлению стенда</a:t>
            </a:r>
            <a:endParaRPr lang="ru-RU" sz="3200" b="1" spc="5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70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" y="188642"/>
            <a:ext cx="1166461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Разработка критериев и показателей оценки проектов и исследований обучающихся</a:t>
            </a:r>
            <a:endParaRPr lang="ru-RU" sz="28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5760" y="1779687"/>
            <a:ext cx="11445240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Критерии–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это существенные, отличительные признаки, на основании которых производится оценка</a:t>
            </a:r>
          </a:p>
          <a:p>
            <a:pPr lvl="0"/>
            <a:r>
              <a:rPr lang="ru-RU" sz="3600" dirty="0" smtClean="0"/>
              <a:t> 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Показатели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- это  характеристика критериев</a:t>
            </a:r>
          </a:p>
          <a:p>
            <a:pPr lvl="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количества баллов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 каждому показателю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" y="213361"/>
            <a:ext cx="11704320" cy="71628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Критерии оценивания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smtClean="0">
                <a:latin typeface="Times New Roman" pitchFamily="18" charset="0"/>
                <a:cs typeface="Times New Roman" pitchFamily="18" charset="0"/>
              </a:rPr>
              <a:t>работ обучающихся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" y="1871345"/>
            <a:ext cx="5745480" cy="435133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500" b="1" dirty="0" err="1" smtClean="0">
                <a:latin typeface="Times New Roman" pitchFamily="18" charset="0"/>
                <a:cs typeface="Times New Roman" pitchFamily="18" charset="0"/>
              </a:rPr>
              <a:t>Целеполагание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Анализ существующих решений и методов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Планирование работ, ресурсное обеспечение проекта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Качество результата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Самостоятельность работы над проектом и уровень командной работы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80760" y="1825625"/>
            <a:ext cx="5928360" cy="435133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Целеполагание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Анализ существующих решений и методов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Методика исследовательской деятельности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Качество результата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Самостоятельность работы над исследованием и уровень командной работы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480" y="975360"/>
            <a:ext cx="5334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Проектная работа 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09360" y="929640"/>
            <a:ext cx="5334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Исследовательская работа </a:t>
            </a:r>
            <a:endParaRPr lang="ru-RU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307" y="0"/>
            <a:ext cx="11758864" cy="73151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Критерии и показатели Московского городского конкурса исследовательских и проектных работ обучающихся 2018- 2019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уч.г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365760" y="1158240"/>
          <a:ext cx="11460480" cy="498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575"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Целеполагание</a:t>
                      </a:r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400" b="0" i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Введение)</a:t>
                      </a:r>
                      <a:endParaRPr lang="ru-RU" sz="2400" b="0" i="1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Цель работы не сформулирована, гипотеза не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поставлена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Цель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обозначена в общих чертах, нет ясности, какая проблема решается.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Нет гипотезы.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Цель сформулирована четко и однозначно понимается, однако не является актуальной (актуальность не аргументирована). Ясно сформулирована гипотеза.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Цель однозначна, актуальна, актуальность цели аргументирована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.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Ясно сформулирована гипотеза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just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11480" y="701040"/>
            <a:ext cx="11277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Критерии и показатели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исследовательских работ </a:t>
            </a:r>
            <a:endParaRPr lang="ru-RU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289560" y="274320"/>
          <a:ext cx="11536680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Анализ существующих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решений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и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методов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(теоретическая часть)</a:t>
                      </a:r>
                      <a:endParaRPr lang="ru-RU" sz="2400" b="0" i="0" dirty="0">
                        <a:solidFill>
                          <a:srgbClr val="FFC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Сравнения с существующими решениями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не проводилось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/ Нет списка используемой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литературы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Область исследования изучена / Приведен список используемой литературы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, но нет ссылок на источники. Источники не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актуальны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Изучена область исследования/ Приведен список используемой литературы. В тексте приведено обсуждение источников, есть ссылки. Источники не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актуальны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Изучена область исследования/ Приведен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список используемой литературы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. В тексте приведено обсуждение источников, есть ссылки.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Источники 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актуальны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426720" y="274320"/>
          <a:ext cx="11460480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Методика исследовательской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деятельности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(практическая часть)</a:t>
                      </a:r>
                      <a:endParaRPr lang="ru-RU" sz="2400" b="0" dirty="0">
                        <a:solidFill>
                          <a:srgbClr val="FFC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1)Нет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описания методов исследования. 2) Нет плана исследования. 3) Нет схемы эксперимента. 4) Нет выборки (если требуется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)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Присутствует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только одно из следующего 1) Описание методов исследования. 2) План исследования. 3) Схема эксперимента. 4) Выборка (если требуется).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Присутствует только два из следующего: 1) Описание методов исследования. 2) План исследования. 3) Схема эксперимента. 4) Выборка (если требуется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).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Есть </a:t>
                      </a:r>
                      <a:r>
                        <a:rPr lang="ru-RU" sz="240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описание методов исследования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Приведён </a:t>
                      </a:r>
                      <a:r>
                        <a:rPr lang="ru-RU" sz="240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план исследования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ru-RU" sz="240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Дана схема эксперимента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Выборка (если требуется) соответствует критерию достаточности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just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" y="0"/>
            <a:ext cx="11240085" cy="4571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819400" y="2103121"/>
            <a:ext cx="2819400" cy="41929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Информационные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сайт, журнал, газета, справочник,  видеоклип, видеофильм др.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3359" y="533400"/>
            <a:ext cx="11765281" cy="929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Классификация проектов по доминирующей деятельности обучающихся</a:t>
            </a:r>
            <a:endParaRPr lang="ru-RU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144000" y="2164080"/>
            <a:ext cx="2865120" cy="42062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Исследовательские 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услуга, рекламная продукция,  учебное пособие, статья, атлас и др.</a:t>
            </a:r>
            <a:endParaRPr lang="ru-RU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3359" y="2133600"/>
            <a:ext cx="2438401" cy="42110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Инженерные (наличие технического задания)</a:t>
            </a: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техническое изделие, модель, макет и др. </a:t>
            </a:r>
            <a:endParaRPr lang="ru-RU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821680" y="2133600"/>
            <a:ext cx="3185160" cy="419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Творческие практико-ориентированные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материальное изделие, сценарий мероприятия, художественное произведение,  рекламная продукция, сборник  рецептов, сценарий игры, пьесы и др.</a:t>
            </a:r>
          </a:p>
          <a:p>
            <a:pPr algn="just"/>
            <a:endParaRPr lang="ru-RU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Прямая со стрелкой 15"/>
          <p:cNvCxnSpPr>
            <a:endCxn id="13" idx="0"/>
          </p:cNvCxnSpPr>
          <p:nvPr/>
        </p:nvCxnSpPr>
        <p:spPr>
          <a:xfrm flipH="1">
            <a:off x="1432560" y="1463040"/>
            <a:ext cx="22860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979920" y="1463040"/>
            <a:ext cx="64008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0119360" y="1493520"/>
            <a:ext cx="396240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8" idx="0"/>
          </p:cNvCxnSpPr>
          <p:nvPr/>
        </p:nvCxnSpPr>
        <p:spPr>
          <a:xfrm>
            <a:off x="4145280" y="1432560"/>
            <a:ext cx="83820" cy="670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365760" y="243840"/>
          <a:ext cx="11460480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Качество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результата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(выводы по практической части)</a:t>
                      </a:r>
                      <a:endParaRPr lang="ru-RU" sz="2400" b="0" dirty="0">
                        <a:solidFill>
                          <a:srgbClr val="FFC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Исследование не проведено,</a:t>
                      </a:r>
                      <a:r>
                        <a:rPr lang="ru-RU" sz="2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 данные не получены, выводы не соответствуют поставленной цели.</a:t>
                      </a:r>
                      <a:endParaRPr lang="ru-RU" sz="2400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Исследование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проведено, получены результаты, но они не достоверны. Выводы соответствуют поставленной цели, однако их обоснованность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недостаточна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В результате исследования успешно собраны данные, адекватно обработаны, результат позволяет проверить исходные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гипотезы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В результате исследования получены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достоверные результаты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, показано отношение полученного результата к результатам предшественников в области.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Выводы соответствует поставленным цели и 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задачам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just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182880" y="228600"/>
          <a:ext cx="12009119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Самостоятельность, индивидуальный вклад в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работу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(Заключение)</a:t>
                      </a:r>
                      <a:endParaRPr lang="ru-RU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В работе значительный объём заимствований без ссылок на источники, нет понимания сути исследования, личного вклада. Низкий уровень осведомлённости в предметной области исследования.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Есть понимание сути исследования, личный вклад не конкретен. Уровень осведомлённости в предметной области исследования не позволяет уверенно дискутировать.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Есть понимание сути исследования, личный вклад и его значение в полученных результатах чётко обозначены. Хорошо ориентируется в предметной области исследования.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Есть понимание сути исследования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, личный вклад и его значение в полученных результатах чётко обозначены.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Сформулирована личная позиция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к положению дел в предметной области исследования, а также 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определено дальнейшее направление развития исследования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.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just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307" y="0"/>
            <a:ext cx="11758864" cy="73151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Критерии и показатели Московского городского конкурса исследовательских и проектных работ обучающихся 2018- 2019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уч.г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0" y="1158240"/>
          <a:ext cx="12192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575"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Целеполагание</a:t>
                      </a:r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(Введение)</a:t>
                      </a:r>
                      <a:endParaRPr lang="ru-RU" sz="2400" b="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Цель проекта не </a:t>
                      </a: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обозначена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Цель обозначена в общих чертах, не отражает современные тенденции развития технологий, проект не имеет сферы применения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Цель сформулирована четко и однозначно понимается.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Участник может описать поставленное ТЗ (данное заказчиком или самостоятельно сформулированное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ru-RU" sz="2400" spc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Цель </a:t>
                      </a: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однозначна, актуальна, </a:t>
                      </a:r>
                      <a:r>
                        <a:rPr lang="ru-RU" sz="2400" spc="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актуальность цели </a:t>
                      </a: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аргументирована Разработчиком проекта четко обозначено назначение и </a:t>
                      </a:r>
                      <a:r>
                        <a:rPr lang="ru-RU" sz="2400" spc="0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востребованность</a:t>
                      </a:r>
                      <a:r>
                        <a:rPr lang="ru-RU" sz="2400" spc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проекта</a:t>
                      </a: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 Проведен подробный анализ ситуации, потребности в результатах проекта / Представлены </a:t>
                      </a:r>
                      <a:r>
                        <a:rPr lang="ru-RU" sz="2400" spc="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описание </a:t>
                      </a: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 </a:t>
                      </a:r>
                      <a:r>
                        <a:rPr lang="ru-RU" sz="2400" spc="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</a:t>
                      </a: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поставленного </a:t>
                      </a:r>
                      <a:r>
                        <a:rPr lang="ru-RU" sz="2400" spc="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технического задания (ТЗ)</a:t>
                      </a:r>
                      <a:r>
                        <a:rPr lang="ru-RU" sz="2400" spc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и направления дальнейшей разработки</a:t>
                      </a:r>
                      <a:endParaRPr lang="ru-RU" sz="2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just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11480" y="701040"/>
            <a:ext cx="11277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Критерии и показатели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проектных работ </a:t>
            </a:r>
            <a:endParaRPr lang="ru-RU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365760" y="274320"/>
          <a:ext cx="11460480" cy="620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Анализ существующих решений и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методов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(теоретическая часть)</a:t>
                      </a:r>
                      <a:endParaRPr lang="ru-RU" sz="2400" b="0" dirty="0">
                        <a:solidFill>
                          <a:srgbClr val="FFC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Сравнения с существующими решениями не проводилось / Нет списка используемой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литературы</a:t>
                      </a:r>
                      <a:endParaRPr lang="ru-RU" sz="24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Приведены существующие решения, аналоги проекта без подробного анализа и сравнения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Проведен поиск и последующий анализ проекта по различным показателям: </a:t>
                      </a:r>
                      <a:r>
                        <a:rPr lang="ru-RU" sz="24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описана экономическая выгода проекта, описан план внедрения в производство</a:t>
                      </a:r>
                      <a:r>
                        <a:rPr lang="ru-RU" sz="2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т.д. </a:t>
                      </a:r>
                      <a:r>
                        <a:rPr lang="ru-RU" sz="2400" b="1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</a:t>
                      </a:r>
                      <a:r>
                        <a:rPr lang="ru-RU" sz="24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Проведен анализ достаточно полный литературы по теме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Проведен поиск и </a:t>
                      </a:r>
                      <a:r>
                        <a:rPr lang="ru-RU" sz="24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анализ существующих решений</a:t>
                      </a:r>
                      <a:r>
                        <a:rPr lang="ru-RU" sz="2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проект в своей области оригинален, предлагаемое концептуальное решение </a:t>
                      </a:r>
                      <a:r>
                        <a:rPr lang="ru-RU" sz="24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является перспективным и востребованным </a:t>
                      </a:r>
                      <a:r>
                        <a:rPr lang="ru-RU" sz="2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предполагаемый результат является </a:t>
                      </a:r>
                      <a:r>
                        <a:rPr lang="ru-RU" sz="24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инновационным</a:t>
                      </a:r>
                      <a:r>
                        <a:rPr lang="ru-RU" sz="2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в результате реализации проекта </a:t>
                      </a:r>
                      <a:r>
                        <a:rPr lang="ru-RU" sz="24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будут получены новые данные и уникальный продукт 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0" y="335280"/>
          <a:ext cx="12192000" cy="690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Планирование работ, ресурсное обеспечение проекта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0" u="none" strike="noStrike" kern="1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(практическая часть)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2400" b="1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Проект не имеет </a:t>
                      </a:r>
                      <a:r>
                        <a:rPr lang="ru-RU" sz="23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дорожной карты (плана работ)</a:t>
                      </a: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или участники проекта не способны его воспроизвести </a:t>
                      </a:r>
                      <a:r>
                        <a:rPr lang="ru-RU" sz="2300" b="1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</a:t>
                      </a: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участники проекта не понимают, откуда и каким образом были привлечены ресурсы для реализации проекта</a:t>
                      </a:r>
                      <a:endParaRPr lang="ru-RU" sz="2300" b="1" i="0" u="none" strike="noStrike" kern="12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3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Дорожная карта проекта </a:t>
                      </a: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(план работы) сделана с существенными ошибками, которые влияют на качество результата </a:t>
                      </a:r>
                      <a:r>
                        <a:rPr lang="ru-RU" sz="2300" b="1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</a:t>
                      </a: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участники проекта </a:t>
                      </a:r>
                      <a:r>
                        <a:rPr lang="ru-RU" sz="23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 проводили самостоятельной работы по анализу и привлечению необходимых ресурсов </a:t>
                      </a: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или в этой части полностью выполняли </a:t>
                      </a:r>
                      <a:r>
                        <a:rPr lang="ru-RU" sz="23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задания взрослого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Дорожная карта четко представляет ход и логику разработки и реализации проектного замысла. При реализации проекта не учтены внешние доступные ресурсы, </a:t>
                      </a:r>
                      <a:r>
                        <a:rPr lang="ru-RU" sz="23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работа по взаимодействию со внешними партнерами </a:t>
                      </a: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велась недостаточно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всех этапах проекта отмечается </a:t>
                      </a:r>
                      <a:r>
                        <a:rPr lang="ru-RU" sz="23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управление дорожной картой (корректировкой плана работы) и ресурсами проекта </a:t>
                      </a:r>
                      <a:r>
                        <a:rPr lang="ru-RU" sz="23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проект обеспечен собственными и привлекаемыми за счет партнеров ресурсами для его реализации</a:t>
                      </a:r>
                      <a:endParaRPr lang="ru-RU" sz="2300" dirty="0">
                        <a:solidFill>
                          <a:schemeClr val="tx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just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1026943"/>
            <a:ext cx="11502189" cy="5640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2355"/>
              </p:ext>
            </p:extLst>
          </p:nvPr>
        </p:nvGraphicFramePr>
        <p:xfrm>
          <a:off x="365760" y="243840"/>
          <a:ext cx="11826241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Показатели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Качество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результата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(</a:t>
                      </a:r>
                      <a:r>
                        <a:rPr lang="ru-RU" sz="2400" b="0" baseline="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продукт)</a:t>
                      </a:r>
                      <a:endParaRPr lang="ru-RU" sz="2400" b="0" dirty="0">
                        <a:solidFill>
                          <a:srgbClr val="FFC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32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Результаты проекта не имеют </a:t>
                      </a:r>
                      <a:r>
                        <a:rPr lang="ru-RU" sz="32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общественной и экономической</a:t>
                      </a:r>
                      <a:r>
                        <a:rPr lang="ru-RU" sz="32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ценности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32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Отсутствует подробное описание решение (</a:t>
                      </a:r>
                      <a:r>
                        <a:rPr lang="ru-RU" sz="32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технические характеристики конечного продукта</a:t>
                      </a:r>
                      <a:r>
                        <a:rPr lang="ru-RU" sz="32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32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Результаты не в полной мере соответствуют заявленным показателям назначения.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ru-RU" sz="3200" b="0" i="0" u="none" strike="noStrike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Представлены результаты испытаний. </a:t>
                      </a:r>
                      <a:r>
                        <a:rPr lang="ru-RU" sz="32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Результаты в полной мере соответствуют заявленным показателям назначения</a:t>
                      </a:r>
                      <a:endParaRPr lang="ru-RU" sz="3200" dirty="0"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just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7381" y="1388969"/>
            <a:ext cx="10657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23570" cy="762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Постановка проблемы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480" y="1158240"/>
            <a:ext cx="11231880" cy="5486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Проблема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 теоретический или практический вопрос, требующий изучения, разрешения. В основе проблемы лежит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противоречие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Противоречие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— логическая ситуация одновременной истинности двух взаимоисключающих определений или высказываний (суждений) об одном и том же.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1. Между тем, что должно быть и тем, что есть в реальности.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Тема: Правильно ли мы питаемся?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2. Между имеющимся замыслом и его реализацией на практике.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Тема: Дизайн-проект школьного кабинета биологии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 Между противоречивыми требованиями в рамках одного объекта: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Тема: Геномодифицированные организмы: за и против.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160" y="188641"/>
            <a:ext cx="1050036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Тема визитная карточка работы</a:t>
            </a:r>
          </a:p>
          <a:p>
            <a:pPr algn="ctr"/>
            <a:endParaRPr lang="ru-RU" sz="28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60" y="1052737"/>
            <a:ext cx="11617291" cy="549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актуальна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интересна 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(ученику, должна его увлечь);</a:t>
            </a:r>
          </a:p>
          <a:p>
            <a:pPr lvl="0" algn="just">
              <a:buFontTx/>
              <a:buChar char="-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соответствовать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 познавательным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возможностям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ученика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обеспечена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ресурсами 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(особенно инженерные проекты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-в формулировке темы должен быть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конкретизирован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объект и предмет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исследования «</a:t>
            </a:r>
            <a:r>
              <a:rPr lang="ru-RU" sz="3500" dirty="0" smtClean="0">
                <a:solidFill>
                  <a:srgbClr val="FE0067"/>
                </a:solidFill>
                <a:latin typeface="Times New Roman" pitchFamily="18" charset="0"/>
                <a:cs typeface="Times New Roman" pitchFamily="18" charset="0"/>
              </a:rPr>
              <a:t>Качественное и количественное определение кальция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500" b="1" dirty="0" smtClean="0">
                <a:solidFill>
                  <a:srgbClr val="AC75D5"/>
                </a:solidFill>
                <a:latin typeface="Times New Roman" pitchFamily="18" charset="0"/>
                <a:cs typeface="Times New Roman" pitchFamily="18" charset="0"/>
              </a:rPr>
              <a:t>детских творожках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»; </a:t>
            </a:r>
          </a:p>
          <a:p>
            <a:pPr algn="just"/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- формулировка темы не должна быть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однословной или </a:t>
            </a:r>
            <a:r>
              <a:rPr lang="ru-RU" sz="3500" b="1" smtClean="0">
                <a:latin typeface="Times New Roman" pitchFamily="18" charset="0"/>
                <a:cs typeface="Times New Roman" pitchFamily="18" charset="0"/>
              </a:rPr>
              <a:t>слишком длинной.</a:t>
            </a:r>
            <a:endParaRPr lang="ru-RU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" y="188642"/>
            <a:ext cx="116646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Структура проектной или исследовательской работы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8120" y="1012736"/>
            <a:ext cx="11810920" cy="50783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3600" b="1" spc="50" dirty="0" smtClean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обоснование темы, актуальность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почему выбрана данная тема)</a:t>
            </a: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цель работы</a:t>
            </a: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(3-5)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работа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исследовательская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 необходимо сформулировать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гипотезу</a:t>
            </a: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объект, предмет</a:t>
            </a: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-методы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(теоретические и практические)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" y="188641"/>
            <a:ext cx="11405539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Цель - это планируемый результат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980728"/>
            <a:ext cx="11536679" cy="550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indent="457200" algn="just">
              <a:buFontTx/>
              <a:buChar char="-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должна быть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конкретной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четко сформулированной, чтобы ясно выделить вопрос, на который необходимо получить ответ;</a:t>
            </a:r>
          </a:p>
          <a:p>
            <a:pPr indent="457200"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Например: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создание сайта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для рекламы продукции…..;</a:t>
            </a:r>
          </a:p>
          <a:p>
            <a:pPr indent="457200" algn="just"/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разработка сценария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и проведение рекламной акции для привлечения учащихся 1-5 классов к активному участию в сборе макулатуры;</a:t>
            </a:r>
          </a:p>
          <a:p>
            <a:pPr indent="457200" algn="just">
              <a:buFontTx/>
              <a:buChar char="-"/>
            </a:pP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определение количества кофеина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в чае продукции популярных марок. (</a:t>
            </a:r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если это исследование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457200" algn="just">
              <a:buFontTx/>
              <a:buChar char="-"/>
            </a:pP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изучение и сравнение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различных методов определения площади фигур (</a:t>
            </a:r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если это исследование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FontTx/>
              <a:buChar char="-"/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50" y="188641"/>
            <a:ext cx="11425269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Задачи - это выбор путей и средств для достижения цели</a:t>
            </a:r>
            <a:endParaRPr lang="ru-RU" sz="32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60" y="1124745"/>
            <a:ext cx="11425269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конкретизированные или частные цели.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Цель, подобно вееру, развёртывается в комплекс взаимосвязанных задач или шагов. </a:t>
            </a:r>
          </a:p>
          <a:p>
            <a:pPr indent="457200" algn="just"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формулируются в виде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утверждения того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что необходимо сделать, чтобы цель была достигнута;</a:t>
            </a:r>
          </a:p>
          <a:p>
            <a:pPr indent="457200" algn="just"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оптимальное количество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задач 3-5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indent="457200" algn="just"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формулировании задач целесообразно применять глаголы: </a:t>
            </a: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проанализировать, описать, выявить,  определить, установить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5414" y="0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2873</TotalTime>
  <Words>2715</Words>
  <Application>Microsoft Office PowerPoint</Application>
  <PresentationFormat>Широкоэкранный</PresentationFormat>
  <Paragraphs>477</Paragraphs>
  <Slides>46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等线</vt:lpstr>
      <vt:lpstr>Gabriola</vt:lpstr>
      <vt:lpstr>Times New Roman</vt:lpstr>
      <vt:lpstr>Wingdings</vt:lpstr>
      <vt:lpstr>Тема Office</vt:lpstr>
      <vt:lpstr>   Организация и методика сопровождения проектно-исследовательской деятельности обучающихся </vt:lpstr>
      <vt:lpstr>Особенности проектной и исследовательской работы обучающихся</vt:lpstr>
      <vt:lpstr>Презентация PowerPoint</vt:lpstr>
      <vt:lpstr>  </vt:lpstr>
      <vt:lpstr>  Постановка проблемы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СБОР И ОБРАБОТКА НЕОБХОДИМОЙ ИНФОРМАЦИИ </vt:lpstr>
      <vt:lpstr>Разработка технологического процесса по изготовлению планируемого продукта  или методика проведения исследований</vt:lpstr>
      <vt:lpstr>Техническое задание для проектной работы</vt:lpstr>
      <vt:lpstr>Техническое задание выполнения швейных изделий (пример)</vt:lpstr>
      <vt:lpstr>Дорожная карта проектной работы</vt:lpstr>
      <vt:lpstr> Экономическое обоснование</vt:lpstr>
      <vt:lpstr>Расчет затрат на производство изделия (пример) </vt:lpstr>
      <vt:lpstr> Экологическое обоснование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Таблица этапов работы над проектом с замечаниями руководителя</vt:lpstr>
      <vt:lpstr>Презентация PowerPoint</vt:lpstr>
      <vt:lpstr>Презентация PowerPoint</vt:lpstr>
      <vt:lpstr>Требования к содержанию проектной и исследовательской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Критерии оценивания работ обучающихся</vt:lpstr>
      <vt:lpstr>Критерии и показатели Московского городского конкурса исследовательских и проектных работ обучающихся 2018- 2019 уч.г</vt:lpstr>
      <vt:lpstr>Презентация PowerPoint</vt:lpstr>
      <vt:lpstr>Презентация PowerPoint</vt:lpstr>
      <vt:lpstr>Презентация PowerPoint</vt:lpstr>
      <vt:lpstr>Презентация PowerPoint</vt:lpstr>
      <vt:lpstr>Критерии и показатели Московского городского конкурса исследовательских и проектных работ обучающихся 2018- 2019 уч.г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взаимодействия общего и дополнительного образования как средство мотивации профильного обучения школьников</dc:title>
  <dc:creator>User</dc:creator>
  <cp:lastModifiedBy>Годионенко Ольга Владимировна</cp:lastModifiedBy>
  <cp:revision>279</cp:revision>
  <dcterms:created xsi:type="dcterms:W3CDTF">2017-11-21T06:06:03Z</dcterms:created>
  <dcterms:modified xsi:type="dcterms:W3CDTF">2019-10-29T11:54:36Z</dcterms:modified>
</cp:coreProperties>
</file>