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6" r:id="rId9"/>
    <p:sldId id="274" r:id="rId10"/>
    <p:sldId id="277" r:id="rId11"/>
    <p:sldId id="275" r:id="rId12"/>
    <p:sldId id="278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4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7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28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382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44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08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02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6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6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0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3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5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2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3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7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3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62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223679"/>
            <a:ext cx="7429499" cy="1714830"/>
          </a:xfr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</a:rPr>
              <a:t>Tariff Impact Dashboard: </a:t>
            </a:r>
            <a:br>
              <a:rPr lang="en-US" sz="4400" dirty="0">
                <a:solidFill>
                  <a:srgbClr val="002060"/>
                </a:solidFill>
              </a:rPr>
            </a:br>
            <a:r>
              <a:rPr lang="en-US" sz="4400" dirty="0">
                <a:solidFill>
                  <a:srgbClr val="002060"/>
                </a:solidFill>
              </a:rPr>
              <a:t>ML for Commodity Price Analysis</a:t>
            </a:r>
            <a:endParaRPr sz="44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7" y="3039599"/>
            <a:ext cx="7429499" cy="196740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Calibri"/>
              </a:rPr>
              <a:t>Object: Price Forecasting, Clustering &amp; Risk Classification
Author: Anatoly Barabanov &amp; Matthew Danese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/>
              </a:rPr>
              <a:t>Course: CMPSC 445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/>
              </a:rPr>
              <a:t>Professor: </a:t>
            </a:r>
            <a:r>
              <a:rPr lang="en-US" sz="2000" dirty="0" err="1">
                <a:solidFill>
                  <a:srgbClr val="002060"/>
                </a:solidFill>
                <a:latin typeface="Calibri"/>
              </a:rPr>
              <a:t>Janghoon</a:t>
            </a:r>
            <a:r>
              <a:rPr lang="en-US" sz="2000" dirty="0">
                <a:solidFill>
                  <a:srgbClr val="002060"/>
                </a:solidFill>
                <a:latin typeface="Calibri"/>
              </a:rPr>
              <a:t> Yang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EFC3-6994-DDA6-18C9-26AB68D9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301841"/>
            <a:ext cx="7429499" cy="6786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</a:rPr>
              <a:t>Result</a:t>
            </a:r>
            <a:r>
              <a:rPr lang="en-US" dirty="0"/>
              <a:t> </a:t>
            </a:r>
            <a:r>
              <a:rPr lang="en-US" sz="4400" dirty="0">
                <a:solidFill>
                  <a:srgbClr val="002060"/>
                </a:solidFill>
              </a:rPr>
              <a:t>risk</a:t>
            </a:r>
            <a:r>
              <a:rPr lang="en-US" dirty="0"/>
              <a:t> </a:t>
            </a:r>
            <a:r>
              <a:rPr lang="en-US" sz="4400" dirty="0">
                <a:solidFill>
                  <a:srgbClr val="002060"/>
                </a:solidFill>
              </a:rPr>
              <a:t>classification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54FA40-339F-8166-E01D-D41363E51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531167"/>
              </p:ext>
            </p:extLst>
          </p:nvPr>
        </p:nvGraphicFramePr>
        <p:xfrm>
          <a:off x="615804" y="993255"/>
          <a:ext cx="7910007" cy="4412199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30001">
                  <a:extLst>
                    <a:ext uri="{9D8B030D-6E8A-4147-A177-3AD203B41FA5}">
                      <a16:colId xmlns:a16="http://schemas.microsoft.com/office/drawing/2014/main" val="7816589"/>
                    </a:ext>
                  </a:extLst>
                </a:gridCol>
                <a:gridCol w="1130001">
                  <a:extLst>
                    <a:ext uri="{9D8B030D-6E8A-4147-A177-3AD203B41FA5}">
                      <a16:colId xmlns:a16="http://schemas.microsoft.com/office/drawing/2014/main" val="28929853"/>
                    </a:ext>
                  </a:extLst>
                </a:gridCol>
                <a:gridCol w="1130001">
                  <a:extLst>
                    <a:ext uri="{9D8B030D-6E8A-4147-A177-3AD203B41FA5}">
                      <a16:colId xmlns:a16="http://schemas.microsoft.com/office/drawing/2014/main" val="172151012"/>
                    </a:ext>
                  </a:extLst>
                </a:gridCol>
                <a:gridCol w="1130001">
                  <a:extLst>
                    <a:ext uri="{9D8B030D-6E8A-4147-A177-3AD203B41FA5}">
                      <a16:colId xmlns:a16="http://schemas.microsoft.com/office/drawing/2014/main" val="2866319987"/>
                    </a:ext>
                  </a:extLst>
                </a:gridCol>
                <a:gridCol w="1130001">
                  <a:extLst>
                    <a:ext uri="{9D8B030D-6E8A-4147-A177-3AD203B41FA5}">
                      <a16:colId xmlns:a16="http://schemas.microsoft.com/office/drawing/2014/main" val="2205289109"/>
                    </a:ext>
                  </a:extLst>
                </a:gridCol>
                <a:gridCol w="1130001">
                  <a:extLst>
                    <a:ext uri="{9D8B030D-6E8A-4147-A177-3AD203B41FA5}">
                      <a16:colId xmlns:a16="http://schemas.microsoft.com/office/drawing/2014/main" val="1333879972"/>
                    </a:ext>
                  </a:extLst>
                </a:gridCol>
                <a:gridCol w="1130001">
                  <a:extLst>
                    <a:ext uri="{9D8B030D-6E8A-4147-A177-3AD203B41FA5}">
                      <a16:colId xmlns:a16="http://schemas.microsoft.com/office/drawing/2014/main" val="1866023182"/>
                    </a:ext>
                  </a:extLst>
                </a:gridCol>
              </a:tblGrid>
              <a:tr h="238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Commodity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Train Accuracy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Test Accuracy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Overfitting?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Precision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Recall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F1-Score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extLst>
                  <a:ext uri="{0D108BD9-81ED-4DB2-BD59-A6C34878D82A}">
                    <a16:rowId xmlns:a16="http://schemas.microsoft.com/office/drawing/2014/main" val="2843977706"/>
                  </a:ext>
                </a:extLst>
              </a:tr>
              <a:tr h="238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Crude oil, WTI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extLst>
                  <a:ext uri="{0D108BD9-81ED-4DB2-BD59-A6C34878D82A}">
                    <a16:rowId xmlns:a16="http://schemas.microsoft.com/office/drawing/2014/main" val="3932229681"/>
                  </a:ext>
                </a:extLst>
              </a:tr>
              <a:tr h="238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Coal, Australian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extLst>
                  <a:ext uri="{0D108BD9-81ED-4DB2-BD59-A6C34878D82A}">
                    <a16:rowId xmlns:a16="http://schemas.microsoft.com/office/drawing/2014/main" val="2222103569"/>
                  </a:ext>
                </a:extLst>
              </a:tr>
              <a:tr h="396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Coal, South African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0.774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0.777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0.774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0.775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extLst>
                  <a:ext uri="{0D108BD9-81ED-4DB2-BD59-A6C34878D82A}">
                    <a16:rowId xmlns:a16="http://schemas.microsoft.com/office/drawing/2014/main" val="106713829"/>
                  </a:ext>
                </a:extLst>
              </a:tr>
              <a:tr h="238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Natural gas, 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extLst>
                  <a:ext uri="{0D108BD9-81ED-4DB2-BD59-A6C34878D82A}">
                    <a16:rowId xmlns:a16="http://schemas.microsoft.com/office/drawing/2014/main" val="3281386947"/>
                  </a:ext>
                </a:extLst>
              </a:tr>
              <a:tr h="396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Natural gas, Europe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extLst>
                  <a:ext uri="{0D108BD9-81ED-4DB2-BD59-A6C34878D82A}">
                    <a16:rowId xmlns:a16="http://schemas.microsoft.com/office/drawing/2014/main" val="1138237960"/>
                  </a:ext>
                </a:extLst>
              </a:tr>
              <a:tr h="396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Liquefied natural gas, Japan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extLst>
                  <a:ext uri="{0D108BD9-81ED-4DB2-BD59-A6C34878D82A}">
                    <a16:rowId xmlns:a16="http://schemas.microsoft.com/office/drawing/2014/main" val="1830042122"/>
                  </a:ext>
                </a:extLst>
              </a:tr>
              <a:tr h="238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Natural gas index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extLst>
                  <a:ext uri="{0D108BD9-81ED-4DB2-BD59-A6C34878D82A}">
                    <a16:rowId xmlns:a16="http://schemas.microsoft.com/office/drawing/2014/main" val="1223791349"/>
                  </a:ext>
                </a:extLst>
              </a:tr>
              <a:tr h="201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Cocoa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extLst>
                  <a:ext uri="{0D108BD9-81ED-4DB2-BD59-A6C34878D82A}">
                    <a16:rowId xmlns:a16="http://schemas.microsoft.com/office/drawing/2014/main" val="245533409"/>
                  </a:ext>
                </a:extLst>
              </a:tr>
              <a:tr h="238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Coffee, Arabica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extLst>
                  <a:ext uri="{0D108BD9-81ED-4DB2-BD59-A6C34878D82A}">
                    <a16:rowId xmlns:a16="http://schemas.microsoft.com/office/drawing/2014/main" val="3455985159"/>
                  </a:ext>
                </a:extLst>
              </a:tr>
              <a:tr h="238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Coffee, Robusta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extLst>
                  <a:ext uri="{0D108BD9-81ED-4DB2-BD59-A6C34878D82A}">
                    <a16:rowId xmlns:a16="http://schemas.microsoft.com/office/drawing/2014/main" val="132449639"/>
                  </a:ext>
                </a:extLst>
              </a:tr>
              <a:tr h="396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Tea, avg 3 auctions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extLst>
                  <a:ext uri="{0D108BD9-81ED-4DB2-BD59-A6C34878D82A}">
                    <a16:rowId xmlns:a16="http://schemas.microsoft.com/office/drawing/2014/main" val="3904018105"/>
                  </a:ext>
                </a:extLst>
              </a:tr>
              <a:tr h="238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Tea, Colombo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extLst>
                  <a:ext uri="{0D108BD9-81ED-4DB2-BD59-A6C34878D82A}">
                    <a16:rowId xmlns:a16="http://schemas.microsoft.com/office/drawing/2014/main" val="2950394108"/>
                  </a:ext>
                </a:extLst>
              </a:tr>
              <a:tr h="238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Tea, Kolkata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extLst>
                  <a:ext uri="{0D108BD9-81ED-4DB2-BD59-A6C34878D82A}">
                    <a16:rowId xmlns:a16="http://schemas.microsoft.com/office/drawing/2014/main" val="1528584194"/>
                  </a:ext>
                </a:extLst>
              </a:tr>
              <a:tr h="238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Tea, Mombasa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extLst>
                  <a:ext uri="{0D108BD9-81ED-4DB2-BD59-A6C34878D82A}">
                    <a16:rowId xmlns:a16="http://schemas.microsoft.com/office/drawing/2014/main" val="1222385659"/>
                  </a:ext>
                </a:extLst>
              </a:tr>
              <a:tr h="238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Coconut oil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9" marR="4889" marT="4889" marB="0" anchor="b"/>
                </a:tc>
                <a:extLst>
                  <a:ext uri="{0D108BD9-81ED-4DB2-BD59-A6C34878D82A}">
                    <a16:rowId xmlns:a16="http://schemas.microsoft.com/office/drawing/2014/main" val="74135570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9D3461A-E730-0BD0-86A5-964A3FCCC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38" y="5428170"/>
            <a:ext cx="1933123" cy="12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72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85D1-B3D8-4235-9918-F6F263AD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301901"/>
            <a:ext cx="7429499" cy="6332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err="1">
                <a:solidFill>
                  <a:srgbClr val="002060"/>
                </a:solidFill>
              </a:rPr>
              <a:t>Streamlit</a:t>
            </a:r>
            <a:r>
              <a:rPr lang="en-US" sz="4400" dirty="0">
                <a:solidFill>
                  <a:srgbClr val="002060"/>
                </a:solidFill>
              </a:rPr>
              <a:t>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F4E63-6F50-A372-FBC0-0B9EFE4D7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84" y="1377666"/>
            <a:ext cx="4353915" cy="2730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36D8AA-2383-A7B0-1302-889AC00001A9}"/>
              </a:ext>
            </a:extLst>
          </p:cNvPr>
          <p:cNvSpPr txBox="1"/>
          <p:nvPr/>
        </p:nvSpPr>
        <p:spPr>
          <a:xfrm>
            <a:off x="1188697" y="994516"/>
            <a:ext cx="229429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Cached Data Loaders: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C994AE-12C6-D675-60AC-069E4B9F77CD}"/>
              </a:ext>
            </a:extLst>
          </p:cNvPr>
          <p:cNvSpPr txBox="1"/>
          <p:nvPr/>
        </p:nvSpPr>
        <p:spPr>
          <a:xfrm>
            <a:off x="1006472" y="4905314"/>
            <a:ext cx="205074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Navigation Sidebar: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C46E96-91DF-9549-2E62-C882874EE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16" y="5280376"/>
            <a:ext cx="2471851" cy="11800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3E00A9-8C68-F85C-FBAD-931D3316CAC0}"/>
              </a:ext>
            </a:extLst>
          </p:cNvPr>
          <p:cNvSpPr txBox="1"/>
          <p:nvPr/>
        </p:nvSpPr>
        <p:spPr>
          <a:xfrm>
            <a:off x="5949749" y="992106"/>
            <a:ext cx="180216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Price Forecasting: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126543-D24D-9923-B8CC-7D44F1723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675" y="1363848"/>
            <a:ext cx="4220314" cy="18757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366724-4F3C-A3A9-D994-72B01294C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675" y="3218997"/>
            <a:ext cx="2095131" cy="4200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56B2131-F08E-16B5-81C5-99A7AF2B88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0675" y="3610900"/>
            <a:ext cx="4220314" cy="113885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207ED4B-BBBA-01F6-DC0E-9C0354C3C2D9}"/>
              </a:ext>
            </a:extLst>
          </p:cNvPr>
          <p:cNvSpPr txBox="1"/>
          <p:nvPr/>
        </p:nvSpPr>
        <p:spPr>
          <a:xfrm>
            <a:off x="4571999" y="5494152"/>
            <a:ext cx="4107633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2060"/>
                </a:solidFill>
              </a:rPr>
              <a:t>last_value</a:t>
            </a:r>
            <a:r>
              <a:rPr lang="en-US" sz="1400" dirty="0">
                <a:solidFill>
                  <a:srgbClr val="002060"/>
                </a:solidFill>
              </a:rPr>
              <a:t> = </a:t>
            </a:r>
            <a:r>
              <a:rPr lang="en-US" sz="1400" dirty="0" err="1">
                <a:solidFill>
                  <a:srgbClr val="002060"/>
                </a:solidFill>
              </a:rPr>
              <a:t>clustered_df.loc</a:t>
            </a:r>
            <a:r>
              <a:rPr lang="en-US" sz="1400" dirty="0">
                <a:solidFill>
                  <a:srgbClr val="002060"/>
                </a:solidFill>
              </a:rPr>
              <a:t>[</a:t>
            </a:r>
            <a:r>
              <a:rPr lang="en-US" sz="1400" dirty="0" err="1">
                <a:solidFill>
                  <a:srgbClr val="002060"/>
                </a:solidFill>
              </a:rPr>
              <a:t>matched_name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 err="1">
                <a:solidFill>
                  <a:srgbClr val="002060"/>
                </a:solidFill>
              </a:rPr>
              <a:t>last_col</a:t>
            </a:r>
            <a:r>
              <a:rPr lang="en-US" sz="1400" dirty="0">
                <a:solidFill>
                  <a:srgbClr val="002060"/>
                </a:solidFill>
              </a:rPr>
              <a:t>]</a:t>
            </a:r>
          </a:p>
          <a:p>
            <a:r>
              <a:rPr lang="en-US" sz="1400" dirty="0">
                <a:solidFill>
                  <a:srgbClr val="002060"/>
                </a:solidFill>
              </a:rPr>
              <a:t>forecast = </a:t>
            </a:r>
            <a:r>
              <a:rPr lang="en-US" sz="1400" dirty="0" err="1">
                <a:solidFill>
                  <a:srgbClr val="002060"/>
                </a:solidFill>
              </a:rPr>
              <a:t>model.predict</a:t>
            </a:r>
            <a:r>
              <a:rPr lang="en-US" sz="1400" dirty="0">
                <a:solidFill>
                  <a:srgbClr val="002060"/>
                </a:solidFill>
              </a:rPr>
              <a:t>(</a:t>
            </a:r>
            <a:r>
              <a:rPr lang="en-US" sz="1400" dirty="0" err="1">
                <a:solidFill>
                  <a:srgbClr val="002060"/>
                </a:solidFill>
              </a:rPr>
              <a:t>np.array</a:t>
            </a:r>
            <a:r>
              <a:rPr lang="en-US" sz="1400" dirty="0">
                <a:solidFill>
                  <a:srgbClr val="002060"/>
                </a:solidFill>
              </a:rPr>
              <a:t>([[</a:t>
            </a:r>
            <a:r>
              <a:rPr lang="en-US" sz="1400" dirty="0" err="1">
                <a:solidFill>
                  <a:srgbClr val="002060"/>
                </a:solidFill>
              </a:rPr>
              <a:t>last_value</a:t>
            </a:r>
            <a:r>
              <a:rPr lang="en-US" sz="1400" dirty="0">
                <a:solidFill>
                  <a:srgbClr val="002060"/>
                </a:solidFill>
              </a:rPr>
              <a:t>]]))[0]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6ACAD5-A233-CD4C-6BC8-DE10F326A1B7}"/>
              </a:ext>
            </a:extLst>
          </p:cNvPr>
          <p:cNvSpPr txBox="1"/>
          <p:nvPr/>
        </p:nvSpPr>
        <p:spPr>
          <a:xfrm>
            <a:off x="4903549" y="4839062"/>
            <a:ext cx="344453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Takes latest known price and makes a prediction using the model:</a:t>
            </a:r>
          </a:p>
        </p:txBody>
      </p:sp>
    </p:spTree>
    <p:extLst>
      <p:ext uri="{BB962C8B-B14F-4D97-AF65-F5344CB8AC3E}">
        <p14:creationId xmlns:p14="http://schemas.microsoft.com/office/powerpoint/2010/main" val="2486393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1153DB-5480-2C21-7705-46470692EBA7}"/>
              </a:ext>
            </a:extLst>
          </p:cNvPr>
          <p:cNvSpPr txBox="1"/>
          <p:nvPr/>
        </p:nvSpPr>
        <p:spPr>
          <a:xfrm>
            <a:off x="3522679" y="2468866"/>
            <a:ext cx="194420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Risk Classification: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FABB8-805E-C8F7-60C4-AD8D97B0CBEF}"/>
              </a:ext>
            </a:extLst>
          </p:cNvPr>
          <p:cNvSpPr txBox="1"/>
          <p:nvPr/>
        </p:nvSpPr>
        <p:spPr>
          <a:xfrm>
            <a:off x="4003829" y="372128"/>
            <a:ext cx="113634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Clustering: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E3767B-B02E-9E6C-121D-4A556246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921" y="3126658"/>
            <a:ext cx="4083727" cy="4782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DABA2A-5078-B11A-13FA-C9713E182435}"/>
              </a:ext>
            </a:extLst>
          </p:cNvPr>
          <p:cNvSpPr txBox="1"/>
          <p:nvPr/>
        </p:nvSpPr>
        <p:spPr>
          <a:xfrm>
            <a:off x="2037011" y="2821999"/>
            <a:ext cx="4915546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Loads and displays a precomputed summary of risk classifications.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A949A4-8CDF-FC19-EA5B-9A8B6502C302}"/>
              </a:ext>
            </a:extLst>
          </p:cNvPr>
          <p:cNvSpPr txBox="1"/>
          <p:nvPr/>
        </p:nvSpPr>
        <p:spPr>
          <a:xfrm>
            <a:off x="2037011" y="3585074"/>
            <a:ext cx="4915546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When user selects a commodity the corresponding model is loaded.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07AB27-300B-A67C-C09C-82B86A98E787}"/>
              </a:ext>
            </a:extLst>
          </p:cNvPr>
          <p:cNvSpPr txBox="1"/>
          <p:nvPr/>
        </p:nvSpPr>
        <p:spPr>
          <a:xfrm>
            <a:off x="2037009" y="4611670"/>
            <a:ext cx="4915544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Uses all historical price features to classify the current risk category.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F3AACC8-550E-18DB-D720-569DB3311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669" y="5141659"/>
            <a:ext cx="4915544" cy="5399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CDD2BE-2E0A-0D8B-32A6-8F3FC2035715}"/>
              </a:ext>
            </a:extLst>
          </p:cNvPr>
          <p:cNvSpPr txBox="1"/>
          <p:nvPr/>
        </p:nvSpPr>
        <p:spPr>
          <a:xfrm>
            <a:off x="2035666" y="5691197"/>
            <a:ext cx="4915547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Displays predicted risk.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9AF9BD-81B3-6FC0-633D-DE979C44C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016" y="5998974"/>
            <a:ext cx="4083727" cy="38067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33C8CB1-1F16-3628-776F-017A0A447E5B}"/>
              </a:ext>
            </a:extLst>
          </p:cNvPr>
          <p:cNvSpPr txBox="1"/>
          <p:nvPr/>
        </p:nvSpPr>
        <p:spPr>
          <a:xfrm>
            <a:off x="2854170" y="754090"/>
            <a:ext cx="3435657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Shows the cluster label for each commodity.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CC40E9-4ACD-39A5-673D-C87E7874079D}"/>
              </a:ext>
            </a:extLst>
          </p:cNvPr>
          <p:cNvSpPr txBox="1"/>
          <p:nvPr/>
        </p:nvSpPr>
        <p:spPr>
          <a:xfrm>
            <a:off x="2854169" y="1389866"/>
            <a:ext cx="3435656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Displays </a:t>
            </a:r>
            <a:r>
              <a:rPr lang="en-US" dirty="0" err="1"/>
              <a:t>KMeans</a:t>
            </a:r>
            <a:r>
              <a:rPr lang="en-US" dirty="0"/>
              <a:t> clustering plot.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8D7BC23-6E66-03C7-F699-A0B89845C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533" y="1043478"/>
            <a:ext cx="4524929" cy="3544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9D69A0-B1C8-23AA-CC9D-3857D485B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1354" y="1687893"/>
            <a:ext cx="5361285" cy="47055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8D32F77-1F3E-5AC3-CFB0-F3C0175E3D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7011" y="4108294"/>
            <a:ext cx="4915544" cy="51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54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203008"/>
            <a:ext cx="7429499" cy="920561"/>
          </a:xfrm>
        </p:spPr>
        <p:txBody>
          <a:bodyPr>
            <a:normAutofit/>
          </a:bodyPr>
          <a:lstStyle/>
          <a:p>
            <a:pPr algn="ctr"/>
            <a:r>
              <a:rPr sz="4000" dirty="0">
                <a:solidFill>
                  <a:srgbClr val="002060"/>
                </a:solidFill>
              </a:rPr>
              <a:t>Outputs &amp; Visuals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D4B23-BC4E-4EA9-9959-8E3A3FC4B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6" y="937302"/>
            <a:ext cx="4473512" cy="24916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FAA4E9-CE99-4794-B252-579343338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06" y="3000653"/>
            <a:ext cx="7417467" cy="36543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400" dirty="0">
                <a:solidFill>
                  <a:srgbClr val="002060"/>
                </a:solidFill>
              </a:rPr>
              <a:t>Final 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852E1-D26C-45E9-9526-10CB288F3D50}"/>
              </a:ext>
            </a:extLst>
          </p:cNvPr>
          <p:cNvSpPr txBox="1"/>
          <p:nvPr/>
        </p:nvSpPr>
        <p:spPr>
          <a:xfrm>
            <a:off x="856060" y="2097088"/>
            <a:ext cx="7429499" cy="31085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Conclusions: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Price forecasting works well for most stable commodities.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Clustering identifies logical groups such as precious metals, agriculture and energy.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Risk classification effectively identifies commodities with high volatility.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44142"/>
            <a:ext cx="7429499" cy="147857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sz="5400" dirty="0">
                <a:solidFill>
                  <a:srgbClr val="002060"/>
                </a:solidFill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7" y="3187083"/>
            <a:ext cx="7429499" cy="136716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dirty="0">
                <a:latin typeface="Calibri"/>
              </a:rPr>
              <a:t>GitHub:</a:t>
            </a:r>
            <a:endParaRPr lang="en-US" dirty="0">
              <a:latin typeface="Calibri"/>
            </a:endParaRPr>
          </a:p>
          <a:p>
            <a:pPr marL="0" indent="0" algn="ctr">
              <a:buNone/>
            </a:pPr>
            <a:r>
              <a:rPr lang="en-US" dirty="0">
                <a:latin typeface="Calibri"/>
              </a:rPr>
              <a:t>https://github.com/AnatolyBarabanov/FinalProject-CMPSC-445-Tariff-ML</a:t>
            </a:r>
            <a:endParaRPr sz="2000" dirty="0"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727489"/>
            <a:ext cx="7429499" cy="774315"/>
          </a:xfrm>
        </p:spPr>
        <p:txBody>
          <a:bodyPr>
            <a:normAutofit/>
          </a:bodyPr>
          <a:lstStyle/>
          <a:p>
            <a:pPr algn="ctr"/>
            <a:r>
              <a:rPr sz="4400" dirty="0">
                <a:solidFill>
                  <a:srgbClr val="002060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1725704"/>
            <a:ext cx="7429499" cy="354171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rgbClr val="002060"/>
                </a:solidFill>
                <a:latin typeface="Calibri"/>
              </a:rPr>
              <a:t>Build an interactive dashboard to: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Calibri"/>
              </a:rPr>
              <a:t>Forecast commodity prices (Regression).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Calibri"/>
              </a:rPr>
              <a:t>Cluster commodities by price trends (</a:t>
            </a:r>
            <a:r>
              <a:rPr lang="en-US" sz="2400" dirty="0" err="1">
                <a:solidFill>
                  <a:srgbClr val="002060"/>
                </a:solidFill>
                <a:latin typeface="Calibri"/>
              </a:rPr>
              <a:t>KMeans</a:t>
            </a:r>
            <a:r>
              <a:rPr lang="en-US" sz="2400" dirty="0">
                <a:solidFill>
                  <a:srgbClr val="002060"/>
                </a:solidFill>
                <a:latin typeface="Calibri"/>
              </a:rPr>
              <a:t>).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Calibri"/>
              </a:rPr>
              <a:t>Classify risk levels (Decision Tree).</a:t>
            </a:r>
          </a:p>
          <a:p>
            <a:r>
              <a:rPr lang="en-US" sz="2800" dirty="0">
                <a:latin typeface="Calibri"/>
              </a:rPr>
              <a:t>Data Source: World Bank’s</a:t>
            </a:r>
          </a:p>
          <a:p>
            <a:pPr lvl="1"/>
            <a:r>
              <a:rPr lang="en-US" sz="2400" dirty="0">
                <a:latin typeface="Calibri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alibri"/>
              </a:rPr>
              <a:t>CMO-Historical-Data-Monthly.xlsx (80+ commodities, 1980s–2025).</a:t>
            </a:r>
          </a:p>
          <a:p>
            <a:r>
              <a:rPr lang="en-US" sz="2800" dirty="0">
                <a:latin typeface="Calibri"/>
              </a:rPr>
              <a:t>Tech Stack: Python, Scikit-learn, </a:t>
            </a:r>
            <a:r>
              <a:rPr lang="en-US" sz="2800" dirty="0" err="1">
                <a:latin typeface="Calibri"/>
              </a:rPr>
              <a:t>Streamlit</a:t>
            </a:r>
            <a:r>
              <a:rPr lang="en-US" sz="2800" dirty="0">
                <a:latin typeface="Calibri"/>
              </a:rPr>
              <a:t>.</a:t>
            </a:r>
            <a:endParaRPr sz="2800" dirty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804949"/>
            <a:ext cx="7429499" cy="801909"/>
          </a:xfrm>
        </p:spPr>
        <p:txBody>
          <a:bodyPr>
            <a:normAutofit/>
          </a:bodyPr>
          <a:lstStyle/>
          <a:p>
            <a:pPr algn="ctr"/>
            <a:r>
              <a:rPr sz="4400" dirty="0">
                <a:solidFill>
                  <a:srgbClr val="002060"/>
                </a:solidFill>
              </a:rPr>
              <a:t>Project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4643B-D01C-4ABF-A890-994CC41A118F}"/>
              </a:ext>
            </a:extLst>
          </p:cNvPr>
          <p:cNvSpPr txBox="1"/>
          <p:nvPr/>
        </p:nvSpPr>
        <p:spPr>
          <a:xfrm>
            <a:off x="1408856" y="1788892"/>
            <a:ext cx="6225940" cy="37856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FinalProject-CMPSC-445-Tariff-ML/</a:t>
            </a:r>
          </a:p>
          <a:p>
            <a:r>
              <a:rPr lang="en-US" sz="2400" dirty="0"/>
              <a:t>├── models/ (*.</a:t>
            </a:r>
            <a:r>
              <a:rPr lang="en-US" sz="2400" dirty="0" err="1"/>
              <a:t>pkl</a:t>
            </a:r>
            <a:r>
              <a:rPr lang="en-US" sz="2400" dirty="0"/>
              <a:t>)</a:t>
            </a:r>
          </a:p>
          <a:p>
            <a:r>
              <a:rPr lang="en-US" sz="2400" dirty="0"/>
              <a:t>├── data/ (World Bank dataset)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   └── CMO-Historical-Data-Monthly</a:t>
            </a:r>
          </a:p>
          <a:p>
            <a:r>
              <a:rPr lang="en-US" sz="2400" dirty="0"/>
              <a:t>├── scripts/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   └── tariff_models.py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   └── train_regression.py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   └── train_kmeans.py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   └── train_classifier.py</a:t>
            </a:r>
          </a:p>
          <a:p>
            <a:r>
              <a:rPr lang="en-US" sz="2400" dirty="0"/>
              <a:t>└── tariff_dashboard1.py (</a:t>
            </a:r>
            <a:r>
              <a:rPr lang="en-US" sz="2400" dirty="0" err="1"/>
              <a:t>Streamlit</a:t>
            </a:r>
            <a:r>
              <a:rPr lang="en-US" sz="2400" dirty="0"/>
              <a:t> App)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14F1-9733-4465-9B8F-750087E2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</a:rPr>
              <a:t>Key</a:t>
            </a:r>
            <a:r>
              <a:rPr lang="en-US" sz="4000" b="1" i="0" dirty="0">
                <a:solidFill>
                  <a:srgbClr val="002060"/>
                </a:solidFill>
                <a:effectLst/>
                <a:latin typeface="DeepSeek-CJK-patch"/>
              </a:rPr>
              <a:t> </a:t>
            </a:r>
            <a:r>
              <a:rPr lang="en-US" sz="4400" dirty="0">
                <a:solidFill>
                  <a:srgbClr val="002060"/>
                </a:solidFill>
              </a:rPr>
              <a:t>Features</a:t>
            </a:r>
            <a:br>
              <a:rPr lang="en-US" sz="4000" b="0" i="0" dirty="0">
                <a:solidFill>
                  <a:srgbClr val="002060"/>
                </a:solidFill>
                <a:effectLst/>
                <a:latin typeface="DeepSeek-CJK-patch"/>
              </a:rPr>
            </a:b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D2AAB-11A9-4463-8F78-3DDDB1E1A148}"/>
              </a:ext>
            </a:extLst>
          </p:cNvPr>
          <p:cNvSpPr txBox="1"/>
          <p:nvPr/>
        </p:nvSpPr>
        <p:spPr>
          <a:xfrm>
            <a:off x="856060" y="1599757"/>
            <a:ext cx="7429499" cy="43704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Price Forecasting: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Predicts next month’s price using Linear Regression.</a:t>
            </a:r>
          </a:p>
          <a:p>
            <a:r>
              <a:rPr lang="en-US" sz="2600" dirty="0"/>
              <a:t>Commodity Clustering: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Groups similar commodities using </a:t>
            </a:r>
            <a:r>
              <a:rPr lang="en-US" sz="2600" dirty="0" err="1"/>
              <a:t>KMeans</a:t>
            </a:r>
            <a:r>
              <a:rPr lang="en-US" sz="2600" dirty="0"/>
              <a:t>.</a:t>
            </a:r>
          </a:p>
          <a:p>
            <a:r>
              <a:rPr lang="en-US" sz="2600" dirty="0">
                <a:solidFill>
                  <a:srgbClr val="002060"/>
                </a:solidFill>
              </a:rPr>
              <a:t>Risk Classification: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Labels commodities as High/Medium/Low risk based on volatility.</a:t>
            </a:r>
          </a:p>
          <a:p>
            <a:r>
              <a:rPr lang="en-US" sz="2600" dirty="0"/>
              <a:t>Dashboard: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Interactive visualizations powered by </a:t>
            </a:r>
            <a:r>
              <a:rPr lang="en-US" sz="2600" dirty="0" err="1"/>
              <a:t>Streamlit</a:t>
            </a:r>
            <a:r>
              <a:rPr lang="en-US" sz="2600" dirty="0"/>
              <a:t>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93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4AE4-65A9-4D12-B8BA-A9C51B99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08419"/>
            <a:ext cx="7429499" cy="6855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</a:rPr>
              <a:t>Data Pipeline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0F5909-7B8B-475D-83A6-7D40AF8B6E9A}"/>
              </a:ext>
            </a:extLst>
          </p:cNvPr>
          <p:cNvSpPr txBox="1"/>
          <p:nvPr/>
        </p:nvSpPr>
        <p:spPr>
          <a:xfrm>
            <a:off x="781235" y="908217"/>
            <a:ext cx="750432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2060"/>
                </a:solidFill>
              </a:rPr>
              <a:t>Raw</a:t>
            </a:r>
            <a:r>
              <a:rPr lang="en-US" sz="2300" dirty="0"/>
              <a:t> </a:t>
            </a:r>
            <a:r>
              <a:rPr lang="en-US" sz="2300" dirty="0">
                <a:solidFill>
                  <a:srgbClr val="002060"/>
                </a:solidFill>
              </a:rPr>
              <a:t>Data: World Bank Excel file → Monthly prices.</a:t>
            </a:r>
          </a:p>
          <a:p>
            <a:r>
              <a:rPr lang="en-US" sz="2300" dirty="0">
                <a:solidFill>
                  <a:srgbClr val="002060"/>
                </a:solidFill>
              </a:rPr>
              <a:t>Preprocessing:		</a:t>
            </a:r>
            <a:endParaRPr lang="en-US" sz="23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667CE-F3F2-80C2-E88A-70B569F77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693469"/>
            <a:ext cx="4461778" cy="40237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60F763-25B7-E8E8-51B2-8E328B184536}"/>
              </a:ext>
            </a:extLst>
          </p:cNvPr>
          <p:cNvSpPr txBox="1"/>
          <p:nvPr/>
        </p:nvSpPr>
        <p:spPr>
          <a:xfrm>
            <a:off x="5672876" y="5798837"/>
            <a:ext cx="28941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Output: Cleaned dataset (CMO-Historical-Data-Monthly-CLEANED.xlsx).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CD4A07-4C34-899F-B1E2-C6977136E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565" y="4789081"/>
            <a:ext cx="3142741" cy="9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FD83-A4CD-4384-894A-81CC9A86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271098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</a:rPr>
              <a:t>Price Forecasting (Regression)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BEF9C-0616-41F2-BB63-C7852D0BEB12}"/>
              </a:ext>
            </a:extLst>
          </p:cNvPr>
          <p:cNvSpPr txBox="1"/>
          <p:nvPr/>
        </p:nvSpPr>
        <p:spPr>
          <a:xfrm>
            <a:off x="456954" y="1833365"/>
            <a:ext cx="515469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Model: Linear Regression (1-month lag).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Code:	</a:t>
            </a:r>
            <a:r>
              <a:rPr lang="en-US" sz="2400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6ED26-01F7-D34C-87E2-4F839B167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54" y="2664362"/>
            <a:ext cx="4511848" cy="2285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8B6A55-06BA-A863-4042-AD609E3B80E2}"/>
              </a:ext>
            </a:extLst>
          </p:cNvPr>
          <p:cNvSpPr txBox="1"/>
          <p:nvPr/>
        </p:nvSpPr>
        <p:spPr>
          <a:xfrm>
            <a:off x="5069715" y="2939404"/>
            <a:ext cx="3073019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</a:rPr>
              <a:t>Result: Predicts next month’s price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5BD494-583F-76FF-0323-F886ABEF3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08" y="4807319"/>
            <a:ext cx="2490432" cy="1365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12998A-0AA4-6F58-27A4-5808C5FA1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715" y="3585735"/>
            <a:ext cx="3614948" cy="1863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A2D96C-60A5-C7D1-95A5-DE4D91ED2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715" y="5448947"/>
            <a:ext cx="2733757" cy="61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0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552E-5D49-4C26-8017-062B9D13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36778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</a:rPr>
              <a:t>Commodity Clustering (</a:t>
            </a:r>
            <a:r>
              <a:rPr lang="en-US" sz="4400" dirty="0" err="1">
                <a:solidFill>
                  <a:srgbClr val="002060"/>
                </a:solidFill>
              </a:rPr>
              <a:t>KMeans</a:t>
            </a:r>
            <a:r>
              <a:rPr lang="en-US" sz="44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A3C15-0FA8-47AD-A55A-ACBB26574A3C}"/>
              </a:ext>
            </a:extLst>
          </p:cNvPr>
          <p:cNvSpPr txBox="1"/>
          <p:nvPr/>
        </p:nvSpPr>
        <p:spPr>
          <a:xfrm>
            <a:off x="1158076" y="1679150"/>
            <a:ext cx="2088748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Model: </a:t>
            </a:r>
            <a:r>
              <a:rPr lang="en-US" sz="2400" dirty="0" err="1">
                <a:solidFill>
                  <a:srgbClr val="002060"/>
                </a:solidFill>
              </a:rPr>
              <a:t>KMeans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Code: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4B5278-FF38-215F-791F-704FA8440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61" y="2515338"/>
            <a:ext cx="3833578" cy="3364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CC046A-3E8E-D3C1-8DCA-E595876C0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39" y="1827672"/>
            <a:ext cx="4805071" cy="447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4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5374-57BA-8C8F-A399-51961017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227901"/>
            <a:ext cx="7429499" cy="147857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002060"/>
                </a:solidFill>
              </a:rPr>
              <a:t>Result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4400" dirty="0" err="1">
                <a:solidFill>
                  <a:srgbClr val="002060"/>
                </a:solidFill>
              </a:rPr>
              <a:t>kmeans</a:t>
            </a:r>
            <a:endParaRPr lang="en-US" sz="4400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88B02-9AC7-3BD1-00BE-455B8A438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83" y="1560510"/>
            <a:ext cx="58864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97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F9DE-189B-4955-90D2-000FF17F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517" y="212811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</a:rPr>
              <a:t>Risk Classification (Decision Tree)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F51FF-AE66-4FC6-A679-FB71A8BE1838}"/>
              </a:ext>
            </a:extLst>
          </p:cNvPr>
          <p:cNvSpPr txBox="1"/>
          <p:nvPr/>
        </p:nvSpPr>
        <p:spPr>
          <a:xfrm>
            <a:off x="2675348" y="1561557"/>
            <a:ext cx="4097835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Model: Random Forest Classifier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BB49F-4071-7F4C-A27B-957278BC872C}"/>
              </a:ext>
            </a:extLst>
          </p:cNvPr>
          <p:cNvSpPr txBox="1"/>
          <p:nvPr/>
        </p:nvSpPr>
        <p:spPr>
          <a:xfrm>
            <a:off x="493744" y="2082393"/>
            <a:ext cx="233981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Configuration &amp; Setup: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E9411A-1551-69DD-E9A0-205B6FE42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44" y="2451725"/>
            <a:ext cx="4017936" cy="9794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637545-5953-347E-861A-90CD4BEF71E7}"/>
              </a:ext>
            </a:extLst>
          </p:cNvPr>
          <p:cNvSpPr txBox="1"/>
          <p:nvPr/>
        </p:nvSpPr>
        <p:spPr>
          <a:xfrm>
            <a:off x="493744" y="3431219"/>
            <a:ext cx="297924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Prepare Time Series Features: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403A64-58A2-CE74-D8BC-AFE7AE168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44" y="3786280"/>
            <a:ext cx="4017936" cy="6865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7755ED-8D0F-1B98-92BA-9775798F8231}"/>
              </a:ext>
            </a:extLst>
          </p:cNvPr>
          <p:cNvSpPr txBox="1"/>
          <p:nvPr/>
        </p:nvSpPr>
        <p:spPr>
          <a:xfrm>
            <a:off x="493743" y="4472872"/>
            <a:ext cx="297924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Define Classification Target: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EF5861F-04AD-3A31-51C8-F853F7F4F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44" y="4804713"/>
            <a:ext cx="4017936" cy="7881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3C4DC3E-6CE0-D30A-8F1A-BD99CDA43C5E}"/>
              </a:ext>
            </a:extLst>
          </p:cNvPr>
          <p:cNvSpPr txBox="1"/>
          <p:nvPr/>
        </p:nvSpPr>
        <p:spPr>
          <a:xfrm>
            <a:off x="4802820" y="2089095"/>
            <a:ext cx="121259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Split Data: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887546F-4065-BA79-23E9-5124DED0A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819" y="2462474"/>
            <a:ext cx="3058403" cy="7315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9FB4B34-B729-48CC-6805-270EABAF20C7}"/>
              </a:ext>
            </a:extLst>
          </p:cNvPr>
          <p:cNvSpPr txBox="1"/>
          <p:nvPr/>
        </p:nvSpPr>
        <p:spPr>
          <a:xfrm>
            <a:off x="4802820" y="3193983"/>
            <a:ext cx="162461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Train &amp; Predict: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67D01A4-D8FD-3AAE-6321-C2BBF4DFB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2820" y="3555405"/>
            <a:ext cx="3058402" cy="127490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BC7C48B-F27F-C14D-9B6E-493CA94897B1}"/>
              </a:ext>
            </a:extLst>
          </p:cNvPr>
          <p:cNvSpPr txBox="1"/>
          <p:nvPr/>
        </p:nvSpPr>
        <p:spPr>
          <a:xfrm>
            <a:off x="4802819" y="4838404"/>
            <a:ext cx="178964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Evaluate Model: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BD276F8-0341-BDB8-2E5B-5881FFDE66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2819" y="5191731"/>
            <a:ext cx="4097835" cy="124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76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251</TotalTime>
  <Words>612</Words>
  <Application>Microsoft Office PowerPoint</Application>
  <PresentationFormat>On-screen Show (4:3)</PresentationFormat>
  <Paragraphs>189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DeepSeek-CJK-patch</vt:lpstr>
      <vt:lpstr>Tw Cen MT</vt:lpstr>
      <vt:lpstr>Circuit</vt:lpstr>
      <vt:lpstr>Tariff Impact Dashboard:  ML for Commodity Price Analysis</vt:lpstr>
      <vt:lpstr>Project Overview</vt:lpstr>
      <vt:lpstr>Project Architecture</vt:lpstr>
      <vt:lpstr>Key Features </vt:lpstr>
      <vt:lpstr>Data Pipeline</vt:lpstr>
      <vt:lpstr>Price Forecasting (Regression)</vt:lpstr>
      <vt:lpstr>Commodity Clustering (KMeans)</vt:lpstr>
      <vt:lpstr>Result kmeans</vt:lpstr>
      <vt:lpstr>Risk Classification (Decision Tree)</vt:lpstr>
      <vt:lpstr>Result risk classification</vt:lpstr>
      <vt:lpstr>Streamlit Dashboard</vt:lpstr>
      <vt:lpstr>PowerPoint Presentation</vt:lpstr>
      <vt:lpstr>Outputs &amp; Visuals</vt:lpstr>
      <vt:lpstr>Final Summary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Tariff Impact Dashboard Using Machine Learning</dc:title>
  <dc:subject/>
  <dc:creator>Barabanov, Anatoly</dc:creator>
  <cp:keywords/>
  <dc:description>generated using python-pptx</dc:description>
  <cp:lastModifiedBy>Анатолий Барабанов</cp:lastModifiedBy>
  <cp:revision>18</cp:revision>
  <dcterms:created xsi:type="dcterms:W3CDTF">2013-01-27T09:14:16Z</dcterms:created>
  <dcterms:modified xsi:type="dcterms:W3CDTF">2025-05-02T03:04:52Z</dcterms:modified>
  <cp:category/>
</cp:coreProperties>
</file>