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8" r:id="rId7"/>
    <p:sldId id="263" r:id="rId8"/>
    <p:sldId id="264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1B7E0-C73E-B956-C5AB-34FB4186E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78727C-F2EF-5FE2-4A23-BE79BC9D6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7EA1F-8ACE-2860-C15F-AEFFFE18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271876-6117-8752-0A35-933F8011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B3B5B-1BDE-A401-4D3E-DE10A835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57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08422-0AE2-D9F3-161C-554659EC4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2846D7-5022-1BB8-A295-A26F20EFE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BBCFB-2832-3697-9CF6-822E1676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651F0-922E-6D6E-946E-37771391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CB8BA-C844-43D9-15E4-B3CB98DE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05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B44A7C6-7B1B-3AD1-8D61-7D03DA317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362869-70B9-4CE0-100C-39A935947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147C75-1979-77A0-6643-B2674C99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DE9550-D633-1221-2232-E43A961C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BA6C16-826E-16C9-F9A9-B0F45DC2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50A02-D48F-7EC7-C98A-636B9A0E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3C5E0-BE38-280C-1B3F-B969FE4E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E53133-0509-C7E6-A837-98AD21BC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0F6DBC-6C4C-156B-4E8B-FC716AE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C75EB8-754C-DCF8-88EF-E633D7B7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19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DE2C3-AA97-2E18-FCAE-54251922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5A5BB-A5B5-4308-57EB-7E58691B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AC382E-6D7B-F98F-A8E4-A24034618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23FEF7-FA7A-3819-BF7B-3EE6B50D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018C7-EC4B-6895-EA6E-B6BFF68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8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4CA47-9E0F-8CC1-79AD-68582194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FF56B-59C5-EA1B-CB69-FD46B9D9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691982-98F6-D6C8-6D52-D65655EB5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570771-FDCC-2673-D862-404D0799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90C811-1B5F-3809-FD5F-261BC81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5D563-EBF8-3590-28A7-5163A43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82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511F9-466F-6ABA-CE49-1196569A6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12CAD3-29B7-CF0A-0486-8ADADB2F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479D37-A797-1793-C1D6-0ADCD6D0B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327D2A-3648-4BCA-014B-98F33DFAD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9900CA5-8330-D2A5-0BE7-8F153AF62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0B32DA-6B56-A00B-8DED-E72172A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473504-39F3-E0C1-CF32-8353C761C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5B24D9-19C9-6568-1CFE-DE48980E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46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46AB3-6EE5-8A58-8EFB-65653869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1D015F-7962-902D-549E-76981900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909C8E-08E3-E5E8-8FE7-B925A212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A776FF-5A90-F8F7-EF58-C5A8FCA4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3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712C86-9A5F-A86C-76B9-03EA5D52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2985B4-2A7A-E296-B647-D47613E1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F91534-948B-95A4-7067-E921DA0B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0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EA302-70BB-620E-EF6C-BA593C032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65F38-9F6F-F209-097C-5E6E7AF0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4FF53A-9FD4-6BD5-BB96-B50EFF112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36619D-5A89-D63C-5474-9A9E5185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884F4-5A46-7BA0-76F1-C231103D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F9F73D-99CD-2DF4-BE08-491DE8AB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DCDCC-1DC1-9897-0EAC-98EE52CD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981582-D107-38D5-7111-115D422F5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8B0F05-4514-A2D4-44EC-1B05CE0C0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EB37A4-BF04-2147-9669-0AC2142D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EAA5F0-EB69-B078-5C14-116874BD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C2A606-5E66-6BDF-586F-91A577C86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00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A57F1-A5EF-2823-CD46-5728B910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6C9A57-E0DE-D48F-477F-E6D09022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8F6FF3-2099-6DCD-32C2-D678C7AFE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0222B-FB26-45C2-97BA-099F21A414D4}" type="datetimeFigureOut">
              <a:rPr lang="ru-RU" smtClean="0"/>
              <a:t>09.05.2024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7CC430-C43C-B9D0-A8A6-8AE5B1243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07EE36-31C3-FF2B-20CF-6D0537E47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8575-DDE2-4B83-8B04-0A7DA7B4C9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076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 thought we were done:&quot; Parts fall from sky in plane scare parts Boeing  777 Sky Engine plane | The Independent">
            <a:extLst>
              <a:ext uri="{FF2B5EF4-FFF2-40B4-BE49-F238E27FC236}">
                <a16:creationId xmlns:a16="http://schemas.microsoft.com/office/drawing/2014/main" id="{45A69570-9004-B2B7-9619-D11257D6F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41"/>
          <a:stretch/>
        </p:blipFill>
        <p:spPr bwMode="auto">
          <a:xfrm>
            <a:off x="-6292" y="-1"/>
            <a:ext cx="1219829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A207E2-D2F9-B35B-0BB8-80BFBFB81CB9}"/>
              </a:ext>
            </a:extLst>
          </p:cNvPr>
          <p:cNvSpPr/>
          <p:nvPr/>
        </p:nvSpPr>
        <p:spPr>
          <a:xfrm>
            <a:off x="-363893" y="621312"/>
            <a:ext cx="12820260" cy="17354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8EF1-B36D-867E-1217-F0440BFB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6934" y="466914"/>
            <a:ext cx="5131837" cy="1205302"/>
          </a:xfrm>
        </p:spPr>
        <p:txBody>
          <a:bodyPr/>
          <a:lstStyle/>
          <a:p>
            <a:r>
              <a:rPr lang="ru-RU" dirty="0"/>
              <a:t>Авиакомпания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BA6585-82DA-EE72-9C71-C8946E149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5060" y="1678819"/>
            <a:ext cx="4475584" cy="671382"/>
          </a:xfrm>
        </p:spPr>
        <p:txBody>
          <a:bodyPr/>
          <a:lstStyle/>
          <a:p>
            <a:r>
              <a:rPr lang="ru-RU" dirty="0"/>
              <a:t>Круглов А.И. Б05-207</a:t>
            </a:r>
          </a:p>
        </p:txBody>
      </p:sp>
      <p:pic>
        <p:nvPicPr>
          <p:cNvPr id="5" name="Picture 2" descr="I thought we were done:&quot; Parts fall from sky in plane scare parts Boeing  777 Sky Engine plane | The Independent">
            <a:extLst>
              <a:ext uri="{FF2B5EF4-FFF2-40B4-BE49-F238E27FC236}">
                <a16:creationId xmlns:a16="http://schemas.microsoft.com/office/drawing/2014/main" id="{42922507-74D6-0A13-488F-BB6CCA85F3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25" t="49816" r="1250" b="24141"/>
          <a:stretch/>
        </p:blipFill>
        <p:spPr bwMode="auto">
          <a:xfrm>
            <a:off x="4273420" y="5309118"/>
            <a:ext cx="7918580" cy="155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Круг: прозрачная заливка 5">
            <a:extLst>
              <a:ext uri="{FF2B5EF4-FFF2-40B4-BE49-F238E27FC236}">
                <a16:creationId xmlns:a16="http://schemas.microsoft.com/office/drawing/2014/main" id="{0DC6F912-8CBC-7F47-FDE4-8A422A8EF804}"/>
              </a:ext>
            </a:extLst>
          </p:cNvPr>
          <p:cNvSpPr/>
          <p:nvPr/>
        </p:nvSpPr>
        <p:spPr>
          <a:xfrm>
            <a:off x="1352939" y="3402048"/>
            <a:ext cx="2348204" cy="2306169"/>
          </a:xfrm>
          <a:prstGeom prst="donut">
            <a:avLst>
              <a:gd name="adj" fmla="val 230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8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2C24E-0498-C5D9-0489-DBDF4B38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60B8-7FD2-D9FB-5033-14C50821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ru-RU" dirty="0"/>
              <a:t>Инструмент для анализа и визуализации статистик</a:t>
            </a:r>
            <a:endParaRPr lang="en-US" dirty="0"/>
          </a:p>
          <a:p>
            <a:r>
              <a:rPr lang="en-US" dirty="0"/>
              <a:t>ML-</a:t>
            </a:r>
            <a:r>
              <a:rPr lang="ru-RU" dirty="0"/>
              <a:t>модель для прогноза </a:t>
            </a:r>
            <a:br>
              <a:rPr lang="ru-RU" dirty="0"/>
            </a:br>
            <a:r>
              <a:rPr lang="ru-RU" dirty="0"/>
              <a:t>поломок самолета</a:t>
            </a:r>
          </a:p>
        </p:txBody>
      </p:sp>
      <p:pic>
        <p:nvPicPr>
          <p:cNvPr id="10242" name="Picture 2" descr="Халатность или расчет: что ремонтируют в самолетах скотчем">
            <a:extLst>
              <a:ext uri="{FF2B5EF4-FFF2-40B4-BE49-F238E27FC236}">
                <a16:creationId xmlns:a16="http://schemas.microsoft.com/office/drawing/2014/main" id="{F5C9E2C6-C661-4DF1-11D5-29CD1CCF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587" y="2416629"/>
            <a:ext cx="5876486" cy="389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679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59EC8-D053-198F-BF8D-467341AD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pic>
        <p:nvPicPr>
          <p:cNvPr id="4" name="Picture 2" descr="Халатность или расчет: что ремонтируют в самолетах скотчем">
            <a:extLst>
              <a:ext uri="{FF2B5EF4-FFF2-40B4-BE49-F238E27FC236}">
                <a16:creationId xmlns:a16="http://schemas.microsoft.com/office/drawing/2014/main" id="{26C2E28D-DBD5-FBAE-7E3B-69AC93664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2" t="6027" b="26984"/>
          <a:stretch/>
        </p:blipFill>
        <p:spPr bwMode="auto">
          <a:xfrm>
            <a:off x="979715" y="1575120"/>
            <a:ext cx="10170904" cy="491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8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5B2A8-69B9-0320-C118-1326194E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pic>
        <p:nvPicPr>
          <p:cNvPr id="1030" name="Picture 6" descr="Airplane!' Review: 1980 Movie">
            <a:extLst>
              <a:ext uri="{FF2B5EF4-FFF2-40B4-BE49-F238E27FC236}">
                <a16:creationId xmlns:a16="http://schemas.microsoft.com/office/drawing/2014/main" id="{8E5D0331-4F95-3681-DB5B-2B2800B23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1"/>
          <a:stretch/>
        </p:blipFill>
        <p:spPr bwMode="auto">
          <a:xfrm>
            <a:off x="660918" y="2578124"/>
            <a:ext cx="6333769" cy="39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plane! Movie Review — .">
            <a:extLst>
              <a:ext uri="{FF2B5EF4-FFF2-40B4-BE49-F238E27FC236}">
                <a16:creationId xmlns:a16="http://schemas.microsoft.com/office/drawing/2014/main" id="{CD24E9A8-42A9-0540-F26D-82C294D3B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1"/>
          <a:stretch/>
        </p:blipFill>
        <p:spPr bwMode="auto">
          <a:xfrm>
            <a:off x="6231294" y="519919"/>
            <a:ext cx="5299788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EB2D539-1E65-535D-1009-1E3DF6BED060}"/>
              </a:ext>
            </a:extLst>
          </p:cNvPr>
          <p:cNvSpPr/>
          <p:nvPr/>
        </p:nvSpPr>
        <p:spPr>
          <a:xfrm>
            <a:off x="8593494" y="4797081"/>
            <a:ext cx="2377751" cy="11969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Упростить их работу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A2297A-5FB3-1234-0EAF-E41AB953B963}"/>
              </a:ext>
            </a:extLst>
          </p:cNvPr>
          <p:cNvCxnSpPr>
            <a:stCxn id="9" idx="1"/>
          </p:cNvCxnSpPr>
          <p:nvPr/>
        </p:nvCxnSpPr>
        <p:spPr>
          <a:xfrm flipH="1">
            <a:off x="7772400" y="5395538"/>
            <a:ext cx="8210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FE740E9-E6A4-B4C3-806D-770329BBC00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782369" y="4247773"/>
            <a:ext cx="1" cy="5493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3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2BC7D-D9C3-E930-10E4-CB7F09CA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Сущности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AE6B8-C9FE-FF7B-821D-52B155FFC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1914622"/>
            <a:ext cx="10776858" cy="369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4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A089A-1DD5-9587-AD2A-592D6B5E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89F3D-7D58-4562-C963-935481BF4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52" y="1527263"/>
            <a:ext cx="10624696" cy="4965612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BA341C0-7D1D-B771-96AF-E39DB67A1A90}"/>
              </a:ext>
            </a:extLst>
          </p:cNvPr>
          <p:cNvSpPr/>
          <p:nvPr/>
        </p:nvSpPr>
        <p:spPr>
          <a:xfrm>
            <a:off x="8322906" y="3554963"/>
            <a:ext cx="2761861" cy="578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12767-7AC4-4740-D4BA-E878FECE13F4}"/>
              </a:ext>
            </a:extLst>
          </p:cNvPr>
          <p:cNvSpPr txBox="1"/>
          <p:nvPr/>
        </p:nvSpPr>
        <p:spPr>
          <a:xfrm>
            <a:off x="7649324" y="3844211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SCD2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C794FC6-D1F3-AF6B-87EC-E0565E1D6833}"/>
              </a:ext>
            </a:extLst>
          </p:cNvPr>
          <p:cNvSpPr/>
          <p:nvPr/>
        </p:nvSpPr>
        <p:spPr>
          <a:xfrm>
            <a:off x="1468016" y="1847461"/>
            <a:ext cx="2758751" cy="93306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97641A-FD5D-34FA-4079-155064E9A3E8}"/>
              </a:ext>
            </a:extLst>
          </p:cNvPr>
          <p:cNvSpPr txBox="1"/>
          <p:nvPr/>
        </p:nvSpPr>
        <p:spPr>
          <a:xfrm>
            <a:off x="1402784" y="285282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3NF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2CCAE6F-84B4-E78D-48AC-0CF915B7C700}"/>
              </a:ext>
            </a:extLst>
          </p:cNvPr>
          <p:cNvSpPr/>
          <p:nvPr/>
        </p:nvSpPr>
        <p:spPr>
          <a:xfrm>
            <a:off x="1468015" y="3554963"/>
            <a:ext cx="2758751" cy="57849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+ индексы</a:t>
            </a:r>
          </a:p>
        </p:txBody>
      </p:sp>
    </p:spTree>
    <p:extLst>
      <p:ext uri="{BB962C8B-B14F-4D97-AF65-F5344CB8AC3E}">
        <p14:creationId xmlns:p14="http://schemas.microsoft.com/office/powerpoint/2010/main" val="225076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/>
      <p:bldP spid="9" grpId="1" animBg="1"/>
      <p:bldP spid="10" grpId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F22B1-A307-2A27-37C3-A63CCF2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67A-B254-48C1-5B39-41ADFB7B6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--Выбор цен за билет из аэропорта </a:t>
            </a:r>
            <a:r>
              <a:rPr lang="en-AU" sz="2400" b="0" i="1" dirty="0">
                <a:solidFill>
                  <a:srgbClr val="999988"/>
                </a:solidFill>
                <a:effectLst/>
                <a:latin typeface="GitLab Mono"/>
              </a:rPr>
              <a:t>CDG, 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включая устар. рейсы (с пометкой)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--Выбор всех пассажиров отмененных рейсов</a:t>
            </a:r>
          </a:p>
          <a:p>
            <a:pPr marL="0" indent="0" algn="l" fontAlgn="t">
              <a:buNone/>
            </a:pPr>
            <a:r>
              <a:rPr lang="ru-RU" sz="2400" i="1" dirty="0">
                <a:solidFill>
                  <a:srgbClr val="999988"/>
                </a:solidFill>
                <a:latin typeface="GitLab Mono"/>
              </a:rPr>
              <a:t>… 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</p:txBody>
      </p:sp>
      <p:pic>
        <p:nvPicPr>
          <p:cNvPr id="4" name="Picture 4" descr="Белый след за самолетом в небе — что это такое, почему образуется">
            <a:extLst>
              <a:ext uri="{FF2B5EF4-FFF2-40B4-BE49-F238E27FC236}">
                <a16:creationId xmlns:a16="http://schemas.microsoft.com/office/drawing/2014/main" id="{2C9EE2CF-EDDF-50A6-0059-88FD077F0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55" y="3202230"/>
            <a:ext cx="5942045" cy="3109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7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2ABD3-B2F8-8F8D-604E-CEDB88FE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Юзкейс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2DCC7E-48F7-1B1C-703C-782636E8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1603375"/>
          </a:xfrm>
        </p:spPr>
        <p:txBody>
          <a:bodyPr>
            <a:normAutofit/>
          </a:bodyPr>
          <a:lstStyle/>
          <a:p>
            <a:r>
              <a:rPr lang="ru-RU" dirty="0"/>
              <a:t>Оператор с </a:t>
            </a:r>
            <a:r>
              <a:rPr lang="en-US" dirty="0"/>
              <a:t>min</a:t>
            </a:r>
            <a:br>
              <a:rPr lang="en-US" dirty="0"/>
            </a:br>
            <a:r>
              <a:rPr lang="en-US" dirty="0"/>
              <a:t>IT-</a:t>
            </a:r>
            <a:r>
              <a:rPr lang="ru-RU" dirty="0"/>
              <a:t>бэкграундом</a:t>
            </a:r>
          </a:p>
        </p:txBody>
      </p:sp>
      <p:pic>
        <p:nvPicPr>
          <p:cNvPr id="5122" name="Picture 2" descr="18,400+ Person Sleeping At Desk Stock Photos, Pictures &amp; Royalty-Free  Images - iStock">
            <a:extLst>
              <a:ext uri="{FF2B5EF4-FFF2-40B4-BE49-F238E27FC236}">
                <a16:creationId xmlns:a16="http://schemas.microsoft.com/office/drawing/2014/main" id="{0F6B82F0-F298-BD3D-EF46-C2ED69569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876" y="873123"/>
            <a:ext cx="7093859" cy="51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6F7F36-03E0-0F29-D1CC-429AAEDE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22426D-F9E9-78B7-0FC6-9D6DE2AD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--пассажиры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passengers_info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: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passenger_id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full_name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GitLab Mono"/>
              </a:rPr>
              <a:t>phone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endParaRPr lang="ru-RU" sz="2400" b="0" i="1" dirty="0">
              <a:solidFill>
                <a:srgbClr val="999988"/>
              </a:solidFill>
              <a:effectLst/>
              <a:latin typeface="GitLab Mono"/>
            </a:endParaRPr>
          </a:p>
          <a:p>
            <a:pPr marL="0" indent="0" algn="l" fontAlgn="t">
              <a:buNone/>
            </a:pPr>
            <a:r>
              <a:rPr lang="en-AU" sz="2400" b="0" i="1" dirty="0">
                <a:solidFill>
                  <a:srgbClr val="999988"/>
                </a:solidFill>
                <a:effectLst/>
                <a:latin typeface="GitLab Mono"/>
              </a:rPr>
              <a:t>--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пилоты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pilots_info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: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pilot_id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full_name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GitLab Mono"/>
              </a:rPr>
              <a:t>phone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aircraft_id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endParaRPr lang="ru-RU" sz="2400" b="0" i="1" dirty="0">
              <a:solidFill>
                <a:srgbClr val="999988"/>
              </a:solidFill>
              <a:effectLst/>
              <a:latin typeface="GitLab Mono"/>
            </a:endParaRPr>
          </a:p>
          <a:p>
            <a:pPr marL="0" indent="0" algn="l" fontAlgn="t">
              <a:buNone/>
            </a:pPr>
            <a:r>
              <a:rPr lang="en-AU" sz="2400" b="0" i="1" dirty="0">
                <a:solidFill>
                  <a:srgbClr val="999988"/>
                </a:solidFill>
                <a:effectLst/>
                <a:latin typeface="GitLab Mono"/>
              </a:rPr>
              <a:t>--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полеты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flights_info</a:t>
            </a:r>
            <a:r>
              <a:rPr lang="ru-RU" sz="2400" dirty="0">
                <a:solidFill>
                  <a:srgbClr val="333238"/>
                </a:solidFill>
                <a:latin typeface="GitLab Mono"/>
              </a:rPr>
              <a:t>: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flight_id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GitLab Mono"/>
              </a:rPr>
              <a:t>departure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is_cancelled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aircraft_id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route_id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</p:txBody>
      </p:sp>
      <p:pic>
        <p:nvPicPr>
          <p:cNvPr id="6146" name="Picture 2" descr="Airplane Landing - It's a twister - YouTube">
            <a:extLst>
              <a:ext uri="{FF2B5EF4-FFF2-40B4-BE49-F238E27FC236}">
                <a16:creationId xmlns:a16="http://schemas.microsoft.com/office/drawing/2014/main" id="{34194869-80FE-BD83-FA7E-018711D12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93" t="7979" r="45607" b="21558"/>
          <a:stretch/>
        </p:blipFill>
        <p:spPr bwMode="auto">
          <a:xfrm>
            <a:off x="7892142" y="858319"/>
            <a:ext cx="3461658" cy="38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31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28EA2-D2DB-1497-E78B-98683AD62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4D63B7-B905-57AE-C68A-717B10BFC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--Добавление нового пассажира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fontAlgn="t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add_passenger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(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passport_num</a:t>
            </a:r>
            <a:r>
              <a:rPr lang="ru-RU" sz="2400" dirty="0">
                <a:solidFill>
                  <a:srgbClr val="333238"/>
                </a:solidFill>
                <a:latin typeface="GitLab Mono"/>
              </a:rPr>
              <a:t>, 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full_name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, 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GitLab Mono"/>
              </a:rPr>
              <a:t>phone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)</a:t>
            </a:r>
            <a:endParaRPr lang="ru-RU" sz="2400" b="0" i="0" dirty="0">
              <a:solidFill>
                <a:srgbClr val="333333"/>
              </a:solidFill>
              <a:effectLst/>
              <a:latin typeface="GitLab Mono"/>
            </a:endParaRPr>
          </a:p>
          <a:p>
            <a:pPr marL="0" indent="0" algn="l" fontAlgn="t">
              <a:buNone/>
            </a:pPr>
            <a:endParaRPr lang="ru-RU" sz="2400" dirty="0">
              <a:solidFill>
                <a:srgbClr val="333333"/>
              </a:solidFill>
              <a:latin typeface="GitLab Mono"/>
            </a:endParaRPr>
          </a:p>
          <a:p>
            <a:pPr marL="0" indent="0" algn="l" fontAlgn="t">
              <a:buNone/>
            </a:pPr>
            <a:r>
              <a:rPr lang="ru-RU" sz="2400" i="1" dirty="0">
                <a:solidFill>
                  <a:srgbClr val="999988"/>
                </a:solidFill>
                <a:latin typeface="GitLab Mono"/>
              </a:rPr>
              <a:t>--П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роверка доступности самолета для вылета</a:t>
            </a:r>
            <a:r>
              <a:rPr lang="ru-RU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check_aircraft_availability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(</a:t>
            </a: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aircraft_id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GitLab Mono"/>
              </a:rPr>
              <a:t>)</a:t>
            </a:r>
          </a:p>
          <a:p>
            <a:pPr marL="0" indent="0" algn="l" fontAlgn="t">
              <a:buNone/>
            </a:pPr>
            <a:endParaRPr lang="ru-RU" sz="2400" dirty="0">
              <a:solidFill>
                <a:srgbClr val="333333"/>
              </a:solidFill>
              <a:latin typeface="GitLab Mono"/>
            </a:endParaRPr>
          </a:p>
          <a:p>
            <a:pPr marL="0" indent="0" algn="l" fontAlgn="t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--Н</a:t>
            </a:r>
            <a:r>
              <a:rPr lang="en-US" sz="2400" b="0" i="1" dirty="0" err="1">
                <a:solidFill>
                  <a:srgbClr val="999988"/>
                </a:solidFill>
                <a:effectLst/>
                <a:latin typeface="GitLab Mono"/>
              </a:rPr>
              <a:t>азначени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е</a:t>
            </a:r>
            <a:r>
              <a:rPr lang="en-US" sz="2400" b="0" i="1" dirty="0">
                <a:solidFill>
                  <a:srgbClr val="999988"/>
                </a:solidFill>
                <a:effectLst/>
                <a:latin typeface="GitLab Mono"/>
              </a:rPr>
              <a:t> </a:t>
            </a:r>
            <a:r>
              <a:rPr lang="en-US" sz="2400" b="0" i="1" dirty="0" err="1">
                <a:solidFill>
                  <a:srgbClr val="999988"/>
                </a:solidFill>
                <a:effectLst/>
                <a:latin typeface="GitLab Mono"/>
              </a:rPr>
              <a:t>пилота</a:t>
            </a:r>
            <a:r>
              <a:rPr lang="en-US" sz="2400" b="0" i="1" dirty="0">
                <a:solidFill>
                  <a:srgbClr val="999988"/>
                </a:solidFill>
                <a:effectLst/>
                <a:latin typeface="GitLab Mono"/>
              </a:rPr>
              <a:t> </a:t>
            </a:r>
            <a:r>
              <a:rPr lang="en-US" sz="2400" b="0" i="1" dirty="0" err="1">
                <a:solidFill>
                  <a:srgbClr val="999988"/>
                </a:solidFill>
                <a:effectLst/>
                <a:latin typeface="GitLab Mono"/>
              </a:rPr>
              <a:t>на</a:t>
            </a:r>
            <a:r>
              <a:rPr lang="en-US" sz="2400" b="0" i="1" dirty="0">
                <a:solidFill>
                  <a:srgbClr val="999988"/>
                </a:solidFill>
                <a:effectLst/>
                <a:latin typeface="GitLab Mono"/>
              </a:rPr>
              <a:t> </a:t>
            </a:r>
            <a:r>
              <a:rPr lang="en-US" sz="2400" b="0" i="1" dirty="0" err="1">
                <a:solidFill>
                  <a:srgbClr val="999988"/>
                </a:solidFill>
                <a:effectLst/>
                <a:latin typeface="GitLab Mono"/>
              </a:rPr>
              <a:t>рейс</a:t>
            </a:r>
            <a:r>
              <a:rPr lang="en-US" sz="2400" b="0" i="0" dirty="0">
                <a:solidFill>
                  <a:srgbClr val="333238"/>
                </a:solidFill>
                <a:effectLst/>
                <a:latin typeface="GitLab Mono"/>
              </a:rPr>
              <a:t> </a:t>
            </a:r>
          </a:p>
          <a:p>
            <a:pPr marL="0" indent="0" algn="l" fontAlgn="t">
              <a:buNone/>
            </a:pPr>
            <a:r>
              <a:rPr lang="en-US" sz="2400" b="0" i="0" dirty="0" err="1">
                <a:solidFill>
                  <a:srgbClr val="333333"/>
                </a:solidFill>
                <a:effectLst/>
                <a:latin typeface="GitLab Mono"/>
              </a:rPr>
              <a:t>assign_pilot_to_flight</a:t>
            </a:r>
            <a:r>
              <a:rPr lang="en-US" sz="2400" b="0" i="0" dirty="0">
                <a:solidFill>
                  <a:srgbClr val="333238"/>
                </a:solidFill>
                <a:effectLst/>
                <a:latin typeface="GitLab Mono"/>
              </a:rPr>
              <a:t>(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GitLab Mono"/>
              </a:rPr>
              <a:t>flight_id</a:t>
            </a:r>
            <a:r>
              <a:rPr lang="ru-RU" sz="2400" dirty="0">
                <a:solidFill>
                  <a:srgbClr val="333238"/>
                </a:solidFill>
                <a:latin typeface="GitLab Mono"/>
              </a:rPr>
              <a:t>,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GitLab Mono"/>
              </a:rPr>
              <a:t>pilot_full_name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)</a:t>
            </a:r>
          </a:p>
        </p:txBody>
      </p:sp>
      <p:pic>
        <p:nvPicPr>
          <p:cNvPr id="8194" name="Picture 2" descr="Office Papers - CellMark">
            <a:extLst>
              <a:ext uri="{FF2B5EF4-FFF2-40B4-BE49-F238E27FC236}">
                <a16:creationId xmlns:a16="http://schemas.microsoft.com/office/drawing/2014/main" id="{C06DC257-A77E-7229-38F3-EB1DF5BB5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0" r="9213"/>
          <a:stretch/>
        </p:blipFill>
        <p:spPr bwMode="auto">
          <a:xfrm rot="16200000">
            <a:off x="7496370" y="1777480"/>
            <a:ext cx="4478694" cy="34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450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AC438-06E2-08D3-3291-4A47A74C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FCFD2-F374-44E8-1758-5AD7CB8B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--Проверка, чтобы </a:t>
            </a:r>
            <a:r>
              <a:rPr lang="ru-RU" sz="2400" b="0" i="1" dirty="0" err="1">
                <a:solidFill>
                  <a:srgbClr val="999988"/>
                </a:solidFill>
                <a:effectLst/>
                <a:latin typeface="GitLab Mono"/>
              </a:rPr>
              <a:t>passengers.phone</a:t>
            </a: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 не повторялось</a:t>
            </a:r>
            <a:endParaRPr lang="en-AU" sz="2400" b="0" i="0" dirty="0">
              <a:solidFill>
                <a:srgbClr val="333333"/>
              </a:solidFill>
              <a:effectLst/>
              <a:latin typeface="GitLab Mono"/>
            </a:endParaRPr>
          </a:p>
          <a:p>
            <a:pPr marL="0" indent="0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unique_phone_trigger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()</a:t>
            </a:r>
            <a:endParaRPr lang="ru-RU" sz="2400" b="0" i="0" dirty="0">
              <a:solidFill>
                <a:srgbClr val="333238"/>
              </a:solidFill>
              <a:effectLst/>
              <a:latin typeface="GitLab Mono"/>
            </a:endParaRPr>
          </a:p>
          <a:p>
            <a:pPr marL="0" indent="0">
              <a:buNone/>
            </a:pPr>
            <a:endParaRPr lang="ru-RU" sz="2400" dirty="0">
              <a:solidFill>
                <a:srgbClr val="333238"/>
              </a:solidFill>
              <a:latin typeface="GitLab Mono"/>
            </a:endParaRPr>
          </a:p>
          <a:p>
            <a:pPr marL="0" indent="0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--Обновление статуса самолета</a:t>
            </a:r>
            <a:endParaRPr lang="ru-RU" sz="2400" b="0" i="1" dirty="0">
              <a:solidFill>
                <a:srgbClr val="333238"/>
              </a:solidFill>
              <a:effectLst/>
              <a:latin typeface="GitLab Mono"/>
            </a:endParaRPr>
          </a:p>
          <a:p>
            <a:pPr marL="0" indent="0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update_aircraft_status_trigger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()</a:t>
            </a:r>
            <a:endParaRPr lang="ru-RU" sz="2400" i="1" dirty="0">
              <a:solidFill>
                <a:srgbClr val="333238"/>
              </a:solidFill>
              <a:latin typeface="GitLab Mono"/>
            </a:endParaRPr>
          </a:p>
          <a:p>
            <a:pPr marL="0" indent="0">
              <a:buNone/>
            </a:pPr>
            <a:endParaRPr lang="ru-RU" sz="2400" i="1" dirty="0">
              <a:solidFill>
                <a:srgbClr val="333238"/>
              </a:solidFill>
              <a:latin typeface="GitLab Mono"/>
            </a:endParaRPr>
          </a:p>
          <a:p>
            <a:pPr marL="0" indent="0">
              <a:buNone/>
            </a:pPr>
            <a:r>
              <a:rPr lang="ru-RU" sz="2400" b="0" i="1" dirty="0">
                <a:solidFill>
                  <a:srgbClr val="999988"/>
                </a:solidFill>
                <a:effectLst/>
                <a:latin typeface="GitLab Mono"/>
              </a:rPr>
              <a:t>--Запрет назначать пилота на несколько рейсов сразу</a:t>
            </a:r>
          </a:p>
          <a:p>
            <a:pPr marL="0" indent="0">
              <a:buNone/>
            </a:pPr>
            <a:r>
              <a:rPr lang="en-AU" sz="2400" b="0" i="0" dirty="0" err="1">
                <a:solidFill>
                  <a:srgbClr val="333333"/>
                </a:solidFill>
                <a:effectLst/>
                <a:latin typeface="GitLab Mono"/>
              </a:rPr>
              <a:t>check_pilot_assignment_trigger</a:t>
            </a:r>
            <a:r>
              <a:rPr lang="en-AU" sz="2400" b="0" i="0" dirty="0">
                <a:solidFill>
                  <a:srgbClr val="333238"/>
                </a:solidFill>
                <a:effectLst/>
                <a:latin typeface="GitLab Mono"/>
              </a:rPr>
              <a:t>()</a:t>
            </a:r>
            <a:endParaRPr lang="ru-RU" sz="2400" dirty="0"/>
          </a:p>
        </p:txBody>
      </p:sp>
      <p:pic>
        <p:nvPicPr>
          <p:cNvPr id="9220" name="Picture 4" descr="Белый след за самолетом в небе — что это такое, почему образуется">
            <a:extLst>
              <a:ext uri="{FF2B5EF4-FFF2-40B4-BE49-F238E27FC236}">
                <a16:creationId xmlns:a16="http://schemas.microsoft.com/office/drawing/2014/main" id="{C17A8AE5-F4EA-D0C0-50EF-88236FDCD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740979" y="2341983"/>
            <a:ext cx="4743310" cy="248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428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231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GitLab Mono</vt:lpstr>
      <vt:lpstr>Arial</vt:lpstr>
      <vt:lpstr>Calibri</vt:lpstr>
      <vt:lpstr>Calibri Light</vt:lpstr>
      <vt:lpstr>Тема Office</vt:lpstr>
      <vt:lpstr>Авиакомпания</vt:lpstr>
      <vt:lpstr>Цель проекта</vt:lpstr>
      <vt:lpstr>Сущности</vt:lpstr>
      <vt:lpstr>Проектирование</vt:lpstr>
      <vt:lpstr>Запросы</vt:lpstr>
      <vt:lpstr>Юзкейс</vt:lpstr>
      <vt:lpstr>Представления</vt:lpstr>
      <vt:lpstr>Функции</vt:lpstr>
      <vt:lpstr>Триггеры</vt:lpstr>
      <vt:lpstr>Перспективы развития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Авиакомпания</dc:title>
  <dc:creator>Анатолий Круглов</dc:creator>
  <cp:lastModifiedBy>Анатолий Круглов</cp:lastModifiedBy>
  <cp:revision>31</cp:revision>
  <dcterms:created xsi:type="dcterms:W3CDTF">2024-05-09T10:50:44Z</dcterms:created>
  <dcterms:modified xsi:type="dcterms:W3CDTF">2024-05-09T18:46:40Z</dcterms:modified>
</cp:coreProperties>
</file>