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110" d="100"/>
          <a:sy n="110" d="100"/>
        </p:scale>
        <p:origin x="-540" y="-2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12001500" y="4846638"/>
            <a:ext cx="190500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12001500" y="0"/>
            <a:ext cx="190500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103632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00600"/>
            <a:ext cx="9144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D2620-DFA9-485F-B397-8857E29D8B5E}" type="datetimeFigureOut">
              <a:rPr lang="ru-RU"/>
              <a:pPr>
                <a:defRPr/>
              </a:pPr>
              <a:t>16.06.2023</a:t>
            </a:fld>
            <a:endParaRPr lang="ru-R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C63A72-287B-47BC-96C7-81B7546923C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5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9E30A-31F6-4492-8B26-7624804B8F44}" type="datetimeFigureOut">
              <a:rPr lang="ru-RU"/>
              <a:pPr>
                <a:defRPr/>
              </a:pPr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EDF18-6445-497A-B1C5-2A45E2CAE7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57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34ABC-59FC-4B36-8E6B-EF04EF395190}" type="datetimeFigureOut">
              <a:rPr lang="ru-RU"/>
              <a:pPr>
                <a:defRPr/>
              </a:pPr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203CD-DFF2-4E22-9D9B-D07511CA2B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56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CF554-3BB9-421C-AA8E-01A97D1E79BD}" type="datetimeFigureOut">
              <a:rPr lang="ru-RU"/>
              <a:pPr>
                <a:defRPr/>
              </a:pPr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6F279-10EC-4B6B-AF8C-D863E31C12B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01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1"/>
            <a:ext cx="103632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8601"/>
            <a:ext cx="103632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7FFB6-258A-4D58-BF75-FF6E6B98EA8D}" type="datetimeFigureOut">
              <a:rPr lang="ru-RU"/>
              <a:pPr>
                <a:defRPr/>
              </a:pPr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3E22F-6312-4A46-82C8-74553CAAAC8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99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99A54-7011-44C3-9E4F-183A115F3DA8}" type="datetimeFigureOut">
              <a:rPr lang="ru-RU"/>
              <a:pPr>
                <a:defRPr/>
              </a:pPr>
              <a:t>16.06.2023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F1E83-62F4-4450-962D-A061CD76BAB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46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176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176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0944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F36EE-D052-48B1-B455-E13A1E40F3A0}" type="datetimeFigureOut">
              <a:rPr lang="ru-RU"/>
              <a:pPr>
                <a:defRPr/>
              </a:pPr>
              <a:t>16.06.2023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D2501-D344-4EE4-8B87-0A6F0FFB40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69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B8F45-70B8-4CF1-A21D-35F19CF18335}" type="datetimeFigureOut">
              <a:rPr lang="ru-RU"/>
              <a:pPr>
                <a:defRPr/>
              </a:pPr>
              <a:t>16.06.2023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B3992-3D2A-47DB-8A54-6450FA0E70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45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62CA0-AFC6-4955-9783-E5501223178F}" type="datetimeFigureOut">
              <a:rPr lang="ru-RU"/>
              <a:pPr>
                <a:defRPr/>
              </a:pPr>
              <a:t>16.06.2023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74B8E-B3D2-4260-A831-4EB3ECB85A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71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0"/>
            <a:ext cx="6815667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0"/>
            <a:ext cx="4011084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B4D48-B43E-420E-AFDF-1528EC8BEF7B}" type="datetimeFigureOut">
              <a:rPr lang="ru-RU"/>
              <a:pPr>
                <a:defRPr/>
              </a:pPr>
              <a:t>16.06.2023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1353D-1B96-4B8A-96AA-7C08ED4A5AF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69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/>
        </p:nvSpPr>
        <p:spPr>
          <a:xfrm>
            <a:off x="12001500" y="4846638"/>
            <a:ext cx="190500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9"/>
          <p:cNvSpPr/>
          <p:nvPr/>
        </p:nvSpPr>
        <p:spPr>
          <a:xfrm>
            <a:off x="12001500" y="0"/>
            <a:ext cx="190500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001169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715000"/>
            <a:ext cx="108712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4953000"/>
            <a:ext cx="108712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45B9E-00A2-4119-A713-D2F396814C75}" type="datetimeFigureOut">
              <a:rPr lang="ru-RU"/>
              <a:pPr>
                <a:defRPr/>
              </a:pPr>
              <a:t>16.06.2023</a:t>
            </a:fld>
            <a:endParaRPr lang="ru-RU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32B7220-E5FA-4B75-B8E4-998E4EA4D7A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24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21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752600"/>
            <a:ext cx="1016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172200"/>
            <a:ext cx="4572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F5F6E3F-72B8-413A-AFC9-6A46B895BAF6}" type="datetimeFigureOut">
              <a:rPr lang="ru-RU"/>
              <a:pPr>
                <a:defRPr/>
              </a:pPr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92875"/>
            <a:ext cx="4572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188700" y="5824538"/>
            <a:ext cx="1316038" cy="487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C1C402E-3C7A-4A4D-89D1-762CEC5D6F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2001500" y="0"/>
            <a:ext cx="190500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001500" y="1371600"/>
            <a:ext cx="190500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5" r:id="rId9"/>
    <p:sldLayoutId id="2147483912" r:id="rId10"/>
    <p:sldLayoutId id="214748391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0" y="7937"/>
            <a:ext cx="12192000" cy="5021263"/>
          </a:xfrm>
        </p:spPr>
        <p:txBody>
          <a:bodyPr/>
          <a:lstStyle/>
          <a:p>
            <a:pPr algn="ctr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Департамент образования и науки Курганской области</a:t>
            </a:r>
            <a:b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Государственное бюджетное профессиональное образовательное учреждение</a:t>
            </a:r>
            <a:b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«Курганский технологический колледж</a:t>
            </a:r>
            <a:b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имени Героя Советского Союза </a:t>
            </a:r>
            <a:r>
              <a:rPr lang="ru-RU" altLang="ru-RU" sz="2000" dirty="0" err="1" smtClean="0">
                <a:latin typeface="Times New Roman" pitchFamily="18" charset="0"/>
                <a:cs typeface="Times New Roman" pitchFamily="18" charset="0"/>
              </a:rPr>
              <a:t>Н.Я.Анфиногенова</a:t>
            </a: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en-US" altLang="ru-RU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ru-RU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Отделение Автоматизация и вычислительная техника</a:t>
            </a:r>
            <a:r>
              <a:rPr lang="ru-RU" altLang="ru-RU" sz="1600" dirty="0" smtClean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ru-RU" alt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800" dirty="0" smtClean="0">
                <a:latin typeface="Times New Roman" pitchFamily="18" charset="0"/>
                <a:cs typeface="Times New Roman" pitchFamily="18" charset="0"/>
              </a:rPr>
              <a:t>ДИПЛОМНЫЙ </a:t>
            </a:r>
            <a:r>
              <a:rPr lang="ru-RU" altLang="ru-RU" sz="1800" dirty="0">
                <a:latin typeface="Times New Roman" pitchFamily="18" charset="0"/>
                <a:cs typeface="Times New Roman" pitchFamily="18" charset="0"/>
              </a:rPr>
              <a:t>ПРОЕКТ</a:t>
            </a:r>
            <a:br>
              <a:rPr lang="ru-RU" alt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800" dirty="0">
                <a:latin typeface="Times New Roman" pitchFamily="18" charset="0"/>
                <a:cs typeface="Times New Roman" pitchFamily="18" charset="0"/>
              </a:rPr>
              <a:t>РАЗРАБОТКА ИНФОРМАЦИОННОЙ СИСТЕМЫ ДЛЯ АВТОМАТИЗАЦИИ УЧЁТА МАТЕРИАЛЬНО-ТЕХНИЧЕСКОГО ОСНАЩЕНИЯ В МБДОУ «ДЕТСКИЙ САД КОМБИНИРОВАННОГО ВИДА № 169 «МАЛЬВИНА»</a:t>
            </a:r>
            <a:br>
              <a:rPr lang="ru-RU" alt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800" dirty="0">
                <a:latin typeface="Times New Roman" pitchFamily="18" charset="0"/>
                <a:cs typeface="Times New Roman" pitchFamily="18" charset="0"/>
              </a:rPr>
              <a:t>КТК 09.02.07.3063.14880.ДП</a:t>
            </a:r>
            <a:br>
              <a:rPr lang="ru-RU" alt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sz="1600" dirty="0" smtClean="0">
                <a:latin typeface="Times New Roman" pitchFamily="18" charset="0"/>
                <a:cs typeface="Times New Roman" pitchFamily="18" charset="0"/>
              </a:rPr>
            </a:br>
            <a:endParaRPr lang="ru-RU" altLang="ru-RU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7489825" y="5248275"/>
            <a:ext cx="438467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Выполнил: Куль Анатолий Павлович</a:t>
            </a:r>
          </a:p>
          <a:p>
            <a:pPr algn="r">
              <a:lnSpc>
                <a:spcPct val="150000"/>
              </a:lnSpc>
            </a:pPr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Группа: 3063</a:t>
            </a:r>
            <a:endParaRPr lang="ru-RU" altLang="ru-RU" dirty="0"/>
          </a:p>
        </p:txBody>
      </p:sp>
      <p:sp>
        <p:nvSpPr>
          <p:cNvPr id="4100" name="TextBox 2"/>
          <p:cNvSpPr txBox="1">
            <a:spLocks noChangeArrowheads="1"/>
          </p:cNvSpPr>
          <p:nvPr/>
        </p:nvSpPr>
        <p:spPr bwMode="auto">
          <a:xfrm>
            <a:off x="5389563" y="6357938"/>
            <a:ext cx="1411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ru-RU" altLang="ru-RU">
                <a:latin typeface="Times New Roman" pitchFamily="18" charset="0"/>
                <a:cs typeface="Times New Roman" pitchFamily="18" charset="0"/>
              </a:rPr>
              <a:t>Курган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0" y="2898476"/>
            <a:ext cx="12192000" cy="76930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altLang="ru-RU" b="1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73100"/>
          </a:xfrm>
        </p:spPr>
        <p:txBody>
          <a:bodyPr>
            <a:normAutofit fontScale="90000"/>
          </a:bodyPr>
          <a:lstStyle/>
          <a:p>
            <a:pPr indent="457200" algn="ctr" fontAlgn="auto">
              <a:spcAft>
                <a:spcPts val="0"/>
              </a:spcAft>
              <a:defRPr/>
            </a:pP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Характеристика организации</a:t>
            </a:r>
          </a:p>
        </p:txBody>
      </p:sp>
      <p:sp>
        <p:nvSpPr>
          <p:cNvPr id="5123" name="Объект 2"/>
          <p:cNvSpPr>
            <a:spLocks noGrp="1"/>
          </p:cNvSpPr>
          <p:nvPr>
            <p:ph idx="1"/>
          </p:nvPr>
        </p:nvSpPr>
        <p:spPr>
          <a:xfrm>
            <a:off x="103188" y="962025"/>
            <a:ext cx="11826875" cy="5895975"/>
          </a:xfrm>
        </p:spPr>
        <p:txBody>
          <a:bodyPr/>
          <a:lstStyle/>
          <a:p>
            <a:pPr indent="449263">
              <a:lnSpc>
                <a:spcPct val="150000"/>
              </a:lnSpc>
            </a:pPr>
            <a:r>
              <a:rPr lang="ru-RU" altLang="ru-RU" sz="2200" b="0" dirty="0" smtClean="0">
                <a:latin typeface="Times New Roman" pitchFamily="18" charset="0"/>
                <a:cs typeface="Times New Roman" pitchFamily="18" charset="0"/>
              </a:rPr>
              <a:t>Объектом исследования является МБДОУ «Детский сад комбинированного вида № 169 «Мальвина». </a:t>
            </a:r>
          </a:p>
          <a:p>
            <a:pPr indent="449263" algn="just">
              <a:lnSpc>
                <a:spcPct val="150000"/>
              </a:lnSpc>
            </a:pPr>
            <a:r>
              <a:rPr lang="ru-RU" altLang="ru-RU" sz="2200" b="0" dirty="0" smtClean="0">
                <a:latin typeface="Times New Roman" pitchFamily="18" charset="0"/>
                <a:cs typeface="Times New Roman" pitchFamily="18" charset="0"/>
              </a:rPr>
              <a:t>Основной вектор деятельности МБДОУ направлен на поиск путей, обеспечивающих интеграцию образовательного процесса, реализующего право каждого ребенка на качественное и доступное образование. А также создание условий, обеспечивающих высокое качество результатов образовательной деятельности по формированию основных компетенций дошкольников, опираясь на лично-ориентированную модель взаимодействия взрослого и ребенка. </a:t>
            </a:r>
            <a:r>
              <a:rPr lang="ru-RU" sz="2200" b="0" dirty="0" smtClean="0">
                <a:latin typeface="Times New Roman" pitchFamily="18" charset="0"/>
                <a:ea typeface="Calibri" pitchFamily="34" charset="0"/>
                <a:cs typeface="Arial" pitchFamily="34" charset="0"/>
              </a:rPr>
              <a:t>Результатом воспитания и образования дошкольника должны стать своевременное формирование возрастных новообразований детства, развитие компетентности, самостоятельности, творческой активности, гуманного отношения к окружающим, становление личностной позиции.</a:t>
            </a:r>
            <a:endParaRPr lang="ru-RU" altLang="ru-RU" sz="2200" b="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3888"/>
          </a:xfrm>
        </p:spPr>
        <p:txBody>
          <a:bodyPr>
            <a:normAutofit fontScale="90000"/>
          </a:bodyPr>
          <a:lstStyle/>
          <a:p>
            <a:pPr indent="457200" algn="ctr" fontAlgn="auto">
              <a:spcAft>
                <a:spcPts val="0"/>
              </a:spcAft>
              <a:defRPr/>
            </a:pP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Цель и задачи дипломного проекта</a:t>
            </a:r>
          </a:p>
        </p:txBody>
      </p:sp>
      <p:sp>
        <p:nvSpPr>
          <p:cNvPr id="4099" name="Объект 2"/>
          <p:cNvSpPr>
            <a:spLocks noGrp="1"/>
          </p:cNvSpPr>
          <p:nvPr>
            <p:ph idx="1"/>
          </p:nvPr>
        </p:nvSpPr>
        <p:spPr>
          <a:xfrm>
            <a:off x="77639" y="870789"/>
            <a:ext cx="11904452" cy="5918200"/>
          </a:xfrm>
        </p:spPr>
        <p:txBody>
          <a:bodyPr rtlCol="0">
            <a:norm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200" b="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Целью дипломного проекта является разработка ИС для автоматизации учёта материально-технического оснащения в МБДОУ «Детский сад комбинированного вида № 169 «Мальвина». 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200" b="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Для достижения поставленной цели необходимо решить следующие задачи:</a:t>
            </a:r>
          </a:p>
          <a:p>
            <a:pPr marL="342900" lvl="0" indent="-342900" algn="just">
              <a:lnSpc>
                <a:spcPct val="150000"/>
              </a:lnSpc>
              <a:buFont typeface="Times New Roman" pitchFamily="18" charset="0"/>
              <a:buChar char="–"/>
              <a:tabLst>
                <a:tab pos="630555" algn="l"/>
              </a:tabLst>
            </a:pPr>
            <a:r>
              <a:rPr lang="ru-RU" sz="2200" b="0" dirty="0" smtClean="0">
                <a:effectLst/>
                <a:latin typeface="Times New Roman" pitchFamily="18" charset="0"/>
                <a:cs typeface="Times New Roman" pitchFamily="18" charset="0"/>
              </a:rPr>
              <a:t>проанализировать современные технологии;</a:t>
            </a:r>
          </a:p>
          <a:p>
            <a:pPr marL="342900" lvl="0" indent="-342900" algn="just">
              <a:lnSpc>
                <a:spcPct val="150000"/>
              </a:lnSpc>
              <a:buFont typeface="Times New Roman" pitchFamily="18" charset="0"/>
              <a:buChar char="–"/>
              <a:tabLst>
                <a:tab pos="630555" algn="l"/>
              </a:tabLst>
            </a:pPr>
            <a:r>
              <a:rPr lang="ru-RU" sz="2200" b="0" dirty="0" smtClean="0">
                <a:effectLst/>
                <a:latin typeface="Times New Roman" pitchFamily="18" charset="0"/>
                <a:cs typeface="Times New Roman" pitchFamily="18" charset="0"/>
              </a:rPr>
              <a:t>выбрать программный инструментарий для разработки;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itchFamily="18" charset="0"/>
              <a:buChar char="–"/>
              <a:tabLst>
                <a:tab pos="630555" algn="l"/>
              </a:tabLst>
            </a:pPr>
            <a:r>
              <a:rPr lang="ru-RU" sz="2200" b="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собрать данные о предметной области;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itchFamily="18" charset="0"/>
              <a:buChar char="–"/>
              <a:tabLst>
                <a:tab pos="630555" algn="l"/>
              </a:tabLst>
            </a:pPr>
            <a:r>
              <a:rPr lang="ru-RU" sz="2200" b="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разработать основные объекты конфигурации;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itchFamily="18" charset="0"/>
              <a:buChar char="–"/>
              <a:tabLst>
                <a:tab pos="630555" algn="l"/>
              </a:tabLst>
            </a:pPr>
            <a:r>
              <a:rPr lang="ru-RU" sz="2200" b="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разработать программные модули;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itchFamily="18" charset="0"/>
              <a:buChar char="–"/>
              <a:tabLst>
                <a:tab pos="630555" algn="l"/>
              </a:tabLst>
            </a:pPr>
            <a:r>
              <a:rPr lang="ru-RU" sz="2200" b="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провести тестирование и отладку;</a:t>
            </a:r>
          </a:p>
          <a:p>
            <a:pPr marL="342900" indent="-342900">
              <a:buFont typeface="Times New Roman" pitchFamily="18" charset="0"/>
              <a:buChar char="–"/>
            </a:pPr>
            <a:r>
              <a:rPr lang="ru-RU" sz="2200" b="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сдать в эксплуатацию.</a:t>
            </a:r>
            <a:endParaRPr lang="ru-RU" altLang="ru-RU" sz="22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025223" cy="631825"/>
          </a:xfrm>
        </p:spPr>
        <p:txBody>
          <a:bodyPr>
            <a:normAutofit fontScale="90000"/>
          </a:bodyPr>
          <a:lstStyle/>
          <a:p>
            <a:pPr indent="457200" fontAlgn="auto">
              <a:spcAft>
                <a:spcPts val="0"/>
              </a:spcAft>
              <a:defRPr/>
            </a:pP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Организационная структура объекта автоматизации</a:t>
            </a:r>
          </a:p>
        </p:txBody>
      </p:sp>
      <p:pic>
        <p:nvPicPr>
          <p:cNvPr id="7173" name="Picture 5" descr="F:\Диплом\fgd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479" y="704933"/>
            <a:ext cx="6367538" cy="615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690113"/>
          </a:xfrm>
        </p:spPr>
        <p:txBody>
          <a:bodyPr>
            <a:normAutofit fontScale="90000"/>
          </a:bodyPr>
          <a:lstStyle/>
          <a:p>
            <a:pPr indent="457200" fontAlgn="auto">
              <a:spcAft>
                <a:spcPts val="0"/>
              </a:spcAft>
              <a:defRPr/>
            </a:pP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Функциональная структура объекта автоматизации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264" y="658304"/>
            <a:ext cx="11913078" cy="6125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000">
              <a:lnSpc>
                <a:spcPct val="150000"/>
              </a:lnSpc>
              <a:defRPr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 автоматизации выбрано рабочее место заместителя заведующего по АХР (административно-хозяйственные расходы). </a:t>
            </a:r>
          </a:p>
          <a:p>
            <a:pPr indent="450000">
              <a:lnSpc>
                <a:spcPct val="150000"/>
              </a:lnSpc>
              <a:defRPr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Заведующий хозяйством (далее завхоз) относится к категории материально-ответственных служащих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0000">
              <a:lnSpc>
                <a:spcPct val="150000"/>
              </a:lnSpc>
              <a:defRPr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Завхоз выполняет целый ряд должностных функций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itchFamily="18" charset="0"/>
              <a:buChar char="–"/>
              <a:tabLst>
                <a:tab pos="630555" algn="l"/>
              </a:tabLst>
            </a:pPr>
            <a:r>
              <a:rPr lang="ru-RU" sz="2200" dirty="0" smtClean="0">
                <a:effectLst/>
                <a:latin typeface="Times New Roman"/>
                <a:ea typeface="Calibri"/>
                <a:cs typeface="Arial"/>
              </a:rPr>
              <a:t>своевременно снабжает сотрудников ДС всем необходим инвентарем и моющими средствами для проведения мероприятий по санитарной гигиене; технике безопасности и охране труда;</a:t>
            </a:r>
            <a:endParaRPr lang="ru-RU" sz="2200" dirty="0" smtClean="0">
              <a:effectLst/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itchFamily="18" charset="0"/>
              <a:buChar char="–"/>
              <a:tabLst>
                <a:tab pos="630555" algn="l"/>
              </a:tabLst>
            </a:pPr>
            <a:r>
              <a:rPr lang="ru-RU" sz="2200" dirty="0" smtClean="0">
                <a:effectLst/>
                <a:latin typeface="Times New Roman"/>
                <a:ea typeface="Calibri"/>
                <a:cs typeface="Arial"/>
              </a:rPr>
              <a:t>обеспечивает сотрудников ДС необходимыми инструкциями по технике безопасности труда, проводит своевременное изучение и повторение требований по охране труда, противопожарной безопасности и санитарно-гигиенических требований;</a:t>
            </a:r>
            <a:endParaRPr lang="ru-RU" sz="22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itchFamily="18" charset="0"/>
              <a:buChar char="–"/>
              <a:tabLst>
                <a:tab pos="630555" algn="l"/>
              </a:tabLst>
            </a:pPr>
            <a:r>
              <a:rPr lang="ru-RU" sz="2200" dirty="0" smtClean="0">
                <a:latin typeface="Times New Roman"/>
                <a:ea typeface="Calibri"/>
                <a:cs typeface="Arial"/>
              </a:rPr>
              <a:t>осуществляет </a:t>
            </a:r>
            <a:r>
              <a:rPr lang="ru-RU" sz="2200" dirty="0">
                <a:latin typeface="Times New Roman"/>
                <a:ea typeface="Calibri"/>
                <a:cs typeface="Arial"/>
              </a:rPr>
              <a:t>ежедневный осмотр состояния оборудования, сантехники, помещений, мебели, малых форм на участках с целью охраны жизни детей и </a:t>
            </a:r>
            <a:r>
              <a:rPr lang="ru-RU" sz="2200" dirty="0" smtClean="0">
                <a:latin typeface="Times New Roman"/>
                <a:ea typeface="Calibri"/>
                <a:cs typeface="Arial"/>
              </a:rPr>
              <a:t>сотрудников и др.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8488"/>
          </a:xfrm>
        </p:spPr>
        <p:txBody>
          <a:bodyPr>
            <a:normAutofit fontScale="90000"/>
          </a:bodyPr>
          <a:lstStyle/>
          <a:p>
            <a:pPr indent="457200" fontAlgn="auto">
              <a:spcAft>
                <a:spcPts val="0"/>
              </a:spcAft>
              <a:defRPr/>
            </a:pP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Информационная модель объекта автоматизации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718479"/>
            <a:ext cx="8443912" cy="591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>
          <a:xfrm>
            <a:off x="0" y="3175"/>
            <a:ext cx="12192000" cy="677863"/>
          </a:xfrm>
        </p:spPr>
        <p:txBody>
          <a:bodyPr/>
          <a:lstStyle/>
          <a:p>
            <a:pPr indent="457200" algn="ctr" fontAlgn="auto">
              <a:spcAft>
                <a:spcPts val="0"/>
              </a:spcAft>
              <a:defRPr/>
            </a:pP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1С: Предприятие</a:t>
            </a:r>
          </a:p>
        </p:txBody>
      </p:sp>
      <p:sp>
        <p:nvSpPr>
          <p:cNvPr id="10243" name="Объект 2"/>
          <p:cNvSpPr>
            <a:spLocks noGrp="1"/>
          </p:cNvSpPr>
          <p:nvPr>
            <p:ph idx="1"/>
          </p:nvPr>
        </p:nvSpPr>
        <p:spPr>
          <a:xfrm>
            <a:off x="112143" y="3157268"/>
            <a:ext cx="11809564" cy="3700732"/>
          </a:xfrm>
        </p:spPr>
        <p:txBody>
          <a:bodyPr/>
          <a:lstStyle/>
          <a:p>
            <a:pPr indent="449263" algn="just"/>
            <a:r>
              <a:rPr lang="ru-RU" altLang="ru-RU" sz="2200" b="0" dirty="0" smtClean="0">
                <a:latin typeface="Times New Roman" pitchFamily="18" charset="0"/>
                <a:cs typeface="Times New Roman" pitchFamily="18" charset="0"/>
              </a:rPr>
              <a:t>Для разработки программного продукта была выбрана платформа 1С Предприятие.</a:t>
            </a:r>
          </a:p>
          <a:p>
            <a:pPr indent="449263" algn="just"/>
            <a:r>
              <a:rPr lang="ru-RU" altLang="ru-RU" sz="2200" b="0" dirty="0" smtClean="0">
                <a:latin typeface="Times New Roman" pitchFamily="18" charset="0"/>
                <a:cs typeface="Times New Roman" pitchFamily="18" charset="0"/>
              </a:rPr>
              <a:t>«1C:Предприятие» представляет собой набор прикладных решений, которые работают в рамках единой технологической платформы.</a:t>
            </a:r>
          </a:p>
          <a:p>
            <a:pPr indent="449263" algn="just"/>
            <a:r>
              <a:rPr lang="ru-RU" altLang="ru-RU" sz="2200" b="0" dirty="0" smtClean="0">
                <a:latin typeface="Times New Roman" pitchFamily="18" charset="0"/>
                <a:cs typeface="Times New Roman" pitchFamily="18" charset="0"/>
              </a:rPr>
              <a:t>Ее гибкость позволяет объединить в единой информационной среде решения для различных задач.</a:t>
            </a:r>
          </a:p>
          <a:p>
            <a:pPr indent="449263" algn="just"/>
            <a:r>
              <a:rPr lang="ru-RU" altLang="ru-RU" sz="2200" b="0" dirty="0" smtClean="0">
                <a:latin typeface="Times New Roman" pitchFamily="18" charset="0"/>
                <a:cs typeface="Times New Roman" pitchFamily="18" charset="0"/>
              </a:rPr>
              <a:t>Полностью настраиваемая система позволяет учесть все особенности ведения учета в конкретной организации и быстро внести коррективы при изменении внешних условий. Для этого в состав «1С:Предприятие» входит «Конфигуратор», с помощью которого можно менять настройки и внешний вид программы, управлять поведением форм и свойствами объектов.</a:t>
            </a:r>
          </a:p>
        </p:txBody>
      </p:sp>
      <p:pic>
        <p:nvPicPr>
          <p:cNvPr id="10245" name="Picture 5" descr="F:\Диплом\Готовые документы\Диплом.pptx_восстановленный\000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435" y="746904"/>
            <a:ext cx="2263715" cy="226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60400"/>
          </a:xfrm>
        </p:spPr>
        <p:txBody>
          <a:bodyPr/>
          <a:lstStyle/>
          <a:p>
            <a:pPr indent="457200" algn="ctr" fontAlgn="auto">
              <a:spcAft>
                <a:spcPts val="0"/>
              </a:spcAft>
              <a:defRPr/>
            </a:pP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Экономическая часть</a:t>
            </a:r>
          </a:p>
        </p:txBody>
      </p:sp>
      <p:sp>
        <p:nvSpPr>
          <p:cNvPr id="11270" name="TextBox 1"/>
          <p:cNvSpPr txBox="1">
            <a:spLocks noChangeArrowheads="1"/>
          </p:cNvSpPr>
          <p:nvPr/>
        </p:nvSpPr>
        <p:spPr bwMode="auto">
          <a:xfrm>
            <a:off x="8007717" y="3448290"/>
            <a:ext cx="3238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ru-RU" altLang="ru-RU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Эффекты для заказчика</a:t>
            </a:r>
          </a:p>
        </p:txBody>
      </p:sp>
      <p:pic>
        <p:nvPicPr>
          <p:cNvPr id="11282" name="Picture 18" descr="F:\Диплом\Готовые документы\Диплом.pptx_восстановленный\000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3803"/>
            <a:ext cx="5546785" cy="318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3" name="Picture 19" descr="F:\Диплом\Готовые документы\Диплом.pptx_восстановленный\000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700844"/>
            <a:ext cx="6875253" cy="315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6762884" y="874652"/>
            <a:ext cx="5115465" cy="80225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43"/>
          <p:cNvSpPr txBox="1">
            <a:spLocks noChangeArrowheads="1"/>
          </p:cNvSpPr>
          <p:nvPr/>
        </p:nvSpPr>
        <p:spPr bwMode="auto">
          <a:xfrm>
            <a:off x="6762884" y="1106710"/>
            <a:ext cx="51154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Прогнозируемая отпускная цена с НДС = </a:t>
            </a: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7 678,14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375585" y="4979159"/>
            <a:ext cx="4502764" cy="80225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7375585" y="4053994"/>
            <a:ext cx="4502764" cy="80225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7375585" y="5916784"/>
            <a:ext cx="4502764" cy="80225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6987395" y="4304160"/>
            <a:ext cx="388190" cy="3019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6987395" y="5229325"/>
            <a:ext cx="388190" cy="3019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6987395" y="6166950"/>
            <a:ext cx="388190" cy="3019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TextBox 43"/>
          <p:cNvSpPr txBox="1">
            <a:spLocks noChangeArrowheads="1"/>
          </p:cNvSpPr>
          <p:nvPr/>
        </p:nvSpPr>
        <p:spPr bwMode="auto">
          <a:xfrm>
            <a:off x="7375585" y="4131956"/>
            <a:ext cx="45027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втоматизация типовых процессов работы с документами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43"/>
          <p:cNvSpPr txBox="1">
            <a:spLocks noChangeArrowheads="1"/>
          </p:cNvSpPr>
          <p:nvPr/>
        </p:nvSpPr>
        <p:spPr bwMode="auto">
          <a:xfrm>
            <a:off x="7375585" y="5057121"/>
            <a:ext cx="45027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скоренное получение управленческой отчётности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43"/>
          <p:cNvSpPr txBox="1">
            <a:spLocks noChangeArrowheads="1"/>
          </p:cNvSpPr>
          <p:nvPr/>
        </p:nvSpPr>
        <p:spPr bwMode="auto">
          <a:xfrm>
            <a:off x="7375585" y="5994746"/>
            <a:ext cx="45027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ru-RU" altLang="ru-RU" dirty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рганизация электронного документооборота</a:t>
            </a:r>
            <a:endParaRPr lang="ru-RU" alt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0113"/>
          </a:xfrm>
        </p:spPr>
        <p:txBody>
          <a:bodyPr>
            <a:normAutofit fontScale="90000"/>
          </a:bodyPr>
          <a:lstStyle/>
          <a:p>
            <a:pPr indent="457200" fontAlgn="auto">
              <a:spcAft>
                <a:spcPts val="0"/>
              </a:spcAft>
              <a:defRPr/>
            </a:pPr>
            <a:r>
              <a:rPr lang="ru-RU" altLang="ru-RU" dirty="0" smtClean="0">
                <a:latin typeface="Times New Roman" pitchFamily="18" charset="0"/>
                <a:cs typeface="Times New Roman" pitchFamily="18" charset="0"/>
              </a:rPr>
              <a:t>Информационная безопасность и охрана труда</a:t>
            </a:r>
          </a:p>
        </p:txBody>
      </p:sp>
      <p:sp>
        <p:nvSpPr>
          <p:cNvPr id="10243" name="Объект 2"/>
          <p:cNvSpPr>
            <a:spLocks noGrp="1"/>
          </p:cNvSpPr>
          <p:nvPr>
            <p:ph idx="1"/>
          </p:nvPr>
        </p:nvSpPr>
        <p:spPr>
          <a:xfrm>
            <a:off x="0" y="734802"/>
            <a:ext cx="12192000" cy="6123197"/>
          </a:xfrm>
        </p:spPr>
        <p:txBody>
          <a:bodyPr rtlCol="0">
            <a:noAutofit/>
          </a:bodyPr>
          <a:lstStyle/>
          <a:p>
            <a:pPr indent="45000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ru-RU" alt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Выделяемые угрозы информационной безопасности </a:t>
            </a:r>
            <a:r>
              <a:rPr lang="ru-RU" altLang="ru-RU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проекта:</a:t>
            </a:r>
            <a:endParaRPr lang="ru-RU" altLang="ru-RU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ru-RU" alt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	нарушение конфиденциальности;</a:t>
            </a:r>
          </a:p>
          <a:p>
            <a:pPr indent="45000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ru-RU" alt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	нарушение целостности;</a:t>
            </a:r>
          </a:p>
          <a:p>
            <a:pPr indent="45000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ru-RU" alt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	нарушение доступности</a:t>
            </a:r>
            <a:r>
              <a:rPr lang="ru-RU" altLang="ru-RU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ru-RU" alt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предотвращения угроз, используемые в программном продукте:</a:t>
            </a:r>
          </a:p>
          <a:p>
            <a:pPr indent="45000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ru-RU" alt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	установление антивирусного программного обеспечения;</a:t>
            </a:r>
          </a:p>
          <a:p>
            <a:pPr indent="45000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ru-RU" alt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	регулярные обновления программного обеспечения;</a:t>
            </a:r>
          </a:p>
          <a:p>
            <a:pPr indent="45000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ru-RU" alt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	проверка подлинности пользователей.</a:t>
            </a:r>
            <a:endParaRPr lang="ru-RU" altLang="ru-RU" sz="2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2" name="TextBox 1"/>
          <p:cNvSpPr txBox="1">
            <a:spLocks noChangeArrowheads="1"/>
          </p:cNvSpPr>
          <p:nvPr/>
        </p:nvSpPr>
        <p:spPr bwMode="auto">
          <a:xfrm>
            <a:off x="11639550" y="2222500"/>
            <a:ext cx="444500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286</TotalTime>
  <Words>430</Words>
  <Application>Microsoft Office PowerPoint</Application>
  <PresentationFormat>Произвольный</PresentationFormat>
  <Paragraphs>50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Главная</vt:lpstr>
      <vt:lpstr>Департамент образования и науки Курганской области Государственное бюджетное профессиональное образовательное учреждение «Курганский технологический колледж имени Героя Советского Союза Н.Я.Анфиногенова» Отделение Автоматизация и вычислительная техника   ДИПЛОМНЫЙ ПРОЕКТ РАЗРАБОТКА ИНФОРМАЦИОННОЙ СИСТЕМЫ ДЛЯ АВТОМАТИЗАЦИИ УЧЁТА МАТЕРИАЛЬНО-ТЕХНИЧЕСКОГО ОСНАЩЕНИЯ В МБДОУ «ДЕТСКИЙ САД КОМБИНИРОВАННОГО ВИДА № 169 «МАЛЬВИНА» КТК 09.02.07.3063.14880.ДП  </vt:lpstr>
      <vt:lpstr> Характеристика организации</vt:lpstr>
      <vt:lpstr>Цель и задачи дипломного проекта</vt:lpstr>
      <vt:lpstr> Организационная структура объекта автоматизации</vt:lpstr>
      <vt:lpstr> Функциональная структура объекта автоматизации</vt:lpstr>
      <vt:lpstr>Информационная модель объекта автоматизации</vt:lpstr>
      <vt:lpstr>1С: Предприятие</vt:lpstr>
      <vt:lpstr>Экономическая часть</vt:lpstr>
      <vt:lpstr>Информационная безопасность и охрана труда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Здесь размещаете информацию с титульного листа</dc:title>
  <dc:creator>Аня</dc:creator>
  <cp:lastModifiedBy>Admin</cp:lastModifiedBy>
  <cp:revision>46</cp:revision>
  <dcterms:created xsi:type="dcterms:W3CDTF">2016-06-10T09:28:30Z</dcterms:created>
  <dcterms:modified xsi:type="dcterms:W3CDTF">2023-06-17T03:59:07Z</dcterms:modified>
</cp:coreProperties>
</file>