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FA0"/>
    <a:srgbClr val="525860"/>
    <a:srgbClr val="6F5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0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52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9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4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16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B088-1477-460F-91CF-3EAA2B59465C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8923-36B5-4352-8CFA-F1E09DF5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58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hilyaevan@finombudsman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3" y="732973"/>
            <a:ext cx="5486400" cy="733425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46510" y="374582"/>
            <a:ext cx="725103" cy="725103"/>
          </a:xfrm>
          <a:prstGeom prst="ellipse">
            <a:avLst/>
          </a:prstGeom>
          <a:solidFill>
            <a:srgbClr val="F4DFA0"/>
          </a:solidFill>
          <a:ln>
            <a:solidFill>
              <a:srgbClr val="F4D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525860"/>
                </a:solidFill>
              </a:rPr>
              <a:t>1</a:t>
            </a:r>
            <a:endParaRPr lang="ru-RU" sz="3200" b="1" dirty="0">
              <a:solidFill>
                <a:srgbClr val="5258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509" y="864219"/>
            <a:ext cx="604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Начните вводить наименование финансовой организации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3" y="1879690"/>
            <a:ext cx="5381625" cy="1857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3783" y="2015533"/>
            <a:ext cx="581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выпадающем списке можно выбрать необходимую ФО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34509" y="4549674"/>
            <a:ext cx="5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наименование ФО в списке отсутствует, то можно указать нужное </a:t>
            </a:r>
            <a:r>
              <a:rPr lang="ru-RU" dirty="0" smtClean="0"/>
              <a:t>наименование</a:t>
            </a:r>
            <a:r>
              <a:rPr lang="ru-RU" dirty="0" smtClean="0"/>
              <a:t> вручную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9" y="4514450"/>
            <a:ext cx="5295900" cy="1266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74" y="5982771"/>
            <a:ext cx="5200650" cy="619125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347964" y="1536056"/>
            <a:ext cx="725103" cy="725103"/>
          </a:xfrm>
          <a:prstGeom prst="ellipse">
            <a:avLst/>
          </a:prstGeom>
          <a:solidFill>
            <a:srgbClr val="F4DFA0"/>
          </a:solidFill>
          <a:ln>
            <a:solidFill>
              <a:srgbClr val="F4D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525860"/>
                </a:solidFill>
              </a:rPr>
              <a:t>2</a:t>
            </a:r>
            <a:endParaRPr lang="ru-RU" sz="3200" b="1" dirty="0">
              <a:solidFill>
                <a:srgbClr val="52586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6510" y="4147737"/>
            <a:ext cx="725103" cy="725103"/>
          </a:xfrm>
          <a:prstGeom prst="ellipse">
            <a:avLst/>
          </a:prstGeom>
          <a:solidFill>
            <a:srgbClr val="F4DFA0"/>
          </a:solidFill>
          <a:ln>
            <a:solidFill>
              <a:srgbClr val="F4D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525860"/>
                </a:solidFill>
              </a:rPr>
              <a:t>3</a:t>
            </a:r>
            <a:endParaRPr lang="ru-RU" sz="3200" b="1" dirty="0">
              <a:solidFill>
                <a:srgbClr val="525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7028" y="475023"/>
            <a:ext cx="503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Следующие шаги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63443" y="1612147"/>
            <a:ext cx="102817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добровольно произведенных ФО выплат неустойки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алгоритма расчета неустойки с учетом судебного взыскания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алгоритма расчета неустойки с учетом срока давности рассмотрения обращения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99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37" y="892944"/>
            <a:ext cx="7037939" cy="3618096"/>
          </a:xfrm>
          <a:prstGeom prst="rect">
            <a:avLst/>
          </a:prstGeom>
          <a:ln>
            <a:solidFill>
              <a:srgbClr val="525860"/>
            </a:solidFill>
          </a:ln>
        </p:spPr>
      </p:pic>
      <p:sp>
        <p:nvSpPr>
          <p:cNvPr id="5" name="Овал 4"/>
          <p:cNvSpPr/>
          <p:nvPr/>
        </p:nvSpPr>
        <p:spPr>
          <a:xfrm>
            <a:off x="144914" y="403458"/>
            <a:ext cx="725103" cy="725103"/>
          </a:xfrm>
          <a:prstGeom prst="ellipse">
            <a:avLst/>
          </a:prstGeom>
          <a:solidFill>
            <a:srgbClr val="F4DFA0"/>
          </a:solidFill>
          <a:ln>
            <a:solidFill>
              <a:srgbClr val="F4D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525860"/>
                </a:solidFill>
              </a:rPr>
              <a:t>4</a:t>
            </a:r>
            <a:endParaRPr lang="ru-RU" sz="3200" b="1" dirty="0">
              <a:solidFill>
                <a:srgbClr val="5258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80" y="1587810"/>
            <a:ext cx="422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Введите дату обращения с заявлением о страховом возмещении / ПВУ </a:t>
            </a:r>
            <a:r>
              <a:rPr lang="ru-RU" dirty="0" smtClean="0">
                <a:solidFill>
                  <a:srgbClr val="C00000"/>
                </a:solidFill>
              </a:rPr>
              <a:t>*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080" y="2283359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Введите дату обращения с заявлением о выплате УТС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52080" y="2978908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Введите дату обращения с заявлением о выплате расходов на эвакуацию ТС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52080" y="367425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Введите дату обращения с заявлением о выплате расходов на хранение ТС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6" idx="1"/>
          </p:cNvCxnSpPr>
          <p:nvPr/>
        </p:nvCxnSpPr>
        <p:spPr>
          <a:xfrm flipH="1">
            <a:off x="6563360" y="1910976"/>
            <a:ext cx="1188720" cy="1"/>
          </a:xfrm>
          <a:prstGeom prst="straightConnector1">
            <a:avLst/>
          </a:prstGeom>
          <a:ln w="38100">
            <a:solidFill>
              <a:srgbClr val="F4DF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6563360" y="2557306"/>
            <a:ext cx="1188720" cy="1"/>
          </a:xfrm>
          <a:prstGeom prst="straightConnector1">
            <a:avLst/>
          </a:prstGeom>
          <a:ln w="38100">
            <a:solidFill>
              <a:srgbClr val="F4DF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6563360" y="3303198"/>
            <a:ext cx="1188720" cy="1"/>
          </a:xfrm>
          <a:prstGeom prst="straightConnector1">
            <a:avLst/>
          </a:prstGeom>
          <a:ln w="38100">
            <a:solidFill>
              <a:srgbClr val="F4DF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6563360" y="3997075"/>
            <a:ext cx="1188720" cy="1"/>
          </a:xfrm>
          <a:prstGeom prst="straightConnector1">
            <a:avLst/>
          </a:prstGeom>
          <a:ln w="38100">
            <a:solidFill>
              <a:srgbClr val="F4DF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7894" y="5774381"/>
            <a:ext cx="1073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*</a:t>
            </a:r>
            <a:r>
              <a:rPr lang="ru-RU" dirty="0" smtClean="0"/>
              <a:t> при необходимости вводится дата предоставления последнего документа, обязанность предоставления которого предусмотрена ФЗ-40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88" y="968141"/>
            <a:ext cx="10466772" cy="82294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27260" y="422709"/>
            <a:ext cx="725103" cy="725103"/>
          </a:xfrm>
          <a:prstGeom prst="ellipse">
            <a:avLst/>
          </a:prstGeom>
          <a:solidFill>
            <a:srgbClr val="F4DFA0"/>
          </a:solidFill>
          <a:ln>
            <a:solidFill>
              <a:srgbClr val="F4D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525860"/>
                </a:solidFill>
              </a:rPr>
              <a:t>5</a:t>
            </a:r>
            <a:endParaRPr lang="ru-RU" sz="3200" b="1" dirty="0">
              <a:solidFill>
                <a:srgbClr val="5258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788" y="2207570"/>
            <a:ext cx="54226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Последний день 20-дневного срока для выплаты страхового возмещения: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 учетом  </a:t>
            </a:r>
            <a:r>
              <a:rPr lang="ru-RU" dirty="0" smtClean="0"/>
              <a:t>14 нерабочих праздничных дней (согласно статье 112 ТК РФ),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(24.06.2020, 01.07.2020 – не исключаются)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 учетом переносов по правилам статьи 193 ГК РФ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без учета переносов выходных, в случае совпадении </a:t>
            </a:r>
            <a:r>
              <a:rPr lang="ru-RU" dirty="0"/>
              <a:t>выходного и нерабочего праздничного </a:t>
            </a:r>
            <a:r>
              <a:rPr lang="ru-RU" dirty="0" smtClean="0"/>
              <a:t>дней (24.02.2020 и 09.03.2020 – не исключаются)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3384553" y="1671638"/>
            <a:ext cx="6208" cy="535932"/>
          </a:xfrm>
          <a:prstGeom prst="straightConnector1">
            <a:avLst/>
          </a:prstGeom>
          <a:ln w="38100">
            <a:solidFill>
              <a:srgbClr val="F4DF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5174" y="2207570"/>
            <a:ext cx="503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Первый день начисления неустойки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3" idx="0"/>
          </p:cNvCxnSpPr>
          <p:nvPr/>
        </p:nvCxnSpPr>
        <p:spPr>
          <a:xfrm flipH="1" flipV="1">
            <a:off x="8617936" y="1659319"/>
            <a:ext cx="6211" cy="548251"/>
          </a:xfrm>
          <a:prstGeom prst="straightConnector1">
            <a:avLst/>
          </a:prstGeom>
          <a:ln w="38100">
            <a:solidFill>
              <a:srgbClr val="F4DF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685" y="3521749"/>
            <a:ext cx="1103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случае, если при расчете 20-дневного срока применяется статья 193 ГК РФ, то последний день выплаты подсвечивается красным цветом. Если на него навести мышкой, появится уведомление «193 ГК РФ»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523"/>
            <a:ext cx="11878738" cy="2445622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6685" y="184919"/>
            <a:ext cx="725103" cy="725103"/>
          </a:xfrm>
          <a:prstGeom prst="ellipse">
            <a:avLst/>
          </a:prstGeom>
          <a:solidFill>
            <a:srgbClr val="F4DFA0"/>
          </a:solidFill>
          <a:ln>
            <a:solidFill>
              <a:srgbClr val="F4D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525860"/>
                </a:solidFill>
              </a:rPr>
              <a:t>6</a:t>
            </a:r>
            <a:endParaRPr lang="ru-RU" sz="3200" b="1" dirty="0">
              <a:solidFill>
                <a:srgbClr val="525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6" y="1709436"/>
            <a:ext cx="6543675" cy="338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7028" y="475023"/>
            <a:ext cx="503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Таблица выплат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40140" y="2363360"/>
            <a:ext cx="503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выбрать вид, дату и сумму </a:t>
            </a:r>
            <a:r>
              <a:rPr lang="ru-RU" dirty="0" smtClean="0"/>
              <a:t>выплаты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40141" y="2951442"/>
            <a:ext cx="503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Максимальное количество – 5 выплат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6" y="1785635"/>
            <a:ext cx="641032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7028" y="475023"/>
            <a:ext cx="503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Таблица выплат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740141" y="2178694"/>
            <a:ext cx="503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Копейки указываются через точку (не запятую)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9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" y="134852"/>
            <a:ext cx="11790947" cy="4059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630" y="4604261"/>
            <a:ext cx="86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заполнения всех необходимых полей, нужно кликнуть по кнопке «Рассчитать»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10200"/>
          </a:xfrm>
          <a:prstGeom prst="rect">
            <a:avLst/>
          </a:prstGeom>
          <a:ln>
            <a:solidFill>
              <a:srgbClr val="F4DFA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775" y="5378301"/>
            <a:ext cx="1190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нажатия: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автоматически производится расчет неустойки на каждую сумму выплаты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случае выплаты в срок, расчет не производится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формируется текст решения в части расчета неустойки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сформированный текст копируется в буфер обмена (выделять текст и нажимать </a:t>
            </a:r>
            <a:r>
              <a:rPr lang="en-US" dirty="0" smtClean="0"/>
              <a:t>Ctrl + C</a:t>
            </a:r>
            <a:r>
              <a:rPr lang="ru-RU" dirty="0" smtClean="0"/>
              <a:t> не обязательно)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5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7028" y="475023"/>
            <a:ext cx="503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ВАЖНО!!!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6098" y="1612147"/>
            <a:ext cx="8215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/>
              <a:t>На данный момент (24.10.2020) калькулятор неустойки работает в </a:t>
            </a:r>
            <a:r>
              <a:rPr lang="ru-RU" sz="2400" b="1" dirty="0" smtClean="0">
                <a:solidFill>
                  <a:srgbClr val="C00000"/>
                </a:solidFill>
              </a:rPr>
              <a:t>тестовом</a:t>
            </a:r>
            <a:r>
              <a:rPr lang="ru-RU" sz="2400" dirty="0" smtClean="0"/>
              <a:t> режиме, в связи с чем при расчете неустойки необходимо перепроверять результаты работы калькулятора и сообщать обо всех возникающих ошибках и неточностях по адресу </a:t>
            </a:r>
            <a:r>
              <a:rPr lang="en-US" sz="2400" dirty="0" smtClean="0">
                <a:hlinkClick r:id="rId2"/>
              </a:rPr>
              <a:t>shilyaevan@finombudsman.ru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82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331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Шиляев</dc:creator>
  <cp:lastModifiedBy>Анатолий Шиляев</cp:lastModifiedBy>
  <cp:revision>34</cp:revision>
  <dcterms:created xsi:type="dcterms:W3CDTF">2020-10-23T20:34:45Z</dcterms:created>
  <dcterms:modified xsi:type="dcterms:W3CDTF">2020-10-23T21:34:59Z</dcterms:modified>
</cp:coreProperties>
</file>