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be995a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be995a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fc4a56b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fc4a56b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fc4a56b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fc4a56b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ef51c8a3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ef51c8a3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be995ab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1be995ab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1be995ab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1be995ab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1be995ab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1be995ab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1be995ab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1be995ab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e995ab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e995ab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1be995ab2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1be995ab2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effba01f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effba01f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1be995ab2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1be995ab2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1be995ab2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1be995ab2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be995ab2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1be995ab2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effba01f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effba01f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effba01f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effba01f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f2bbd45c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f2bbd45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f51c8a3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f51c8a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f51c8a3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f51c8a3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f51c8a34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f51c8a34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f51c8a3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f51c8a3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.jp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809075"/>
            <a:ext cx="8520600" cy="20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700"/>
              <a:t>Evaluating State-of-the-Art Models for Unsupervised Collision Detection in Industrial Robot Time Series</a:t>
            </a:r>
            <a:endParaRPr sz="3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85750" y="352800"/>
            <a:ext cx="1972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MLinAPP FP01/14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269150" y="3059750"/>
            <a:ext cx="66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s287345 Mustich Federico, s317661 Tcaciuc Claudiu Constantin, </a:t>
            </a:r>
            <a:r>
              <a:rPr lang="it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s313848 </a:t>
            </a:r>
            <a:r>
              <a:rPr lang="it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Tomatis Gabriele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751" y="4112613"/>
            <a:ext cx="1696499" cy="74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Action Based Models</a:t>
            </a:r>
            <a:endParaRPr/>
          </a:p>
        </p:txBody>
      </p:sp>
      <p:pic>
        <p:nvPicPr>
          <p:cNvPr id="364" name="Google Shape;3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400" y="1300875"/>
            <a:ext cx="2102174" cy="15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850" y="3213098"/>
            <a:ext cx="2147274" cy="16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9050" y="1295941"/>
            <a:ext cx="2147275" cy="159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5800" y="3230125"/>
            <a:ext cx="2147274" cy="162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2"/>
          <p:cNvSpPr txBox="1"/>
          <p:nvPr>
            <p:ph idx="1" type="body"/>
          </p:nvPr>
        </p:nvSpPr>
        <p:spPr>
          <a:xfrm>
            <a:off x="5983750" y="1380325"/>
            <a:ext cx="26064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/>
              <a:t>ROC plot results for Bayesian MLP model on different sampling frequencies (1, 10, 100, 200 Hz). </a:t>
            </a:r>
            <a:endParaRPr b="1"/>
          </a:p>
        </p:txBody>
      </p:sp>
      <p:pic>
        <p:nvPicPr>
          <p:cNvPr id="369" name="Google Shape;36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8406" y="3445438"/>
            <a:ext cx="2947988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Action Based Models</a:t>
            </a:r>
            <a:endParaRPr/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4298975" y="1338500"/>
            <a:ext cx="24762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/>
              <a:t>Bayesian uncertainty matrix at 1Hz on the conjunction dataset</a:t>
            </a:r>
            <a:endParaRPr b="1"/>
          </a:p>
        </p:txBody>
      </p:sp>
      <p:pic>
        <p:nvPicPr>
          <p:cNvPr id="376" name="Google Shape;3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74" y="1338500"/>
            <a:ext cx="3322651" cy="206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307" y="2857199"/>
            <a:ext cx="3227326" cy="20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2038550" y="3806800"/>
            <a:ext cx="24762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/>
              <a:t>Bayesian uncertainty matrix at 200Hz on the conjunction dataset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Action Based Models</a:t>
            </a:r>
            <a:endParaRPr/>
          </a:p>
        </p:txBody>
      </p:sp>
      <p:sp>
        <p:nvSpPr>
          <p:cNvPr id="384" name="Google Shape;384;p24"/>
          <p:cNvSpPr txBox="1"/>
          <p:nvPr>
            <p:ph idx="1" type="body"/>
          </p:nvPr>
        </p:nvSpPr>
        <p:spPr>
          <a:xfrm>
            <a:off x="5983750" y="1380325"/>
            <a:ext cx="26064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/>
              <a:t>ROC plot results for Random Forest on different sampling frequencies (1, 10, 100, 200 Hz). </a:t>
            </a:r>
            <a:endParaRPr b="1"/>
          </a:p>
        </p:txBody>
      </p:sp>
      <p:pic>
        <p:nvPicPr>
          <p:cNvPr id="385" name="Google Shape;3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51" y="1257525"/>
            <a:ext cx="2159560" cy="16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800" y="1257525"/>
            <a:ext cx="2200003" cy="16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624" y="3210233"/>
            <a:ext cx="2200000" cy="166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5800" y="3250350"/>
            <a:ext cx="2159551" cy="163053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4"/>
          <p:cNvSpPr txBox="1"/>
          <p:nvPr>
            <p:ph idx="1" type="body"/>
          </p:nvPr>
        </p:nvSpPr>
        <p:spPr>
          <a:xfrm>
            <a:off x="6013350" y="3533875"/>
            <a:ext cx="26064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/>
              <a:t>Due to the dataset being unbalanced, ROC curves may return an over-optimistic result.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Anomaly Score Based Models</a:t>
            </a:r>
            <a:endParaRPr/>
          </a:p>
        </p:txBody>
      </p:sp>
      <p:pic>
        <p:nvPicPr>
          <p:cNvPr id="395" name="Google Shape;3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5" y="1638075"/>
            <a:ext cx="4360525" cy="20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963" y="1716500"/>
            <a:ext cx="4456600" cy="19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5"/>
          <p:cNvSpPr txBox="1"/>
          <p:nvPr/>
        </p:nvSpPr>
        <p:spPr>
          <a:xfrm>
            <a:off x="639300" y="3981125"/>
            <a:ext cx="769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analysis helps in identifying the most robust models suitable for varying frequencies, enhancing the reliability of anomaly detection in dynamic environments.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LSTMED </a:t>
            </a:r>
            <a:endParaRPr/>
          </a:p>
        </p:txBody>
      </p:sp>
      <p:pic>
        <p:nvPicPr>
          <p:cNvPr id="403" name="Google Shape;4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62" y="1597875"/>
            <a:ext cx="3561475" cy="26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 txBox="1"/>
          <p:nvPr/>
        </p:nvSpPr>
        <p:spPr>
          <a:xfrm>
            <a:off x="1303800" y="4313050"/>
            <a:ext cx="35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fig: LSTM-ED ROC curve at 200Hz on the conjunction dataset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5056325" y="2509625"/>
            <a:ext cx="385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ROC curve highlights the LSTM-ED model's robust ability to detect anomalies, achieving an exceptional AUC of 0.98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LSTMED</a:t>
            </a:r>
            <a:endParaRPr/>
          </a:p>
        </p:txBody>
      </p:sp>
      <p:pic>
        <p:nvPicPr>
          <p:cNvPr id="411" name="Google Shape;4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00" y="1597875"/>
            <a:ext cx="3496175" cy="26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7"/>
          <p:cNvSpPr txBox="1"/>
          <p:nvPr/>
        </p:nvSpPr>
        <p:spPr>
          <a:xfrm>
            <a:off x="1303788" y="4313050"/>
            <a:ext cx="35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fig: LSTM-ED PRC curve at 200Hz on the conjunction dataset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5056300" y="2509638"/>
            <a:ext cx="3903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Precision-Recall curve for the LSTM-ED model underlines its strong performance in anomaly detection, boasting an AUC of 0.89.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Threshold selection</a:t>
            </a:r>
            <a:endParaRPr/>
          </a:p>
        </p:txBody>
      </p:sp>
      <p:pic>
        <p:nvPicPr>
          <p:cNvPr id="419" name="Google Shape;4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00" y="1665550"/>
            <a:ext cx="4419600" cy="1928647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8"/>
          <p:cNvSpPr txBox="1"/>
          <p:nvPr/>
        </p:nvSpPr>
        <p:spPr>
          <a:xfrm>
            <a:off x="5562000" y="2571750"/>
            <a:ext cx="312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TRUE collisions: 105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947400" y="3806775"/>
            <a:ext cx="739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comparison reveals how each thresholding method impacts the detection capabilities of the models, with a reference to the actual number of true collisions, which stands at 105.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1303800" y="598575"/>
            <a:ext cx="7030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Threshold selection</a:t>
            </a:r>
            <a:endParaRPr/>
          </a:p>
        </p:txBody>
      </p:sp>
      <p:pic>
        <p:nvPicPr>
          <p:cNvPr id="427" name="Google Shape;4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176" y="1394858"/>
            <a:ext cx="3397170" cy="22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50" y="1394850"/>
            <a:ext cx="3533054" cy="228644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9"/>
          <p:cNvSpPr txBox="1"/>
          <p:nvPr/>
        </p:nvSpPr>
        <p:spPr>
          <a:xfrm>
            <a:off x="1037655" y="3774673"/>
            <a:ext cx="339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LSTM-ED anomalies detected with MAD threshold at 10Hz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4801163" y="3774683"/>
            <a:ext cx="353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LSTM-ED anomalies detected with MAD threshold at 200Hz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850350" y="4391250"/>
            <a:ext cx="744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plots demonstrate the robustness of the MAD threshold in identifying anomalies across varying data sampling rates, effectively capturing discrepancies at both high and low frequencies.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splitted recordings</a:t>
            </a:r>
            <a:endParaRPr/>
          </a:p>
        </p:txBody>
      </p:sp>
      <p:pic>
        <p:nvPicPr>
          <p:cNvPr id="437" name="Google Shape;4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50" y="1750275"/>
            <a:ext cx="4419600" cy="2068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50" y="1789475"/>
            <a:ext cx="4267200" cy="19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0"/>
          <p:cNvSpPr txBox="1"/>
          <p:nvPr/>
        </p:nvSpPr>
        <p:spPr>
          <a:xfrm>
            <a:off x="617850" y="4058625"/>
            <a:ext cx="790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segmentation helps identify which models are more versatile and effective across diverse scenarios without the averaging effect of combined data analysis.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20"/>
              <a:t>Results - splitted recordings</a:t>
            </a:r>
            <a:endParaRPr sz="2520"/>
          </a:p>
        </p:txBody>
      </p:sp>
      <p:pic>
        <p:nvPicPr>
          <p:cNvPr id="445" name="Google Shape;4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25" y="1759950"/>
            <a:ext cx="3848100" cy="18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9950"/>
            <a:ext cx="3848100" cy="189161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1"/>
          <p:cNvSpPr txBox="1"/>
          <p:nvPr/>
        </p:nvSpPr>
        <p:spPr>
          <a:xfrm>
            <a:off x="567675" y="3680850"/>
            <a:ext cx="384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LSTM-ED anomalies over time, in red are the predicted ones, in blue the true anomalies registered in the collision file for the </a:t>
            </a: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period</a:t>
            </a: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14:00-14:30 for recording 1 and 5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4572000" y="3690350"/>
            <a:ext cx="4281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LSTM-ED anomalies over time, in red are the predicted ones, in blue the true anomalies registered in the collision file for the period 14:00-14:30 for recording 1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25422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697750" y="1922550"/>
            <a:ext cx="3346500" cy="17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 lot of model already existing: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CNNs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RNNs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GANs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Transformers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Tree-based 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Cluster 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etc…</a:t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4490875" y="1922550"/>
            <a:ext cx="3346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Also different available approaches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Supervised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Semi-supervised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Unsupervised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618950" y="3922225"/>
            <a:ext cx="59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Aim of the project: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compare at least four SOTA models with a Bayesian one.</a:t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2869650" y="1313675"/>
            <a:ext cx="340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TAD → Time-Series Anomaly Detection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20"/>
              <a:t>Results - splitted recordings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454" name="Google Shape;454;p32"/>
          <p:cNvSpPr txBox="1"/>
          <p:nvPr/>
        </p:nvSpPr>
        <p:spPr>
          <a:xfrm>
            <a:off x="567675" y="3680850"/>
            <a:ext cx="384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LSTM-ED anomalies over time, in red are the predicted ones, in blue the true anomalies registered in the collision file for the period </a:t>
            </a: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16:40-17:10</a:t>
            </a: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for recording 1 and 5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32"/>
          <p:cNvSpPr txBox="1"/>
          <p:nvPr/>
        </p:nvSpPr>
        <p:spPr>
          <a:xfrm>
            <a:off x="4572000" y="3690350"/>
            <a:ext cx="4281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LSTM-ED anomalies over time, in red are the predicted ones, in blue the true anomalies registered in the collision file for the period </a:t>
            </a: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16:40-17:10</a:t>
            </a: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for recording 5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6" name="Google Shape;4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75" y="1757379"/>
            <a:ext cx="3837301" cy="188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725" y="1752075"/>
            <a:ext cx="3837288" cy="18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 &amp; Future Works</a:t>
            </a:r>
            <a:endParaRPr/>
          </a:p>
        </p:txBody>
      </p:sp>
      <p:sp>
        <p:nvSpPr>
          <p:cNvPr id="463" name="Google Shape;463;p33"/>
          <p:cNvSpPr txBox="1"/>
          <p:nvPr>
            <p:ph idx="1" type="body"/>
          </p:nvPr>
        </p:nvSpPr>
        <p:spPr>
          <a:xfrm>
            <a:off x="1303875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evaluated seven models against a custom MLP Bayesian model across frequencies from 1Hz to 200Hz.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LSTM-ED proved most effective, showing robust anomaly detection across all tested frequencies.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Bayesian Model </a:t>
            </a:r>
            <a:r>
              <a:rPr lang="it"/>
              <a:t>reveals</a:t>
            </a:r>
            <a:r>
              <a:rPr lang="it"/>
              <a:t> itself to perform </a:t>
            </a:r>
            <a:r>
              <a:rPr lang="it"/>
              <a:t>averagely</a:t>
            </a:r>
            <a:r>
              <a:rPr lang="it"/>
              <a:t> for this task, especially at low frequency.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We suggest exploring feature reduction techniques and expanding dataset diversity to enhance model reliability and applicability to industrial robotics.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Thanks for your attentions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34278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Background works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635625" y="1500550"/>
            <a:ext cx="33348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it"/>
              <a:t>Univariate vs. Multivariate context</a:t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80" y="2885325"/>
            <a:ext cx="31132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713313" y="19792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B.	Anomaly types:</a:t>
            </a:r>
            <a:endParaRPr/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250" y="2364175"/>
            <a:ext cx="2198450" cy="14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675" y="2364175"/>
            <a:ext cx="2053825" cy="15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713325" y="42335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	Unsupervised TAD</a:t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1523125" y="3804013"/>
            <a:ext cx="148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it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Point anomaly</a:t>
            </a:r>
            <a:endParaRPr sz="1000"/>
          </a:p>
        </p:txBody>
      </p:sp>
      <p:sp>
        <p:nvSpPr>
          <p:cNvPr id="302" name="Google Shape;302;p15"/>
          <p:cNvSpPr txBox="1"/>
          <p:nvPr/>
        </p:nvSpPr>
        <p:spPr>
          <a:xfrm>
            <a:off x="4421125" y="3811825"/>
            <a:ext cx="137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b. Anomaly interval</a:t>
            </a:r>
            <a:endParaRPr sz="1000"/>
          </a:p>
        </p:txBody>
      </p:sp>
      <p:sp>
        <p:nvSpPr>
          <p:cNvPr id="303" name="Google Shape;303;p15"/>
          <p:cNvSpPr txBox="1"/>
          <p:nvPr/>
        </p:nvSpPr>
        <p:spPr>
          <a:xfrm>
            <a:off x="6932931" y="3811825"/>
            <a:ext cx="148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c. Anomaly time series</a:t>
            </a:r>
            <a:endParaRPr sz="1000"/>
          </a:p>
        </p:txBody>
      </p:sp>
      <p:sp>
        <p:nvSpPr>
          <p:cNvPr id="304" name="Google Shape;304;p15"/>
          <p:cNvSpPr txBox="1"/>
          <p:nvPr/>
        </p:nvSpPr>
        <p:spPr>
          <a:xfrm>
            <a:off x="494225" y="4709313"/>
            <a:ext cx="773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 Gen Li et al. deep learning for anomaly detection in multivariate time series: Approaches, applications and challenges</a:t>
            </a:r>
            <a:endParaRPr i="1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303800" y="598575"/>
            <a:ext cx="55413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Materials &amp; Methods - Dataset</a:t>
            </a:r>
            <a:endParaRPr/>
          </a:p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1109550" y="1372575"/>
            <a:ext cx="4290300" cy="14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Recorded signals from Kuka robot: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different</a:t>
            </a:r>
            <a:r>
              <a:rPr lang="it"/>
              <a:t> </a:t>
            </a:r>
            <a:r>
              <a:rPr lang="it"/>
              <a:t>recording</a:t>
            </a:r>
            <a:r>
              <a:rPr lang="it"/>
              <a:t> frequencies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different</a:t>
            </a:r>
            <a:r>
              <a:rPr lang="it"/>
              <a:t> </a:t>
            </a:r>
            <a:r>
              <a:rPr lang="it"/>
              <a:t>recording</a:t>
            </a:r>
            <a:r>
              <a:rPr lang="it"/>
              <a:t> sessions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ground truth &amp; metadata information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highly</a:t>
            </a:r>
            <a:r>
              <a:rPr lang="it"/>
              <a:t> </a:t>
            </a:r>
            <a:r>
              <a:rPr lang="it"/>
              <a:t>imbalance </a:t>
            </a:r>
            <a:r>
              <a:rPr lang="it"/>
              <a:t>dataset (</a:t>
            </a:r>
            <a:r>
              <a:rPr i="1" lang="it"/>
              <a:t>Unsupervised TAD</a:t>
            </a:r>
            <a:r>
              <a:rPr lang="it"/>
              <a:t>)</a:t>
            </a:r>
            <a:endParaRPr/>
          </a:p>
        </p:txBody>
      </p:sp>
      <p:sp>
        <p:nvSpPr>
          <p:cNvPr id="311" name="Google Shape;311;p16"/>
          <p:cNvSpPr txBox="1"/>
          <p:nvPr/>
        </p:nvSpPr>
        <p:spPr>
          <a:xfrm>
            <a:off x="4094813" y="2905775"/>
            <a:ext cx="43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HUGE gap in one of the recorded session</a:t>
            </a:r>
            <a:endParaRPr/>
          </a:p>
        </p:txBody>
      </p:sp>
      <p:pic>
        <p:nvPicPr>
          <p:cNvPr id="312" name="Google Shape;3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463" y="3349800"/>
            <a:ext cx="3383588" cy="13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 txBox="1"/>
          <p:nvPr/>
        </p:nvSpPr>
        <p:spPr>
          <a:xfrm>
            <a:off x="4985663" y="4734550"/>
            <a:ext cx="25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 Project dataset, recorded signals from Kuka robot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03800" y="598575"/>
            <a:ext cx="54168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Materials &amp; Methods - Models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654425" y="1380325"/>
            <a:ext cx="69909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it"/>
              <a:t>Action score based models</a:t>
            </a:r>
            <a:r>
              <a:rPr lang="it"/>
              <a:t>: Predicted outcome is an </a:t>
            </a:r>
            <a:r>
              <a:rPr b="1" lang="it"/>
              <a:t>action </a:t>
            </a:r>
            <a:r>
              <a:rPr lang="it"/>
              <a:t>of the dataset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1718850" y="1792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Bayesian model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574" y="2177125"/>
            <a:ext cx="1712075" cy="21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925" y="2487788"/>
            <a:ext cx="272415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/>
          <p:nvPr/>
        </p:nvSpPr>
        <p:spPr>
          <a:xfrm>
            <a:off x="5060000" y="17998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 classifier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1593450" y="4398525"/>
            <a:ext cx="325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 Ponzio Francesco, Lab07 Laboratory Solution, Politecnico di Torino</a:t>
            </a:r>
            <a:endParaRPr i="1" sz="800"/>
          </a:p>
        </p:txBody>
      </p:sp>
      <p:sp>
        <p:nvSpPr>
          <p:cNvPr id="325" name="Google Shape;325;p17"/>
          <p:cNvSpPr txBox="1"/>
          <p:nvPr/>
        </p:nvSpPr>
        <p:spPr>
          <a:xfrm>
            <a:off x="4999775" y="43985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</a:t>
            </a:r>
            <a:r>
              <a:rPr i="1" lang="it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rce: </a:t>
            </a:r>
            <a:r>
              <a:rPr i="1" lang="it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https://medium.com/@roiyeho/random-forests-98892261dc49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>
            <p:ph type="title"/>
          </p:nvPr>
        </p:nvSpPr>
        <p:spPr>
          <a:xfrm>
            <a:off x="1303800" y="598575"/>
            <a:ext cx="54168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Materials &amp; Methods - Models</a:t>
            </a:r>
            <a:endParaRPr/>
          </a:p>
        </p:txBody>
      </p:sp>
      <p:sp>
        <p:nvSpPr>
          <p:cNvPr id="331" name="Google Shape;331;p18"/>
          <p:cNvSpPr txBox="1"/>
          <p:nvPr>
            <p:ph idx="1" type="body"/>
          </p:nvPr>
        </p:nvSpPr>
        <p:spPr>
          <a:xfrm>
            <a:off x="654425" y="1380325"/>
            <a:ext cx="79356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it"/>
              <a:t>Anomaly score</a:t>
            </a:r>
            <a:r>
              <a:rPr i="1" lang="it"/>
              <a:t> based models</a:t>
            </a:r>
            <a:r>
              <a:rPr lang="it"/>
              <a:t>: Predicted outcome is an </a:t>
            </a:r>
            <a:r>
              <a:rPr b="1" lang="it"/>
              <a:t>estimate of how much the actual reading differs from the expected value.</a:t>
            </a:r>
            <a:endParaRPr b="1"/>
          </a:p>
        </p:txBody>
      </p:sp>
      <p:sp>
        <p:nvSpPr>
          <p:cNvPr id="332" name="Google Shape;332;p18"/>
          <p:cNvSpPr txBox="1"/>
          <p:nvPr/>
        </p:nvSpPr>
        <p:spPr>
          <a:xfrm>
            <a:off x="1075900" y="1993825"/>
            <a:ext cx="30000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LSTM models: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LSTM–AD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LSTM-ED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650" y="2335463"/>
            <a:ext cx="5208525" cy="12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8"/>
          <p:cNvSpPr txBox="1"/>
          <p:nvPr/>
        </p:nvSpPr>
        <p:spPr>
          <a:xfrm>
            <a:off x="3273185" y="3708700"/>
            <a:ext cx="493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Trinh, Hoang Duy &amp; Zeydan, Engin &amp; Giupponi, L. &amp; Dini, Paolo. (2019). Detecting Mobile Traffic Anomalies Through Physical Control Channel Fingerprinting: A Deep Semi-Supervised Approach. IEEE Access. PP. 1-1. 10.1109/ACCESS.2019.2947742. </a:t>
            </a:r>
            <a:endParaRPr i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1303800" y="598575"/>
            <a:ext cx="54168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Materials &amp; Methods - Models</a:t>
            </a:r>
            <a:endParaRPr/>
          </a:p>
        </p:txBody>
      </p:sp>
      <p:sp>
        <p:nvSpPr>
          <p:cNvPr id="340" name="Google Shape;340;p19"/>
          <p:cNvSpPr txBox="1"/>
          <p:nvPr>
            <p:ph idx="1" type="body"/>
          </p:nvPr>
        </p:nvSpPr>
        <p:spPr>
          <a:xfrm>
            <a:off x="654425" y="1380325"/>
            <a:ext cx="79356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it"/>
              <a:t>Anomaly score based models</a:t>
            </a:r>
            <a:r>
              <a:rPr lang="it"/>
              <a:t>: Predicted outcome is an </a:t>
            </a:r>
            <a:r>
              <a:rPr b="1" lang="it"/>
              <a:t>estimate of how much the actual reading differs from the expected value.</a:t>
            </a:r>
            <a:endParaRPr b="1"/>
          </a:p>
        </p:txBody>
      </p:sp>
      <p:pic>
        <p:nvPicPr>
          <p:cNvPr id="341" name="Google Shape;3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00" y="2025600"/>
            <a:ext cx="2331582" cy="21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 txBox="1"/>
          <p:nvPr/>
        </p:nvSpPr>
        <p:spPr>
          <a:xfrm>
            <a:off x="5514638" y="4207150"/>
            <a:ext cx="27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 Michela Massi - Own work, CC BY-SA 4.0, https://commons.wikimedia.org/w/index.php?curid=80177333</a:t>
            </a:r>
            <a:endParaRPr i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1075900" y="1993825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Different deep learning models: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Autoencoder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DAGMM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RNN-EBM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type="title"/>
          </p:nvPr>
        </p:nvSpPr>
        <p:spPr>
          <a:xfrm>
            <a:off x="1303800" y="598575"/>
            <a:ext cx="54168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Materials &amp; Methods - Models</a:t>
            </a:r>
            <a:endParaRPr/>
          </a:p>
        </p:txBody>
      </p:sp>
      <p:sp>
        <p:nvSpPr>
          <p:cNvPr id="349" name="Google Shape;349;p20"/>
          <p:cNvSpPr txBox="1"/>
          <p:nvPr>
            <p:ph idx="1" type="body"/>
          </p:nvPr>
        </p:nvSpPr>
        <p:spPr>
          <a:xfrm>
            <a:off x="654425" y="1380325"/>
            <a:ext cx="79356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it"/>
              <a:t>Anomaly score based models</a:t>
            </a:r>
            <a:r>
              <a:rPr lang="it"/>
              <a:t>: Predicted outcome is an </a:t>
            </a:r>
            <a:r>
              <a:rPr b="1" lang="it"/>
              <a:t>estimate of how much the actual reading differs from the expected value.</a:t>
            </a:r>
            <a:endParaRPr b="1"/>
          </a:p>
        </p:txBody>
      </p:sp>
      <p:sp>
        <p:nvSpPr>
          <p:cNvPr id="350" name="Google Shape;350;p20"/>
          <p:cNvSpPr txBox="1"/>
          <p:nvPr/>
        </p:nvSpPr>
        <p:spPr>
          <a:xfrm>
            <a:off x="3663283" y="4207150"/>
            <a:ext cx="45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Dairi, Abdelkader &amp; Harrou, Fouzi &amp; Sun, Ying. (2022). Efficient Driver Drunk Detection by Sensors: A Manifold Learning-Based Anomaly Detector. IEEE Access. PP. 1-1. 10.1109/ACCESS.2022.3221145. </a:t>
            </a:r>
            <a:endParaRPr i="1"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0"/>
          <p:cNvSpPr txBox="1"/>
          <p:nvPr/>
        </p:nvSpPr>
        <p:spPr>
          <a:xfrm>
            <a:off x="1075900" y="1993825"/>
            <a:ext cx="30000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Tree based models: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Isolation Forest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XGBoost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0" y="2177550"/>
            <a:ext cx="4903106" cy="18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 txBox="1"/>
          <p:nvPr>
            <p:ph type="title"/>
          </p:nvPr>
        </p:nvSpPr>
        <p:spPr>
          <a:xfrm>
            <a:off x="1303800" y="598575"/>
            <a:ext cx="63414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20"/>
              <a:t>Materials &amp; Methods - Thresholds</a:t>
            </a:r>
            <a:endParaRPr sz="2820"/>
          </a:p>
        </p:txBody>
      </p:sp>
      <p:sp>
        <p:nvSpPr>
          <p:cNvPr id="358" name="Google Shape;358;p21"/>
          <p:cNvSpPr txBox="1"/>
          <p:nvPr>
            <p:ph idx="1" type="body"/>
          </p:nvPr>
        </p:nvSpPr>
        <p:spPr>
          <a:xfrm>
            <a:off x="654425" y="1380325"/>
            <a:ext cx="69909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700"/>
              <a:t>The predictions were made by comparing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700"/>
              <a:t>the anomaly scores with respect to five different thresholds: </a:t>
            </a:r>
            <a:endParaRPr sz="57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it" sz="5600"/>
              <a:t>STD</a:t>
            </a:r>
            <a:r>
              <a:rPr lang="it" sz="5600"/>
              <a:t>: μ + 2σ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 sz="5600"/>
              <a:t>MAD</a:t>
            </a:r>
            <a:r>
              <a:rPr lang="it" sz="5600"/>
              <a:t>: median + 2 * median(|X - median|)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 sz="5600"/>
              <a:t>Percentile</a:t>
            </a:r>
            <a:r>
              <a:rPr lang="it" sz="5600"/>
              <a:t>: 95th percentile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 sz="5600"/>
              <a:t>IQR</a:t>
            </a:r>
            <a:r>
              <a:rPr lang="it" sz="5600"/>
              <a:t>: Q3 + 1.5 * (Q3 - Q1)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 sz="5600"/>
              <a:t>Zero</a:t>
            </a:r>
            <a:r>
              <a:rPr lang="it" sz="5600"/>
              <a:t>: Used only for Isolation Forest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