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81" r:id="rId8"/>
    <p:sldId id="294" r:id="rId9"/>
    <p:sldId id="282" r:id="rId10"/>
    <p:sldId id="295" r:id="rId11"/>
    <p:sldId id="283" r:id="rId12"/>
    <p:sldId id="280" r:id="rId13"/>
    <p:sldId id="284" r:id="rId14"/>
    <p:sldId id="285" r:id="rId15"/>
    <p:sldId id="286" r:id="rId16"/>
    <p:sldId id="288" r:id="rId17"/>
    <p:sldId id="289" r:id="rId18"/>
    <p:sldId id="290" r:id="rId19"/>
    <p:sldId id="291" r:id="rId20"/>
    <p:sldId id="292" r:id="rId21"/>
    <p:sldId id="293" r:id="rId22"/>
    <p:sldId id="296" r:id="rId23"/>
    <p:sldId id="297" r:id="rId24"/>
    <p:sldId id="299" r:id="rId25"/>
    <p:sldId id="298" r:id="rId26"/>
    <p:sldId id="300" r:id="rId27"/>
    <p:sldId id="301" r:id="rId28"/>
    <p:sldId id="302" r:id="rId29"/>
    <p:sldId id="303" r:id="rId30"/>
    <p:sldId id="309" r:id="rId31"/>
    <p:sldId id="308" r:id="rId32"/>
    <p:sldId id="307" r:id="rId33"/>
    <p:sldId id="261" r:id="rId34"/>
    <p:sldId id="267" r:id="rId35"/>
    <p:sldId id="262" r:id="rId36"/>
    <p:sldId id="268" r:id="rId37"/>
    <p:sldId id="269" r:id="rId38"/>
    <p:sldId id="270" r:id="rId39"/>
    <p:sldId id="271" r:id="rId40"/>
    <p:sldId id="265" r:id="rId41"/>
    <p:sldId id="272" r:id="rId42"/>
    <p:sldId id="273" r:id="rId43"/>
    <p:sldId id="275" r:id="rId44"/>
    <p:sldId id="274" r:id="rId45"/>
    <p:sldId id="276" r:id="rId46"/>
    <p:sldId id="277" r:id="rId47"/>
    <p:sldId id="304"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278" r:id="rId66"/>
    <p:sldId id="28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16C5BA-9FE3-4012-9116-CD275AEF0821}" type="datetimeFigureOut">
              <a:rPr lang="en-US" smtClean="0"/>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78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6C5BA-9FE3-4012-9116-CD275AEF0821}" type="datetimeFigureOut">
              <a:rPr lang="en-US" smtClean="0"/>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32632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6C5BA-9FE3-4012-9116-CD275AEF0821}" type="datetimeFigureOut">
              <a:rPr lang="en-US" smtClean="0"/>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10133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6C5BA-9FE3-4012-9116-CD275AEF0821}" type="datetimeFigureOut">
              <a:rPr lang="en-US" smtClean="0"/>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44866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16C5BA-9FE3-4012-9116-CD275AEF0821}" type="datetimeFigureOut">
              <a:rPr lang="en-US" smtClean="0"/>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2346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6C5BA-9FE3-4012-9116-CD275AEF0821}" type="datetimeFigureOut">
              <a:rPr lang="en-US" smtClean="0"/>
              <a:t>26-Feb-18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58223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16C5BA-9FE3-4012-9116-CD275AEF0821}" type="datetimeFigureOut">
              <a:rPr lang="en-US" smtClean="0"/>
              <a:t>26-Feb-18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310633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16C5BA-9FE3-4012-9116-CD275AEF0821}" type="datetimeFigureOut">
              <a:rPr lang="en-US" smtClean="0"/>
              <a:t>26-Feb-18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2049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6C5BA-9FE3-4012-9116-CD275AEF0821}" type="datetimeFigureOut">
              <a:rPr lang="en-US" smtClean="0"/>
              <a:t>26-Feb-18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410297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16C5BA-9FE3-4012-9116-CD275AEF0821}" type="datetimeFigureOut">
              <a:rPr lang="en-US" smtClean="0"/>
              <a:t>26-Feb-18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234179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16C5BA-9FE3-4012-9116-CD275AEF0821}" type="datetimeFigureOut">
              <a:rPr lang="en-US" smtClean="0"/>
              <a:t>26-Feb-18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D116F-6D13-4388-8E43-29CA2C6257F7}" type="slidenum">
              <a:rPr lang="en-US" smtClean="0"/>
              <a:t>‹#›</a:t>
            </a:fld>
            <a:endParaRPr lang="en-US"/>
          </a:p>
        </p:txBody>
      </p:sp>
    </p:spTree>
    <p:extLst>
      <p:ext uri="{BB962C8B-B14F-4D97-AF65-F5344CB8AC3E}">
        <p14:creationId xmlns:p14="http://schemas.microsoft.com/office/powerpoint/2010/main" val="242336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6C5BA-9FE3-4012-9116-CD275AEF0821}" type="datetimeFigureOut">
              <a:rPr lang="en-US" smtClean="0"/>
              <a:t>26-Feb-18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D116F-6D13-4388-8E43-29CA2C6257F7}" type="slidenum">
              <a:rPr lang="en-US" smtClean="0"/>
              <a:t>‹#›</a:t>
            </a:fld>
            <a:endParaRPr lang="en-US"/>
          </a:p>
        </p:txBody>
      </p:sp>
    </p:spTree>
    <p:extLst>
      <p:ext uri="{BB962C8B-B14F-4D97-AF65-F5344CB8AC3E}">
        <p14:creationId xmlns:p14="http://schemas.microsoft.com/office/powerpoint/2010/main" val="281334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8" Type="http://schemas.openxmlformats.org/officeDocument/2006/relationships/hyperlink" Target="https://medium.freecodecamp.org/react-props-state-explained-through-darth-vaders-hunt-for-the-rebels-8ee486576492" TargetMode="External"/><Relationship Id="rId3" Type="http://schemas.openxmlformats.org/officeDocument/2006/relationships/hyperlink" Target="https://www.npmjs.com/" TargetMode="External"/><Relationship Id="rId7" Type="http://schemas.openxmlformats.org/officeDocument/2006/relationships/hyperlink" Target="https://stories.sellsuki.co.th/webpack-&#3607;&#3635;&#3591;&#3634;&#3609;&#3618;&#3633;&#3591;&#3652;&#3591;-&#3652;&#3617;&#3656;&#3619;&#3641;&#3657;&#3606;&#3639;&#3629;&#3623;&#3656;&#3634;&#3610;&#3634;&#3611;-7dd38131a78f" TargetMode="External"/><Relationship Id="rId2" Type="http://schemas.openxmlformats.org/officeDocument/2006/relationships/hyperlink" Target="https://nodejs.org/en/" TargetMode="External"/><Relationship Id="rId1" Type="http://schemas.openxmlformats.org/officeDocument/2006/relationships/slideLayout" Target="../slideLayouts/slideLayout6.xml"/><Relationship Id="rId6" Type="http://schemas.openxmlformats.org/officeDocument/2006/relationships/hyperlink" Target="https://devahoy.com/posts/getting-started-with-nodejs/" TargetMode="External"/><Relationship Id="rId5" Type="http://schemas.openxmlformats.org/officeDocument/2006/relationships/hyperlink" Target="https://reactjs.org/" TargetMode="External"/><Relationship Id="rId4" Type="http://schemas.openxmlformats.org/officeDocument/2006/relationships/hyperlink" Target="https://webpack.github.io/"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11"/>
            <a:ext cx="12191998" cy="7669516"/>
          </a:xfrm>
          <a:prstGeom prst="rect">
            <a:avLst/>
          </a:prstGeom>
        </p:spPr>
      </p:pic>
    </p:spTree>
    <p:extLst>
      <p:ext uri="{BB962C8B-B14F-4D97-AF65-F5344CB8AC3E}">
        <p14:creationId xmlns:p14="http://schemas.microsoft.com/office/powerpoint/2010/main" val="235916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1v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285" y="0"/>
            <a:ext cx="9584786" cy="673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31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ผลการค้นหารูปภาพสำหรับ Easy to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747963"/>
            <a:ext cx="75723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3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ผลการค้นหารูปภาพสำหรับ faceboo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676" y="860474"/>
            <a:ext cx="1528690" cy="15286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ผลการค้นหารูปภาพสำหรับ instagra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168" y="3686193"/>
            <a:ext cx="2647705" cy="2566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ผลการค้นหารูปภาพสำหรับ twitt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6956" y="849923"/>
            <a:ext cx="2473758" cy="210077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ผลการค้นหารูปภาพสำหรับ tinder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414" y="4129096"/>
            <a:ext cx="5043270" cy="168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83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404" y="1032527"/>
            <a:ext cx="12194639" cy="1569660"/>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Node.js is an open source server framework</a:t>
            </a:r>
          </a:p>
          <a:p>
            <a:pPr>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Node.js is free</a:t>
            </a:r>
          </a:p>
          <a:p>
            <a:pPr>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Node.js runs on various platforms (Windows, Linux, Unix, Mac OS X, etc.)</a:t>
            </a:r>
          </a:p>
          <a:p>
            <a:pPr>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Node.js uses JavaScript on the server</a:t>
            </a:r>
            <a:endParaRPr lang="en-US" sz="2400" i="0" dirty="0">
              <a:solidFill>
                <a:srgbClr val="000000"/>
              </a:solidFill>
              <a:effectLst/>
              <a:latin typeface="Arial" panose="020B0604020202020204" pitchFamily="34" charset="0"/>
              <a:cs typeface="Arial" panose="020B0604020202020204" pitchFamily="34" charset="0"/>
            </a:endParaRPr>
          </a:p>
        </p:txBody>
      </p:sp>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What is Node.js?</a:t>
            </a:r>
          </a:p>
        </p:txBody>
      </p:sp>
      <p:pic>
        <p:nvPicPr>
          <p:cNvPr id="6148" name="Picture 4" descr="ผลการค้นหารูปภาพสำหรับ node.js 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331" y="3280780"/>
            <a:ext cx="4762670" cy="291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9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ผลการค้นหารูปภาพสำหรับ node.js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228" y="1709225"/>
            <a:ext cx="7757378" cy="270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17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164" y="1062459"/>
            <a:ext cx="12194639" cy="923330"/>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NPM is a package manager for Node.js packages, or modules if you like.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www.npmjs.com</a:t>
            </a:r>
            <a:r>
              <a:rPr lang="en-US" dirty="0">
                <a:latin typeface="Arial" panose="020B0604020202020204" pitchFamily="34" charset="0"/>
                <a:cs typeface="Arial" panose="020B0604020202020204" pitchFamily="34" charset="0"/>
              </a:rPr>
              <a:t> hosts thousands of free packages to download and 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NPM program is installed on your computer when you install Node.js</a:t>
            </a:r>
          </a:p>
        </p:txBody>
      </p:sp>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What is NPM(Node Package Manager)?</a:t>
            </a:r>
          </a:p>
        </p:txBody>
      </p:sp>
      <p:pic>
        <p:nvPicPr>
          <p:cNvPr id="8196" name="Picture 4" descr="รูปภาพที่เกี่ยวข้อ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2757560"/>
            <a:ext cx="51054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62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623" y="1294216"/>
            <a:ext cx="12194639" cy="369332"/>
          </a:xfrm>
          <a:prstGeom prst="rect">
            <a:avLst/>
          </a:prstGeom>
        </p:spPr>
        <p:txBody>
          <a:bodyPr wrap="square">
            <a:sp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Webpack</a:t>
            </a:r>
            <a:r>
              <a:rPr lang="en-US" dirty="0">
                <a:latin typeface="Arial" panose="020B0604020202020204" pitchFamily="34" charset="0"/>
                <a:cs typeface="Arial" panose="020B0604020202020204" pitchFamily="34" charset="0"/>
              </a:rPr>
              <a:t> is a module bundler for modern JavaScript applications.</a:t>
            </a:r>
            <a:endParaRPr lang="en-US" sz="2400" dirty="0">
              <a:solidFill>
                <a:srgbClr val="000000"/>
              </a:solidFill>
              <a:effectLst/>
              <a:latin typeface="Arial" panose="020B0604020202020204" pitchFamily="34" charset="0"/>
              <a:cs typeface="Arial" panose="020B0604020202020204" pitchFamily="34" charset="0"/>
            </a:endParaRPr>
          </a:p>
        </p:txBody>
      </p:sp>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What is </a:t>
            </a:r>
            <a:r>
              <a:rPr lang="en-US" sz="4000" b="1" dirty="0" err="1">
                <a:solidFill>
                  <a:srgbClr val="000000"/>
                </a:solidFill>
                <a:latin typeface="Arial Rounded MT Bold" panose="020F0704030504030204" pitchFamily="34" charset="0"/>
                <a:cs typeface="Arial" panose="020B0604020202020204" pitchFamily="34" charset="0"/>
              </a:rPr>
              <a:t>Webpack</a:t>
            </a:r>
            <a:r>
              <a:rPr lang="en-US" sz="4000" b="1" dirty="0">
                <a:solidFill>
                  <a:srgbClr val="000000"/>
                </a:solidFill>
                <a:latin typeface="Arial Rounded MT Bold" panose="020F0704030504030204" pitchFamily="34" charset="0"/>
                <a:cs typeface="Arial" panose="020B0604020202020204" pitchFamily="34" charset="0"/>
              </a:rPr>
              <a:t>?</a:t>
            </a:r>
          </a:p>
        </p:txBody>
      </p:sp>
      <p:pic>
        <p:nvPicPr>
          <p:cNvPr id="9218" name="Picture 2" descr="ผลการค้นหารูปภาพสำหรับ webpack 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533" y="2405314"/>
            <a:ext cx="6461760" cy="351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2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cdn-images-1.medium.com/max/800/1*_1iadDuudNGnZ5efv9rT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31" y="1241064"/>
            <a:ext cx="10738338" cy="437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36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Why </a:t>
            </a:r>
            <a:r>
              <a:rPr lang="en-US" sz="4000" b="1" dirty="0" err="1">
                <a:solidFill>
                  <a:srgbClr val="000000"/>
                </a:solidFill>
                <a:latin typeface="Arial Rounded MT Bold" panose="020F0704030504030204" pitchFamily="34" charset="0"/>
                <a:cs typeface="Arial" panose="020B0604020202020204" pitchFamily="34" charset="0"/>
              </a:rPr>
              <a:t>Webpack</a:t>
            </a:r>
            <a:r>
              <a:rPr lang="en-US" sz="4000" b="1" dirty="0">
                <a:solidFill>
                  <a:srgbClr val="000000"/>
                </a:solidFill>
                <a:latin typeface="Arial Rounded MT Bold" panose="020F0704030504030204" pitchFamily="34" charset="0"/>
                <a:cs typeface="Arial" panose="020B0604020202020204" pitchFamily="34" charset="0"/>
              </a:rPr>
              <a:t>?</a:t>
            </a:r>
          </a:p>
        </p:txBody>
      </p:sp>
      <p:sp>
        <p:nvSpPr>
          <p:cNvPr id="2" name="Rectangle 1"/>
          <p:cNvSpPr/>
          <p:nvPr/>
        </p:nvSpPr>
        <p:spPr>
          <a:xfrm>
            <a:off x="262597" y="1295458"/>
            <a:ext cx="4773637" cy="1200329"/>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sum.js</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sum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 b) {</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Rectangle 2"/>
          <p:cNvSpPr/>
          <p:nvPr/>
        </p:nvSpPr>
        <p:spPr>
          <a:xfrm>
            <a:off x="262597" y="2955099"/>
            <a:ext cx="4773637" cy="2308324"/>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multiply.js</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multiply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 b)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total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b;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total = sum(a, total);</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total;</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p:cNvSpPr/>
          <p:nvPr/>
        </p:nvSpPr>
        <p:spPr>
          <a:xfrm>
            <a:off x="5197718" y="741461"/>
            <a:ext cx="6858293" cy="1754326"/>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index.js - our application logic</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totalMultiply</a:t>
            </a:r>
            <a:r>
              <a:rPr lang="en-US" dirty="0">
                <a:solidFill>
                  <a:srgbClr val="000000"/>
                </a:solidFill>
                <a:latin typeface="Consolas" panose="020B0609020204030204" pitchFamily="49" charset="0"/>
              </a:rPr>
              <a:t> = multiply(</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totalSum</a:t>
            </a:r>
            <a:r>
              <a:rPr lang="en-US" dirty="0">
                <a:solidFill>
                  <a:srgbClr val="000000"/>
                </a:solidFill>
                <a:latin typeface="Consolas" panose="020B0609020204030204" pitchFamily="49" charset="0"/>
              </a:rPr>
              <a:t> = sum(</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'Product of 5 and 3 =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totalMultiply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'Sum of 5 and 3 =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totalSum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0" name="Rectangle 9"/>
          <p:cNvSpPr/>
          <p:nvPr/>
        </p:nvSpPr>
        <p:spPr>
          <a:xfrm>
            <a:off x="5197718" y="2955099"/>
            <a:ext cx="6858293" cy="2308324"/>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index.html - our entry point to our application</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&lt;script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src</a:t>
            </a:r>
            <a:r>
              <a:rPr lang="en-US" dirty="0">
                <a:solidFill>
                  <a:srgbClr val="A31515"/>
                </a:solidFill>
                <a:latin typeface="Consolas" panose="020B0609020204030204" pitchFamily="49" charset="0"/>
              </a:rPr>
              <a:t>/sum.js"</a:t>
            </a:r>
            <a:r>
              <a:rPr lang="en-US" dirty="0">
                <a:solidFill>
                  <a:srgbClr val="800000"/>
                </a:solidFill>
                <a:latin typeface="Consolas" panose="020B0609020204030204" pitchFamily="49" charset="0"/>
              </a:rPr>
              <a:t>&gt;&lt;/script&gt;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&lt;script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src</a:t>
            </a:r>
            <a:r>
              <a:rPr lang="en-US" dirty="0">
                <a:solidFill>
                  <a:srgbClr val="A31515"/>
                </a:solidFill>
                <a:latin typeface="Consolas" panose="020B0609020204030204" pitchFamily="49" charset="0"/>
              </a:rPr>
              <a:t>/multiply.js"</a:t>
            </a:r>
            <a:r>
              <a:rPr lang="en-US" dirty="0">
                <a:solidFill>
                  <a:srgbClr val="800000"/>
                </a:solidFill>
                <a:latin typeface="Consolas" panose="020B0609020204030204" pitchFamily="49" charset="0"/>
              </a:rPr>
              <a:t>&gt;&lt;/script&gt;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&lt;script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src</a:t>
            </a:r>
            <a:r>
              <a:rPr lang="en-US" dirty="0">
                <a:solidFill>
                  <a:srgbClr val="A31515"/>
                </a:solidFill>
                <a:latin typeface="Consolas" panose="020B0609020204030204" pitchFamily="49" charset="0"/>
              </a:rPr>
              <a:t>/index.js"</a:t>
            </a:r>
            <a:r>
              <a:rPr lang="en-US" dirty="0">
                <a:solidFill>
                  <a:srgbClr val="800000"/>
                </a:solidFill>
                <a:latin typeface="Consolas" panose="020B0609020204030204" pitchFamily="49" charset="0"/>
              </a:rPr>
              <a:t>&gt;&lt;/script&gt;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335" y="2495787"/>
            <a:ext cx="859072" cy="85907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478" y="975055"/>
            <a:ext cx="664844" cy="66484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2478" y="2685244"/>
            <a:ext cx="743756" cy="74375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9501" y="567839"/>
            <a:ext cx="822324" cy="822324"/>
          </a:xfrm>
          <a:prstGeom prst="rect">
            <a:avLst/>
          </a:prstGeom>
        </p:spPr>
      </p:pic>
      <p:sp>
        <p:nvSpPr>
          <p:cNvPr id="15" name="Rectangle 14"/>
          <p:cNvSpPr/>
          <p:nvPr/>
        </p:nvSpPr>
        <p:spPr>
          <a:xfrm>
            <a:off x="3104271" y="5722735"/>
            <a:ext cx="4787704" cy="646331"/>
          </a:xfrm>
          <a:prstGeom prst="rect">
            <a:avLst/>
          </a:prstGeom>
          <a:solidFill>
            <a:schemeClr val="bg1">
              <a:lumMod val="95000"/>
            </a:schemeClr>
          </a:solidFill>
        </p:spPr>
        <p:txBody>
          <a:bodyPr wrap="square">
            <a:spAutoFit/>
          </a:bodyPr>
          <a:lstStyle/>
          <a:p>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of</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and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15</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index.js:</a:t>
            </a:r>
            <a:r>
              <a:rPr lang="en-US" dirty="0">
                <a:solidFill>
                  <a:srgbClr val="09885A"/>
                </a:solidFill>
                <a:latin typeface="Consolas" panose="020B0609020204030204" pitchFamily="49" charset="0"/>
              </a:rPr>
              <a:t>17</a:t>
            </a:r>
            <a:r>
              <a:rPr lang="en-US" dirty="0">
                <a:solidFill>
                  <a:srgbClr val="000000"/>
                </a:solidFill>
                <a:latin typeface="Consolas" panose="020B0609020204030204" pitchFamily="49" charset="0"/>
              </a:rPr>
              <a:t> Sum </a:t>
            </a:r>
            <a:r>
              <a:rPr lang="en-US" dirty="0">
                <a:solidFill>
                  <a:srgbClr val="0000FF"/>
                </a:solidFill>
                <a:latin typeface="Consolas" panose="020B0609020204030204" pitchFamily="49" charset="0"/>
              </a:rPr>
              <a:t>of</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and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endParaRPr lang="en-US" b="0" dirty="0">
              <a:solidFill>
                <a:srgbClr val="000000"/>
              </a:solidFill>
              <a:effectLst/>
              <a:latin typeface="Consolas" panose="020B0609020204030204" pitchFamily="49" charset="0"/>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0117" y="5500467"/>
            <a:ext cx="664696" cy="664696"/>
          </a:xfrm>
          <a:prstGeom prst="rect">
            <a:avLst/>
          </a:prstGeom>
        </p:spPr>
      </p:pic>
    </p:spTree>
    <p:extLst>
      <p:ext uri="{BB962C8B-B14F-4D97-AF65-F5344CB8AC3E}">
        <p14:creationId xmlns:p14="http://schemas.microsoft.com/office/powerpoint/2010/main" val="113430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cdn-images-1.medium.com/max/1600/1*E090g8hIeLHGRB2wYGhE3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12" y="568056"/>
            <a:ext cx="46863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cdn-images-1.medium.com/max/1600/1*CqMesqVJBHGIMgIZYVbmK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12" y="3487615"/>
            <a:ext cx="60198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15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223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err="1">
                <a:solidFill>
                  <a:srgbClr val="000000"/>
                </a:solidFill>
                <a:latin typeface="Arial Rounded MT Bold" panose="020F0704030504030204" pitchFamily="34" charset="0"/>
                <a:cs typeface="Arial" panose="020B0604020202020204" pitchFamily="34" charset="0"/>
              </a:rPr>
              <a:t>CommonJS</a:t>
            </a:r>
            <a:r>
              <a:rPr lang="en-US" sz="4000" b="1" dirty="0">
                <a:solidFill>
                  <a:srgbClr val="000000"/>
                </a:solidFill>
                <a:latin typeface="Arial Rounded MT Bold" panose="020F0704030504030204" pitchFamily="34" charset="0"/>
                <a:cs typeface="Arial" panose="020B0604020202020204" pitchFamily="34" charset="0"/>
              </a:rPr>
              <a:t> From Week4(</a:t>
            </a:r>
            <a:r>
              <a:rPr lang="en-US" sz="4000" b="1" spc="-5" dirty="0">
                <a:solidFill>
                  <a:srgbClr val="000000"/>
                </a:solidFill>
                <a:latin typeface="Arial Rounded MT Bold" panose="020F0704030504030204" pitchFamily="34" charset="0"/>
                <a:cs typeface="Arial" panose="020B0604020202020204" pitchFamily="34" charset="0"/>
              </a:rPr>
              <a:t>ES6 Modules</a:t>
            </a:r>
            <a:r>
              <a:rPr lang="en-US" sz="4000" b="1" dirty="0">
                <a:solidFill>
                  <a:srgbClr val="000000"/>
                </a:solidFill>
                <a:latin typeface="Arial Rounded MT Bold" panose="020F0704030504030204" pitchFamily="34" charset="0"/>
                <a:cs typeface="Arial" panose="020B0604020202020204" pitchFamily="34" charset="0"/>
              </a:rPr>
              <a:t>)</a:t>
            </a:r>
          </a:p>
        </p:txBody>
      </p:sp>
      <p:sp>
        <p:nvSpPr>
          <p:cNvPr id="4" name="Rectangle 3"/>
          <p:cNvSpPr/>
          <p:nvPr/>
        </p:nvSpPr>
        <p:spPr>
          <a:xfrm>
            <a:off x="529883" y="1106266"/>
            <a:ext cx="4421945" cy="1477328"/>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sum.js</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sum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 b) {</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module.exports</a:t>
            </a:r>
            <a:r>
              <a:rPr lang="en-US" dirty="0">
                <a:solidFill>
                  <a:srgbClr val="000000"/>
                </a:solidFill>
                <a:latin typeface="Consolas" panose="020B0609020204030204" pitchFamily="49" charset="0"/>
              </a:rPr>
              <a:t> = sum;</a:t>
            </a:r>
            <a:endParaRPr lang="en-US" b="0" dirty="0">
              <a:solidFill>
                <a:srgbClr val="000000"/>
              </a:solidFill>
              <a:effectLst/>
              <a:latin typeface="Consolas" panose="020B0609020204030204" pitchFamily="49" charset="0"/>
            </a:endParaRPr>
          </a:p>
        </p:txBody>
      </p:sp>
      <p:sp>
        <p:nvSpPr>
          <p:cNvPr id="5" name="Rectangle 4"/>
          <p:cNvSpPr/>
          <p:nvPr/>
        </p:nvSpPr>
        <p:spPr>
          <a:xfrm>
            <a:off x="529883" y="2906579"/>
            <a:ext cx="4421945" cy="3416320"/>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multiply.js</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sum = require(</a:t>
            </a:r>
            <a:r>
              <a:rPr lang="en-US" dirty="0">
                <a:solidFill>
                  <a:srgbClr val="A31515"/>
                </a:solidFill>
                <a:latin typeface="Consolas" panose="020B0609020204030204" pitchFamily="49" charset="0"/>
              </a:rPr>
              <a:t>'./sum'</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multiply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 b)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total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b;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total = sum(a, total);</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total;</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module.exports</a:t>
            </a:r>
            <a:r>
              <a:rPr lang="en-US" dirty="0">
                <a:solidFill>
                  <a:srgbClr val="000000"/>
                </a:solidFill>
                <a:latin typeface="Consolas" panose="020B0609020204030204" pitchFamily="49" charset="0"/>
              </a:rPr>
              <a:t> = multiply;</a:t>
            </a:r>
            <a:endParaRPr lang="en-US" b="0" dirty="0">
              <a:solidFill>
                <a:srgbClr val="000000"/>
              </a:solidFill>
              <a:effectLst/>
              <a:latin typeface="Consolas" panose="020B0609020204030204" pitchFamily="49" charset="0"/>
            </a:endParaRPr>
          </a:p>
        </p:txBody>
      </p:sp>
      <p:sp>
        <p:nvSpPr>
          <p:cNvPr id="7" name="Rectangle 6"/>
          <p:cNvSpPr/>
          <p:nvPr/>
        </p:nvSpPr>
        <p:spPr>
          <a:xfrm>
            <a:off x="5144086" y="1106266"/>
            <a:ext cx="6855655" cy="2585323"/>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index.js - our application logic</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multiply = require(</a:t>
            </a:r>
            <a:r>
              <a:rPr lang="en-US" dirty="0">
                <a:solidFill>
                  <a:srgbClr val="A31515"/>
                </a:solidFill>
                <a:latin typeface="Consolas" panose="020B0609020204030204" pitchFamily="49" charset="0"/>
              </a:rPr>
              <a:t>'./multiply'</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sum = require(</a:t>
            </a:r>
            <a:r>
              <a:rPr lang="en-US" dirty="0">
                <a:solidFill>
                  <a:srgbClr val="A31515"/>
                </a:solidFill>
                <a:latin typeface="Consolas" panose="020B0609020204030204" pitchFamily="49" charset="0"/>
              </a:rPr>
              <a:t>'./sum'</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totalMultiply</a:t>
            </a:r>
            <a:r>
              <a:rPr lang="en-US" dirty="0">
                <a:solidFill>
                  <a:srgbClr val="000000"/>
                </a:solidFill>
                <a:latin typeface="Consolas" panose="020B0609020204030204" pitchFamily="49" charset="0"/>
              </a:rPr>
              <a:t> = multiply(</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totalSum</a:t>
            </a:r>
            <a:r>
              <a:rPr lang="en-US" dirty="0">
                <a:solidFill>
                  <a:srgbClr val="000000"/>
                </a:solidFill>
                <a:latin typeface="Consolas" panose="020B0609020204030204" pitchFamily="49" charset="0"/>
              </a:rPr>
              <a:t> = sum(</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'Product of 5 and 3 =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totalMultiply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'Sum of 5 and 3 =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totalSum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Rectangle 8"/>
          <p:cNvSpPr/>
          <p:nvPr/>
        </p:nvSpPr>
        <p:spPr>
          <a:xfrm>
            <a:off x="5144086" y="3876073"/>
            <a:ext cx="6096000" cy="2031325"/>
          </a:xfrm>
          <a:prstGeom prst="rect">
            <a:avLst/>
          </a:prstGeom>
          <a:solidFill>
            <a:schemeClr val="bg1">
              <a:lumMod val="95000"/>
            </a:schemeClr>
          </a:solidFill>
        </p:spPr>
        <p:txBody>
          <a:bodyPr>
            <a:spAutoFit/>
          </a:bodyPr>
          <a:lstStyle/>
          <a:p>
            <a:r>
              <a:rPr lang="en-US" dirty="0">
                <a:solidFill>
                  <a:srgbClr val="008000"/>
                </a:solidFill>
                <a:latin typeface="Consolas" panose="020B0609020204030204" pitchFamily="49" charset="0"/>
              </a:rPr>
              <a:t>// index.html - our entry point to our application</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&lt;script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dist</a:t>
            </a:r>
            <a:r>
              <a:rPr lang="en-US" dirty="0">
                <a:solidFill>
                  <a:srgbClr val="A31515"/>
                </a:solidFill>
                <a:latin typeface="Consolas" panose="020B0609020204030204" pitchFamily="49" charset="0"/>
              </a:rPr>
              <a:t>/bundle.js""&gt;&lt;/script&gt;</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&lt;/head&gt;</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081" y="3634300"/>
            <a:ext cx="845134" cy="84513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0" y="783281"/>
            <a:ext cx="922972" cy="92297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8269" y="2583594"/>
            <a:ext cx="939688" cy="939688"/>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5226" y="782724"/>
            <a:ext cx="1089720" cy="1089720"/>
          </a:xfrm>
          <a:prstGeom prst="rect">
            <a:avLst/>
          </a:prstGeom>
        </p:spPr>
      </p:pic>
    </p:spTree>
    <p:extLst>
      <p:ext uri="{BB962C8B-B14F-4D97-AF65-F5344CB8AC3E}">
        <p14:creationId xmlns:p14="http://schemas.microsoft.com/office/powerpoint/2010/main" val="178085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How To Use </a:t>
            </a:r>
            <a:r>
              <a:rPr lang="en-US" sz="4000" b="1" dirty="0" err="1">
                <a:solidFill>
                  <a:srgbClr val="000000"/>
                </a:solidFill>
                <a:latin typeface="Arial Rounded MT Bold" panose="020F0704030504030204" pitchFamily="34" charset="0"/>
                <a:cs typeface="Arial" panose="020B0604020202020204" pitchFamily="34" charset="0"/>
              </a:rPr>
              <a:t>Webpack</a:t>
            </a:r>
            <a:r>
              <a:rPr lang="th-TH" sz="4000" b="1" dirty="0">
                <a:solidFill>
                  <a:srgbClr val="000000"/>
                </a:solidFill>
                <a:latin typeface="Arial Rounded MT Bold" panose="020F0704030504030204" pitchFamily="34" charset="0"/>
                <a:cs typeface="Arial" panose="020B0604020202020204" pitchFamily="34" charset="0"/>
              </a:rPr>
              <a:t>?</a:t>
            </a:r>
            <a:endParaRPr lang="en-US" sz="4000" b="1" dirty="0">
              <a:solidFill>
                <a:srgbClr val="000000"/>
              </a:solidFill>
              <a:latin typeface="Arial Rounded MT Bold" panose="020F070403050403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78149" y="4082835"/>
            <a:ext cx="8382986" cy="907368"/>
          </a:xfrm>
          <a:prstGeom prst="rect">
            <a:avLst/>
          </a:prstGeom>
        </p:spPr>
      </p:pic>
      <p:pic>
        <p:nvPicPr>
          <p:cNvPr id="3" name="Picture 2"/>
          <p:cNvPicPr>
            <a:picLocks noChangeAspect="1"/>
          </p:cNvPicPr>
          <p:nvPr/>
        </p:nvPicPr>
        <p:blipFill>
          <a:blip r:embed="rId3"/>
          <a:stretch>
            <a:fillRect/>
          </a:stretch>
        </p:blipFill>
        <p:spPr>
          <a:xfrm>
            <a:off x="578149" y="5425953"/>
            <a:ext cx="8382986" cy="963636"/>
          </a:xfrm>
          <a:prstGeom prst="rect">
            <a:avLst/>
          </a:prstGeom>
        </p:spPr>
      </p:pic>
      <p:sp>
        <p:nvSpPr>
          <p:cNvPr id="7" name="Rectangle 6"/>
          <p:cNvSpPr/>
          <p:nvPr/>
        </p:nvSpPr>
        <p:spPr>
          <a:xfrm>
            <a:off x="8684457" y="1248158"/>
            <a:ext cx="3507543" cy="2585323"/>
          </a:xfrm>
          <a:prstGeom prst="rect">
            <a:avLst/>
          </a:prstGeom>
        </p:spPr>
        <p:txBody>
          <a:bodyPr wrap="square">
            <a:spAutoFit/>
          </a:bodyPr>
          <a:lstStyle/>
          <a:p>
            <a:r>
              <a:rPr lang="en-US" dirty="0">
                <a:solidFill>
                  <a:srgbClr val="A31515"/>
                </a:solidFill>
                <a:latin typeface="Consolas" panose="020B0609020204030204" pitchFamily="49" charset="0"/>
              </a:rPr>
              <a:t>├── /app/</a:t>
            </a:r>
          </a:p>
          <a:p>
            <a:r>
              <a:rPr lang="en-US" dirty="0">
                <a:solidFill>
                  <a:srgbClr val="A31515"/>
                </a:solidFill>
                <a:latin typeface="Consolas" panose="020B0609020204030204" pitchFamily="49" charset="0"/>
              </a:rPr>
              <a:t>| ├── /index.html</a:t>
            </a:r>
          </a:p>
          <a:p>
            <a:r>
              <a:rPr lang="en-US" dirty="0">
                <a:solidFill>
                  <a:srgbClr val="A31515"/>
                </a:solidFill>
                <a:latin typeface="Consolas" panose="020B0609020204030204" pitchFamily="49" charset="0"/>
              </a:rPr>
              <a:t>| ├── /multiply.js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 /sum.js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 /index.js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dist</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node_modules</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/webpack.config.js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package.json</a:t>
            </a:r>
            <a:endParaRPr lang="en-US" b="0" dirty="0">
              <a:solidFill>
                <a:srgbClr val="000000"/>
              </a:solidFill>
              <a:effectLst/>
              <a:latin typeface="Consolas" panose="020B0609020204030204" pitchFamily="49" charset="0"/>
            </a:endParaRPr>
          </a:p>
        </p:txBody>
      </p:sp>
      <p:sp>
        <p:nvSpPr>
          <p:cNvPr id="9" name="TextBox 8"/>
          <p:cNvSpPr txBox="1"/>
          <p:nvPr/>
        </p:nvSpPr>
        <p:spPr>
          <a:xfrm>
            <a:off x="423405" y="1171136"/>
            <a:ext cx="10680016" cy="523220"/>
          </a:xfrm>
          <a:prstGeom prst="rect">
            <a:avLst/>
          </a:prstGeom>
          <a:noFill/>
        </p:spPr>
        <p:txBody>
          <a:bodyPr wrap="square" rtlCol="0">
            <a:spAutoFit/>
          </a:bodyPr>
          <a:lstStyle/>
          <a:p>
            <a:r>
              <a:rPr lang="en-US" sz="2800" b="1" dirty="0">
                <a:solidFill>
                  <a:srgbClr val="000000"/>
                </a:solidFill>
                <a:latin typeface="Arial Rounded MT Bold" panose="020F0704030504030204" pitchFamily="34" charset="0"/>
                <a:cs typeface="Arial" panose="020B0604020202020204" pitchFamily="34" charset="0"/>
              </a:rPr>
              <a:t>Create File &amp; Folder</a:t>
            </a:r>
            <a:r>
              <a:rPr lang="th-TH" sz="2800" b="1" dirty="0">
                <a:solidFill>
                  <a:srgbClr val="000000"/>
                </a:solidFill>
                <a:latin typeface="Arial Rounded MT Bold" panose="020F0704030504030204" pitchFamily="34" charset="0"/>
                <a:cs typeface="Arial" panose="020B0604020202020204" pitchFamily="34" charset="0"/>
              </a:rPr>
              <a:t> </a:t>
            </a:r>
            <a:r>
              <a:rPr lang="en-US" sz="2800" b="1" dirty="0">
                <a:solidFill>
                  <a:srgbClr val="000000"/>
                </a:solidFill>
                <a:latin typeface="Arial Rounded MT Bold" panose="020F0704030504030204" pitchFamily="34" charset="0"/>
                <a:cs typeface="Arial" panose="020B0604020202020204" pitchFamily="34" charset="0"/>
              </a:rPr>
              <a:t>Based On This Structure</a:t>
            </a:r>
          </a:p>
        </p:txBody>
      </p:sp>
      <p:sp>
        <p:nvSpPr>
          <p:cNvPr id="12" name="Rectangle 11"/>
          <p:cNvSpPr/>
          <p:nvPr/>
        </p:nvSpPr>
        <p:spPr>
          <a:xfrm>
            <a:off x="578149" y="2218813"/>
            <a:ext cx="6188411" cy="1015663"/>
          </a:xfrm>
          <a:prstGeom prst="rect">
            <a:avLst/>
          </a:prstGeom>
          <a:solidFill>
            <a:schemeClr val="tx1">
              <a:lumMod val="75000"/>
              <a:lumOff val="25000"/>
            </a:schemeClr>
          </a:solidFill>
        </p:spPr>
        <p:txBody>
          <a:bodyPr wrap="square">
            <a:spAutoFit/>
          </a:bodyPr>
          <a:lstStyle/>
          <a:p>
            <a:r>
              <a:rPr lang="en-US" sz="6000" dirty="0">
                <a:solidFill>
                  <a:schemeClr val="accent4">
                    <a:lumMod val="60000"/>
                    <a:lumOff val="40000"/>
                  </a:schemeClr>
                </a:solidFill>
                <a:latin typeface="Consolas" panose="020B0609020204030204" pitchFamily="49" charset="0"/>
              </a:rPr>
              <a:t> </a:t>
            </a:r>
            <a:r>
              <a:rPr lang="en-US" sz="6000" dirty="0" err="1">
                <a:solidFill>
                  <a:schemeClr val="accent4">
                    <a:lumMod val="60000"/>
                    <a:lumOff val="40000"/>
                  </a:schemeClr>
                </a:solidFill>
                <a:latin typeface="Consolas" panose="020B0609020204030204" pitchFamily="49" charset="0"/>
              </a:rPr>
              <a:t>npm</a:t>
            </a:r>
            <a:r>
              <a:rPr lang="en-US" sz="6000" dirty="0">
                <a:solidFill>
                  <a:schemeClr val="accent4">
                    <a:lumMod val="60000"/>
                    <a:lumOff val="40000"/>
                  </a:schemeClr>
                </a:solidFill>
                <a:latin typeface="Consolas" panose="020B0609020204030204" pitchFamily="49" charset="0"/>
              </a:rPr>
              <a:t> </a:t>
            </a:r>
            <a:r>
              <a:rPr lang="en-US" sz="6000" dirty="0" err="1">
                <a:solidFill>
                  <a:schemeClr val="accent4">
                    <a:lumMod val="60000"/>
                    <a:lumOff val="40000"/>
                  </a:schemeClr>
                </a:solidFill>
                <a:latin typeface="Consolas" panose="020B0609020204030204" pitchFamily="49" charset="0"/>
              </a:rPr>
              <a:t>init</a:t>
            </a:r>
            <a:endParaRPr lang="en-US" sz="6000" b="0" dirty="0">
              <a:solidFill>
                <a:schemeClr val="accent4">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367404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Webpack.config.js</a:t>
            </a:r>
          </a:p>
        </p:txBody>
      </p:sp>
      <p:sp>
        <p:nvSpPr>
          <p:cNvPr id="2" name="Rectangle 1"/>
          <p:cNvSpPr/>
          <p:nvPr/>
        </p:nvSpPr>
        <p:spPr>
          <a:xfrm>
            <a:off x="614289" y="1121287"/>
            <a:ext cx="6096000" cy="2308324"/>
          </a:xfrm>
          <a:prstGeom prst="rect">
            <a:avLst/>
          </a:prstGeom>
          <a:solidFill>
            <a:schemeClr val="bg1">
              <a:lumMod val="95000"/>
            </a:schemeClr>
          </a:solidFill>
        </p:spPr>
        <p:txBody>
          <a:bodyPr>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path = require(</a:t>
            </a:r>
            <a:r>
              <a:rPr lang="en-US" dirty="0">
                <a:solidFill>
                  <a:srgbClr val="A31515"/>
                </a:solidFill>
                <a:latin typeface="Consolas" panose="020B0609020204030204" pitchFamily="49" charset="0"/>
              </a:rPr>
              <a:t>'path'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module.exports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entry: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src</a:t>
            </a:r>
            <a:r>
              <a:rPr lang="en-US" dirty="0">
                <a:solidFill>
                  <a:srgbClr val="A31515"/>
                </a:solidFill>
                <a:latin typeface="Consolas" panose="020B0609020204030204" pitchFamily="49" charset="0"/>
              </a:rPr>
              <a:t>/index.js'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output: {</a:t>
            </a:r>
          </a:p>
          <a:p>
            <a:r>
              <a:rPr lang="en-US" dirty="0">
                <a:solidFill>
                  <a:srgbClr val="000000"/>
                </a:solidFill>
                <a:latin typeface="Consolas" panose="020B0609020204030204" pitchFamily="49" charset="0"/>
              </a:rPr>
              <a:t>  path: </a:t>
            </a:r>
            <a:r>
              <a:rPr lang="en-US" dirty="0" err="1">
                <a:solidFill>
                  <a:srgbClr val="000000"/>
                </a:solidFill>
                <a:latin typeface="Consolas" panose="020B0609020204030204" pitchFamily="49" charset="0"/>
              </a:rPr>
              <a:t>path.resolve</a:t>
            </a:r>
            <a:r>
              <a:rPr lang="en-US" dirty="0">
                <a:solidFill>
                  <a:srgbClr val="000000"/>
                </a:solidFill>
                <a:latin typeface="Consolas" panose="020B0609020204030204" pitchFamily="49" charset="0"/>
              </a:rPr>
              <a:t>(__</a:t>
            </a:r>
            <a:r>
              <a:rPr lang="en-US" dirty="0" err="1">
                <a:solidFill>
                  <a:srgbClr val="000000"/>
                </a:solidFill>
                <a:latin typeface="Consolas" panose="020B0609020204030204" pitchFamily="49" charset="0"/>
              </a:rPr>
              <a:t>dirname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dist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filename: </a:t>
            </a:r>
            <a:r>
              <a:rPr lang="en-US" dirty="0">
                <a:solidFill>
                  <a:srgbClr val="A31515"/>
                </a:solidFill>
                <a:latin typeface="Consolas" panose="020B0609020204030204" pitchFamily="49" charset="0"/>
              </a:rPr>
              <a:t>'bundle.js'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614289" y="4680181"/>
            <a:ext cx="9303434" cy="789478"/>
          </a:xfrm>
          <a:prstGeom prst="rect">
            <a:avLst/>
          </a:prstGeom>
        </p:spPr>
      </p:pic>
      <p:sp>
        <p:nvSpPr>
          <p:cNvPr id="13" name="TextBox 12"/>
          <p:cNvSpPr txBox="1"/>
          <p:nvPr/>
        </p:nvSpPr>
        <p:spPr>
          <a:xfrm>
            <a:off x="283405" y="3700953"/>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Run this command</a:t>
            </a:r>
          </a:p>
        </p:txBody>
      </p:sp>
    </p:spTree>
    <p:extLst>
      <p:ext uri="{BB962C8B-B14F-4D97-AF65-F5344CB8AC3E}">
        <p14:creationId xmlns:p14="http://schemas.microsoft.com/office/powerpoint/2010/main" val="110257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5457" y="1724643"/>
            <a:ext cx="8463030" cy="2554545"/>
          </a:xfrm>
          <a:prstGeom prst="rect">
            <a:avLst/>
          </a:prstGeom>
          <a:noFill/>
        </p:spPr>
        <p:txBody>
          <a:bodyPr wrap="square" rtlCol="0">
            <a:spAutoFit/>
          </a:bodyPr>
          <a:lstStyle/>
          <a:p>
            <a:r>
              <a:rPr lang="en-US" sz="8000" b="1" dirty="0">
                <a:solidFill>
                  <a:srgbClr val="000000"/>
                </a:solidFill>
                <a:latin typeface="Arial Rounded MT Bold" panose="020F0704030504030204" pitchFamily="34" charset="0"/>
                <a:cs typeface="Arial" panose="020B0604020202020204" pitchFamily="34" charset="0"/>
              </a:rPr>
              <a:t>How to use ES6 with </a:t>
            </a:r>
            <a:r>
              <a:rPr lang="en-US" sz="8000" b="1" dirty="0" err="1">
                <a:solidFill>
                  <a:srgbClr val="000000"/>
                </a:solidFill>
                <a:latin typeface="Arial Rounded MT Bold" panose="020F0704030504030204" pitchFamily="34" charset="0"/>
                <a:cs typeface="Arial" panose="020B0604020202020204" pitchFamily="34" charset="0"/>
              </a:rPr>
              <a:t>webpack</a:t>
            </a:r>
            <a:r>
              <a:rPr lang="en-US" sz="8000" b="1" dirty="0">
                <a:solidFill>
                  <a:srgbClr val="000000"/>
                </a:solidFill>
                <a:latin typeface="Arial Rounded MT Bold" panose="020F0704030504030204" pitchFamily="34" charset="0"/>
                <a:cs typeface="Arial" panose="020B0604020202020204" pitchFamily="34" charset="0"/>
              </a:rPr>
              <a:t> </a:t>
            </a:r>
            <a:r>
              <a:rPr lang="th-TH" sz="8000" b="1" dirty="0">
                <a:solidFill>
                  <a:srgbClr val="000000"/>
                </a:solidFill>
                <a:latin typeface="Arial Rounded MT Bold" panose="020F0704030504030204" pitchFamily="34" charset="0"/>
                <a:cs typeface="Arial" panose="020B0604020202020204" pitchFamily="34" charset="0"/>
              </a:rPr>
              <a:t>?</a:t>
            </a:r>
            <a:endParaRPr lang="en-US" sz="8000" b="1" dirty="0">
              <a:solidFill>
                <a:srgbClr val="000000"/>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814302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3582" y="2320991"/>
            <a:ext cx="12032974" cy="1323439"/>
          </a:xfrm>
          <a:prstGeom prst="rect">
            <a:avLst/>
          </a:prstGeom>
          <a:noFill/>
        </p:spPr>
        <p:txBody>
          <a:bodyPr wrap="square" rtlCol="0">
            <a:spAutoFit/>
          </a:bodyPr>
          <a:lstStyle/>
          <a:p>
            <a:r>
              <a:rPr lang="en-US" sz="8000" b="1" dirty="0" err="1">
                <a:solidFill>
                  <a:srgbClr val="000000"/>
                </a:solidFill>
                <a:latin typeface="Arial Rounded MT Bold" panose="020F0704030504030204" pitchFamily="34" charset="0"/>
                <a:cs typeface="Arial" panose="020B0604020202020204" pitchFamily="34" charset="0"/>
              </a:rPr>
              <a:t>Ans</a:t>
            </a:r>
            <a:r>
              <a:rPr lang="en-US" sz="8000" b="1" dirty="0">
                <a:solidFill>
                  <a:srgbClr val="000000"/>
                </a:solidFill>
                <a:latin typeface="Arial Rounded MT Bold" panose="020F0704030504030204" pitchFamily="34" charset="0"/>
                <a:cs typeface="Arial" panose="020B0604020202020204" pitchFamily="34" charset="0"/>
              </a:rPr>
              <a:t> : </a:t>
            </a:r>
            <a:r>
              <a:rPr lang="en-US" sz="8000" b="1" dirty="0" err="1">
                <a:solidFill>
                  <a:srgbClr val="000000"/>
                </a:solidFill>
                <a:latin typeface="Arial Rounded MT Bold" panose="020F0704030504030204" pitchFamily="34" charset="0"/>
                <a:cs typeface="Arial" panose="020B0604020202020204" pitchFamily="34" charset="0"/>
              </a:rPr>
              <a:t>webpack</a:t>
            </a:r>
            <a:r>
              <a:rPr lang="en-US" sz="8000" b="1" dirty="0">
                <a:solidFill>
                  <a:srgbClr val="000000"/>
                </a:solidFill>
                <a:latin typeface="Arial Rounded MT Bold" panose="020F0704030504030204" pitchFamily="34" charset="0"/>
                <a:cs typeface="Arial" panose="020B0604020202020204" pitchFamily="34" charset="0"/>
              </a:rPr>
              <a:t> + loader</a:t>
            </a:r>
          </a:p>
        </p:txBody>
      </p:sp>
    </p:spTree>
    <p:extLst>
      <p:ext uri="{BB962C8B-B14F-4D97-AF65-F5344CB8AC3E}">
        <p14:creationId xmlns:p14="http://schemas.microsoft.com/office/powerpoint/2010/main" val="3341978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err="1">
                <a:solidFill>
                  <a:srgbClr val="000000"/>
                </a:solidFill>
                <a:latin typeface="Arial Rounded MT Bold" panose="020F0704030504030204" pitchFamily="34" charset="0"/>
                <a:cs typeface="Arial" panose="020B0604020202020204" pitchFamily="34" charset="0"/>
              </a:rPr>
              <a:t>Webpack</a:t>
            </a:r>
            <a:r>
              <a:rPr lang="th-TH" sz="4000" b="1" dirty="0">
                <a:solidFill>
                  <a:srgbClr val="000000"/>
                </a:solidFill>
                <a:latin typeface="Arial Rounded MT Bold" panose="020F0704030504030204" pitchFamily="34" charset="0"/>
                <a:cs typeface="Arial" panose="020B0604020202020204" pitchFamily="34" charset="0"/>
              </a:rPr>
              <a:t> + </a:t>
            </a:r>
            <a:r>
              <a:rPr lang="en-US" sz="4000" b="1" dirty="0">
                <a:solidFill>
                  <a:srgbClr val="000000"/>
                </a:solidFill>
                <a:latin typeface="Arial Rounded MT Bold" panose="020F0704030504030204" pitchFamily="34" charset="0"/>
                <a:cs typeface="Arial" panose="020B0604020202020204" pitchFamily="34" charset="0"/>
              </a:rPr>
              <a:t>Babel</a:t>
            </a:r>
          </a:p>
        </p:txBody>
      </p:sp>
      <p:pic>
        <p:nvPicPr>
          <p:cNvPr id="2050" name="Picture 2" descr="https://cdn-images-1.medium.com/max/800/1*43_9024fQOfFJTWQZPiAS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174" y="1292087"/>
            <a:ext cx="8547652" cy="427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dn-images-1.medium.com/max/800/1*NAWXthxz56l_hxBU1Or--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356" y="263707"/>
            <a:ext cx="8414280" cy="631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55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ES6 for build </a:t>
            </a:r>
            <a:r>
              <a:rPr lang="en-US" sz="4000" b="1" dirty="0" err="1">
                <a:solidFill>
                  <a:srgbClr val="000000"/>
                </a:solidFill>
                <a:latin typeface="Arial Rounded MT Bold" panose="020F0704030504030204" pitchFamily="34" charset="0"/>
                <a:cs typeface="Arial" panose="020B0604020202020204" pitchFamily="34" charset="0"/>
              </a:rPr>
              <a:t>webpack</a:t>
            </a:r>
            <a:endParaRPr lang="en-US" sz="4000" b="1" dirty="0">
              <a:solidFill>
                <a:srgbClr val="000000"/>
              </a:solidFill>
              <a:latin typeface="Arial Rounded MT Bold" panose="020F0704030504030204" pitchFamily="34" charset="0"/>
              <a:cs typeface="Arial" panose="020B0604020202020204" pitchFamily="34" charset="0"/>
            </a:endParaRPr>
          </a:p>
        </p:txBody>
      </p:sp>
      <p:sp>
        <p:nvSpPr>
          <p:cNvPr id="8" name="Rectangle 7"/>
          <p:cNvSpPr/>
          <p:nvPr/>
        </p:nvSpPr>
        <p:spPr>
          <a:xfrm>
            <a:off x="516835" y="1106088"/>
            <a:ext cx="4147930" cy="1200329"/>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sum.js</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sum = (a, b)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 + b;</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sum;</a:t>
            </a:r>
            <a:endParaRPr lang="en-US" b="0" dirty="0">
              <a:solidFill>
                <a:srgbClr val="000000"/>
              </a:solidFill>
              <a:effectLst/>
              <a:latin typeface="Consolas" panose="020B0609020204030204" pitchFamily="49"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858" y="782060"/>
            <a:ext cx="922972" cy="922972"/>
          </a:xfrm>
          <a:prstGeom prst="rect">
            <a:avLst/>
          </a:prstGeom>
        </p:spPr>
      </p:pic>
      <p:sp>
        <p:nvSpPr>
          <p:cNvPr id="10" name="Rectangle 9"/>
          <p:cNvSpPr/>
          <p:nvPr/>
        </p:nvSpPr>
        <p:spPr>
          <a:xfrm>
            <a:off x="516835" y="2771274"/>
            <a:ext cx="4147930" cy="3416320"/>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multiply.js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sum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multiply = (a, b)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let</a:t>
            </a:r>
            <a:r>
              <a:rPr lang="en-US" dirty="0">
                <a:solidFill>
                  <a:srgbClr val="000000"/>
                </a:solidFill>
                <a:latin typeface="Consolas" panose="020B0609020204030204" pitchFamily="49" charset="0"/>
              </a:rPr>
              <a:t> total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;i&lt;</a:t>
            </a:r>
            <a:r>
              <a:rPr lang="en-US" dirty="0" err="1">
                <a:solidFill>
                  <a:srgbClr val="000000"/>
                </a:solidFill>
                <a:latin typeface="Consolas" panose="020B0609020204030204" pitchFamily="49" charset="0"/>
              </a:rPr>
              <a:t>b;i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total = sum(a, total);</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total;</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multiply;</a:t>
            </a:r>
            <a:endParaRPr lang="en-US" b="0" dirty="0">
              <a:solidFill>
                <a:srgbClr val="000000"/>
              </a:solidFill>
              <a:effectLst/>
              <a:latin typeface="Consolas" panose="020B0609020204030204" pitchFamily="49"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142" y="2490723"/>
            <a:ext cx="939688" cy="939688"/>
          </a:xfrm>
          <a:prstGeom prst="rect">
            <a:avLst/>
          </a:prstGeom>
        </p:spPr>
      </p:pic>
      <p:sp>
        <p:nvSpPr>
          <p:cNvPr id="11" name="Rectangle 10"/>
          <p:cNvSpPr/>
          <p:nvPr/>
        </p:nvSpPr>
        <p:spPr>
          <a:xfrm>
            <a:off x="5027831" y="1059562"/>
            <a:ext cx="6885874" cy="2585323"/>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index.js - our application logic</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multiply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'./multiply'</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sum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totalMultiply</a:t>
            </a:r>
            <a:r>
              <a:rPr lang="en-US" dirty="0">
                <a:solidFill>
                  <a:srgbClr val="000000"/>
                </a:solidFill>
                <a:latin typeface="Consolas" panose="020B0609020204030204" pitchFamily="49" charset="0"/>
              </a:rPr>
              <a:t> = multiply(</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totalSum</a:t>
            </a:r>
            <a:r>
              <a:rPr lang="en-US" dirty="0">
                <a:solidFill>
                  <a:srgbClr val="000000"/>
                </a:solidFill>
                <a:latin typeface="Consolas" panose="020B0609020204030204" pitchFamily="49" charset="0"/>
              </a:rPr>
              <a:t> = sum(</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`Product of 5 and 3 = </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totalMultiply</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`Sum of 5 and 3 = </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totalSum</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1081" y="712351"/>
            <a:ext cx="1089720" cy="1089720"/>
          </a:xfrm>
          <a:prstGeom prst="rect">
            <a:avLst/>
          </a:prstGeom>
        </p:spPr>
      </p:pic>
      <p:sp>
        <p:nvSpPr>
          <p:cNvPr id="13" name="Rectangle 12"/>
          <p:cNvSpPr/>
          <p:nvPr/>
        </p:nvSpPr>
        <p:spPr>
          <a:xfrm>
            <a:off x="5027830" y="4122442"/>
            <a:ext cx="6096000" cy="2031325"/>
          </a:xfrm>
          <a:prstGeom prst="rect">
            <a:avLst/>
          </a:prstGeom>
          <a:solidFill>
            <a:schemeClr val="bg1">
              <a:lumMod val="95000"/>
            </a:schemeClr>
          </a:solidFill>
        </p:spPr>
        <p:txBody>
          <a:bodyPr>
            <a:spAutoFit/>
          </a:bodyPr>
          <a:lstStyle/>
          <a:p>
            <a:r>
              <a:rPr lang="en-US" dirty="0">
                <a:solidFill>
                  <a:srgbClr val="008000"/>
                </a:solidFill>
                <a:latin typeface="Consolas" panose="020B0609020204030204" pitchFamily="49" charset="0"/>
              </a:rPr>
              <a:t>&lt;!-- // index.html - our entry point to our application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  &lt;head&gt;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    &lt;script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dist</a:t>
            </a:r>
            <a:r>
              <a:rPr lang="en-US" dirty="0">
                <a:solidFill>
                  <a:srgbClr val="0000FF"/>
                </a:solidFill>
                <a:latin typeface="Consolas" panose="020B0609020204030204" pitchFamily="49" charset="0"/>
              </a:rPr>
              <a:t>/bundle.js""&gt;</a:t>
            </a:r>
            <a:r>
              <a:rPr lang="en-US" dirty="0">
                <a:solidFill>
                  <a:srgbClr val="CD3131"/>
                </a:solidFill>
                <a:latin typeface="Consolas" panose="020B0609020204030204" pitchFamily="49" charset="0"/>
              </a:rPr>
              <a:t>&lt;</a:t>
            </a:r>
            <a:r>
              <a:rPr lang="en-US" dirty="0">
                <a:solidFill>
                  <a:srgbClr val="0000FF"/>
                </a:solidFill>
                <a:latin typeface="Consolas" panose="020B0609020204030204" pitchFamily="49" charset="0"/>
              </a:rPr>
              <a:t>/script&gt;</a:t>
            </a:r>
            <a:endParaRPr lang="en-US" dirty="0">
              <a:solidFill>
                <a:srgbClr val="000000"/>
              </a:solidFill>
              <a:latin typeface="Consolas" panose="020B0609020204030204" pitchFamily="49" charset="0"/>
            </a:endParaRPr>
          </a:p>
          <a:p>
            <a:r>
              <a:rPr lang="en-US" dirty="0">
                <a:solidFill>
                  <a:srgbClr val="CD3131"/>
                </a:solidFill>
                <a:latin typeface="Consolas" panose="020B0609020204030204" pitchFamily="49" charset="0"/>
              </a:rPr>
              <a:t>  &lt;</a:t>
            </a:r>
            <a:r>
              <a:rPr lang="en-US" dirty="0">
                <a:solidFill>
                  <a:srgbClr val="0000FF"/>
                </a:solidFill>
                <a:latin typeface="Consolas" panose="020B0609020204030204" pitchFamily="49" charset="0"/>
              </a:rPr>
              <a:t>/head&gt;</a:t>
            </a:r>
            <a:endParaRPr lang="en-US" dirty="0">
              <a:solidFill>
                <a:srgbClr val="000000"/>
              </a:solidFill>
              <a:latin typeface="Consolas" panose="020B0609020204030204" pitchFamily="49" charset="0"/>
            </a:endParaRPr>
          </a:p>
          <a:p>
            <a:r>
              <a:rPr lang="en-US" dirty="0">
                <a:solidFill>
                  <a:srgbClr val="CD3131"/>
                </a:solidFill>
                <a:latin typeface="Consolas" panose="020B0609020204030204" pitchFamily="49" charset="0"/>
              </a:rPr>
              <a:t>&lt;</a:t>
            </a:r>
            <a:r>
              <a:rPr lang="en-US" dirty="0">
                <a:solidFill>
                  <a:srgbClr val="0000FF"/>
                </a:solidFill>
                <a:latin typeface="Consolas" panose="020B0609020204030204" pitchFamily="49" charset="0"/>
              </a:rPr>
              <a:t>/html&gt;</a:t>
            </a:r>
            <a:endParaRPr lang="en-US" b="0" dirty="0">
              <a:solidFill>
                <a:srgbClr val="000000"/>
              </a:solidFill>
              <a:effectLst/>
              <a:latin typeface="Consolas" panose="020B0609020204030204" pitchFamily="49" charset="0"/>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1081" y="3796914"/>
            <a:ext cx="845134" cy="845134"/>
          </a:xfrm>
          <a:prstGeom prst="rect">
            <a:avLst/>
          </a:prstGeom>
        </p:spPr>
      </p:pic>
    </p:spTree>
    <p:extLst>
      <p:ext uri="{BB962C8B-B14F-4D97-AF65-F5344CB8AC3E}">
        <p14:creationId xmlns:p14="http://schemas.microsoft.com/office/powerpoint/2010/main" val="3326182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Webpack.config.js</a:t>
            </a:r>
          </a:p>
        </p:txBody>
      </p:sp>
      <p:sp>
        <p:nvSpPr>
          <p:cNvPr id="4" name="Rectangle 3"/>
          <p:cNvSpPr/>
          <p:nvPr/>
        </p:nvSpPr>
        <p:spPr>
          <a:xfrm>
            <a:off x="569844" y="921782"/>
            <a:ext cx="6096000" cy="5632311"/>
          </a:xfrm>
          <a:prstGeom prst="rect">
            <a:avLst/>
          </a:prstGeom>
          <a:solidFill>
            <a:schemeClr val="bg1">
              <a:lumMod val="95000"/>
            </a:schemeClr>
          </a:solidFill>
        </p:spPr>
        <p:txBody>
          <a:bodyPr>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path = require(</a:t>
            </a:r>
            <a:r>
              <a:rPr lang="en-US" dirty="0">
                <a:solidFill>
                  <a:srgbClr val="A31515"/>
                </a:solidFill>
                <a:latin typeface="Consolas" panose="020B0609020204030204" pitchFamily="49" charset="0"/>
              </a:rPr>
              <a:t>'path'</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module.exports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entry: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src</a:t>
            </a:r>
            <a:r>
              <a:rPr lang="en-US" dirty="0">
                <a:solidFill>
                  <a:srgbClr val="A31515"/>
                </a:solidFill>
                <a:latin typeface="Consolas" panose="020B0609020204030204" pitchFamily="49" charset="0"/>
              </a:rPr>
              <a:t>/index.js'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output: {</a:t>
            </a:r>
          </a:p>
          <a:p>
            <a:r>
              <a:rPr lang="en-US" dirty="0">
                <a:solidFill>
                  <a:srgbClr val="000000"/>
                </a:solidFill>
                <a:latin typeface="Consolas" panose="020B0609020204030204" pitchFamily="49" charset="0"/>
              </a:rPr>
              <a:t>    path: </a:t>
            </a:r>
            <a:r>
              <a:rPr lang="en-US" dirty="0" err="1">
                <a:solidFill>
                  <a:srgbClr val="000000"/>
                </a:solidFill>
                <a:latin typeface="Consolas" panose="020B0609020204030204" pitchFamily="49" charset="0"/>
              </a:rPr>
              <a:t>path.resolve</a:t>
            </a:r>
            <a:r>
              <a:rPr lang="en-US" dirty="0">
                <a:solidFill>
                  <a:srgbClr val="000000"/>
                </a:solidFill>
                <a:latin typeface="Consolas" panose="020B0609020204030204" pitchFamily="49" charset="0"/>
              </a:rPr>
              <a:t>(__</a:t>
            </a:r>
            <a:r>
              <a:rPr lang="en-US" dirty="0" err="1">
                <a:solidFill>
                  <a:srgbClr val="000000"/>
                </a:solidFill>
                <a:latin typeface="Consolas" panose="020B0609020204030204" pitchFamily="49" charset="0"/>
              </a:rPr>
              <a:t>dirname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dist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filename: </a:t>
            </a:r>
            <a:r>
              <a:rPr lang="en-US" dirty="0">
                <a:solidFill>
                  <a:srgbClr val="A31515"/>
                </a:solidFill>
                <a:latin typeface="Consolas" panose="020B0609020204030204" pitchFamily="49" charset="0"/>
              </a:rPr>
              <a:t>'bundle.js'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module: {</a:t>
            </a:r>
          </a:p>
          <a:p>
            <a:r>
              <a:rPr lang="en-US" dirty="0">
                <a:solidFill>
                  <a:srgbClr val="000000"/>
                </a:solidFill>
                <a:latin typeface="Consolas" panose="020B0609020204030204" pitchFamily="49" charset="0"/>
              </a:rPr>
              <a:t>    loaders: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test:</a:t>
            </a:r>
            <a:r>
              <a:rPr lang="en-US" dirty="0">
                <a:solidFill>
                  <a:srgbClr val="811F3F"/>
                </a:solidFill>
                <a:latin typeface="Consolas" panose="020B0609020204030204" pitchFamily="49" charset="0"/>
              </a:rPr>
              <a:t> /\.</a:t>
            </a:r>
            <a:r>
              <a:rPr lang="en-US" dirty="0" err="1">
                <a:solidFill>
                  <a:srgbClr val="811F3F"/>
                </a:solidFill>
                <a:latin typeface="Consolas" panose="020B0609020204030204" pitchFamily="49" charset="0"/>
              </a:rPr>
              <a:t>js</a:t>
            </a:r>
            <a:r>
              <a:rPr lang="en-US" dirty="0">
                <a:solidFill>
                  <a:srgbClr val="0000FF"/>
                </a:solidFill>
                <a:latin typeface="Consolas" panose="020B0609020204030204" pitchFamily="49" charset="0"/>
              </a:rPr>
              <a:t>$</a:t>
            </a:r>
            <a:r>
              <a:rPr lang="en-US" dirty="0">
                <a:solidFill>
                  <a:srgbClr val="811F3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loader: </a:t>
            </a:r>
            <a:r>
              <a:rPr lang="en-US" dirty="0">
                <a:solidFill>
                  <a:srgbClr val="A31515"/>
                </a:solidFill>
                <a:latin typeface="Consolas" panose="020B0609020204030204" pitchFamily="49" charset="0"/>
              </a:rPr>
              <a:t>'babel-loader'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exclude:</a:t>
            </a:r>
            <a:r>
              <a:rPr lang="en-US" dirty="0">
                <a:solidFill>
                  <a:srgbClr val="811F3F"/>
                </a:solidFill>
                <a:latin typeface="Consolas" panose="020B0609020204030204" pitchFamily="49" charset="0"/>
              </a:rPr>
              <a:t> /</a:t>
            </a:r>
            <a:r>
              <a:rPr lang="en-US" dirty="0" err="1">
                <a:solidFill>
                  <a:srgbClr val="811F3F"/>
                </a:solidFill>
                <a:latin typeface="Consolas" panose="020B0609020204030204" pitchFamily="49" charset="0"/>
              </a:rPr>
              <a:t>node_modules</a:t>
            </a:r>
            <a:r>
              <a:rPr lang="en-US" dirty="0">
                <a:solidFill>
                  <a:srgbClr val="811F3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query: {</a:t>
            </a:r>
          </a:p>
          <a:p>
            <a:r>
              <a:rPr lang="en-US" dirty="0">
                <a:solidFill>
                  <a:srgbClr val="000000"/>
                </a:solidFill>
                <a:latin typeface="Consolas" panose="020B0609020204030204" pitchFamily="49" charset="0"/>
              </a:rPr>
              <a:t>          presets: [</a:t>
            </a:r>
            <a:r>
              <a:rPr lang="en-US" dirty="0">
                <a:solidFill>
                  <a:srgbClr val="A31515"/>
                </a:solidFill>
                <a:latin typeface="Consolas" panose="020B0609020204030204" pitchFamily="49" charset="0"/>
              </a:rPr>
              <a:t>'es2015'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48724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0879" y="5242651"/>
            <a:ext cx="8647512" cy="789478"/>
          </a:xfrm>
          <a:prstGeom prst="rect">
            <a:avLst/>
          </a:prstGeom>
        </p:spPr>
      </p:pic>
      <p:sp>
        <p:nvSpPr>
          <p:cNvPr id="13" name="TextBox 12"/>
          <p:cNvSpPr txBox="1"/>
          <p:nvPr/>
        </p:nvSpPr>
        <p:spPr>
          <a:xfrm>
            <a:off x="362918" y="215631"/>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Run this command</a:t>
            </a:r>
          </a:p>
        </p:txBody>
      </p:sp>
      <p:pic>
        <p:nvPicPr>
          <p:cNvPr id="4" name="Picture 3"/>
          <p:cNvPicPr>
            <a:picLocks noChangeAspect="1"/>
          </p:cNvPicPr>
          <p:nvPr/>
        </p:nvPicPr>
        <p:blipFill>
          <a:blip r:embed="rId3"/>
          <a:stretch>
            <a:fillRect/>
          </a:stretch>
        </p:blipFill>
        <p:spPr>
          <a:xfrm>
            <a:off x="666270" y="2659937"/>
            <a:ext cx="8647512" cy="801756"/>
          </a:xfrm>
          <a:prstGeom prst="rect">
            <a:avLst/>
          </a:prstGeom>
        </p:spPr>
      </p:pic>
      <p:pic>
        <p:nvPicPr>
          <p:cNvPr id="5" name="Picture 4"/>
          <p:cNvPicPr>
            <a:picLocks noChangeAspect="1"/>
          </p:cNvPicPr>
          <p:nvPr/>
        </p:nvPicPr>
        <p:blipFill>
          <a:blip r:embed="rId4"/>
          <a:stretch>
            <a:fillRect/>
          </a:stretch>
        </p:blipFill>
        <p:spPr>
          <a:xfrm>
            <a:off x="690879" y="3981433"/>
            <a:ext cx="8598294" cy="741478"/>
          </a:xfrm>
          <a:prstGeom prst="rect">
            <a:avLst/>
          </a:prstGeom>
        </p:spPr>
      </p:pic>
      <p:pic>
        <p:nvPicPr>
          <p:cNvPr id="7" name="Picture 6"/>
          <p:cNvPicPr>
            <a:picLocks noChangeAspect="1"/>
          </p:cNvPicPr>
          <p:nvPr/>
        </p:nvPicPr>
        <p:blipFill>
          <a:blip r:embed="rId5"/>
          <a:stretch>
            <a:fillRect/>
          </a:stretch>
        </p:blipFill>
        <p:spPr>
          <a:xfrm>
            <a:off x="666270" y="1265738"/>
            <a:ext cx="8647512" cy="791032"/>
          </a:xfrm>
          <a:prstGeom prst="rect">
            <a:avLst/>
          </a:prstGeom>
        </p:spPr>
      </p:pic>
    </p:spTree>
    <p:extLst>
      <p:ext uri="{BB962C8B-B14F-4D97-AF65-F5344CB8AC3E}">
        <p14:creationId xmlns:p14="http://schemas.microsoft.com/office/powerpoint/2010/main" val="17735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340" y="-475299"/>
            <a:ext cx="15619991" cy="8789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3732"/>
            <a:ext cx="12192000" cy="3962400"/>
          </a:xfrm>
          <a:prstGeom prst="rect">
            <a:avLst/>
          </a:prstGeom>
        </p:spPr>
      </p:pic>
    </p:spTree>
    <p:extLst>
      <p:ext uri="{BB962C8B-B14F-4D97-AF65-F5344CB8AC3E}">
        <p14:creationId xmlns:p14="http://schemas.microsoft.com/office/powerpoint/2010/main" val="3711036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5531" y="1642406"/>
            <a:ext cx="5581650" cy="1543050"/>
          </a:xfrm>
          <a:prstGeom prst="rect">
            <a:avLst/>
          </a:prstGeom>
        </p:spPr>
      </p:pic>
      <p:pic>
        <p:nvPicPr>
          <p:cNvPr id="6" name="Picture 5"/>
          <p:cNvPicPr>
            <a:picLocks noChangeAspect="1"/>
          </p:cNvPicPr>
          <p:nvPr/>
        </p:nvPicPr>
        <p:blipFill>
          <a:blip r:embed="rId3"/>
          <a:stretch>
            <a:fillRect/>
          </a:stretch>
        </p:blipFill>
        <p:spPr>
          <a:xfrm>
            <a:off x="6177181" y="1642406"/>
            <a:ext cx="5553075" cy="3295650"/>
          </a:xfrm>
          <a:prstGeom prst="rect">
            <a:avLst/>
          </a:prstGeom>
        </p:spPr>
      </p:pic>
      <p:sp>
        <p:nvSpPr>
          <p:cNvPr id="7" name="Rectangle 6"/>
          <p:cNvSpPr/>
          <p:nvPr/>
        </p:nvSpPr>
        <p:spPr>
          <a:xfrm>
            <a:off x="595531" y="1079974"/>
            <a:ext cx="2264979" cy="369332"/>
          </a:xfrm>
          <a:prstGeom prst="rect">
            <a:avLst/>
          </a:prstGeom>
        </p:spPr>
        <p:txBody>
          <a:bodyPr wrap="none">
            <a:spAutoFit/>
          </a:bodyPr>
          <a:lstStyle/>
          <a:p>
            <a:r>
              <a:rPr lang="en-US" dirty="0"/>
              <a:t>http://babeljs.io/repl/</a:t>
            </a:r>
          </a:p>
        </p:txBody>
      </p:sp>
      <p:sp>
        <p:nvSpPr>
          <p:cNvPr id="8" name="TextBox 7"/>
          <p:cNvSpPr txBox="1"/>
          <p:nvPr/>
        </p:nvSpPr>
        <p:spPr>
          <a:xfrm>
            <a:off x="362918" y="215631"/>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cs typeface="Arial" panose="020B0604020202020204" pitchFamily="34" charset="0"/>
              </a:rPr>
              <a:t>ES6 after past </a:t>
            </a:r>
            <a:r>
              <a:rPr lang="en-US" sz="4000" b="1" dirty="0" err="1">
                <a:solidFill>
                  <a:srgbClr val="000000"/>
                </a:solidFill>
                <a:latin typeface="Arial Rounded MT Bold" panose="020F0704030504030204" pitchFamily="34" charset="0"/>
                <a:cs typeface="Arial" panose="020B0604020202020204" pitchFamily="34" charset="0"/>
              </a:rPr>
              <a:t>webpack</a:t>
            </a:r>
            <a:endParaRPr lang="en-US" sz="4000" b="1" dirty="0">
              <a:solidFill>
                <a:srgbClr val="000000"/>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308991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0796" y="250227"/>
            <a:ext cx="9610725" cy="2028825"/>
          </a:xfrm>
          <a:prstGeom prst="rect">
            <a:avLst/>
          </a:prstGeom>
        </p:spPr>
      </p:pic>
      <p:pic>
        <p:nvPicPr>
          <p:cNvPr id="3" name="Picture 2"/>
          <p:cNvPicPr>
            <a:picLocks noChangeAspect="1"/>
          </p:cNvPicPr>
          <p:nvPr/>
        </p:nvPicPr>
        <p:blipFill>
          <a:blip r:embed="rId3"/>
          <a:stretch>
            <a:fillRect/>
          </a:stretch>
        </p:blipFill>
        <p:spPr>
          <a:xfrm>
            <a:off x="560796" y="2547982"/>
            <a:ext cx="5505450" cy="2019300"/>
          </a:xfrm>
          <a:prstGeom prst="rect">
            <a:avLst/>
          </a:prstGeom>
        </p:spPr>
      </p:pic>
      <p:pic>
        <p:nvPicPr>
          <p:cNvPr id="4" name="Picture 3"/>
          <p:cNvPicPr>
            <a:picLocks noChangeAspect="1"/>
          </p:cNvPicPr>
          <p:nvPr/>
        </p:nvPicPr>
        <p:blipFill>
          <a:blip r:embed="rId4"/>
          <a:stretch>
            <a:fillRect/>
          </a:stretch>
        </p:blipFill>
        <p:spPr>
          <a:xfrm>
            <a:off x="6066246" y="2547982"/>
            <a:ext cx="5486400" cy="4133850"/>
          </a:xfrm>
          <a:prstGeom prst="rect">
            <a:avLst/>
          </a:prstGeom>
        </p:spPr>
      </p:pic>
    </p:spTree>
    <p:extLst>
      <p:ext uri="{BB962C8B-B14F-4D97-AF65-F5344CB8AC3E}">
        <p14:creationId xmlns:p14="http://schemas.microsoft.com/office/powerpoint/2010/main" val="1978703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0693" y="1116464"/>
            <a:ext cx="6096000" cy="1754326"/>
          </a:xfrm>
          <a:prstGeom prst="rect">
            <a:avLst/>
          </a:prstGeom>
        </p:spPr>
        <p:txBody>
          <a:bodyPr>
            <a:spAutoFit/>
          </a:bodyPr>
          <a:lstStyle/>
          <a:p>
            <a:r>
              <a:rPr lang="en-US" dirty="0">
                <a:solidFill>
                  <a:srgbClr val="000000"/>
                </a:solidFill>
                <a:latin typeface="Arial Rounded MT Bold" panose="020F0704030504030204" pitchFamily="34" charset="0"/>
              </a:rPr>
              <a:t>- Setup React environment</a:t>
            </a:r>
          </a:p>
          <a:p>
            <a:r>
              <a:rPr lang="en-US" dirty="0">
                <a:solidFill>
                  <a:srgbClr val="000000"/>
                </a:solidFill>
                <a:latin typeface="Arial Rounded MT Bold" panose="020F0704030504030204" pitchFamily="34" charset="0"/>
              </a:rPr>
              <a:t>- </a:t>
            </a:r>
            <a:r>
              <a:rPr lang="en-US" dirty="0" err="1">
                <a:solidFill>
                  <a:srgbClr val="000000"/>
                </a:solidFill>
                <a:latin typeface="Arial Rounded MT Bold" panose="020F0704030504030204" pitchFamily="34" charset="0"/>
              </a:rPr>
              <a:t>Polyfill</a:t>
            </a:r>
            <a:r>
              <a:rPr lang="en-US" dirty="0">
                <a:solidFill>
                  <a:srgbClr val="000000"/>
                </a:solidFill>
                <a:latin typeface="Arial Rounded MT Bold" panose="020F0704030504030204" pitchFamily="34" charset="0"/>
              </a:rPr>
              <a:t> JavaScript</a:t>
            </a:r>
          </a:p>
          <a:p>
            <a:r>
              <a:rPr lang="en-US" dirty="0">
                <a:solidFill>
                  <a:srgbClr val="000000"/>
                </a:solidFill>
                <a:latin typeface="Arial Rounded MT Bold" panose="020F0704030504030204" pitchFamily="34" charset="0"/>
              </a:rPr>
              <a:t>- CSS </a:t>
            </a:r>
            <a:r>
              <a:rPr lang="en-US" dirty="0" err="1">
                <a:solidFill>
                  <a:srgbClr val="000000"/>
                </a:solidFill>
                <a:latin typeface="Arial Rounded MT Bold" panose="020F0704030504030204" pitchFamily="34" charset="0"/>
              </a:rPr>
              <a:t>Prefixer</a:t>
            </a:r>
            <a:endParaRPr lang="en-US" dirty="0">
              <a:solidFill>
                <a:srgbClr val="000000"/>
              </a:solidFill>
              <a:latin typeface="Arial Rounded MT Bold" panose="020F0704030504030204" pitchFamily="34" charset="0"/>
            </a:endParaRPr>
          </a:p>
          <a:p>
            <a:r>
              <a:rPr lang="en-US" dirty="0">
                <a:solidFill>
                  <a:srgbClr val="000000"/>
                </a:solidFill>
                <a:latin typeface="Arial Rounded MT Bold" panose="020F0704030504030204" pitchFamily="34" charset="0"/>
              </a:rPr>
              <a:t>- Dev Server</a:t>
            </a:r>
          </a:p>
          <a:p>
            <a:r>
              <a:rPr lang="en-US" dirty="0">
                <a:solidFill>
                  <a:srgbClr val="000000"/>
                </a:solidFill>
                <a:latin typeface="Arial Rounded MT Bold" panose="020F0704030504030204" pitchFamily="34" charset="0"/>
              </a:rPr>
              <a:t>- build file for development and production</a:t>
            </a:r>
          </a:p>
          <a:p>
            <a:r>
              <a:rPr lang="en-US" dirty="0">
                <a:solidFill>
                  <a:srgbClr val="000000"/>
                </a:solidFill>
                <a:latin typeface="Arial Rounded MT Bold" panose="020F0704030504030204" pitchFamily="34" charset="0"/>
              </a:rPr>
              <a:t>- Etc.</a:t>
            </a:r>
            <a:endParaRPr lang="en-US" b="0" dirty="0">
              <a:solidFill>
                <a:srgbClr val="000000"/>
              </a:solidFill>
              <a:effectLst/>
              <a:latin typeface="Arial Rounded MT Bold" panose="020F0704030504030204" pitchFamily="34" charset="0"/>
            </a:endParaRPr>
          </a:p>
        </p:txBody>
      </p:sp>
      <p:sp>
        <p:nvSpPr>
          <p:cNvPr id="5" name="TextBox 4"/>
          <p:cNvSpPr txBox="1"/>
          <p:nvPr/>
        </p:nvSpPr>
        <p:spPr>
          <a:xfrm>
            <a:off x="362918" y="215631"/>
            <a:ext cx="10680016" cy="707886"/>
          </a:xfrm>
          <a:prstGeom prst="rect">
            <a:avLst/>
          </a:prstGeom>
          <a:noFill/>
        </p:spPr>
        <p:txBody>
          <a:bodyPr wrap="square" rtlCol="0">
            <a:spAutoFit/>
          </a:bodyPr>
          <a:lstStyle/>
          <a:p>
            <a:r>
              <a:rPr lang="en-US" sz="4000" b="1" dirty="0">
                <a:solidFill>
                  <a:srgbClr val="000000"/>
                </a:solidFill>
                <a:latin typeface="Arial Rounded MT Bold" panose="020F0704030504030204" pitchFamily="34" charset="0"/>
              </a:rPr>
              <a:t>Configuration for React web development</a:t>
            </a:r>
            <a:endParaRPr lang="en-US" sz="4000" b="1" dirty="0">
              <a:solidFill>
                <a:srgbClr val="000000"/>
              </a:solidFill>
              <a:latin typeface="Arial Rounded MT Bold" panose="020F0704030504030204" pitchFamily="34" charset="0"/>
              <a:cs typeface="Arial" panose="020B0604020202020204" pitchFamily="34" charset="0"/>
            </a:endParaRPr>
          </a:p>
        </p:txBody>
      </p:sp>
      <p:pic>
        <p:nvPicPr>
          <p:cNvPr id="1026" name="Picture 2" descr="ผลการค้นหารูปภาพสำหรับ Configuration for React web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472" y="3063737"/>
            <a:ext cx="68675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81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97086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Hello World React</a:t>
            </a:r>
          </a:p>
        </p:txBody>
      </p:sp>
      <p:pic>
        <p:nvPicPr>
          <p:cNvPr id="6" name="Picture 5"/>
          <p:cNvPicPr>
            <a:picLocks noChangeAspect="1"/>
          </p:cNvPicPr>
          <p:nvPr/>
        </p:nvPicPr>
        <p:blipFill>
          <a:blip r:embed="rId2"/>
          <a:stretch>
            <a:fillRect/>
          </a:stretch>
        </p:blipFill>
        <p:spPr>
          <a:xfrm>
            <a:off x="2843725" y="1260335"/>
            <a:ext cx="6272140" cy="23418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6383" y="1245828"/>
            <a:ext cx="834684" cy="8346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383" y="1927853"/>
            <a:ext cx="822960" cy="8229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107" y="2620108"/>
            <a:ext cx="822960" cy="822960"/>
          </a:xfrm>
          <a:prstGeom prst="rect">
            <a:avLst/>
          </a:prstGeom>
        </p:spPr>
      </p:pic>
      <p:sp>
        <p:nvSpPr>
          <p:cNvPr id="12" name="TextBox 11"/>
          <p:cNvSpPr txBox="1"/>
          <p:nvPr/>
        </p:nvSpPr>
        <p:spPr>
          <a:xfrm>
            <a:off x="1153551" y="4285708"/>
            <a:ext cx="10733649" cy="1569660"/>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Then open http://localhost:3000/ to see your app.</a:t>
            </a:r>
          </a:p>
          <a:p>
            <a:pPr lvl="0" eaLnBrk="0" fontAlgn="base" hangingPunct="0">
              <a:spcBef>
                <a:spcPct val="0"/>
              </a:spcBef>
              <a:spcAft>
                <a:spcPct val="0"/>
              </a:spcAft>
            </a:pPr>
            <a:endParaRPr lang="en-US" altLang="en-US" sz="2400" dirty="0">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When you’re ready to deploy to production, create a minified bundle with </a:t>
            </a:r>
            <a:r>
              <a:rPr lang="en-US" altLang="en-US" sz="2400" b="1" dirty="0" err="1">
                <a:latin typeface="Arial Rounded MT Bold" panose="020F0704030504030204" pitchFamily="34" charset="0"/>
              </a:rPr>
              <a:t>npm</a:t>
            </a:r>
            <a:r>
              <a:rPr lang="en-US" altLang="en-US" sz="2400" b="1" dirty="0">
                <a:latin typeface="Arial Rounded MT Bold" panose="020F0704030504030204" pitchFamily="34" charset="0"/>
              </a:rPr>
              <a:t> run build. </a:t>
            </a:r>
          </a:p>
        </p:txBody>
      </p:sp>
    </p:spTree>
    <p:extLst>
      <p:ext uri="{BB962C8B-B14F-4D97-AF65-F5344CB8AC3E}">
        <p14:creationId xmlns:p14="http://schemas.microsoft.com/office/powerpoint/2010/main" val="2690673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1323439"/>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Open project in VS Code</a:t>
            </a:r>
          </a:p>
          <a:p>
            <a:endParaRPr lang="en-US" sz="4000" dirty="0">
              <a:latin typeface="Arial Rounded MT Bold" panose="020F0704030504030204" pitchFamily="34" charset="0"/>
              <a:cs typeface="TH Krub" panose="02000506040000020004" pitchFamily="2" charset="-34"/>
            </a:endParaRPr>
          </a:p>
        </p:txBody>
      </p:sp>
      <p:pic>
        <p:nvPicPr>
          <p:cNvPr id="16" name="Picture 15"/>
          <p:cNvPicPr>
            <a:picLocks noChangeAspect="1"/>
          </p:cNvPicPr>
          <p:nvPr/>
        </p:nvPicPr>
        <p:blipFill>
          <a:blip r:embed="rId2"/>
          <a:stretch>
            <a:fillRect/>
          </a:stretch>
        </p:blipFill>
        <p:spPr>
          <a:xfrm>
            <a:off x="1323186" y="1146516"/>
            <a:ext cx="9700372" cy="5183946"/>
          </a:xfrm>
          <a:prstGeom prst="rect">
            <a:avLst/>
          </a:prstGeom>
        </p:spPr>
      </p:pic>
    </p:spTree>
    <p:extLst>
      <p:ext uri="{BB962C8B-B14F-4D97-AF65-F5344CB8AC3E}">
        <p14:creationId xmlns:p14="http://schemas.microsoft.com/office/powerpoint/2010/main" val="1156115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Step 1</a:t>
            </a:r>
          </a:p>
        </p:txBody>
      </p:sp>
      <p:pic>
        <p:nvPicPr>
          <p:cNvPr id="3" name="Picture 2"/>
          <p:cNvPicPr>
            <a:picLocks noChangeAspect="1"/>
          </p:cNvPicPr>
          <p:nvPr/>
        </p:nvPicPr>
        <p:blipFill>
          <a:blip r:embed="rId2"/>
          <a:stretch>
            <a:fillRect/>
          </a:stretch>
        </p:blipFill>
        <p:spPr>
          <a:xfrm>
            <a:off x="1961197" y="1997037"/>
            <a:ext cx="4816986" cy="3785707"/>
          </a:xfrm>
          <a:prstGeom prst="rect">
            <a:avLst/>
          </a:prstGeom>
        </p:spPr>
      </p:pic>
      <p:sp>
        <p:nvSpPr>
          <p:cNvPr id="8" name="TextBox 7"/>
          <p:cNvSpPr txBox="1"/>
          <p:nvPr/>
        </p:nvSpPr>
        <p:spPr>
          <a:xfrm>
            <a:off x="806547" y="1260336"/>
            <a:ext cx="10733649" cy="461665"/>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Delete all file in </a:t>
            </a:r>
            <a:r>
              <a:rPr lang="en-US" altLang="en-US" sz="2400" dirty="0" err="1">
                <a:latin typeface="Arial Rounded MT Bold" panose="020F0704030504030204" pitchFamily="34" charset="0"/>
              </a:rPr>
              <a:t>src</a:t>
            </a:r>
            <a:r>
              <a:rPr lang="en-US" altLang="en-US" sz="2400" dirty="0">
                <a:latin typeface="Arial Rounded MT Bold" panose="020F0704030504030204" pitchFamily="34" charset="0"/>
              </a:rPr>
              <a:t> folder</a:t>
            </a:r>
            <a:r>
              <a:rPr lang="th-TH" altLang="en-US" sz="2400" dirty="0">
                <a:latin typeface="Arial Rounded MT Bold" panose="020F0704030504030204" pitchFamily="34" charset="0"/>
              </a:rPr>
              <a:t> </a:t>
            </a:r>
            <a:r>
              <a:rPr lang="en-US" altLang="en-US" sz="2400" dirty="0">
                <a:latin typeface="Arial Rounded MT Bold" panose="020F0704030504030204" pitchFamily="34" charset="0"/>
              </a:rPr>
              <a:t>after that  it’s like the picture below.</a:t>
            </a:r>
          </a:p>
        </p:txBody>
      </p:sp>
    </p:spTree>
    <p:extLst>
      <p:ext uri="{BB962C8B-B14F-4D97-AF65-F5344CB8AC3E}">
        <p14:creationId xmlns:p14="http://schemas.microsoft.com/office/powerpoint/2010/main" val="2061903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Step 2</a:t>
            </a:r>
          </a:p>
        </p:txBody>
      </p:sp>
      <p:sp>
        <p:nvSpPr>
          <p:cNvPr id="8" name="TextBox 7"/>
          <p:cNvSpPr txBox="1"/>
          <p:nvPr/>
        </p:nvSpPr>
        <p:spPr>
          <a:xfrm>
            <a:off x="806547" y="1260336"/>
            <a:ext cx="10733649" cy="461665"/>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Edit code in file index.js as show below.</a:t>
            </a:r>
          </a:p>
        </p:txBody>
      </p:sp>
      <p:pic>
        <p:nvPicPr>
          <p:cNvPr id="6" name="Picture 5"/>
          <p:cNvPicPr>
            <a:picLocks noChangeAspect="1"/>
          </p:cNvPicPr>
          <p:nvPr/>
        </p:nvPicPr>
        <p:blipFill>
          <a:blip r:embed="rId2"/>
          <a:stretch>
            <a:fillRect/>
          </a:stretch>
        </p:blipFill>
        <p:spPr>
          <a:xfrm>
            <a:off x="385136" y="2047689"/>
            <a:ext cx="11502064" cy="4429850"/>
          </a:xfrm>
          <a:prstGeom prst="rect">
            <a:avLst/>
          </a:prstGeom>
        </p:spPr>
      </p:pic>
    </p:spTree>
    <p:extLst>
      <p:ext uri="{BB962C8B-B14F-4D97-AF65-F5344CB8AC3E}">
        <p14:creationId xmlns:p14="http://schemas.microsoft.com/office/powerpoint/2010/main" val="2366456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Step 3</a:t>
            </a:r>
          </a:p>
        </p:txBody>
      </p:sp>
      <p:sp>
        <p:nvSpPr>
          <p:cNvPr id="8" name="TextBox 7"/>
          <p:cNvSpPr txBox="1"/>
          <p:nvPr/>
        </p:nvSpPr>
        <p:spPr>
          <a:xfrm>
            <a:off x="820615" y="782037"/>
            <a:ext cx="10733649" cy="1200329"/>
          </a:xfrm>
          <a:prstGeom prst="rect">
            <a:avLst/>
          </a:prstGeom>
          <a:noFill/>
        </p:spPr>
        <p:txBody>
          <a:bodyPr wrap="square" rtlCol="0">
            <a:spAutoFit/>
          </a:bodyPr>
          <a:lstStyle/>
          <a:p>
            <a:pPr marL="342900" lvl="0" indent="-342900" eaLnBrk="0" fontAlgn="base" hangingPunct="0">
              <a:lnSpc>
                <a:spcPct val="200000"/>
              </a:lnSpc>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Open </a:t>
            </a:r>
            <a:r>
              <a:rPr lang="en-US" altLang="en-US" sz="2400" dirty="0" err="1">
                <a:latin typeface="Arial Rounded MT Bold" panose="020F0704030504030204" pitchFamily="34" charset="0"/>
              </a:rPr>
              <a:t>Cmder</a:t>
            </a:r>
            <a:r>
              <a:rPr lang="en-US" altLang="en-US" sz="2400" dirty="0">
                <a:latin typeface="Arial Rounded MT Bold" panose="020F0704030504030204" pitchFamily="34" charset="0"/>
              </a:rPr>
              <a:t> and cd(Change Directory) to project path</a:t>
            </a: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And use “ </a:t>
            </a:r>
            <a:r>
              <a:rPr lang="en-US" altLang="en-US" sz="2400" dirty="0" err="1">
                <a:latin typeface="Arial Rounded MT Bold" panose="020F0704030504030204" pitchFamily="34" charset="0"/>
              </a:rPr>
              <a:t>npm</a:t>
            </a:r>
            <a:r>
              <a:rPr lang="en-US" altLang="en-US" sz="2400" dirty="0">
                <a:latin typeface="Arial Rounded MT Bold" panose="020F0704030504030204" pitchFamily="34" charset="0"/>
              </a:rPr>
              <a:t> start ” for run project</a:t>
            </a:r>
          </a:p>
        </p:txBody>
      </p:sp>
      <p:pic>
        <p:nvPicPr>
          <p:cNvPr id="3" name="Picture 2"/>
          <p:cNvPicPr>
            <a:picLocks noChangeAspect="1"/>
          </p:cNvPicPr>
          <p:nvPr/>
        </p:nvPicPr>
        <p:blipFill>
          <a:blip r:embed="rId2"/>
          <a:stretch>
            <a:fillRect/>
          </a:stretch>
        </p:blipFill>
        <p:spPr>
          <a:xfrm>
            <a:off x="6631158" y="2194368"/>
            <a:ext cx="5210175" cy="4048125"/>
          </a:xfrm>
          <a:prstGeom prst="rect">
            <a:avLst/>
          </a:prstGeom>
        </p:spPr>
      </p:pic>
      <p:pic>
        <p:nvPicPr>
          <p:cNvPr id="6" name="Picture 5"/>
          <p:cNvPicPr>
            <a:picLocks noChangeAspect="1"/>
          </p:cNvPicPr>
          <p:nvPr/>
        </p:nvPicPr>
        <p:blipFill>
          <a:blip r:embed="rId3"/>
          <a:stretch>
            <a:fillRect/>
          </a:stretch>
        </p:blipFill>
        <p:spPr>
          <a:xfrm>
            <a:off x="820615" y="2211953"/>
            <a:ext cx="4905375" cy="2705100"/>
          </a:xfrm>
          <a:prstGeom prst="rect">
            <a:avLst/>
          </a:prstGeom>
        </p:spPr>
      </p:pic>
    </p:spTree>
    <p:extLst>
      <p:ext uri="{BB962C8B-B14F-4D97-AF65-F5344CB8AC3E}">
        <p14:creationId xmlns:p14="http://schemas.microsoft.com/office/powerpoint/2010/main" val="391809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Step 4</a:t>
            </a:r>
          </a:p>
        </p:txBody>
      </p:sp>
      <p:sp>
        <p:nvSpPr>
          <p:cNvPr id="8" name="TextBox 7"/>
          <p:cNvSpPr txBox="1"/>
          <p:nvPr/>
        </p:nvSpPr>
        <p:spPr>
          <a:xfrm>
            <a:off x="820615" y="782037"/>
            <a:ext cx="10733649" cy="713657"/>
          </a:xfrm>
          <a:prstGeom prst="rect">
            <a:avLst/>
          </a:prstGeom>
          <a:noFill/>
        </p:spPr>
        <p:txBody>
          <a:bodyPr wrap="square" rtlCol="0">
            <a:spAutoFit/>
          </a:bodyPr>
          <a:lstStyle/>
          <a:p>
            <a:pPr marL="342900" lvl="0" indent="-342900" eaLnBrk="0" fontAlgn="base" hangingPunct="0">
              <a:lnSpc>
                <a:spcPct val="200000"/>
              </a:lnSpc>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Open web browser at http://localhost:3000/</a:t>
            </a:r>
          </a:p>
        </p:txBody>
      </p:sp>
      <p:pic>
        <p:nvPicPr>
          <p:cNvPr id="9" name="รูปภาพ 4"/>
          <p:cNvPicPr/>
          <p:nvPr/>
        </p:nvPicPr>
        <p:blipFill>
          <a:blip r:embed="rId2"/>
          <a:stretch>
            <a:fillRect/>
          </a:stretch>
        </p:blipFill>
        <p:spPr>
          <a:xfrm>
            <a:off x="1702191" y="1725281"/>
            <a:ext cx="9389627" cy="4729607"/>
          </a:xfrm>
          <a:prstGeom prst="rect">
            <a:avLst/>
          </a:prstGeom>
        </p:spPr>
      </p:pic>
    </p:spTree>
    <p:extLst>
      <p:ext uri="{BB962C8B-B14F-4D97-AF65-F5344CB8AC3E}">
        <p14:creationId xmlns:p14="http://schemas.microsoft.com/office/powerpoint/2010/main" val="85279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341" y="-399099"/>
            <a:ext cx="15619991" cy="87893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4950"/>
            <a:ext cx="12192000" cy="3962400"/>
          </a:xfrm>
          <a:prstGeom prst="rect">
            <a:avLst/>
          </a:prstGeom>
        </p:spPr>
      </p:pic>
    </p:spTree>
    <p:extLst>
      <p:ext uri="{BB962C8B-B14F-4D97-AF65-F5344CB8AC3E}">
        <p14:creationId xmlns:p14="http://schemas.microsoft.com/office/powerpoint/2010/main" val="2654999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3621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Component</a:t>
            </a:r>
          </a:p>
        </p:txBody>
      </p:sp>
      <p:sp>
        <p:nvSpPr>
          <p:cNvPr id="7" name="TextBox 6"/>
          <p:cNvSpPr txBox="1"/>
          <p:nvPr/>
        </p:nvSpPr>
        <p:spPr>
          <a:xfrm>
            <a:off x="806547" y="1091520"/>
            <a:ext cx="10733649" cy="2062103"/>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3200" b="1" dirty="0">
                <a:solidFill>
                  <a:schemeClr val="bg2"/>
                </a:solidFill>
                <a:latin typeface="Arial Rounded MT Bold" panose="020F0704030504030204" pitchFamily="34" charset="0"/>
              </a:rPr>
              <a:t> </a:t>
            </a:r>
            <a:r>
              <a:rPr lang="en-US" altLang="en-US" sz="3200" b="1" dirty="0">
                <a:solidFill>
                  <a:schemeClr val="accent6">
                    <a:lumMod val="60000"/>
                    <a:lumOff val="40000"/>
                  </a:schemeClr>
                </a:solidFill>
                <a:latin typeface="Arial Rounded MT Bold" panose="020F0704030504030204" pitchFamily="34" charset="0"/>
              </a:rPr>
              <a:t>Component</a:t>
            </a:r>
            <a:r>
              <a:rPr lang="en-US" altLang="en-US" sz="2400" dirty="0">
                <a:solidFill>
                  <a:schemeClr val="bg2"/>
                </a:solidFill>
                <a:latin typeface="Arial Rounded MT Bold" panose="020F0704030504030204" pitchFamily="34" charset="0"/>
              </a:rPr>
              <a:t> </a:t>
            </a:r>
            <a:r>
              <a:rPr lang="en-US" altLang="en-US" sz="2400" dirty="0">
                <a:latin typeface="Arial Rounded MT Bold" panose="020F0704030504030204" pitchFamily="34" charset="0"/>
              </a:rPr>
              <a:t>L</a:t>
            </a:r>
            <a:r>
              <a:rPr lang="en-US" sz="2400" dirty="0">
                <a:latin typeface="Arial Rounded MT Bold" panose="020F0704030504030204" pitchFamily="34" charset="0"/>
              </a:rPr>
              <a:t>et you split the UI into independent , reusable pieces , and think about each piece in isolation.</a:t>
            </a:r>
          </a:p>
          <a:p>
            <a:pPr lvl="0" eaLnBrk="0" fontAlgn="base" hangingPunct="0">
              <a:spcBef>
                <a:spcPct val="0"/>
              </a:spcBef>
              <a:spcAft>
                <a:spcPct val="0"/>
              </a:spcAft>
            </a:pPr>
            <a:endParaRPr lang="en-US" altLang="en-US" sz="2400" dirty="0">
              <a:solidFill>
                <a:schemeClr val="bg2"/>
              </a:solidFill>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solidFill>
                  <a:schemeClr val="bg1"/>
                </a:solidFill>
                <a:latin typeface="Arial Rounded MT Bold" panose="020F0704030504030204" pitchFamily="34" charset="0"/>
              </a:rPr>
              <a:t> </a:t>
            </a:r>
            <a:r>
              <a:rPr lang="en-US" altLang="en-US" sz="2400" dirty="0" err="1">
                <a:solidFill>
                  <a:schemeClr val="accent6">
                    <a:lumMod val="60000"/>
                    <a:lumOff val="40000"/>
                  </a:schemeClr>
                </a:solidFill>
                <a:latin typeface="Arial Rounded MT Bold" panose="020F0704030504030204" pitchFamily="34" charset="0"/>
              </a:rPr>
              <a:t>React.Component</a:t>
            </a:r>
            <a:r>
              <a:rPr lang="en-US" altLang="en-US" sz="2400" dirty="0">
                <a:solidFill>
                  <a:schemeClr val="bg1"/>
                </a:solidFill>
                <a:latin typeface="Arial Rounded MT Bold" panose="020F0704030504030204" pitchFamily="34" charset="0"/>
              </a:rPr>
              <a:t> </a:t>
            </a:r>
            <a:r>
              <a:rPr lang="en-US" altLang="en-US" sz="2400" dirty="0">
                <a:latin typeface="Arial Rounded MT Bold" panose="020F0704030504030204" pitchFamily="34" charset="0"/>
              </a:rPr>
              <a:t>is provide by React.</a:t>
            </a: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2"/>
              </a:solidFill>
              <a:latin typeface="Arial Rounded MT Bold" panose="020F0704030504030204" pitchFamily="34" charset="0"/>
            </a:endParaRPr>
          </a:p>
        </p:txBody>
      </p:sp>
    </p:spTree>
    <p:extLst>
      <p:ext uri="{BB962C8B-B14F-4D97-AF65-F5344CB8AC3E}">
        <p14:creationId xmlns:p14="http://schemas.microsoft.com/office/powerpoint/2010/main" val="2951524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946" y="1176354"/>
            <a:ext cx="5742258" cy="5399516"/>
          </a:xfrm>
          <a:prstGeom prst="rect">
            <a:avLst/>
          </a:prstGeom>
        </p:spPr>
      </p:pic>
      <p:sp>
        <p:nvSpPr>
          <p:cNvPr id="9" name="TextBox 8"/>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Component</a:t>
            </a:r>
          </a:p>
        </p:txBody>
      </p:sp>
    </p:spTree>
    <p:extLst>
      <p:ext uri="{BB962C8B-B14F-4D97-AF65-F5344CB8AC3E}">
        <p14:creationId xmlns:p14="http://schemas.microsoft.com/office/powerpoint/2010/main" val="131613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Create Component</a:t>
            </a:r>
          </a:p>
        </p:txBody>
      </p:sp>
      <p:pic>
        <p:nvPicPr>
          <p:cNvPr id="2" name="Picture 1"/>
          <p:cNvPicPr>
            <a:picLocks noChangeAspect="1"/>
          </p:cNvPicPr>
          <p:nvPr/>
        </p:nvPicPr>
        <p:blipFill>
          <a:blip r:embed="rId2"/>
          <a:stretch>
            <a:fillRect/>
          </a:stretch>
        </p:blipFill>
        <p:spPr>
          <a:xfrm>
            <a:off x="1747764" y="1474232"/>
            <a:ext cx="9134622" cy="3470556"/>
          </a:xfrm>
          <a:prstGeom prst="rect">
            <a:avLst/>
          </a:prstGeom>
        </p:spPr>
      </p:pic>
    </p:spTree>
    <p:extLst>
      <p:ext uri="{BB962C8B-B14F-4D97-AF65-F5344CB8AC3E}">
        <p14:creationId xmlns:p14="http://schemas.microsoft.com/office/powerpoint/2010/main" val="3744304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JSX : </a:t>
            </a:r>
            <a:r>
              <a:rPr lang="en-US" sz="4000" dirty="0" err="1">
                <a:latin typeface="Arial Rounded MT Bold" panose="020F0704030504030204" pitchFamily="34" charset="0"/>
                <a:cs typeface="TH Krub" panose="02000506040000020004" pitchFamily="2" charset="-34"/>
              </a:rPr>
              <a:t>Javascript</a:t>
            </a:r>
            <a:r>
              <a:rPr lang="en-US" sz="4000" dirty="0">
                <a:latin typeface="Arial Rounded MT Bold" panose="020F0704030504030204" pitchFamily="34" charset="0"/>
                <a:cs typeface="TH Krub" panose="02000506040000020004" pitchFamily="2" charset="-34"/>
              </a:rPr>
              <a:t> Syntax Expression</a:t>
            </a:r>
          </a:p>
        </p:txBody>
      </p:sp>
      <p:sp>
        <p:nvSpPr>
          <p:cNvPr id="7" name="TextBox 6"/>
          <p:cNvSpPr txBox="1"/>
          <p:nvPr/>
        </p:nvSpPr>
        <p:spPr>
          <a:xfrm>
            <a:off x="806547" y="1091520"/>
            <a:ext cx="10733649" cy="954107"/>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3200" b="1" dirty="0">
                <a:solidFill>
                  <a:schemeClr val="bg2"/>
                </a:solidFill>
                <a:latin typeface="Arial Rounded MT Bold" panose="020F0704030504030204" pitchFamily="34" charset="0"/>
              </a:rPr>
              <a:t> </a:t>
            </a:r>
            <a:r>
              <a:rPr lang="en-US" altLang="en-US" sz="3200" b="1" dirty="0">
                <a:solidFill>
                  <a:schemeClr val="accent6">
                    <a:lumMod val="60000"/>
                    <a:lumOff val="40000"/>
                  </a:schemeClr>
                </a:solidFill>
                <a:latin typeface="Arial Rounded MT Bold" panose="020F0704030504030204" pitchFamily="34" charset="0"/>
              </a:rPr>
              <a:t>JSX</a:t>
            </a:r>
            <a:r>
              <a:rPr lang="en-US" altLang="en-US" sz="2400" dirty="0">
                <a:solidFill>
                  <a:schemeClr val="bg2"/>
                </a:solidFill>
                <a:latin typeface="Arial Rounded MT Bold" panose="020F0704030504030204" pitchFamily="34" charset="0"/>
              </a:rPr>
              <a:t> </a:t>
            </a:r>
            <a:r>
              <a:rPr lang="en-US" altLang="en-US" sz="2400" dirty="0">
                <a:latin typeface="Arial Rounded MT Bold" panose="020F0704030504030204" pitchFamily="34" charset="0"/>
              </a:rPr>
              <a:t>is </a:t>
            </a:r>
            <a:r>
              <a:rPr lang="en-US" altLang="en-US" sz="2400" dirty="0" err="1">
                <a:latin typeface="Arial Rounded MT Bold" panose="020F0704030504030204" pitchFamily="34" charset="0"/>
              </a:rPr>
              <a:t>javascript</a:t>
            </a:r>
            <a:r>
              <a:rPr lang="en-US" altLang="en-US" sz="2400" dirty="0">
                <a:latin typeface="Arial Rounded MT Bold" panose="020F0704030504030204" pitchFamily="34" charset="0"/>
              </a:rPr>
              <a:t> combined with XML for can write Tag in </a:t>
            </a:r>
            <a:r>
              <a:rPr lang="en-US" altLang="en-US" sz="2400" dirty="0" err="1">
                <a:latin typeface="Arial Rounded MT Bold" panose="020F0704030504030204" pitchFamily="34" charset="0"/>
              </a:rPr>
              <a:t>javascript</a:t>
            </a:r>
            <a:r>
              <a:rPr lang="en-US" altLang="en-US" sz="2400" dirty="0">
                <a:latin typeface="Arial Rounded MT Bold" panose="020F0704030504030204" pitchFamily="34" charset="0"/>
              </a:rPr>
              <a:t>.</a:t>
            </a: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The file will have a .</a:t>
            </a:r>
            <a:r>
              <a:rPr lang="en-US" altLang="en-US" sz="2400" dirty="0" err="1">
                <a:latin typeface="Arial Rounded MT Bold" panose="020F0704030504030204" pitchFamily="34" charset="0"/>
              </a:rPr>
              <a:t>jsx</a:t>
            </a:r>
            <a:r>
              <a:rPr lang="en-US" altLang="en-US" sz="2400" dirty="0">
                <a:latin typeface="Arial Rounded MT Bold" panose="020F0704030504030204" pitchFamily="34" charset="0"/>
              </a:rPr>
              <a:t> extension. </a:t>
            </a:r>
          </a:p>
        </p:txBody>
      </p:sp>
      <p:pic>
        <p:nvPicPr>
          <p:cNvPr id="3" name="Picture 2"/>
          <p:cNvPicPr>
            <a:picLocks noChangeAspect="1"/>
          </p:cNvPicPr>
          <p:nvPr/>
        </p:nvPicPr>
        <p:blipFill>
          <a:blip r:embed="rId2"/>
          <a:stretch>
            <a:fillRect/>
          </a:stretch>
        </p:blipFill>
        <p:spPr>
          <a:xfrm>
            <a:off x="1469486" y="2440745"/>
            <a:ext cx="9084216" cy="2595490"/>
          </a:xfrm>
          <a:prstGeom prst="rect">
            <a:avLst/>
          </a:prstGeom>
        </p:spPr>
      </p:pic>
    </p:spTree>
    <p:extLst>
      <p:ext uri="{BB962C8B-B14F-4D97-AF65-F5344CB8AC3E}">
        <p14:creationId xmlns:p14="http://schemas.microsoft.com/office/powerpoint/2010/main" val="3171249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Create Component</a:t>
            </a:r>
          </a:p>
        </p:txBody>
      </p:sp>
      <p:pic>
        <p:nvPicPr>
          <p:cNvPr id="3" name="Picture 2"/>
          <p:cNvPicPr>
            <a:picLocks noChangeAspect="1"/>
          </p:cNvPicPr>
          <p:nvPr/>
        </p:nvPicPr>
        <p:blipFill>
          <a:blip r:embed="rId2"/>
          <a:stretch>
            <a:fillRect/>
          </a:stretch>
        </p:blipFill>
        <p:spPr>
          <a:xfrm>
            <a:off x="3107784" y="4135902"/>
            <a:ext cx="9084216" cy="2546253"/>
          </a:xfrm>
          <a:prstGeom prst="rect">
            <a:avLst/>
          </a:prstGeom>
        </p:spPr>
      </p:pic>
      <p:pic>
        <p:nvPicPr>
          <p:cNvPr id="8" name="Picture 7"/>
          <p:cNvPicPr>
            <a:picLocks noChangeAspect="1"/>
          </p:cNvPicPr>
          <p:nvPr/>
        </p:nvPicPr>
        <p:blipFill>
          <a:blip r:embed="rId3"/>
          <a:stretch>
            <a:fillRect/>
          </a:stretch>
        </p:blipFill>
        <p:spPr>
          <a:xfrm>
            <a:off x="3107784" y="1051270"/>
            <a:ext cx="9084216" cy="2908787"/>
          </a:xfrm>
          <a:prstGeom prst="rect">
            <a:avLst/>
          </a:prstGeom>
        </p:spPr>
      </p:pic>
      <p:sp>
        <p:nvSpPr>
          <p:cNvPr id="9" name="TextBox 8"/>
          <p:cNvSpPr txBox="1"/>
          <p:nvPr/>
        </p:nvSpPr>
        <p:spPr>
          <a:xfrm>
            <a:off x="592600" y="4993529"/>
            <a:ext cx="1922584" cy="830997"/>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latin typeface="Arial Rounded MT Bold" panose="020F0704030504030204" pitchFamily="34" charset="0"/>
              </a:rPr>
              <a:t>Used JSX</a:t>
            </a:r>
            <a:endParaRPr lang="en-US" altLang="en-US" dirty="0">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Arial Rounded MT Bold" panose="020F0704030504030204" pitchFamily="34" charset="0"/>
            </a:endParaRPr>
          </a:p>
        </p:txBody>
      </p:sp>
      <p:sp>
        <p:nvSpPr>
          <p:cNvPr id="10" name="TextBox 9"/>
          <p:cNvSpPr txBox="1"/>
          <p:nvPr/>
        </p:nvSpPr>
        <p:spPr>
          <a:xfrm>
            <a:off x="592600" y="2113343"/>
            <a:ext cx="2360439" cy="830997"/>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latin typeface="Arial Rounded MT Bold" panose="020F0704030504030204" pitchFamily="34" charset="0"/>
              </a:rPr>
              <a:t>Not used JSX</a:t>
            </a:r>
            <a:endParaRPr lang="en-US" altLang="en-US" dirty="0">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Arial Rounded MT Bold" panose="020F0704030504030204" pitchFamily="34" charset="0"/>
            </a:endParaRPr>
          </a:p>
        </p:txBody>
      </p:sp>
    </p:spTree>
    <p:extLst>
      <p:ext uri="{BB962C8B-B14F-4D97-AF65-F5344CB8AC3E}">
        <p14:creationId xmlns:p14="http://schemas.microsoft.com/office/powerpoint/2010/main" val="3290465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2" name="TextBox 1"/>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Reuse Component</a:t>
            </a:r>
          </a:p>
        </p:txBody>
      </p:sp>
      <p:pic>
        <p:nvPicPr>
          <p:cNvPr id="7" name="Picture 6"/>
          <p:cNvPicPr>
            <a:picLocks noChangeAspect="1"/>
          </p:cNvPicPr>
          <p:nvPr/>
        </p:nvPicPr>
        <p:blipFill>
          <a:blip r:embed="rId2"/>
          <a:stretch>
            <a:fillRect/>
          </a:stretch>
        </p:blipFill>
        <p:spPr>
          <a:xfrm>
            <a:off x="7261145" y="154748"/>
            <a:ext cx="4944922" cy="4030394"/>
          </a:xfrm>
          <a:prstGeom prst="rect">
            <a:avLst/>
          </a:prstGeom>
        </p:spPr>
      </p:pic>
      <p:pic>
        <p:nvPicPr>
          <p:cNvPr id="11" name="Picture 10"/>
          <p:cNvPicPr>
            <a:picLocks noChangeAspect="1"/>
          </p:cNvPicPr>
          <p:nvPr/>
        </p:nvPicPr>
        <p:blipFill>
          <a:blip r:embed="rId3"/>
          <a:stretch>
            <a:fillRect/>
          </a:stretch>
        </p:blipFill>
        <p:spPr>
          <a:xfrm>
            <a:off x="7261145" y="4185142"/>
            <a:ext cx="4944922" cy="2428876"/>
          </a:xfrm>
          <a:prstGeom prst="rect">
            <a:avLst/>
          </a:prstGeom>
        </p:spPr>
      </p:pic>
      <p:sp>
        <p:nvSpPr>
          <p:cNvPr id="12" name="TextBox 11"/>
          <p:cNvSpPr txBox="1"/>
          <p:nvPr/>
        </p:nvSpPr>
        <p:spPr>
          <a:xfrm>
            <a:off x="566160" y="1522410"/>
            <a:ext cx="6554307" cy="2800767"/>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3200" b="1" dirty="0">
                <a:solidFill>
                  <a:schemeClr val="bg2"/>
                </a:solidFill>
                <a:latin typeface="Arial Rounded MT Bold" panose="020F0704030504030204" pitchFamily="34" charset="0"/>
              </a:rPr>
              <a:t> </a:t>
            </a:r>
            <a:r>
              <a:rPr lang="en-US" altLang="en-US" sz="3200" b="1" dirty="0">
                <a:solidFill>
                  <a:schemeClr val="accent6">
                    <a:lumMod val="60000"/>
                    <a:lumOff val="40000"/>
                  </a:schemeClr>
                </a:solidFill>
                <a:latin typeface="Arial Rounded MT Bold" panose="020F0704030504030204" pitchFamily="34" charset="0"/>
              </a:rPr>
              <a:t>App</a:t>
            </a:r>
            <a:r>
              <a:rPr lang="en-US" altLang="en-US" sz="2400" dirty="0">
                <a:solidFill>
                  <a:schemeClr val="bg2"/>
                </a:solidFill>
                <a:latin typeface="Arial Rounded MT Bold" panose="020F0704030504030204" pitchFamily="34" charset="0"/>
              </a:rPr>
              <a:t> , </a:t>
            </a:r>
            <a:r>
              <a:rPr lang="en-US" altLang="en-US" sz="2400" dirty="0" err="1">
                <a:solidFill>
                  <a:schemeClr val="accent6">
                    <a:lumMod val="60000"/>
                    <a:lumOff val="40000"/>
                  </a:schemeClr>
                </a:solidFill>
                <a:latin typeface="Arial Rounded MT Bold" panose="020F0704030504030204" pitchFamily="34" charset="0"/>
              </a:rPr>
              <a:t>SayReact</a:t>
            </a:r>
            <a:r>
              <a:rPr lang="en-US" altLang="en-US" sz="2400" dirty="0">
                <a:solidFill>
                  <a:schemeClr val="bg2"/>
                </a:solidFill>
                <a:latin typeface="Arial Rounded MT Bold" panose="020F0704030504030204" pitchFamily="34" charset="0"/>
              </a:rPr>
              <a:t> , </a:t>
            </a:r>
            <a:r>
              <a:rPr lang="en-US" altLang="en-US" sz="2400" dirty="0" err="1">
                <a:solidFill>
                  <a:schemeClr val="accent6">
                    <a:lumMod val="60000"/>
                    <a:lumOff val="40000"/>
                  </a:schemeClr>
                </a:solidFill>
                <a:latin typeface="Arial Rounded MT Bold" panose="020F0704030504030204" pitchFamily="34" charset="0"/>
              </a:rPr>
              <a:t>SayAngular</a:t>
            </a:r>
            <a:r>
              <a:rPr lang="en-US" altLang="en-US" sz="2400" dirty="0">
                <a:solidFill>
                  <a:schemeClr val="bg2"/>
                </a:solidFill>
                <a:latin typeface="Arial Rounded MT Bold" panose="020F0704030504030204" pitchFamily="34" charset="0"/>
              </a:rPr>
              <a:t> , </a:t>
            </a:r>
            <a:r>
              <a:rPr lang="en-US" altLang="en-US" sz="2400" dirty="0" err="1">
                <a:solidFill>
                  <a:schemeClr val="accent6">
                    <a:lumMod val="60000"/>
                    <a:lumOff val="40000"/>
                  </a:schemeClr>
                </a:solidFill>
                <a:latin typeface="Arial Rounded MT Bold" panose="020F0704030504030204" pitchFamily="34" charset="0"/>
              </a:rPr>
              <a:t>SayVue</a:t>
            </a:r>
            <a:r>
              <a:rPr lang="en-US" altLang="en-US" sz="2400" dirty="0">
                <a:solidFill>
                  <a:schemeClr val="bg2"/>
                </a:solidFill>
                <a:latin typeface="Arial Rounded MT Bold" panose="020F0704030504030204" pitchFamily="34" charset="0"/>
              </a:rPr>
              <a:t> </a:t>
            </a:r>
            <a:r>
              <a:rPr lang="en-US" altLang="en-US" sz="2400" dirty="0">
                <a:latin typeface="Arial Rounded MT Bold" panose="020F0704030504030204" pitchFamily="34" charset="0"/>
              </a:rPr>
              <a:t>is custom tag for reusable concepts. </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2"/>
              </a:solidFill>
              <a:latin typeface="Arial Rounded MT Bold" panose="020F070403050403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Rounded MT Bold" panose="020F0704030504030204" pitchFamily="34" charset="0"/>
              </a:rPr>
              <a:t>This tag for implementation in another page.</a:t>
            </a:r>
          </a:p>
        </p:txBody>
      </p:sp>
    </p:spTree>
    <p:extLst>
      <p:ext uri="{BB962C8B-B14F-4D97-AF65-F5344CB8AC3E}">
        <p14:creationId xmlns:p14="http://schemas.microsoft.com/office/powerpoint/2010/main" val="2332465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9367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1077218"/>
          </a:xfrm>
          <a:prstGeom prst="rect">
            <a:avLst/>
          </a:prstGeom>
          <a:noFill/>
        </p:spPr>
        <p:txBody>
          <a:bodyPr wrap="square" rtlCol="0">
            <a:spAutoFit/>
          </a:bodyPr>
          <a:lstStyle/>
          <a:p>
            <a:r>
              <a:rPr lang="en-US" sz="3200" b="1" dirty="0">
                <a:latin typeface="Arial Rounded MT Bold" panose="020F0704030504030204" pitchFamily="34" charset="0"/>
              </a:rPr>
              <a:t>React Props/State Explained Through Darth Vader’s Hunt for the Rebels</a:t>
            </a:r>
          </a:p>
        </p:txBody>
      </p:sp>
      <p:sp>
        <p:nvSpPr>
          <p:cNvPr id="3" name="Rectangle 2"/>
          <p:cNvSpPr/>
          <p:nvPr/>
        </p:nvSpPr>
        <p:spPr>
          <a:xfrm>
            <a:off x="514525" y="1495148"/>
            <a:ext cx="6096000" cy="646331"/>
          </a:xfrm>
          <a:prstGeom prst="rect">
            <a:avLst/>
          </a:prstGeom>
        </p:spPr>
        <p:txBody>
          <a:bodyPr>
            <a:spAutoFit/>
          </a:bodyPr>
          <a:lstStyle/>
          <a:p>
            <a:pPr marL="285750" indent="-285750">
              <a:buFont typeface="Arial" panose="020B0604020202020204" pitchFamily="34" charset="0"/>
              <a:buChar char="•"/>
            </a:pPr>
            <a:r>
              <a:rPr lang="en-US" dirty="0">
                <a:latin typeface="Arial Rounded MT Bold" panose="020F0704030504030204" pitchFamily="34" charset="0"/>
              </a:rPr>
              <a:t>If you’ve seen Star Wars, then you can understand props and state.</a:t>
            </a:r>
            <a:endParaRPr lang="en-US" b="0" i="0" dirty="0">
              <a:effectLst/>
              <a:latin typeface="Arial Rounded MT Bold" panose="020F0704030504030204" pitchFamily="34" charset="0"/>
            </a:endParaRPr>
          </a:p>
        </p:txBody>
      </p:sp>
      <p:pic>
        <p:nvPicPr>
          <p:cNvPr id="2052" name="Picture 4" descr="ผลการค้นหารูปภาพสำหรับ darth vader i am your fa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944" y="1629668"/>
            <a:ext cx="4017148" cy="401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4525" y="2273439"/>
            <a:ext cx="7746709" cy="3416320"/>
          </a:xfrm>
          <a:prstGeom prst="rect">
            <a:avLst/>
          </a:prstGeom>
        </p:spPr>
        <p:txBody>
          <a:bodyPr wrap="square">
            <a:spAutoFit/>
          </a:bodyPr>
          <a:lstStyle/>
          <a:p>
            <a:r>
              <a:rPr lang="en-US" dirty="0"/>
              <a:t>Here’s a spoiler-free refresher of the basic premise of episodes 4–6:</a:t>
            </a:r>
          </a:p>
          <a:p>
            <a:endParaRPr lang="en-US" dirty="0"/>
          </a:p>
          <a:p>
            <a:pPr>
              <a:buFont typeface="+mj-lt"/>
              <a:buAutoNum type="arabicPeriod"/>
            </a:pPr>
            <a:r>
              <a:rPr lang="en-US" dirty="0"/>
              <a:t> Darth Vader hunts the rebels relentlessly, as they are the last resistance against the Galactic Empire.</a:t>
            </a:r>
          </a:p>
          <a:p>
            <a:pPr>
              <a:buFont typeface="+mj-lt"/>
              <a:buAutoNum type="arabicPeriod"/>
            </a:pPr>
            <a:endParaRPr lang="en-US" dirty="0"/>
          </a:p>
          <a:p>
            <a:pPr>
              <a:buFont typeface="+mj-lt"/>
              <a:buAutoNum type="arabicPeriod"/>
            </a:pPr>
            <a:r>
              <a:rPr lang="en-US" dirty="0"/>
              <a:t> The rebels, led by Princess Leia and Luke Skywalker, must fight back and exploit vulnerabilities within the Empire.</a:t>
            </a:r>
          </a:p>
          <a:p>
            <a:pPr>
              <a:buFont typeface="+mj-lt"/>
              <a:buAutoNum type="arabicPeriod"/>
            </a:pPr>
            <a:endParaRPr lang="en-US" dirty="0"/>
          </a:p>
          <a:p>
            <a:pPr>
              <a:buFont typeface="+mj-lt"/>
              <a:buAutoNum type="arabicPeriod"/>
            </a:pPr>
            <a:r>
              <a:rPr lang="en-US" dirty="0"/>
              <a:t> Darth Vader uses a variety of tactics to try and discover the movements of the rebels, including an army of Stormtroopers, a fleet of starships, and a variety of scouts.</a:t>
            </a:r>
          </a:p>
          <a:p>
            <a:r>
              <a:rPr lang="en-US" dirty="0"/>
              <a:t>The entire plan for the Empire’s resources depends upon Vader’s leadership.</a:t>
            </a:r>
            <a:endParaRPr lang="en-US" b="0" i="0" dirty="0">
              <a:effectLst/>
            </a:endParaRPr>
          </a:p>
        </p:txBody>
      </p:sp>
    </p:spTree>
    <p:extLst>
      <p:ext uri="{BB962C8B-B14F-4D97-AF65-F5344CB8AC3E}">
        <p14:creationId xmlns:p14="http://schemas.microsoft.com/office/powerpoint/2010/main" val="2393153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3" name="Rectangle 2"/>
          <p:cNvSpPr/>
          <p:nvPr/>
        </p:nvSpPr>
        <p:spPr>
          <a:xfrm>
            <a:off x="539692" y="275451"/>
            <a:ext cx="9837490" cy="1754326"/>
          </a:xfrm>
          <a:prstGeom prst="rect">
            <a:avLst/>
          </a:prstGeom>
        </p:spPr>
        <p:txBody>
          <a:bodyPr wrap="square">
            <a:spAutoFit/>
          </a:bodyPr>
          <a:lstStyle/>
          <a:p>
            <a:pPr marL="285750" indent="-285750">
              <a:buFont typeface="Arial" panose="020B0604020202020204" pitchFamily="34" charset="0"/>
              <a:buChar char="•"/>
            </a:pPr>
            <a:r>
              <a:rPr lang="en-US" dirty="0"/>
              <a:t>But in React, the idea is that when </a:t>
            </a:r>
            <a:r>
              <a:rPr lang="en-US" b="1" dirty="0"/>
              <a:t>state</a:t>
            </a:r>
            <a:r>
              <a:rPr lang="en-US" dirty="0"/>
              <a:t> is modified, the changes will </a:t>
            </a:r>
            <a:r>
              <a:rPr lang="en-US" b="1" dirty="0"/>
              <a:t>automatically trickle down</a:t>
            </a:r>
            <a:r>
              <a:rPr lang="en-US" dirty="0"/>
              <a:t> to all child components via </a:t>
            </a:r>
            <a:r>
              <a:rPr lang="en-US" b="1" dirty="0"/>
              <a:t>props</a:t>
            </a:r>
            <a:r>
              <a:rPr lang="en-US" dirty="0"/>
              <a:t>. So you only need to write the code to change one thing — the </a:t>
            </a:r>
            <a:r>
              <a:rPr lang="en-US" b="1" dirty="0"/>
              <a:t>state </a:t>
            </a:r>
            <a:r>
              <a:rPr lang="en-US" dirty="0"/>
              <a:t>—</a:t>
            </a:r>
            <a:r>
              <a:rPr lang="en-US" b="1" dirty="0"/>
              <a:t> </a:t>
            </a:r>
            <a:r>
              <a:rPr lang="en-US" dirty="0"/>
              <a:t>and watch as your UI updates.</a:t>
            </a:r>
          </a:p>
          <a:p>
            <a:pPr marL="285750" indent="-285750">
              <a:buFont typeface="Arial" panose="020B0604020202020204" pitchFamily="34" charset="0"/>
              <a:buChar char="•"/>
            </a:pPr>
            <a:endParaRPr lang="en-US" b="0" i="0" dirty="0">
              <a:effectLst/>
            </a:endParaRPr>
          </a:p>
          <a:p>
            <a:pPr marL="285750" indent="-285750">
              <a:buFont typeface="Arial" panose="020B0604020202020204" pitchFamily="34" charset="0"/>
              <a:buChar char="•"/>
            </a:pPr>
            <a:r>
              <a:rPr lang="en-US" dirty="0"/>
              <a:t>This is similar to the way that Darth Vader commands the three wings of his army. Once word gets back to him of the rebel location, his resources will automatically mobilize to launch an attack.</a:t>
            </a:r>
            <a:endParaRPr lang="en-US" b="0" i="0" dirty="0">
              <a:effectLst/>
            </a:endParaRPr>
          </a:p>
        </p:txBody>
      </p:sp>
      <p:pic>
        <p:nvPicPr>
          <p:cNvPr id="3074" name="Picture 2" descr="https://cdn-images-1.medium.com/max/2000/1*i4gLjg40GYrR12oVI5Ns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65" y="2246517"/>
            <a:ext cx="5682144" cy="374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8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297" y="200631"/>
            <a:ext cx="8790008" cy="6481522"/>
          </a:xfrm>
          <a:prstGeom prst="rect">
            <a:avLst/>
          </a:prstGeom>
        </p:spPr>
      </p:pic>
    </p:spTree>
    <p:extLst>
      <p:ext uri="{BB962C8B-B14F-4D97-AF65-F5344CB8AC3E}">
        <p14:creationId xmlns:p14="http://schemas.microsoft.com/office/powerpoint/2010/main" val="3423707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584775"/>
          </a:xfrm>
          <a:prstGeom prst="rect">
            <a:avLst/>
          </a:prstGeom>
          <a:noFill/>
        </p:spPr>
        <p:txBody>
          <a:bodyPr wrap="square" rtlCol="0">
            <a:spAutoFit/>
          </a:bodyPr>
          <a:lstStyle/>
          <a:p>
            <a:r>
              <a:rPr lang="en-US" sz="3200" b="1" dirty="0">
                <a:latin typeface="Arial Rounded MT Bold" panose="020F0704030504030204" pitchFamily="34" charset="0"/>
              </a:rPr>
              <a:t>A Summary of The Galactic Empire</a:t>
            </a:r>
          </a:p>
        </p:txBody>
      </p:sp>
      <p:sp>
        <p:nvSpPr>
          <p:cNvPr id="3" name="Rectangle 2"/>
          <p:cNvSpPr/>
          <p:nvPr/>
        </p:nvSpPr>
        <p:spPr>
          <a:xfrm>
            <a:off x="514525" y="906393"/>
            <a:ext cx="6096000" cy="369332"/>
          </a:xfrm>
          <a:prstGeom prst="rect">
            <a:avLst/>
          </a:prstGeom>
        </p:spPr>
        <p:txBody>
          <a:bodyPr>
            <a:spAutoFit/>
          </a:bodyPr>
          <a:lstStyle/>
          <a:p>
            <a:pPr marL="285750" indent="-285750">
              <a:buFont typeface="Arial" panose="020B0604020202020204" pitchFamily="34" charset="0"/>
              <a:buChar char="•"/>
            </a:pPr>
            <a:r>
              <a:rPr lang="en-US" dirty="0">
                <a:latin typeface="Arial Rounded MT Bold" panose="020F0704030504030204" pitchFamily="34" charset="0"/>
              </a:rPr>
              <a:t>Here are the three wings of the Galactic Empire.</a:t>
            </a:r>
            <a:endParaRPr lang="en-US" b="0" i="0" dirty="0">
              <a:effectLst/>
              <a:latin typeface="Arial Rounded MT Bold" panose="020F0704030504030204" pitchFamily="34" charset="0"/>
            </a:endParaRPr>
          </a:p>
        </p:txBody>
      </p:sp>
      <p:sp>
        <p:nvSpPr>
          <p:cNvPr id="4" name="Rectangle 3"/>
          <p:cNvSpPr/>
          <p:nvPr/>
        </p:nvSpPr>
        <p:spPr>
          <a:xfrm>
            <a:off x="876606" y="4245603"/>
            <a:ext cx="2133653" cy="369332"/>
          </a:xfrm>
          <a:prstGeom prst="rect">
            <a:avLst/>
          </a:prstGeom>
        </p:spPr>
        <p:txBody>
          <a:bodyPr wrap="square">
            <a:spAutoFit/>
          </a:bodyPr>
          <a:lstStyle/>
          <a:p>
            <a:r>
              <a:rPr lang="en-US" b="1" dirty="0"/>
              <a:t>The Imperial Army </a:t>
            </a:r>
            <a:endParaRPr lang="en-US" b="0" i="0" dirty="0">
              <a:effectLst/>
            </a:endParaRPr>
          </a:p>
        </p:txBody>
      </p:sp>
      <p:pic>
        <p:nvPicPr>
          <p:cNvPr id="4098" name="Picture 2" descr="https://cdn-images-1.medium.com/max/1600/1*NBQvDruVqf4qCPT-BDuA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422714"/>
            <a:ext cx="2327421" cy="24980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images-1.medium.com/max/1600/1*0CHW4ZMIqxwVBIou8vnXk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712" y="1575545"/>
            <a:ext cx="2841046" cy="25518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dn-images-1.medium.com/max/2000/1*pJpvQ3IJjJZEIAHSgOPx6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163" y="1214005"/>
            <a:ext cx="2042618" cy="291337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111408" y="4280214"/>
            <a:ext cx="2133653" cy="369332"/>
          </a:xfrm>
          <a:prstGeom prst="rect">
            <a:avLst/>
          </a:prstGeom>
        </p:spPr>
        <p:txBody>
          <a:bodyPr wrap="square">
            <a:spAutoFit/>
          </a:bodyPr>
          <a:lstStyle/>
          <a:p>
            <a:r>
              <a:rPr lang="en-US" b="1"/>
              <a:t>The Imperial Navy</a:t>
            </a:r>
            <a:endParaRPr lang="en-US" b="0" i="0" dirty="0">
              <a:effectLst/>
            </a:endParaRPr>
          </a:p>
        </p:txBody>
      </p:sp>
      <p:sp>
        <p:nvSpPr>
          <p:cNvPr id="2" name="Rectangle 1"/>
          <p:cNvSpPr/>
          <p:nvPr/>
        </p:nvSpPr>
        <p:spPr>
          <a:xfrm>
            <a:off x="9546138" y="4280214"/>
            <a:ext cx="2091598" cy="369332"/>
          </a:xfrm>
          <a:prstGeom prst="rect">
            <a:avLst/>
          </a:prstGeom>
        </p:spPr>
        <p:txBody>
          <a:bodyPr wrap="none">
            <a:spAutoFit/>
          </a:bodyPr>
          <a:lstStyle/>
          <a:p>
            <a:r>
              <a:rPr lang="en-US" b="1" dirty="0"/>
              <a:t>Military Intelligence</a:t>
            </a:r>
            <a:endParaRPr lang="en-US" dirty="0"/>
          </a:p>
        </p:txBody>
      </p:sp>
      <p:sp>
        <p:nvSpPr>
          <p:cNvPr id="12" name="Rectangle 11"/>
          <p:cNvSpPr/>
          <p:nvPr/>
        </p:nvSpPr>
        <p:spPr>
          <a:xfrm>
            <a:off x="514525" y="5167039"/>
            <a:ext cx="9837490" cy="1200329"/>
          </a:xfrm>
          <a:prstGeom prst="rect">
            <a:avLst/>
          </a:prstGeom>
        </p:spPr>
        <p:txBody>
          <a:bodyPr wrap="square">
            <a:spAutoFit/>
          </a:bodyPr>
          <a:lstStyle/>
          <a:p>
            <a:pPr marL="285750" indent="-285750">
              <a:buFont typeface="Arial" panose="020B0604020202020204" pitchFamily="34" charset="0"/>
              <a:buChar char="•"/>
            </a:pPr>
            <a:r>
              <a:rPr lang="en-US" b="1" dirty="0"/>
              <a:t>The Imperial Army </a:t>
            </a:r>
            <a:r>
              <a:rPr lang="en-US" dirty="0"/>
              <a:t>is composed of Stormtroopers, AT-ATs, AT-STs and others.</a:t>
            </a:r>
          </a:p>
          <a:p>
            <a:pPr marL="285750" indent="-285750">
              <a:buFont typeface="Arial" panose="020B0604020202020204" pitchFamily="34" charset="0"/>
              <a:buChar char="•"/>
            </a:pPr>
            <a:r>
              <a:rPr lang="en-US" b="1" dirty="0"/>
              <a:t>The Imperial Navy</a:t>
            </a:r>
            <a:r>
              <a:rPr lang="en-US" dirty="0"/>
              <a:t> is composed of star destroyers, TIE fighters and others.</a:t>
            </a:r>
            <a:endParaRPr lang="en-US" b="0" i="0" dirty="0">
              <a:effectLst/>
            </a:endParaRPr>
          </a:p>
          <a:p>
            <a:pPr marL="285750" indent="-285750">
              <a:buFont typeface="Arial" panose="020B0604020202020204" pitchFamily="34" charset="0"/>
              <a:buChar char="•"/>
            </a:pPr>
            <a:r>
              <a:rPr lang="en-US" b="1" dirty="0"/>
              <a:t>Military Intelligence </a:t>
            </a:r>
            <a:r>
              <a:rPr lang="en-US" dirty="0"/>
              <a:t>is composed of bounty hunters like Boba Fett, probe droids, and any other specialized scouts.</a:t>
            </a:r>
            <a:endParaRPr lang="en-US" b="0" i="0" dirty="0">
              <a:effectLst/>
            </a:endParaRPr>
          </a:p>
        </p:txBody>
      </p:sp>
    </p:spTree>
    <p:extLst>
      <p:ext uri="{BB962C8B-B14F-4D97-AF65-F5344CB8AC3E}">
        <p14:creationId xmlns:p14="http://schemas.microsoft.com/office/powerpoint/2010/main" val="1089760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3" name="Rectangle 2"/>
          <p:cNvSpPr/>
          <p:nvPr/>
        </p:nvSpPr>
        <p:spPr>
          <a:xfrm>
            <a:off x="539692" y="275451"/>
            <a:ext cx="9837490" cy="369332"/>
          </a:xfrm>
          <a:prstGeom prst="rect">
            <a:avLst/>
          </a:prstGeom>
        </p:spPr>
        <p:txBody>
          <a:bodyPr wrap="square">
            <a:spAutoFit/>
          </a:bodyPr>
          <a:lstStyle/>
          <a:p>
            <a:pPr marL="285750" indent="-285750">
              <a:buFont typeface="Arial" panose="020B0604020202020204" pitchFamily="34" charset="0"/>
              <a:buChar char="•"/>
            </a:pPr>
            <a:r>
              <a:rPr lang="en-US" dirty="0"/>
              <a:t>Here is a quick org chart that will give some direction on how we will write our components.</a:t>
            </a:r>
            <a:endParaRPr lang="en-US" b="0" i="0" dirty="0">
              <a:effectLst/>
            </a:endParaRPr>
          </a:p>
        </p:txBody>
      </p:sp>
      <p:pic>
        <p:nvPicPr>
          <p:cNvPr id="5122" name="Picture 2" descr="https://cdn-images-1.medium.com/max/1600/1*Wb5PjkC4-AY-K8J494S4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216" y="921782"/>
            <a:ext cx="6750342" cy="41731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692" y="5444468"/>
            <a:ext cx="9837490" cy="923330"/>
          </a:xfrm>
          <a:prstGeom prst="rect">
            <a:avLst/>
          </a:prstGeom>
        </p:spPr>
        <p:txBody>
          <a:bodyPr wrap="square">
            <a:spAutoFit/>
          </a:bodyPr>
          <a:lstStyle/>
          <a:p>
            <a:pPr marL="285750" indent="-285750">
              <a:buFont typeface="Arial" panose="020B0604020202020204" pitchFamily="34" charset="0"/>
              <a:buChar char="•"/>
            </a:pPr>
            <a:r>
              <a:rPr lang="en-US" dirty="0"/>
              <a:t>Stormtrooper encounters rebel base → Return to Darth Vader with location</a:t>
            </a:r>
          </a:p>
          <a:p>
            <a:pPr marL="285750" indent="-285750">
              <a:buFont typeface="Arial" panose="020B0604020202020204" pitchFamily="34" charset="0"/>
              <a:buChar char="•"/>
            </a:pPr>
            <a:endParaRPr lang="en-US" b="0" i="0" dirty="0">
              <a:effectLst/>
            </a:endParaRPr>
          </a:p>
          <a:p>
            <a:pPr marL="285750" indent="-285750">
              <a:buFont typeface="Arial" panose="020B0604020202020204" pitchFamily="34" charset="0"/>
              <a:buChar char="•"/>
            </a:pPr>
            <a:r>
              <a:rPr lang="en-US" dirty="0"/>
              <a:t>User clicks certain element → Update the state of some parent component</a:t>
            </a:r>
            <a:endParaRPr lang="en-US" b="0" i="0" dirty="0">
              <a:effectLst/>
            </a:endParaRPr>
          </a:p>
        </p:txBody>
      </p:sp>
    </p:spTree>
    <p:extLst>
      <p:ext uri="{BB962C8B-B14F-4D97-AF65-F5344CB8AC3E}">
        <p14:creationId xmlns:p14="http://schemas.microsoft.com/office/powerpoint/2010/main" val="2818956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3" name="Rectangle 2"/>
          <p:cNvSpPr/>
          <p:nvPr/>
        </p:nvSpPr>
        <p:spPr>
          <a:xfrm>
            <a:off x="539692" y="275451"/>
            <a:ext cx="9837490" cy="369332"/>
          </a:xfrm>
          <a:prstGeom prst="rect">
            <a:avLst/>
          </a:prstGeom>
        </p:spPr>
        <p:txBody>
          <a:bodyPr wrap="square">
            <a:spAutoFit/>
          </a:bodyPr>
          <a:lstStyle/>
          <a:p>
            <a:r>
              <a:rPr lang="en-US" dirty="0"/>
              <a:t>Here are the basics in code, which follows the org chart above: (</a:t>
            </a:r>
            <a:r>
              <a:rPr lang="en-US" dirty="0" err="1"/>
              <a:t>Vaders</a:t>
            </a:r>
            <a:r>
              <a:rPr lang="en-US" dirty="0"/>
              <a:t> Empire)</a:t>
            </a:r>
          </a:p>
        </p:txBody>
      </p:sp>
      <p:pic>
        <p:nvPicPr>
          <p:cNvPr id="8" name="Picture 2" descr="https://cdn-images-1.medium.com/max/2000/1*i4gLjg40GYrR12oVI5Ns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907" y="1452059"/>
            <a:ext cx="5682144" cy="37407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2950" y="1060579"/>
            <a:ext cx="5061502"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vadersEmpire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state = {</a:t>
            </a:r>
          </a:p>
          <a:p>
            <a:r>
              <a:rPr lang="th-TH"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rebelLocation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ImperialArmy</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ImperialNavy</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MilitaryIntel</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37209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692" y="275451"/>
            <a:ext cx="9837490" cy="369332"/>
          </a:xfrm>
          <a:prstGeom prst="rect">
            <a:avLst/>
          </a:prstGeom>
        </p:spPr>
        <p:txBody>
          <a:bodyPr wrap="square">
            <a:spAutoFit/>
          </a:bodyPr>
          <a:lstStyle/>
          <a:p>
            <a:r>
              <a:rPr lang="en-US" dirty="0"/>
              <a:t>Here are the basics in code, which follows the org chart above: (Imperial Army)</a:t>
            </a:r>
          </a:p>
        </p:txBody>
      </p:sp>
      <p:pic>
        <p:nvPicPr>
          <p:cNvPr id="6" name="Picture 2" descr="https://cdn-images-1.medium.com/max/1600/1*NBQvDruVqf4qCPT-BDuA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486" y="3737881"/>
            <a:ext cx="2327421" cy="24980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9692" y="890948"/>
            <a:ext cx="5198499"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ImperialArmy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en-US" dirty="0">
                <a:solidFill>
                  <a:srgbClr val="000000"/>
                </a:solidFill>
                <a:latin typeface="Consolas" panose="020B0609020204030204" pitchFamily="49" charset="0"/>
              </a:rPr>
              <a:t>  render() {</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      &lt;div&gt;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        &lt;</a:t>
            </a:r>
            <a:r>
              <a:rPr lang="en-US" dirty="0" err="1">
                <a:solidFill>
                  <a:srgbClr val="800000"/>
                </a:solidFill>
                <a:latin typeface="Consolas" panose="020B0609020204030204" pitchFamily="49" charset="0"/>
              </a:rPr>
              <a:t>StormTrooper</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        &lt;ATAT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        &lt;ATST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      &lt;/div&gt;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Rectangle 4"/>
          <p:cNvSpPr/>
          <p:nvPr/>
        </p:nvSpPr>
        <p:spPr>
          <a:xfrm>
            <a:off x="6361043" y="890948"/>
            <a:ext cx="5539409" cy="5693866"/>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StormTrooper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Component{</a:t>
            </a: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render() {</a:t>
            </a:r>
          </a:p>
          <a:p>
            <a:r>
              <a:rPr lang="th-TH"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th-TH" sz="1600" dirty="0">
                <a:solidFill>
                  <a:srgbClr val="800000"/>
                </a:solidFill>
                <a:latin typeface="Consolas" panose="020B0609020204030204" pitchFamily="49" charset="0"/>
              </a:rPr>
              <a:t>            </a:t>
            </a:r>
            <a:r>
              <a:rPr lang="en-US" sz="1600" dirty="0">
                <a:solidFill>
                  <a:srgbClr val="800000"/>
                </a:solidFill>
                <a:latin typeface="Consolas" panose="020B0609020204030204" pitchFamily="49" charset="0"/>
              </a:rPr>
              <a:t>&lt;div&gt;&lt;/div&gt;</a:t>
            </a:r>
            <a:endParaRPr lang="en-US" sz="1600" dirty="0">
              <a:solidFill>
                <a:srgbClr val="000000"/>
              </a:solidFill>
              <a:latin typeface="Consolas" panose="020B0609020204030204" pitchFamily="49" charset="0"/>
            </a:endParaRP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Component{</a:t>
            </a: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render() {</a:t>
            </a:r>
          </a:p>
          <a:p>
            <a:r>
              <a:rPr lang="th-TH"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th-TH" sz="1600" dirty="0">
                <a:solidFill>
                  <a:srgbClr val="800000"/>
                </a:solidFill>
                <a:latin typeface="Consolas" panose="020B0609020204030204" pitchFamily="49" charset="0"/>
              </a:rPr>
              <a:t>          </a:t>
            </a:r>
            <a:r>
              <a:rPr lang="en-US" sz="1600" dirty="0">
                <a:solidFill>
                  <a:srgbClr val="800000"/>
                </a:solidFill>
                <a:latin typeface="Consolas" panose="020B0609020204030204" pitchFamily="49" charset="0"/>
              </a:rPr>
              <a:t>&lt;div&gt;&lt;/div&gt;</a:t>
            </a:r>
            <a:endParaRPr lang="en-US" sz="1600" dirty="0">
              <a:solidFill>
                <a:srgbClr val="000000"/>
              </a:solidFill>
              <a:latin typeface="Consolas" panose="020B0609020204030204" pitchFamily="49" charset="0"/>
            </a:endParaRP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ATST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Component{</a:t>
            </a: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render() {</a:t>
            </a:r>
          </a:p>
          <a:p>
            <a:r>
              <a:rPr lang="th-TH"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th-TH" sz="1600" dirty="0">
                <a:solidFill>
                  <a:srgbClr val="800000"/>
                </a:solidFill>
                <a:latin typeface="Consolas" panose="020B0609020204030204" pitchFamily="49" charset="0"/>
              </a:rPr>
              <a:t>          </a:t>
            </a:r>
            <a:r>
              <a:rPr lang="en-US" sz="1600" dirty="0">
                <a:solidFill>
                  <a:srgbClr val="800000"/>
                </a:solidFill>
                <a:latin typeface="Consolas" panose="020B0609020204030204" pitchFamily="49" charset="0"/>
              </a:rPr>
              <a:t>&lt;div&gt;&lt;/div&gt;</a:t>
            </a:r>
            <a:endParaRPr lang="en-US" sz="1600" dirty="0">
              <a:solidFill>
                <a:srgbClr val="000000"/>
              </a:solidFill>
              <a:latin typeface="Consolas" panose="020B0609020204030204" pitchFamily="49" charset="0"/>
            </a:endParaRP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th-TH"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31949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692" y="275451"/>
            <a:ext cx="9837490" cy="369332"/>
          </a:xfrm>
          <a:prstGeom prst="rect">
            <a:avLst/>
          </a:prstGeom>
        </p:spPr>
        <p:txBody>
          <a:bodyPr wrap="square">
            <a:spAutoFit/>
          </a:bodyPr>
          <a:lstStyle/>
          <a:p>
            <a:r>
              <a:rPr lang="en-US" dirty="0"/>
              <a:t>Here are the basics in code, which follows the org chart above: (Imperial Navy)</a:t>
            </a:r>
          </a:p>
        </p:txBody>
      </p:sp>
      <p:pic>
        <p:nvPicPr>
          <p:cNvPr id="8" name="Picture 4" descr="https://cdn-images-1.medium.com/max/1600/1*0CHW4ZMIqxwVBIou8vnX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820" y="3742770"/>
            <a:ext cx="2841046" cy="25518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9692" y="880448"/>
            <a:ext cx="5185247" cy="286232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ImperialNavy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TIEFighter</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StarDestroyer</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Rectangle 4"/>
          <p:cNvSpPr/>
          <p:nvPr/>
        </p:nvSpPr>
        <p:spPr>
          <a:xfrm>
            <a:off x="6202017" y="880448"/>
            <a:ext cx="5512904"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TIEFighter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StarDestroyer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32679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692" y="275451"/>
            <a:ext cx="9837490" cy="369332"/>
          </a:xfrm>
          <a:prstGeom prst="rect">
            <a:avLst/>
          </a:prstGeom>
        </p:spPr>
        <p:txBody>
          <a:bodyPr wrap="square">
            <a:spAutoFit/>
          </a:bodyPr>
          <a:lstStyle/>
          <a:p>
            <a:r>
              <a:rPr lang="en-US" dirty="0"/>
              <a:t>Here are the basics in code, which follows the org chart above: (Military Intelligence)</a:t>
            </a:r>
          </a:p>
        </p:txBody>
      </p:sp>
      <p:pic>
        <p:nvPicPr>
          <p:cNvPr id="6" name="Picture 6" descr="https://cdn-images-1.medium.com/max/2000/1*pJpvQ3IJjJZEIAHSgOPx6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155" y="3622100"/>
            <a:ext cx="1862395" cy="26563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9692" y="887810"/>
            <a:ext cx="5331021" cy="286232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MilitaryIntel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lvl="2"/>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BountyHunter</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lvl="2"/>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ProbeDroid</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Rectangle 4"/>
          <p:cNvSpPr/>
          <p:nvPr/>
        </p:nvSpPr>
        <p:spPr>
          <a:xfrm>
            <a:off x="5963478" y="887810"/>
            <a:ext cx="5380383"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BountyHunter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ProbeDroid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 {</a:t>
            </a:r>
          </a:p>
          <a:p>
            <a:r>
              <a:rPr lang="th-TH"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th-TH" dirty="0">
                <a:solidFill>
                  <a:srgbClr val="800000"/>
                </a:solidFill>
                <a:latin typeface="Consolas" panose="020B0609020204030204" pitchFamily="49" charset="0"/>
              </a:rPr>
              <a:t>	</a:t>
            </a:r>
            <a:r>
              <a:rPr lang="en-US" dirty="0">
                <a:solidFill>
                  <a:srgbClr val="800000"/>
                </a:solidFill>
                <a:latin typeface="Consolas" panose="020B0609020204030204" pitchFamily="49" charset="0"/>
              </a:rPr>
              <a:t>&lt;div&gt;&lt;/div&gt;</a:t>
            </a:r>
            <a:endParaRPr lang="en-US" dirty="0">
              <a:solidFill>
                <a:srgbClr val="000000"/>
              </a:solidFill>
              <a:latin typeface="Consolas" panose="020B0609020204030204" pitchFamily="49" charset="0"/>
            </a:endParaRP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th-T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02569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584775"/>
          </a:xfrm>
          <a:prstGeom prst="rect">
            <a:avLst/>
          </a:prstGeom>
          <a:noFill/>
        </p:spPr>
        <p:txBody>
          <a:bodyPr wrap="square" rtlCol="0">
            <a:spAutoFit/>
          </a:bodyPr>
          <a:lstStyle/>
          <a:p>
            <a:r>
              <a:rPr lang="en-US" sz="3200" b="1" dirty="0">
                <a:latin typeface="Arial Rounded MT Bold" panose="020F0704030504030204" pitchFamily="34" charset="0"/>
              </a:rPr>
              <a:t>State</a:t>
            </a:r>
          </a:p>
        </p:txBody>
      </p:sp>
      <p:sp>
        <p:nvSpPr>
          <p:cNvPr id="3" name="Rectangle 2"/>
          <p:cNvSpPr/>
          <p:nvPr/>
        </p:nvSpPr>
        <p:spPr>
          <a:xfrm>
            <a:off x="514525" y="906393"/>
            <a:ext cx="11280396" cy="2031325"/>
          </a:xfrm>
          <a:prstGeom prst="rect">
            <a:avLst/>
          </a:prstGeom>
        </p:spPr>
        <p:txBody>
          <a:bodyPr wrap="square">
            <a:spAutoFit/>
          </a:bodyPr>
          <a:lstStyle/>
          <a:p>
            <a:pPr marL="285750" indent="-285750">
              <a:buFont typeface="Arial" panose="020B0604020202020204" pitchFamily="34" charset="0"/>
              <a:buChar char="•"/>
            </a:pPr>
            <a:r>
              <a:rPr lang="en-US" b="1" dirty="0"/>
              <a:t>State</a:t>
            </a:r>
            <a:r>
              <a:rPr lang="en-US" dirty="0"/>
              <a:t> allows you to dynamically change many elements at once based on one variable. </a:t>
            </a:r>
            <a:r>
              <a:rPr lang="en-US" b="1" dirty="0"/>
              <a:t>State</a:t>
            </a:r>
            <a:r>
              <a:rPr lang="en-US" dirty="0"/>
              <a:t> encompasses the key parts of your UI that change basic on user input.</a:t>
            </a:r>
          </a:p>
          <a:p>
            <a:pPr marL="285750" indent="-285750">
              <a:buFont typeface="Arial" panose="020B0604020202020204" pitchFamily="34" charset="0"/>
              <a:buChar char="•"/>
            </a:pPr>
            <a:endParaRPr lang="en-US" b="0" i="0" dirty="0">
              <a:effectLst/>
              <a:latin typeface="Arial Rounded MT Bold" panose="020F0704030504030204" pitchFamily="34" charset="0"/>
            </a:endParaRPr>
          </a:p>
          <a:p>
            <a:pPr marL="285750" indent="-285750">
              <a:buFont typeface="Arial" panose="020B0604020202020204" pitchFamily="34" charset="0"/>
              <a:buChar char="•"/>
            </a:pPr>
            <a:r>
              <a:rPr lang="en-US" dirty="0"/>
              <a:t>With less things to keep track of in state, you will be able to write components with more clarity and fewer opportunities for bugs. When state changes, many components may change in accordance based on the one variable.</a:t>
            </a:r>
          </a:p>
          <a:p>
            <a:endParaRPr lang="en-US" b="0" i="0" dirty="0">
              <a:effectLst/>
              <a:latin typeface="Arial Rounded MT Bold" panose="020F0704030504030204" pitchFamily="34" charset="0"/>
            </a:endParaRPr>
          </a:p>
        </p:txBody>
      </p:sp>
    </p:spTree>
    <p:extLst>
      <p:ext uri="{BB962C8B-B14F-4D97-AF65-F5344CB8AC3E}">
        <p14:creationId xmlns:p14="http://schemas.microsoft.com/office/powerpoint/2010/main" val="1636889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584775"/>
          </a:xfrm>
          <a:prstGeom prst="rect">
            <a:avLst/>
          </a:prstGeom>
          <a:noFill/>
        </p:spPr>
        <p:txBody>
          <a:bodyPr wrap="square" rtlCol="0">
            <a:spAutoFit/>
          </a:bodyPr>
          <a:lstStyle/>
          <a:p>
            <a:r>
              <a:rPr lang="en-US" sz="3200" b="1" dirty="0">
                <a:latin typeface="Arial Rounded MT Bold" panose="020F0704030504030204" pitchFamily="34" charset="0"/>
              </a:rPr>
              <a:t>State in story</a:t>
            </a:r>
          </a:p>
        </p:txBody>
      </p:sp>
      <p:sp>
        <p:nvSpPr>
          <p:cNvPr id="3" name="Rectangle 2"/>
          <p:cNvSpPr/>
          <p:nvPr/>
        </p:nvSpPr>
        <p:spPr>
          <a:xfrm>
            <a:off x="514525" y="906393"/>
            <a:ext cx="11280396" cy="923330"/>
          </a:xfrm>
          <a:prstGeom prst="rect">
            <a:avLst/>
          </a:prstGeom>
        </p:spPr>
        <p:txBody>
          <a:bodyPr wrap="square">
            <a:spAutoFit/>
          </a:bodyPr>
          <a:lstStyle/>
          <a:p>
            <a:pPr marL="285750" indent="-285750">
              <a:buFont typeface="Arial" panose="020B0604020202020204" pitchFamily="34" charset="0"/>
              <a:buChar char="•"/>
            </a:pPr>
            <a:r>
              <a:rPr lang="en-US" dirty="0"/>
              <a:t>Let’s say Stormtroopers encounter the rebels. Vader has ordered them to report to him as soon as possible. Once they return with a rebel location, Vader can carry out the rest of his orders, which were contingent on the rebel location. Here is a modified diagram that charts the path through the components listed above.</a:t>
            </a:r>
            <a:endParaRPr lang="en-US" b="0" i="0" dirty="0">
              <a:effectLst/>
              <a:latin typeface="Arial Rounded MT Bold" panose="020F0704030504030204" pitchFamily="34" charset="0"/>
            </a:endParaRPr>
          </a:p>
        </p:txBody>
      </p:sp>
      <p:pic>
        <p:nvPicPr>
          <p:cNvPr id="7170" name="Picture 2" descr="https://cdn-images-1.medium.com/max/1600/1*go7yyXmlbrzVJg7QDRJm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863" y="2063768"/>
            <a:ext cx="7997100" cy="422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273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3" name="Rectangle 2"/>
          <p:cNvSpPr/>
          <p:nvPr/>
        </p:nvSpPr>
        <p:spPr>
          <a:xfrm>
            <a:off x="539692" y="275451"/>
            <a:ext cx="9837490" cy="923330"/>
          </a:xfrm>
          <a:prstGeom prst="rect">
            <a:avLst/>
          </a:prstGeom>
        </p:spPr>
        <p:txBody>
          <a:bodyPr wrap="square">
            <a:spAutoFit/>
          </a:bodyPr>
          <a:lstStyle/>
          <a:p>
            <a:pPr marL="285750" indent="-285750">
              <a:buFont typeface="Arial" panose="020B0604020202020204" pitchFamily="34" charset="0"/>
              <a:buChar char="•"/>
            </a:pPr>
            <a:r>
              <a:rPr lang="en-US" dirty="0"/>
              <a:t>Orders are already passed down to every member at the bottom of the chart. Once they run into rebels, they know to return to Lord Vader. The </a:t>
            </a:r>
            <a:r>
              <a:rPr lang="en-US" i="1" dirty="0" err="1"/>
              <a:t>rebelLocation</a:t>
            </a:r>
            <a:r>
              <a:rPr lang="en-US" dirty="0"/>
              <a:t> state will then be updated with the planet, be it “</a:t>
            </a:r>
            <a:r>
              <a:rPr lang="en-US" dirty="0" err="1"/>
              <a:t>Endor</a:t>
            </a:r>
            <a:r>
              <a:rPr lang="en-US" dirty="0"/>
              <a:t>”, “</a:t>
            </a:r>
            <a:r>
              <a:rPr lang="en-US" dirty="0" err="1"/>
              <a:t>Hoth</a:t>
            </a:r>
            <a:r>
              <a:rPr lang="en-US" dirty="0"/>
              <a:t>”, or somewhere else.</a:t>
            </a:r>
            <a:endParaRPr lang="en-US" b="0" i="0" dirty="0">
              <a:effectLst/>
            </a:endParaRPr>
          </a:p>
        </p:txBody>
      </p:sp>
      <p:sp>
        <p:nvSpPr>
          <p:cNvPr id="6" name="Rectangle 5"/>
          <p:cNvSpPr/>
          <p:nvPr/>
        </p:nvSpPr>
        <p:spPr>
          <a:xfrm>
            <a:off x="539692" y="5444468"/>
            <a:ext cx="9837490" cy="923330"/>
          </a:xfrm>
          <a:prstGeom prst="rect">
            <a:avLst/>
          </a:prstGeom>
        </p:spPr>
        <p:txBody>
          <a:bodyPr wrap="square">
            <a:spAutoFit/>
          </a:bodyPr>
          <a:lstStyle/>
          <a:p>
            <a:pPr marL="285750" indent="-285750">
              <a:buFont typeface="Arial" panose="020B0604020202020204" pitchFamily="34" charset="0"/>
              <a:buChar char="•"/>
            </a:pPr>
            <a:r>
              <a:rPr lang="en-US" b="1" dirty="0"/>
              <a:t>Above:</a:t>
            </a:r>
            <a:r>
              <a:rPr lang="en-US" dirty="0"/>
              <a:t> Stormtrooper nested within </a:t>
            </a:r>
            <a:r>
              <a:rPr lang="en-US" dirty="0" err="1"/>
              <a:t>ImperialArmy</a:t>
            </a:r>
            <a:r>
              <a:rPr lang="en-US" dirty="0"/>
              <a:t> nested within </a:t>
            </a:r>
            <a:r>
              <a:rPr lang="en-US" dirty="0" err="1"/>
              <a:t>vadersEmpire</a:t>
            </a:r>
            <a:endParaRPr lang="en-US" dirty="0"/>
          </a:p>
          <a:p>
            <a:pPr marL="285750" indent="-285750">
              <a:buFont typeface="Arial" panose="020B0604020202020204" pitchFamily="34" charset="0"/>
              <a:buChar char="•"/>
            </a:pPr>
            <a:endParaRPr lang="en-US" b="0" i="0" dirty="0">
              <a:effectLst/>
            </a:endParaRPr>
          </a:p>
          <a:p>
            <a:pPr marL="285750" indent="-285750">
              <a:buFont typeface="Arial" panose="020B0604020202020204" pitchFamily="34" charset="0"/>
              <a:buChar char="•"/>
            </a:pPr>
            <a:r>
              <a:rPr lang="en-US" b="1" dirty="0"/>
              <a:t>In a real app:</a:t>
            </a:r>
            <a:r>
              <a:rPr lang="en-US" dirty="0"/>
              <a:t> User input nested within parent div nested within parent div</a:t>
            </a:r>
            <a:endParaRPr lang="en-US" b="0" i="0" dirty="0">
              <a:effectLst/>
            </a:endParaRPr>
          </a:p>
        </p:txBody>
      </p:sp>
      <p:pic>
        <p:nvPicPr>
          <p:cNvPr id="7" name="Picture 2" descr="https://cdn-images-1.medium.com/max/1600/1*go7yyXmlbrzVJg7QDRJm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441" y="1412020"/>
            <a:ext cx="6699992" cy="354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526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04595"/>
            <a:ext cx="10680016" cy="584775"/>
          </a:xfrm>
          <a:prstGeom prst="rect">
            <a:avLst/>
          </a:prstGeom>
          <a:noFill/>
        </p:spPr>
        <p:txBody>
          <a:bodyPr wrap="square" rtlCol="0">
            <a:spAutoFit/>
          </a:bodyPr>
          <a:lstStyle/>
          <a:p>
            <a:r>
              <a:rPr lang="en-US" sz="3200" b="1" dirty="0">
                <a:latin typeface="Arial Rounded MT Bold" panose="020F0704030504030204" pitchFamily="34" charset="0"/>
              </a:rPr>
              <a:t>What happens when state changes</a:t>
            </a:r>
          </a:p>
        </p:txBody>
      </p:sp>
      <p:sp>
        <p:nvSpPr>
          <p:cNvPr id="3" name="Rectangle 2"/>
          <p:cNvSpPr/>
          <p:nvPr/>
        </p:nvSpPr>
        <p:spPr>
          <a:xfrm>
            <a:off x="514525" y="906393"/>
            <a:ext cx="11280396" cy="2031325"/>
          </a:xfrm>
          <a:prstGeom prst="rect">
            <a:avLst/>
          </a:prstGeom>
        </p:spPr>
        <p:txBody>
          <a:bodyPr wrap="square">
            <a:spAutoFit/>
          </a:bodyPr>
          <a:lstStyle/>
          <a:p>
            <a:pPr marL="285750" indent="-285750">
              <a:buFont typeface="Arial" panose="020B0604020202020204" pitchFamily="34" charset="0"/>
              <a:buChar char="•"/>
            </a:pPr>
            <a:r>
              <a:rPr lang="en-US" dirty="0"/>
              <a:t>In this case, once the </a:t>
            </a:r>
            <a:r>
              <a:rPr lang="en-US" i="1" dirty="0" err="1"/>
              <a:t>rebelLocation</a:t>
            </a:r>
            <a:r>
              <a:rPr lang="en-US" dirty="0"/>
              <a:t> is discovered, the </a:t>
            </a:r>
            <a:r>
              <a:rPr lang="en-US" b="1" dirty="0"/>
              <a:t>state</a:t>
            </a:r>
            <a:r>
              <a:rPr lang="en-US" dirty="0"/>
              <a:t> would change to that planet. But that is only half the story. Darth Vader would have plans in mind to mobilize different assets based on this state change. He can prepare them in advance for this possibility. As in, “When we find their planet, travel there immediately and prepare for an assault!”</a:t>
            </a:r>
          </a:p>
          <a:p>
            <a:pPr marL="285750" indent="-285750">
              <a:buFont typeface="Arial" panose="020B0604020202020204" pitchFamily="34" charset="0"/>
              <a:buChar char="•"/>
            </a:pPr>
            <a:r>
              <a:rPr lang="en-US" dirty="0"/>
              <a:t>Once state changes, the changes are automatically shared with all 3 wings of the Empire. Similarly, when the state of a parent component changes, the child components automatically inherit the new state.</a:t>
            </a:r>
            <a:br>
              <a:rPr lang="en-US" dirty="0"/>
            </a:br>
            <a:endParaRPr lang="en-US" b="0" i="0" dirty="0">
              <a:effectLst/>
              <a:latin typeface="Arial Rounded MT Bold" panose="020F0704030504030204" pitchFamily="34" charset="0"/>
            </a:endParaRPr>
          </a:p>
        </p:txBody>
      </p:sp>
      <p:pic>
        <p:nvPicPr>
          <p:cNvPr id="11266" name="Picture 2" descr="https://cdn-images-1.medium.com/max/1600/1*3-O1sL-whbHAa8prrqeC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508" y="2827483"/>
            <a:ext cx="5962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8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ผลการค้นหารูปภาพสำหรับ Why we will use Re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 y="2"/>
            <a:ext cx="12187746"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013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3" name="Rectangle 2"/>
          <p:cNvSpPr/>
          <p:nvPr/>
        </p:nvSpPr>
        <p:spPr>
          <a:xfrm>
            <a:off x="539692" y="275451"/>
            <a:ext cx="9837490" cy="2585323"/>
          </a:xfrm>
          <a:prstGeom prst="rect">
            <a:avLst/>
          </a:prstGeom>
        </p:spPr>
        <p:txBody>
          <a:bodyPr wrap="square">
            <a:spAutoFit/>
          </a:bodyPr>
          <a:lstStyle/>
          <a:p>
            <a:pPr marL="285750" indent="-285750">
              <a:buFont typeface="Arial" panose="020B0604020202020204" pitchFamily="34" charset="0"/>
              <a:buChar char="•"/>
            </a:pPr>
            <a:r>
              <a:rPr lang="en-US" dirty="0"/>
              <a:t>Every component can also have its own state. For example, the </a:t>
            </a:r>
            <a:r>
              <a:rPr lang="en-US" i="1" dirty="0" err="1"/>
              <a:t>ImperialArmy</a:t>
            </a:r>
            <a:r>
              <a:rPr lang="en-US" i="1" dirty="0"/>
              <a:t> </a:t>
            </a:r>
            <a:r>
              <a:rPr lang="en-US" dirty="0"/>
              <a:t>component might have a </a:t>
            </a:r>
            <a:r>
              <a:rPr lang="en-US" i="1" dirty="0" err="1"/>
              <a:t>troopsCount</a:t>
            </a:r>
            <a:r>
              <a:rPr lang="en-US" dirty="0"/>
              <a:t> state which counts the members of the army. We will not modify that in this example, but you can imagine that a battle might affect </a:t>
            </a:r>
            <a:r>
              <a:rPr lang="en-US" i="1" dirty="0" err="1"/>
              <a:t>troopsCount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Notice how this state does not depend on </a:t>
            </a:r>
            <a:r>
              <a:rPr lang="en-US" i="1" dirty="0" err="1"/>
              <a:t>rebelLocation</a:t>
            </a:r>
            <a:r>
              <a:rPr lang="en-US" dirty="0"/>
              <a:t>. If it did, we would not want to explicitly declare another state. We would want it to automatically update based on a change in </a:t>
            </a:r>
            <a:r>
              <a:rPr lang="en-US" i="1" dirty="0" err="1"/>
              <a:t>rebelLocation</a:t>
            </a:r>
            <a:r>
              <a:rPr lang="en-US" dirty="0"/>
              <a:t>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it is independent, here is what the code looks like:</a:t>
            </a:r>
          </a:p>
        </p:txBody>
      </p:sp>
      <p:pic>
        <p:nvPicPr>
          <p:cNvPr id="8" name="Picture 2" descr="https://cdn-images-1.medium.com/max/1600/1*NBQvDruVqf4qCPT-BDuA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878" y="3515577"/>
            <a:ext cx="2327421" cy="24980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22156" y="3137773"/>
            <a:ext cx="4828070" cy="3539430"/>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ImperialArmy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Component{</a:t>
            </a:r>
          </a:p>
          <a:p>
            <a:r>
              <a:rPr lang="en-US" sz="1600" dirty="0">
                <a:solidFill>
                  <a:srgbClr val="000000"/>
                </a:solidFill>
                <a:latin typeface="Consolas" panose="020B0609020204030204" pitchFamily="49" charset="0"/>
              </a:rPr>
              <a:t>  state =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troopCount</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render() {</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p>
          <a:p>
            <a:r>
              <a:rPr lang="en-US" sz="1600" dirty="0">
                <a:solidFill>
                  <a:srgbClr val="800000"/>
                </a:solidFill>
                <a:latin typeface="Consolas" panose="020B0609020204030204" pitchFamily="49" charset="0"/>
              </a:rPr>
              <a:t>      &lt;div&gt;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StormTrooper</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&lt;ATAT</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&lt;ATST</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&lt;/div&gt;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62405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1097137" y="1429388"/>
            <a:ext cx="10680016" cy="3416320"/>
          </a:xfrm>
          <a:prstGeom prst="rect">
            <a:avLst/>
          </a:prstGeom>
          <a:noFill/>
        </p:spPr>
        <p:txBody>
          <a:bodyPr wrap="square" rtlCol="0">
            <a:spAutoFit/>
          </a:bodyPr>
          <a:lstStyle/>
          <a:p>
            <a:r>
              <a:rPr lang="en-US" sz="5400" dirty="0">
                <a:latin typeface="Arial Rounded MT Bold" panose="020F0704030504030204" pitchFamily="34" charset="0"/>
              </a:rPr>
              <a:t>Wait, so how does this state get communicated between the different components? That brings us to… props!</a:t>
            </a:r>
            <a:endParaRPr lang="en-US" sz="8000" b="1" dirty="0">
              <a:latin typeface="Arial Rounded MT Bold" panose="020F0704030504030204" pitchFamily="34" charset="0"/>
            </a:endParaRPr>
          </a:p>
        </p:txBody>
      </p:sp>
    </p:spTree>
    <p:extLst>
      <p:ext uri="{BB962C8B-B14F-4D97-AF65-F5344CB8AC3E}">
        <p14:creationId xmlns:p14="http://schemas.microsoft.com/office/powerpoint/2010/main" val="2936548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584775"/>
          </a:xfrm>
          <a:prstGeom prst="rect">
            <a:avLst/>
          </a:prstGeom>
          <a:noFill/>
        </p:spPr>
        <p:txBody>
          <a:bodyPr wrap="square" rtlCol="0">
            <a:spAutoFit/>
          </a:bodyPr>
          <a:lstStyle/>
          <a:p>
            <a:r>
              <a:rPr lang="en-US" sz="3200" b="1" dirty="0">
                <a:latin typeface="Arial Rounded MT Bold" panose="020F0704030504030204" pitchFamily="34" charset="0"/>
              </a:rPr>
              <a:t>Props</a:t>
            </a:r>
          </a:p>
        </p:txBody>
      </p:sp>
      <p:sp>
        <p:nvSpPr>
          <p:cNvPr id="3" name="Rectangle 2"/>
          <p:cNvSpPr/>
          <p:nvPr/>
        </p:nvSpPr>
        <p:spPr>
          <a:xfrm>
            <a:off x="514525" y="906393"/>
            <a:ext cx="11280396" cy="3416320"/>
          </a:xfrm>
          <a:prstGeom prst="rect">
            <a:avLst/>
          </a:prstGeom>
        </p:spPr>
        <p:txBody>
          <a:bodyPr wrap="square">
            <a:spAutoFit/>
          </a:bodyPr>
          <a:lstStyle/>
          <a:p>
            <a:pPr marL="285750" indent="-285750">
              <a:buFont typeface="Arial" panose="020B0604020202020204" pitchFamily="34" charset="0"/>
              <a:buChar char="•"/>
            </a:pPr>
            <a:r>
              <a:rPr lang="en-US" dirty="0"/>
              <a:t>With our Darth Vader case, we actually need two sets of instructions when it comes to commanding the Stormtroopers and other units on the bottom of our chart.</a:t>
            </a:r>
          </a:p>
          <a:p>
            <a:pPr marL="285750" indent="-285750">
              <a:buFont typeface="Arial" panose="020B0604020202020204" pitchFamily="34" charset="0"/>
              <a:buChar char="•"/>
            </a:pPr>
            <a:endParaRPr lang="en-US" b="0" i="0" dirty="0">
              <a:effectLst/>
              <a:latin typeface="Arial Rounded MT Bold" panose="020F0704030504030204" pitchFamily="34" charset="0"/>
            </a:endParaRPr>
          </a:p>
          <a:p>
            <a:pPr marL="285750" indent="-285750">
              <a:buFont typeface="Arial" panose="020B0604020202020204" pitchFamily="34" charset="0"/>
              <a:buChar char="•"/>
            </a:pPr>
            <a:r>
              <a:rPr lang="en-US" b="1" dirty="0"/>
              <a:t>Question 1:</a:t>
            </a:r>
            <a:r>
              <a:rPr lang="en-US" dirty="0"/>
              <a:t> What should the Stormtroopers do if they encounter the rebels?</a:t>
            </a:r>
          </a:p>
          <a:p>
            <a:pPr marL="285750" indent="-285750">
              <a:buFont typeface="Arial" panose="020B0604020202020204" pitchFamily="34" charset="0"/>
              <a:buChar char="•"/>
            </a:pPr>
            <a:r>
              <a:rPr lang="en-US" b="1" dirty="0"/>
              <a:t>Answer: </a:t>
            </a:r>
            <a:r>
              <a:rPr lang="en-US" dirty="0"/>
              <a:t>Report back to Darth Vader.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Question 2:</a:t>
            </a:r>
            <a:r>
              <a:rPr lang="en-US" dirty="0"/>
              <a:t> Where should the Stormtroopers travel?</a:t>
            </a:r>
          </a:p>
          <a:p>
            <a:pPr marL="285750" indent="-285750">
              <a:buFont typeface="Arial" panose="020B0604020202020204" pitchFamily="34" charset="0"/>
              <a:buChar char="•"/>
            </a:pPr>
            <a:r>
              <a:rPr lang="en-US" b="1" dirty="0"/>
              <a:t>Answer: </a:t>
            </a:r>
            <a:r>
              <a:rPr lang="en-US" i="1" dirty="0"/>
              <a:t>if</a:t>
            </a:r>
            <a:r>
              <a:rPr lang="en-US" b="1" dirty="0"/>
              <a:t> </a:t>
            </a:r>
            <a:r>
              <a:rPr lang="en-US" dirty="0"/>
              <a:t>the rebels have not been found, search the galaxy at random. </a:t>
            </a:r>
            <a:r>
              <a:rPr lang="en-US" i="1" dirty="0"/>
              <a:t>Else</a:t>
            </a:r>
            <a:r>
              <a:rPr lang="en-US" dirty="0"/>
              <a:t>, go to the rebel location to attack them.</a:t>
            </a:r>
          </a:p>
          <a:p>
            <a:pPr marL="285750" indent="-285750">
              <a:buFont typeface="Arial" panose="020B0604020202020204" pitchFamily="34" charset="0"/>
              <a:buChar char="•"/>
            </a:pPr>
            <a:endParaRPr lang="en-US" b="0" i="0" dirty="0">
              <a:effectLst/>
              <a:latin typeface="Arial Rounded MT Bold" panose="020F0704030504030204" pitchFamily="34" charset="0"/>
            </a:endParaRPr>
          </a:p>
          <a:p>
            <a:pPr marL="285750" indent="-285750">
              <a:buFont typeface="Arial" panose="020B0604020202020204" pitchFamily="34" charset="0"/>
              <a:buChar char="•"/>
            </a:pPr>
            <a:r>
              <a:rPr lang="en-US" b="1" dirty="0"/>
              <a:t>Props</a:t>
            </a:r>
            <a:r>
              <a:rPr lang="en-US" dirty="0"/>
              <a:t> allow us to continuously monitor the </a:t>
            </a:r>
            <a:r>
              <a:rPr lang="en-US" i="1" dirty="0" err="1"/>
              <a:t>rebelLocation</a:t>
            </a:r>
            <a:r>
              <a:rPr lang="en-US" dirty="0"/>
              <a:t> state, and order a troop movement if the state changes. </a:t>
            </a:r>
            <a:r>
              <a:rPr lang="en-US" i="1" dirty="0" err="1"/>
              <a:t>rebelLocation</a:t>
            </a:r>
            <a:r>
              <a:rPr lang="en-US" dirty="0"/>
              <a:t> is a string. But what about the orders that must happen when they initially find the rebels?</a:t>
            </a:r>
            <a:endParaRPr lang="en-US" b="0" i="0" dirty="0">
              <a:effectLst/>
              <a:latin typeface="Arial Rounded MT Bold" panose="020F0704030504030204" pitchFamily="34" charset="0"/>
            </a:endParaRPr>
          </a:p>
        </p:txBody>
      </p:sp>
    </p:spTree>
    <p:extLst>
      <p:ext uri="{BB962C8B-B14F-4D97-AF65-F5344CB8AC3E}">
        <p14:creationId xmlns:p14="http://schemas.microsoft.com/office/powerpoint/2010/main" val="105455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3248" y="201718"/>
            <a:ext cx="11280396" cy="923330"/>
          </a:xfrm>
          <a:prstGeom prst="rect">
            <a:avLst/>
          </a:prstGeom>
        </p:spPr>
        <p:txBody>
          <a:bodyPr wrap="square">
            <a:spAutoFit/>
          </a:bodyPr>
          <a:lstStyle/>
          <a:p>
            <a:pPr marL="285750" indent="-285750">
              <a:buFont typeface="Arial" panose="020B0604020202020204" pitchFamily="34" charset="0"/>
              <a:buChar char="•"/>
            </a:pPr>
            <a:r>
              <a:rPr lang="en-US" dirty="0"/>
              <a:t>We can actually pass a function as </a:t>
            </a:r>
            <a:r>
              <a:rPr lang="en-US" b="1" dirty="0"/>
              <a:t>props</a:t>
            </a:r>
            <a:r>
              <a:rPr lang="en-US" dirty="0"/>
              <a:t> as well! That means that we can pass a callback down to each Stormtrooper that will execute if that trooper discovers the target. In the following picture, you can follow the path outlined by “Orders” to trace the </a:t>
            </a:r>
            <a:r>
              <a:rPr lang="en-US" b="1" dirty="0"/>
              <a:t>props</a:t>
            </a:r>
            <a:r>
              <a:rPr lang="en-US" dirty="0"/>
              <a:t>.</a:t>
            </a:r>
            <a:endParaRPr lang="en-US" b="0" i="0" dirty="0">
              <a:effectLst/>
              <a:latin typeface="Arial Rounded MT Bold" panose="020F0704030504030204" pitchFamily="34" charset="0"/>
            </a:endParaRPr>
          </a:p>
        </p:txBody>
      </p:sp>
      <p:pic>
        <p:nvPicPr>
          <p:cNvPr id="14338" name="Picture 2" descr="https://cdn-images-1.medium.com/max/800/1*go7yyXmlbrzVJg7QDRJm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383" y="1307376"/>
            <a:ext cx="6280558" cy="3320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3248" y="5077119"/>
            <a:ext cx="11280396" cy="923330"/>
          </a:xfrm>
          <a:prstGeom prst="rect">
            <a:avLst/>
          </a:prstGeom>
        </p:spPr>
        <p:txBody>
          <a:bodyPr wrap="square">
            <a:spAutoFit/>
          </a:bodyPr>
          <a:lstStyle/>
          <a:p>
            <a:pPr marL="285750" indent="-285750">
              <a:buFont typeface="Arial" panose="020B0604020202020204" pitchFamily="34" charset="0"/>
              <a:buChar char="•"/>
            </a:pPr>
            <a:r>
              <a:rPr lang="en-US" dirty="0"/>
              <a:t>In a typical user interface, let’s say that a user clicks a button, and you want to update the state of a parent component. You must also pass a callback from that parent component that will be triggered on the user’s click. That callback can then update the state </a:t>
            </a:r>
            <a:r>
              <a:rPr lang="en-US" b="1" dirty="0"/>
              <a:t>because it originated with the same parent that set the state</a:t>
            </a:r>
            <a:r>
              <a:rPr lang="en-US" dirty="0"/>
              <a:t>.</a:t>
            </a:r>
            <a:endParaRPr lang="en-US" b="0" i="0" dirty="0">
              <a:effectLst/>
              <a:latin typeface="Arial Rounded MT Bold" panose="020F0704030504030204" pitchFamily="34" charset="0"/>
            </a:endParaRPr>
          </a:p>
        </p:txBody>
      </p:sp>
    </p:spTree>
    <p:extLst>
      <p:ext uri="{BB962C8B-B14F-4D97-AF65-F5344CB8AC3E}">
        <p14:creationId xmlns:p14="http://schemas.microsoft.com/office/powerpoint/2010/main" val="4222277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3" name="Rectangle 2"/>
          <p:cNvSpPr/>
          <p:nvPr/>
        </p:nvSpPr>
        <p:spPr>
          <a:xfrm>
            <a:off x="539692" y="275451"/>
            <a:ext cx="9837490" cy="369332"/>
          </a:xfrm>
          <a:prstGeom prst="rect">
            <a:avLst/>
          </a:prstGeom>
        </p:spPr>
        <p:txBody>
          <a:bodyPr wrap="square">
            <a:spAutoFit/>
          </a:bodyPr>
          <a:lstStyle/>
          <a:p>
            <a:pPr marL="285750" indent="-285750">
              <a:buFont typeface="Arial" panose="020B0604020202020204" pitchFamily="34" charset="0"/>
              <a:buChar char="•"/>
            </a:pPr>
            <a:r>
              <a:rPr lang="en-US" dirty="0"/>
              <a:t>Here is what the code looks like:</a:t>
            </a:r>
          </a:p>
        </p:txBody>
      </p:sp>
      <p:cxnSp>
        <p:nvCxnSpPr>
          <p:cNvPr id="9" name="Straight Connector 8"/>
          <p:cNvCxnSpPr/>
          <p:nvPr/>
        </p:nvCxnSpPr>
        <p:spPr>
          <a:xfrm>
            <a:off x="6156668" y="457040"/>
            <a:ext cx="0" cy="5907127"/>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784" y="921782"/>
            <a:ext cx="5550715" cy="5262979"/>
          </a:xfrm>
          <a:prstGeom prst="rect">
            <a:avLst/>
          </a:prstGeom>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vadersEmpire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extends</a:t>
            </a:r>
            <a:r>
              <a:rPr lang="en-US" sz="1400" dirty="0">
                <a:solidFill>
                  <a:srgbClr val="000000"/>
                </a:solidFill>
                <a:latin typeface="Consolas" panose="020B0609020204030204" pitchFamily="49" charset="0"/>
              </a:rPr>
              <a:t> Component {</a:t>
            </a:r>
          </a:p>
          <a:p>
            <a:r>
              <a:rPr lang="en-US" sz="1400" dirty="0">
                <a:solidFill>
                  <a:srgbClr val="000000"/>
                </a:solidFill>
                <a:latin typeface="Consolas" panose="020B0609020204030204" pitchFamily="49" charset="0"/>
              </a:rPr>
              <a:t>  state =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rebelLocation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 </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reportRebelLocation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newLocation</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.setState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rebelLocation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newLocation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render() {</a:t>
            </a:r>
          </a:p>
          <a:p>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p>
          <a:p>
            <a:r>
              <a:rPr lang="en-US" sz="1400" dirty="0">
                <a:solidFill>
                  <a:srgbClr val="800000"/>
                </a:solidFill>
                <a:latin typeface="Consolas" panose="020B0609020204030204" pitchFamily="49" charset="0"/>
              </a:rPr>
              <a:t>      &lt;div&gt;</a:t>
            </a:r>
            <a:endParaRPr lang="en-US" sz="1400" dirty="0">
              <a:solidFill>
                <a:srgbClr val="000000"/>
              </a:solidFill>
              <a:latin typeface="Consolas" panose="020B0609020204030204" pitchFamily="49" charset="0"/>
            </a:endParaRPr>
          </a:p>
          <a:p>
            <a:r>
              <a:rPr lang="en-US" sz="1400" dirty="0">
                <a:solidFill>
                  <a:srgbClr val="800000"/>
                </a:solidFill>
                <a:latin typeface="Consolas" panose="020B0609020204030204" pitchFamily="49" charset="0"/>
              </a:rPr>
              <a:t>        &lt;</a:t>
            </a:r>
            <a:r>
              <a:rPr lang="en-US" sz="1400" dirty="0" err="1">
                <a:solidFill>
                  <a:srgbClr val="800000"/>
                </a:solidFill>
                <a:latin typeface="Consolas" panose="020B0609020204030204" pitchFamily="49" charset="0"/>
              </a:rPr>
              <a:t>ImperialArmy</a:t>
            </a:r>
            <a:endParaRPr lang="en-US" sz="1400" dirty="0">
              <a:solidFill>
                <a:srgbClr val="000000"/>
              </a:solidFill>
              <a:latin typeface="Consolas" panose="020B0609020204030204" pitchFamily="49" charset="0"/>
            </a:endParaRPr>
          </a:p>
          <a:p>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rebelLocation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.state.rebelLocation</a:t>
            </a:r>
            <a:r>
              <a:rPr lang="en-US" sz="1400" dirty="0">
                <a:solidFill>
                  <a:srgbClr val="0000FF"/>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updateLocation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.reportRebelLocation</a:t>
            </a:r>
            <a:r>
              <a:rPr lang="en-US" sz="1400" dirty="0">
                <a:solidFill>
                  <a:srgbClr val="0000FF"/>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800000"/>
                </a:solidFill>
                <a:latin typeface="Consolas" panose="020B0609020204030204" pitchFamily="49" charset="0"/>
              </a:rPr>
              <a:t>	/&gt;</a:t>
            </a:r>
          </a:p>
          <a:p>
            <a:r>
              <a:rPr lang="en-US" sz="1400" dirty="0">
                <a:solidFill>
                  <a:srgbClr val="800000"/>
                </a:solidFill>
                <a:latin typeface="Consolas" panose="020B0609020204030204" pitchFamily="49" charset="0"/>
              </a:rPr>
              <a:t>        &lt;</a:t>
            </a:r>
            <a:r>
              <a:rPr lang="en-US" sz="1400" dirty="0" err="1">
                <a:solidFill>
                  <a:srgbClr val="800000"/>
                </a:solidFill>
                <a:latin typeface="Consolas" panose="020B0609020204030204" pitchFamily="49" charset="0"/>
              </a:rPr>
              <a:t>ImperialNavy</a:t>
            </a:r>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a:t>
            </a:r>
            <a:r>
              <a:rPr lang="en-US" sz="1400" dirty="0" err="1">
                <a:solidFill>
                  <a:srgbClr val="800000"/>
                </a:solidFill>
                <a:latin typeface="Consolas" panose="020B0609020204030204" pitchFamily="49" charset="0"/>
              </a:rPr>
              <a:t>MilitaryIntel</a:t>
            </a:r>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0000"/>
                </a:solidFill>
                <a:latin typeface="Consolas" panose="020B0609020204030204" pitchFamily="49" charset="0"/>
              </a:rPr>
              <a:t>      &lt;/div&gt;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p:cNvSpPr/>
          <p:nvPr/>
        </p:nvSpPr>
        <p:spPr>
          <a:xfrm>
            <a:off x="6992748" y="457040"/>
            <a:ext cx="4788434" cy="6186309"/>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ImperialArmy</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extends</a:t>
            </a:r>
            <a:r>
              <a:rPr lang="en-US" sz="1200" dirty="0">
                <a:solidFill>
                  <a:srgbClr val="000000"/>
                </a:solidFill>
                <a:latin typeface="Consolas" panose="020B0609020204030204" pitchFamily="49" charset="0"/>
              </a:rPr>
              <a:t> Component {</a:t>
            </a:r>
          </a:p>
          <a:p>
            <a:r>
              <a:rPr lang="en-US" sz="1200" dirty="0">
                <a:solidFill>
                  <a:srgbClr val="000000"/>
                </a:solidFill>
                <a:latin typeface="Consolas" panose="020B0609020204030204" pitchFamily="49" charset="0"/>
              </a:rPr>
              <a:t>  render() {</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a:t>
            </a:r>
          </a:p>
          <a:p>
            <a:r>
              <a:rPr lang="en-US" sz="1200" dirty="0">
                <a:solidFill>
                  <a:srgbClr val="800000"/>
                </a:solidFill>
                <a:latin typeface="Consolas" panose="020B0609020204030204" pitchFamily="49" charset="0"/>
              </a:rPr>
              <a:t>      &lt;div&gt;</a:t>
            </a:r>
            <a:endParaRPr lang="en-US" sz="1200" dirty="0">
              <a:solidFill>
                <a:srgbClr val="000000"/>
              </a:solidFill>
              <a:latin typeface="Consolas" panose="020B0609020204030204" pitchFamily="49" charset="0"/>
            </a:endParaRPr>
          </a:p>
          <a:p>
            <a:r>
              <a:rPr lang="en-US" sz="1200" dirty="0">
                <a:solidFill>
                  <a:srgbClr val="800000"/>
                </a:solidFill>
                <a:latin typeface="Consolas" panose="020B0609020204030204" pitchFamily="49" charset="0"/>
              </a:rPr>
              <a:t>        &lt;</a:t>
            </a:r>
            <a:r>
              <a:rPr lang="en-US" sz="1200" dirty="0" err="1">
                <a:solidFill>
                  <a:srgbClr val="800000"/>
                </a:solidFill>
                <a:latin typeface="Consolas" panose="020B0609020204030204" pitchFamily="49" charset="0"/>
              </a:rPr>
              <a:t>StormTrooper</a:t>
            </a:r>
            <a:r>
              <a:rPr lang="en-US" sz="1200" dirty="0">
                <a:solidFill>
                  <a:srgbClr val="000000"/>
                </a:solidFill>
                <a:latin typeface="Consolas" panose="020B0609020204030204" pitchFamily="49" charset="0"/>
              </a:rPr>
              <a:t> </a:t>
            </a:r>
          </a:p>
          <a:p>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rebelLocation</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.props.rebelLocation</a:t>
            </a:r>
            <a:r>
              <a:rPr lang="en-US" sz="1200" dirty="0">
                <a:solidFill>
                  <a:srgbClr val="0000FF"/>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updateLocation</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.props.updateLocation</a:t>
            </a:r>
            <a:r>
              <a:rPr lang="en-US" sz="1200" dirty="0">
                <a:solidFill>
                  <a:srgbClr val="0000FF"/>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800000"/>
                </a:solidFill>
                <a:latin typeface="Consolas" panose="020B0609020204030204" pitchFamily="49" charset="0"/>
              </a:rPr>
              <a:t>        /&gt;</a:t>
            </a:r>
            <a:endParaRPr lang="en-US" sz="1200" dirty="0">
              <a:solidFill>
                <a:srgbClr val="000000"/>
              </a:solidFill>
              <a:latin typeface="Consolas" panose="020B0609020204030204" pitchFamily="49" charset="0"/>
            </a:endParaRPr>
          </a:p>
          <a:p>
            <a:r>
              <a:rPr lang="en-US" sz="1200" dirty="0">
                <a:solidFill>
                  <a:srgbClr val="800000"/>
                </a:solidFill>
                <a:latin typeface="Consolas" panose="020B0609020204030204" pitchFamily="49" charset="0"/>
              </a:rPr>
              <a:t>        &lt;ATAT</a:t>
            </a: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0000"/>
                </a:solidFill>
                <a:latin typeface="Consolas" panose="020B0609020204030204" pitchFamily="49" charset="0"/>
              </a:rPr>
              <a:t>        &lt;ATST</a:t>
            </a: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0000"/>
                </a:solidFill>
                <a:latin typeface="Consolas" panose="020B0609020204030204" pitchFamily="49" charset="0"/>
              </a:rPr>
              <a:t>      &lt;/div&gt;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StormTrooper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extends</a:t>
            </a:r>
            <a:r>
              <a:rPr lang="en-US" sz="1200" dirty="0">
                <a:solidFill>
                  <a:srgbClr val="000000"/>
                </a:solidFill>
                <a:latin typeface="Consolas" panose="020B0609020204030204" pitchFamily="49" charset="0"/>
              </a:rPr>
              <a:t> Component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discoverLocation</a:t>
            </a:r>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.props.updateLocation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.refs.secretBaseLocation.value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render() {</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a:t>
            </a:r>
          </a:p>
          <a:p>
            <a:r>
              <a:rPr lang="en-US" sz="1200" dirty="0">
                <a:solidFill>
                  <a:srgbClr val="800000"/>
                </a:solidFill>
                <a:latin typeface="Consolas" panose="020B0609020204030204" pitchFamily="49" charset="0"/>
              </a:rPr>
              <a:t>      &lt;input</a:t>
            </a:r>
            <a:endParaRPr lang="en-US" sz="1200" dirty="0">
              <a:solidFill>
                <a:srgbClr val="000000"/>
              </a:solidFill>
              <a:latin typeface="Consolas" panose="020B0609020204030204" pitchFamily="49" charset="0"/>
            </a:endParaRPr>
          </a:p>
          <a:p>
            <a:r>
              <a:rPr lang="en-US" sz="1200" dirty="0">
                <a:solidFill>
                  <a:srgbClr val="FF0000"/>
                </a:solidFill>
                <a:latin typeface="Consolas" panose="020B0609020204030204" pitchFamily="49" charset="0"/>
              </a:rPr>
              <a:t>        placeholder</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.props.rebelLocation</a:t>
            </a:r>
            <a:r>
              <a:rPr lang="en-US" sz="1200" dirty="0">
                <a:solidFill>
                  <a:srgbClr val="0000FF"/>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FF0000"/>
                </a:solidFill>
                <a:latin typeface="Consolas" panose="020B0609020204030204" pitchFamily="49" charset="0"/>
              </a:rPr>
              <a:t>        value</a:t>
            </a:r>
            <a:r>
              <a:rPr lang="en-US" sz="1200" dirty="0">
                <a:solidFill>
                  <a:srgbClr val="000000"/>
                </a:solidFill>
                <a:latin typeface="Consolas" panose="020B0609020204030204" pitchFamily="49" charset="0"/>
              </a:rPr>
              <a:t> = </a:t>
            </a:r>
            <a:r>
              <a:rPr lang="en-US" sz="1200" dirty="0">
                <a:solidFill>
                  <a:srgbClr val="A31515"/>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onChange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.discoverLocation</a:t>
            </a:r>
            <a:r>
              <a:rPr lang="en-US" sz="1200" dirty="0">
                <a:solidFill>
                  <a:srgbClr val="0000FF"/>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FF0000"/>
                </a:solidFill>
                <a:latin typeface="Consolas" panose="020B0609020204030204" pitchFamily="49" charset="0"/>
              </a:rPr>
              <a:t>        ref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secretBaseLocation</a:t>
            </a:r>
            <a:r>
              <a:rPr lang="en-US" sz="1200" dirty="0">
                <a:solidFill>
                  <a:srgbClr val="A31515"/>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800000"/>
                </a:solidFill>
                <a:latin typeface="Consolas" panose="020B0609020204030204" pitchFamily="49" charset="0"/>
              </a:rPr>
              <a:t>      /&gt;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br>
              <a:rPr lang="en-US" sz="1200" dirty="0">
                <a:solidFill>
                  <a:srgbClr val="000000"/>
                </a:solidFill>
                <a:latin typeface="Consolas" panose="020B0609020204030204" pitchFamily="49" charset="0"/>
              </a:rPr>
            </a:b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6989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552450"/>
            <a:ext cx="11144250" cy="369332"/>
          </a:xfrm>
          <a:prstGeom prst="rect">
            <a:avLst/>
          </a:prstGeom>
          <a:noFill/>
        </p:spPr>
        <p:txBody>
          <a:bodyPr wrap="square" rtlCol="0">
            <a:spAutoFit/>
          </a:bodyPr>
          <a:lstStyle/>
          <a:p>
            <a:endParaRPr lang="en-US" dirty="0"/>
          </a:p>
        </p:txBody>
      </p:sp>
      <p:sp>
        <p:nvSpPr>
          <p:cNvPr id="9" name="TextBox 8"/>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Homework</a:t>
            </a:r>
          </a:p>
        </p:txBody>
      </p:sp>
      <p:sp>
        <p:nvSpPr>
          <p:cNvPr id="6" name="TextBox 5"/>
          <p:cNvSpPr txBox="1"/>
          <p:nvPr/>
        </p:nvSpPr>
        <p:spPr>
          <a:xfrm>
            <a:off x="806546" y="1260336"/>
            <a:ext cx="10895123" cy="1569660"/>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a:pPr>
            <a:r>
              <a:rPr lang="en-US" altLang="en-US" sz="2400" dirty="0">
                <a:latin typeface="Arial Rounded MT Bold" panose="020F0704030504030204" pitchFamily="34" charset="0"/>
              </a:rPr>
              <a:t>Convert resume(html + </a:t>
            </a:r>
            <a:r>
              <a:rPr lang="en-US" altLang="en-US" sz="2400" dirty="0" err="1">
                <a:latin typeface="Arial Rounded MT Bold" panose="020F0704030504030204" pitchFamily="34" charset="0"/>
              </a:rPr>
              <a:t>css</a:t>
            </a:r>
            <a:r>
              <a:rPr lang="en-US" altLang="en-US" sz="2400" dirty="0">
                <a:latin typeface="Arial Rounded MT Bold" panose="020F0704030504030204" pitchFamily="34" charset="0"/>
              </a:rPr>
              <a:t>) from homework week2 to react.js</a:t>
            </a:r>
          </a:p>
          <a:p>
            <a:pPr marL="457200" lvl="0" indent="-457200" eaLnBrk="0" fontAlgn="base" hangingPunct="0">
              <a:spcBef>
                <a:spcPct val="0"/>
              </a:spcBef>
              <a:spcAft>
                <a:spcPct val="0"/>
              </a:spcAft>
              <a:buFont typeface="+mj-lt"/>
              <a:buAutoNum type="arabicPeriod"/>
            </a:pPr>
            <a:endParaRPr lang="en-US" altLang="en-US" sz="2400" dirty="0">
              <a:latin typeface="Arial Rounded MT Bold" panose="020F0704030504030204" pitchFamily="34" charset="0"/>
            </a:endParaRPr>
          </a:p>
          <a:p>
            <a:pPr marL="457200" lvl="0" indent="-457200" eaLnBrk="0" fontAlgn="base" hangingPunct="0">
              <a:spcBef>
                <a:spcPct val="0"/>
              </a:spcBef>
              <a:spcAft>
                <a:spcPct val="0"/>
              </a:spcAft>
              <a:buFont typeface="+mj-lt"/>
              <a:buAutoNum type="arabicPeriod"/>
            </a:pPr>
            <a:r>
              <a:rPr lang="en-US" altLang="en-US" sz="2400" dirty="0">
                <a:latin typeface="Arial Rounded MT Bold" panose="020F0704030504030204" pitchFamily="34" charset="0"/>
              </a:rPr>
              <a:t>Push this homework to repository your self &amp; repository subject</a:t>
            </a:r>
          </a:p>
          <a:p>
            <a:pPr marL="457200" lvl="0" indent="-457200" eaLnBrk="0" fontAlgn="base" hangingPunct="0">
              <a:spcBef>
                <a:spcPct val="0"/>
              </a:spcBef>
              <a:spcAft>
                <a:spcPct val="0"/>
              </a:spcAft>
              <a:buFont typeface="+mj-lt"/>
              <a:buAutoNum type="arabicPeriod"/>
            </a:pPr>
            <a:endParaRPr lang="en-US" altLang="en-US" sz="2400" dirty="0">
              <a:latin typeface="Arial Rounded MT Bold" panose="020F0704030504030204" pitchFamily="34" charset="0"/>
            </a:endParaRPr>
          </a:p>
        </p:txBody>
      </p:sp>
      <p:pic>
        <p:nvPicPr>
          <p:cNvPr id="4098" name="Picture 2" descr="รูปภาพที่เกี่ยวข้อ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44" y="2824544"/>
            <a:ext cx="3464728" cy="34647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ผลการค้นหารูปภาพสำหรับ mem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463" y="3125674"/>
            <a:ext cx="2650434" cy="286246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รูปภาพที่เกี่ยวข้อ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1689" y="2824544"/>
            <a:ext cx="3551582" cy="352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4478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361" y="275110"/>
            <a:ext cx="10968409" cy="677108"/>
          </a:xfrm>
          <a:prstGeom prst="rect">
            <a:avLst/>
          </a:prstGeom>
        </p:spPr>
        <p:txBody>
          <a:bodyPr vert="horz" wrap="square" lIns="0" tIns="0" rIns="0" bIns="0" rtlCol="0">
            <a:spAutoFit/>
          </a:bodyPr>
          <a:lstStyle/>
          <a:p>
            <a:pPr marL="12700">
              <a:lnSpc>
                <a:spcPct val="100000"/>
              </a:lnSpc>
            </a:pPr>
            <a:r>
              <a:rPr lang="en-US" dirty="0">
                <a:latin typeface="Arial Rounded MT Bold" panose="020F0704030504030204" pitchFamily="34" charset="0"/>
              </a:rPr>
              <a:t>Reference</a:t>
            </a:r>
            <a:endParaRPr sz="4400" b="1" dirty="0">
              <a:latin typeface="Arial Rounded MT Bold" panose="020F0704030504030204" pitchFamily="34" charset="0"/>
            </a:endParaRPr>
          </a:p>
        </p:txBody>
      </p:sp>
      <p:sp>
        <p:nvSpPr>
          <p:cNvPr id="3" name="Rectangle 2"/>
          <p:cNvSpPr/>
          <p:nvPr/>
        </p:nvSpPr>
        <p:spPr>
          <a:xfrm>
            <a:off x="613989" y="1142722"/>
            <a:ext cx="11040981" cy="5509200"/>
          </a:xfrm>
          <a:prstGeom prst="rect">
            <a:avLst/>
          </a:prstGeom>
        </p:spPr>
        <p:txBody>
          <a:bodyPr wrap="square">
            <a:spAutoFit/>
          </a:bodyPr>
          <a:lstStyle/>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2"/>
              </a:rPr>
              <a:t>https://nodejs.org/en/</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3"/>
              </a:rPr>
              <a:t>https://www.npmjs.com/</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4"/>
              </a:rPr>
              <a:t>https://webpack.github.io/</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5"/>
              </a:rPr>
              <a:t>https://reactjs.org/</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6"/>
              </a:rPr>
              <a:t>https://devahoy.com/posts/getting-started-with-nodejs/</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7"/>
              </a:rPr>
              <a:t>https://stories.sellsuki.co.th/webpack-</a:t>
            </a:r>
            <a:r>
              <a:rPr lang="th-TH" sz="3200" dirty="0">
                <a:solidFill>
                  <a:srgbClr val="333333"/>
                </a:solidFill>
                <a:latin typeface="TH Krub" panose="02000506040000020004" pitchFamily="2" charset="-34"/>
                <a:cs typeface="TH Krub" panose="02000506040000020004" pitchFamily="2" charset="-34"/>
                <a:hlinkClick r:id="rId7"/>
              </a:rPr>
              <a:t>ทำงานยังไง-ไม่รู้ถือว่าบาป-7</a:t>
            </a:r>
            <a:r>
              <a:rPr lang="en-US" sz="3200" dirty="0">
                <a:solidFill>
                  <a:srgbClr val="333333"/>
                </a:solidFill>
                <a:latin typeface="TH Krub" panose="02000506040000020004" pitchFamily="2" charset="-34"/>
                <a:cs typeface="TH Krub" panose="02000506040000020004" pitchFamily="2" charset="-34"/>
                <a:hlinkClick r:id="rId7"/>
              </a:rPr>
              <a:t>dd38131a78f</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dirty="0">
                <a:solidFill>
                  <a:srgbClr val="333333"/>
                </a:solidFill>
                <a:latin typeface="TH Krub" panose="02000506040000020004" pitchFamily="2" charset="-34"/>
                <a:cs typeface="TH Krub" panose="02000506040000020004" pitchFamily="2" charset="-34"/>
                <a:hlinkClick r:id="rId8"/>
              </a:rPr>
              <a:t>https://medium.freecodecamp.org/react-props-state-explained-through-darth-vaders-hunt-for-the-rebels-8ee486576492</a:t>
            </a:r>
            <a:endParaRPr lang="en-US" sz="3200" dirty="0">
              <a:solidFill>
                <a:srgbClr val="333333"/>
              </a:solidFill>
              <a:latin typeface="TH Krub" panose="02000506040000020004" pitchFamily="2" charset="-34"/>
              <a:cs typeface="TH Krub" panose="02000506040000020004" pitchFamily="2" charset="-34"/>
            </a:endParaRPr>
          </a:p>
          <a:p>
            <a:pPr marL="457200" indent="-457200">
              <a:buFont typeface="Arial" panose="020B0604020202020204" pitchFamily="34" charset="0"/>
              <a:buChar char="•"/>
            </a:pPr>
            <a:r>
              <a:rPr lang="en-US" sz="3200" b="1" dirty="0">
                <a:latin typeface="TH Krub" panose="02000506040000020004" pitchFamily="2" charset="-34"/>
                <a:cs typeface="TH Krub" panose="02000506040000020004" pitchFamily="2" charset="-34"/>
              </a:rPr>
              <a:t>React: Functional Web Development with React and Redux</a:t>
            </a:r>
            <a:r>
              <a:rPr lang="en-US" sz="3200" dirty="0">
                <a:latin typeface="TH Krub" panose="02000506040000020004" pitchFamily="2" charset="-34"/>
                <a:cs typeface="TH Krub" panose="02000506040000020004" pitchFamily="2" charset="-34"/>
              </a:rPr>
              <a:t> 1st Edition, Kindle Edition</a:t>
            </a:r>
          </a:p>
          <a:p>
            <a:pPr marL="457200" indent="-457200">
              <a:buFont typeface="Arial" panose="020B0604020202020204" pitchFamily="34" charset="0"/>
              <a:buChar char="•"/>
            </a:pPr>
            <a:endParaRPr lang="en-US" sz="3200" dirty="0">
              <a:solidFill>
                <a:srgbClr val="333333"/>
              </a:solidFill>
              <a:effectLst/>
              <a:latin typeface="TH Krub" panose="02000506040000020004" pitchFamily="2" charset="-34"/>
              <a:cs typeface="TH Krub" panose="02000506040000020004" pitchFamily="2" charset="-34"/>
            </a:endParaRPr>
          </a:p>
        </p:txBody>
      </p:sp>
    </p:spTree>
    <p:extLst>
      <p:ext uri="{BB962C8B-B14F-4D97-AF65-F5344CB8AC3E}">
        <p14:creationId xmlns:p14="http://schemas.microsoft.com/office/powerpoint/2010/main" val="43519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ผลการค้นหารูปภาพสำหรับ Single-Way data flow in reac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316" y="1202788"/>
            <a:ext cx="7649370" cy="44524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Single-Way Data Flow</a:t>
            </a:r>
          </a:p>
        </p:txBody>
      </p:sp>
    </p:spTree>
    <p:extLst>
      <p:ext uri="{BB962C8B-B14F-4D97-AF65-F5344CB8AC3E}">
        <p14:creationId xmlns:p14="http://schemas.microsoft.com/office/powerpoint/2010/main" val="364055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DOM(Document Object Model)</a:t>
            </a:r>
          </a:p>
        </p:txBody>
      </p:sp>
      <p:sp>
        <p:nvSpPr>
          <p:cNvPr id="2" name="Rectangle 1"/>
          <p:cNvSpPr/>
          <p:nvPr/>
        </p:nvSpPr>
        <p:spPr>
          <a:xfrm>
            <a:off x="501747" y="1095329"/>
            <a:ext cx="6096000" cy="2585323"/>
          </a:xfrm>
          <a:prstGeom prst="rect">
            <a:avLst/>
          </a:prstGeom>
        </p:spPr>
        <p:txBody>
          <a:bodyPr>
            <a:spAutoFit/>
          </a:bodyPr>
          <a:lstStyle/>
          <a:p>
            <a:r>
              <a:rPr lang="en-US" dirty="0">
                <a:solidFill>
                  <a:srgbClr val="800000"/>
                </a:solidFill>
                <a:latin typeface="Consolas" panose="020B0609020204030204" pitchFamily="49" charset="0"/>
              </a:rPr>
              <a:t>&lt;html&gt;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&lt;head&gt;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  &lt;title&gt;</a:t>
            </a:r>
            <a:r>
              <a:rPr lang="en-US" dirty="0">
                <a:solidFill>
                  <a:srgbClr val="000000"/>
                </a:solidFill>
                <a:latin typeface="Consolas" panose="020B0609020204030204" pitchFamily="49" charset="0"/>
              </a:rPr>
              <a:t>My title</a:t>
            </a:r>
            <a:r>
              <a:rPr lang="en-US" dirty="0">
                <a:solidFill>
                  <a:srgbClr val="800000"/>
                </a:solidFill>
                <a:latin typeface="Consolas" panose="020B0609020204030204" pitchFamily="49" charset="0"/>
              </a:rPr>
              <a:t>&lt;/title&gt;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&lt;/head&gt;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&lt;body&gt;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  &lt;h1&gt;</a:t>
            </a:r>
            <a:r>
              <a:rPr lang="en-US" dirty="0">
                <a:solidFill>
                  <a:srgbClr val="000000"/>
                </a:solidFill>
                <a:latin typeface="Consolas" panose="020B0609020204030204" pitchFamily="49" charset="0"/>
              </a:rPr>
              <a:t>My header</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  &lt;a</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"test.html"</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My link</a:t>
            </a:r>
            <a:r>
              <a:rPr lang="en-US" dirty="0">
                <a:solidFill>
                  <a:srgbClr val="800000"/>
                </a:solidFill>
                <a:latin typeface="Consolas" panose="020B0609020204030204" pitchFamily="49" charset="0"/>
              </a:rPr>
              <a:t>&lt;/a&gt;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&lt;/body&gt;</a:t>
            </a:r>
            <a:r>
              <a:rPr lang="en-US" dirty="0">
                <a:solidFill>
                  <a:srgbClr val="000000"/>
                </a:solidFill>
                <a:latin typeface="Consolas" panose="020B0609020204030204" pitchFamily="49" charset="0"/>
              </a:rPr>
              <a:t> </a:t>
            </a:r>
          </a:p>
          <a:p>
            <a:r>
              <a:rPr lang="en-US" dirty="0">
                <a:solidFill>
                  <a:srgbClr val="800000"/>
                </a:solidFill>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pic>
        <p:nvPicPr>
          <p:cNvPr id="16386" name="Picture 2" descr="http://meewebfree.com/u/i/basic-website/html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7" y="1435240"/>
            <a:ext cx="6855656" cy="37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5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405" y="213896"/>
            <a:ext cx="10680016" cy="707886"/>
          </a:xfrm>
          <a:prstGeom prst="rect">
            <a:avLst/>
          </a:prstGeom>
          <a:noFill/>
        </p:spPr>
        <p:txBody>
          <a:bodyPr wrap="square" rtlCol="0">
            <a:spAutoFit/>
          </a:bodyPr>
          <a:lstStyle/>
          <a:p>
            <a:r>
              <a:rPr lang="en-US" sz="4000" dirty="0">
                <a:latin typeface="Arial Rounded MT Bold" panose="020F0704030504030204" pitchFamily="34" charset="0"/>
                <a:cs typeface="TH Krub" panose="02000506040000020004" pitchFamily="2" charset="-34"/>
              </a:rPr>
              <a:t>Virtual Document Object Model</a:t>
            </a:r>
          </a:p>
        </p:txBody>
      </p:sp>
      <p:pic>
        <p:nvPicPr>
          <p:cNvPr id="4098" name="Picture 2" descr="React 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853" y="1184187"/>
            <a:ext cx="7924802" cy="493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287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7024</TotalTime>
  <Words>1663</Words>
  <Application>Microsoft Office PowerPoint</Application>
  <PresentationFormat>Widescreen</PresentationFormat>
  <Paragraphs>432</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Arial Rounded MT Bold</vt:lpstr>
      <vt:lpstr>Calibri</vt:lpstr>
      <vt:lpstr>Calibri Light</vt:lpstr>
      <vt:lpstr>Consolas</vt:lpstr>
      <vt:lpstr>Cordia New</vt:lpstr>
      <vt:lpstr>TH Krub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Fall Ceators</dc:creator>
  <cp:lastModifiedBy>Fall Ceators</cp:lastModifiedBy>
  <cp:revision>193</cp:revision>
  <dcterms:created xsi:type="dcterms:W3CDTF">2017-11-12T11:57:44Z</dcterms:created>
  <dcterms:modified xsi:type="dcterms:W3CDTF">2018-02-26T13:06:51Z</dcterms:modified>
</cp:coreProperties>
</file>