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C1750-BCE1-4E01-AB14-41AF87714E6F}" type="datetimeFigureOut">
              <a:rPr lang="en-IN" smtClean="0"/>
              <a:t>20-08-2014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D87A4-3957-4021-AE15-B21A28473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0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D87A4-3957-4021-AE15-B21A284733E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AEC2-D1BE-46D8-BE53-15207FD3C061}" type="datetimeFigureOut">
              <a:rPr lang="en-IN" smtClean="0"/>
              <a:t>20-08-2014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3999-E23A-41F3-9FC6-B912F7C7D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4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AEC2-D1BE-46D8-BE53-15207FD3C061}" type="datetimeFigureOut">
              <a:rPr lang="en-IN" smtClean="0"/>
              <a:t>20-08-2014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3999-E23A-41F3-9FC6-B912F7C7D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AEC2-D1BE-46D8-BE53-15207FD3C061}" type="datetimeFigureOut">
              <a:rPr lang="en-IN" smtClean="0"/>
              <a:t>20-08-2014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3999-E23A-41F3-9FC6-B912F7C7D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7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AEC2-D1BE-46D8-BE53-15207FD3C061}" type="datetimeFigureOut">
              <a:rPr lang="en-IN" smtClean="0"/>
              <a:t>20-08-2014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3999-E23A-41F3-9FC6-B912F7C7D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6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AEC2-D1BE-46D8-BE53-15207FD3C061}" type="datetimeFigureOut">
              <a:rPr lang="en-IN" smtClean="0"/>
              <a:t>20-08-2014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3999-E23A-41F3-9FC6-B912F7C7D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AEC2-D1BE-46D8-BE53-15207FD3C061}" type="datetimeFigureOut">
              <a:rPr lang="en-IN" smtClean="0"/>
              <a:t>20-08-2014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3999-E23A-41F3-9FC6-B912F7C7D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1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AEC2-D1BE-46D8-BE53-15207FD3C061}" type="datetimeFigureOut">
              <a:rPr lang="en-IN" smtClean="0"/>
              <a:t>20-08-2014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3999-E23A-41F3-9FC6-B912F7C7D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0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AEC2-D1BE-46D8-BE53-15207FD3C061}" type="datetimeFigureOut">
              <a:rPr lang="en-IN" smtClean="0"/>
              <a:t>20-08-2014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3999-E23A-41F3-9FC6-B912F7C7D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1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AEC2-D1BE-46D8-BE53-15207FD3C061}" type="datetimeFigureOut">
              <a:rPr lang="en-IN" smtClean="0"/>
              <a:t>20-08-2014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3999-E23A-41F3-9FC6-B912F7C7D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1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AEC2-D1BE-46D8-BE53-15207FD3C061}" type="datetimeFigureOut">
              <a:rPr lang="en-IN" smtClean="0"/>
              <a:t>20-08-2014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3999-E23A-41F3-9FC6-B912F7C7D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0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AEC2-D1BE-46D8-BE53-15207FD3C061}" type="datetimeFigureOut">
              <a:rPr lang="en-IN" smtClean="0"/>
              <a:t>20-08-2014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3999-E23A-41F3-9FC6-B912F7C7D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21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AEC2-D1BE-46D8-BE53-15207FD3C061}" type="datetimeFigureOut">
              <a:rPr lang="en-IN" smtClean="0"/>
              <a:t>20-08-2014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3999-E23A-41F3-9FC6-B912F7C7D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2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548680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bg1"/>
                </a:solidFill>
                <a:latin typeface="Cambria" pitchFamily="18" charset="0"/>
              </a:rPr>
              <a:t>Astronomy Demystified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4108" y="1177588"/>
            <a:ext cx="241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- </a:t>
            </a:r>
            <a:r>
              <a:rPr lang="en-IN" sz="2800" dirty="0" err="1" smtClean="0">
                <a:solidFill>
                  <a:schemeClr val="bg1"/>
                </a:solidFill>
                <a:latin typeface="Cambria" pitchFamily="18" charset="0"/>
              </a:rPr>
              <a:t>Ruturaj</a:t>
            </a:r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IN" sz="2800" dirty="0" err="1" smtClean="0">
                <a:solidFill>
                  <a:schemeClr val="bg1"/>
                </a:solidFill>
                <a:latin typeface="Cambria" pitchFamily="18" charset="0"/>
              </a:rPr>
              <a:t>Atre</a:t>
            </a:r>
            <a:endParaRPr lang="en-IN" sz="28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42902"/>
            <a:ext cx="2592287" cy="1944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6" y="1863988"/>
            <a:ext cx="1789360" cy="25020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88" y="1890874"/>
            <a:ext cx="2448272" cy="24482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581128"/>
            <a:ext cx="2671096" cy="2022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51" y="4581128"/>
            <a:ext cx="2952074" cy="196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78" y="764704"/>
            <a:ext cx="6344182" cy="4869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4089" y="6078487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Botticelli’s painting. Who is he depicting?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07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908720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Cambria" pitchFamily="18" charset="0"/>
              </a:rPr>
              <a:t>Venus!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The morning or evening star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22" y="2060848"/>
            <a:ext cx="49149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2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444208" cy="42836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980728"/>
            <a:ext cx="2620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Phases of Venus</a:t>
            </a:r>
          </a:p>
        </p:txBody>
      </p:sp>
    </p:spTree>
    <p:extLst>
      <p:ext uri="{BB962C8B-B14F-4D97-AF65-F5344CB8AC3E}">
        <p14:creationId xmlns:p14="http://schemas.microsoft.com/office/powerpoint/2010/main" val="37473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5" y="620688"/>
            <a:ext cx="77768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Venus in the </a:t>
            </a:r>
            <a:r>
              <a:rPr lang="en-IN" sz="2800" dirty="0" err="1" smtClean="0">
                <a:solidFill>
                  <a:schemeClr val="bg1"/>
                </a:solidFill>
                <a:latin typeface="Cambria" pitchFamily="18" charset="0"/>
              </a:rPr>
              <a:t>DaVinci</a:t>
            </a:r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 Code</a:t>
            </a:r>
          </a:p>
          <a:p>
            <a:endParaRPr lang="en-IN" sz="2800" dirty="0">
              <a:solidFill>
                <a:schemeClr val="bg1"/>
              </a:solidFill>
              <a:latin typeface="Cambria" pitchFamily="18" charset="0"/>
            </a:endParaRPr>
          </a:p>
          <a:p>
            <a:r>
              <a:rPr lang="en-IN" sz="2400" i="1" dirty="0" smtClean="0">
                <a:solidFill>
                  <a:schemeClr val="bg1"/>
                </a:solidFill>
                <a:latin typeface="Cambria" pitchFamily="18" charset="0"/>
              </a:rPr>
              <a:t>“The planet Venus traces a perfect pentacle across the ecliptic sky every eight years.”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37" y="2400399"/>
            <a:ext cx="7215760" cy="44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05273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Astronomical evidence for </a:t>
            </a:r>
            <a:r>
              <a:rPr lang="en-IN" sz="2800" dirty="0" err="1" smtClean="0">
                <a:solidFill>
                  <a:schemeClr val="bg1"/>
                </a:solidFill>
                <a:latin typeface="Cambria" pitchFamily="18" charset="0"/>
              </a:rPr>
              <a:t>Mahabharat</a:t>
            </a:r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6968" y="2204864"/>
            <a:ext cx="80805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Conjunction of Saturn with </a:t>
            </a:r>
            <a:r>
              <a:rPr lang="en-IN" sz="2400" dirty="0" err="1" smtClean="0">
                <a:solidFill>
                  <a:schemeClr val="bg1"/>
                </a:solidFill>
                <a:latin typeface="Cambria" pitchFamily="18" charset="0"/>
              </a:rPr>
              <a:t>Aldebaran</a:t>
            </a:r>
            <a:endParaRPr lang="en-IN" sz="2400" dirty="0" smtClean="0">
              <a:solidFill>
                <a:schemeClr val="bg1"/>
              </a:solidFill>
              <a:latin typeface="Cambria" pitchFamily="18" charset="0"/>
            </a:endParaRP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Retrograde motion of Mars just before it reaches Antares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A lunar eclipse near Pleiades (</a:t>
            </a:r>
            <a:r>
              <a:rPr lang="en-IN" sz="2400" dirty="0" err="1" smtClean="0">
                <a:solidFill>
                  <a:schemeClr val="bg1"/>
                </a:solidFill>
                <a:latin typeface="Cambria" pitchFamily="18" charset="0"/>
              </a:rPr>
              <a:t>Krittika</a:t>
            </a:r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Followed by a solar eclipse</a:t>
            </a:r>
          </a:p>
        </p:txBody>
      </p:sp>
    </p:spTree>
    <p:extLst>
      <p:ext uri="{BB962C8B-B14F-4D97-AF65-F5344CB8AC3E}">
        <p14:creationId xmlns:p14="http://schemas.microsoft.com/office/powerpoint/2010/main" val="9611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124744"/>
            <a:ext cx="73448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A lot of questions have been answered. A lot more remain to be answered.</a:t>
            </a:r>
          </a:p>
          <a:p>
            <a:endParaRPr lang="en-IN" sz="2400" dirty="0">
              <a:solidFill>
                <a:schemeClr val="bg1"/>
              </a:solidFill>
              <a:latin typeface="Cambria" pitchFamily="18" charset="0"/>
            </a:endParaRP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The search for exoplanets and extra terrestrial life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What happened before the big bang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What is the future of our universe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What is dark matter and dark energy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Can Mars habitat human life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Radio astronomy</a:t>
            </a:r>
          </a:p>
          <a:p>
            <a:pPr marL="457200" indent="-457200">
              <a:buAutoNum type="arabicPeriod"/>
            </a:pPr>
            <a:endParaRPr lang="en-IN" sz="2400" dirty="0">
              <a:solidFill>
                <a:schemeClr val="bg1"/>
              </a:solidFill>
              <a:latin typeface="Cambria" pitchFamily="18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and many </a:t>
            </a:r>
            <a:r>
              <a:rPr lang="en-IN" sz="2400" dirty="0" err="1" smtClean="0">
                <a:solidFill>
                  <a:schemeClr val="bg1"/>
                </a:solidFill>
                <a:latin typeface="Cambria" pitchFamily="18" charset="0"/>
              </a:rPr>
              <a:t>many</a:t>
            </a:r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 more!</a:t>
            </a:r>
            <a:endParaRPr lang="en-IN" sz="24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836712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Astronomy – the oldest science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The origin of 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2708920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</a:rPr>
              <a:t>1. The earth is round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</a:rPr>
              <a:t>2. Planets revolve around the Sun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</a:rPr>
              <a:t>3. The physics governing the motion of the moon around the earth is the same as that for an apple falling from a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5005625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</a:rPr>
              <a:t>Humans have always been a curious specie. </a:t>
            </a:r>
          </a:p>
          <a:p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</a:rPr>
              <a:t>We hardly wonder how these simple facts about the universe were discovered.</a:t>
            </a:r>
          </a:p>
        </p:txBody>
      </p:sp>
    </p:spTree>
    <p:extLst>
      <p:ext uri="{BB962C8B-B14F-4D97-AF65-F5344CB8AC3E}">
        <p14:creationId xmlns:p14="http://schemas.microsoft.com/office/powerpoint/2010/main" val="391148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6544" y="1212404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How did we know that the earth is round?</a:t>
            </a:r>
            <a:endParaRPr lang="en-IN" sz="28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95" y="2132856"/>
            <a:ext cx="4399689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4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19675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The Dark of the Moon. </a:t>
            </a:r>
            <a:endParaRPr lang="en-IN" sz="28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2" t="15558" r="27888" b="11851"/>
          <a:stretch/>
        </p:blipFill>
        <p:spPr>
          <a:xfrm>
            <a:off x="1835696" y="2039640"/>
            <a:ext cx="2892152" cy="29083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4088" y="249289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Why not so dark?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7381" y="4424729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Earthshine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8774" y="5085184"/>
            <a:ext cx="6727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Cambria" pitchFamily="18" charset="0"/>
              </a:rPr>
              <a:t>Light reflected from the surface of the earth onto the moon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2607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196752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Blue Moon </a:t>
            </a:r>
            <a:r>
              <a:rPr lang="en-IN" sz="2800" dirty="0" err="1" smtClean="0">
                <a:solidFill>
                  <a:schemeClr val="bg1"/>
                </a:solidFill>
                <a:latin typeface="Cambria" pitchFamily="18" charset="0"/>
              </a:rPr>
              <a:t>vs</a:t>
            </a:r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 Red Moon</a:t>
            </a:r>
            <a:endParaRPr lang="en-IN" sz="28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3168352" cy="316835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355976" y="1844824"/>
            <a:ext cx="0" cy="43924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3" t="25698" r="22833" b="23120"/>
          <a:stretch/>
        </p:blipFill>
        <p:spPr>
          <a:xfrm>
            <a:off x="4860032" y="2132856"/>
            <a:ext cx="3802608" cy="37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3764" y="3896122"/>
            <a:ext cx="46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The retrograde loops of Mars</a:t>
            </a:r>
            <a:endParaRPr lang="en-IN" sz="28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653136"/>
            <a:ext cx="5815584" cy="1938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18" y="908720"/>
            <a:ext cx="3449983" cy="4032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1" y="908720"/>
            <a:ext cx="5220071" cy="25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96752"/>
            <a:ext cx="792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Any theory should explain the following things:</a:t>
            </a:r>
          </a:p>
          <a:p>
            <a:endParaRPr lang="en-IN" sz="2800" dirty="0" smtClean="0">
              <a:solidFill>
                <a:schemeClr val="bg1"/>
              </a:solidFill>
              <a:latin typeface="Cambria" pitchFamily="18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Why is retrograde motion seen for exterior planets alone?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How do you explain this abnormal motion?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What can you conclude from these observations?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4437112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Geocentric model or heliocentric model</a:t>
            </a:r>
            <a:endParaRPr lang="en-IN" sz="2000" dirty="0" smtClean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6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2328" r="18063"/>
          <a:stretch/>
        </p:blipFill>
        <p:spPr>
          <a:xfrm>
            <a:off x="2159000" y="1916832"/>
            <a:ext cx="4140200" cy="41186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90872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The geocentric model</a:t>
            </a:r>
            <a:endParaRPr lang="en-IN" sz="2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124744"/>
            <a:ext cx="69847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Cambria" pitchFamily="18" charset="0"/>
              </a:rPr>
              <a:t>Heliocentric model</a:t>
            </a:r>
          </a:p>
          <a:p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can explain the retrograde loops</a:t>
            </a:r>
            <a:endParaRPr lang="en-IN" sz="2800" dirty="0" smtClean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5130662" cy="3687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74270" y="3155484"/>
            <a:ext cx="27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solidFill>
                  <a:schemeClr val="bg1"/>
                </a:solidFill>
                <a:latin typeface="Cambria" pitchFamily="18" charset="0"/>
              </a:rPr>
              <a:t>Kepler</a:t>
            </a:r>
            <a:r>
              <a:rPr lang="en-IN" sz="2400" dirty="0" smtClean="0">
                <a:solidFill>
                  <a:schemeClr val="bg1"/>
                </a:solidFill>
                <a:latin typeface="Cambria" pitchFamily="18" charset="0"/>
              </a:rPr>
              <a:t> studied these retrograde loops to derive his three famous laws</a:t>
            </a:r>
          </a:p>
        </p:txBody>
      </p:sp>
    </p:spTree>
    <p:extLst>
      <p:ext uri="{BB962C8B-B14F-4D97-AF65-F5344CB8AC3E}">
        <p14:creationId xmlns:p14="http://schemas.microsoft.com/office/powerpoint/2010/main" val="19119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304</Words>
  <Application>Microsoft Office PowerPoint</Application>
  <PresentationFormat>On-screen Show (4:3)</PresentationFormat>
  <Paragraphs>49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Godara</dc:creator>
  <cp:lastModifiedBy>Ganesh Godara</cp:lastModifiedBy>
  <cp:revision>28</cp:revision>
  <dcterms:created xsi:type="dcterms:W3CDTF">2014-08-20T21:09:41Z</dcterms:created>
  <dcterms:modified xsi:type="dcterms:W3CDTF">2014-08-21T00:05:45Z</dcterms:modified>
</cp:coreProperties>
</file>