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1344D8-159C-4231-84B2-95877ECB4E62}">
  <a:tblStyle styleId="{B81344D8-159C-4231-84B2-95877ECB4E62}" styleName="Table_0">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2CEE5EBE-0962-48E0-B805-7316A3CE4D50}" styleName="Table_1">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D3D0ECCB-0898-49B0-AA84-97A6F0DCE020}" styleName="Table_2">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11936655-1EAC-4724-BB03-93A8C017A279}" styleName="Table_3">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29340587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2570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045328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36248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2296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844974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85346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7503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41490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554229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1929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7195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319765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6139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19457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89000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68964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26687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2285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844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19" name="Shape 1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1" name="Shape 3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8" name="Shape 3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9" name="Shape 3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0" name="Shape 4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5183187" y="987425"/>
            <a:ext cx="6172199" cy="4873624"/>
          </a:xfrm>
          <a:prstGeom prst="rect">
            <a:avLst/>
          </a:prstGeom>
          <a:noFill/>
          <a:ln>
            <a:noFill/>
          </a:ln>
        </p:spPr>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8999" b="-8998"/>
          </a:stretch>
        </a:blipFill>
        <a:effectLst/>
      </p:bgPr>
    </p:bg>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6241142" y="2408238"/>
            <a:ext cx="5471885"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5400" b="1" i="0" u="none" strike="noStrike" cap="none" baseline="0">
                <a:solidFill>
                  <a:schemeClr val="dk1"/>
                </a:solidFill>
                <a:latin typeface="Calibri"/>
                <a:ea typeface="Calibri"/>
                <a:cs typeface="Calibri"/>
                <a:sym typeface="Calibri"/>
              </a:rPr>
              <a:t>Session on Robotic Arm </a:t>
            </a:r>
            <a:br>
              <a:rPr lang="en-US" sz="5400" b="1" i="0" u="none" strike="noStrike" cap="none" baseline="0">
                <a:solidFill>
                  <a:schemeClr val="dk1"/>
                </a:solidFill>
                <a:latin typeface="Calibri"/>
                <a:ea typeface="Calibri"/>
                <a:cs typeface="Calibri"/>
                <a:sym typeface="Calibri"/>
              </a:rPr>
            </a:br>
            <a:r>
              <a:rPr lang="en-US" sz="5400" b="1" i="0" u="none" strike="noStrike" cap="none" baseline="0">
                <a:solidFill>
                  <a:schemeClr val="dk1"/>
                </a:solidFill>
                <a:latin typeface="Calibri"/>
                <a:ea typeface="Calibri"/>
                <a:cs typeface="Calibri"/>
                <a:sym typeface="Calibri"/>
              </a:rPr>
              <a:t>and Grippers</a:t>
            </a:r>
          </a:p>
        </p:txBody>
      </p:sp>
      <p:sp>
        <p:nvSpPr>
          <p:cNvPr id="81" name="Shape 81"/>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a:p>
            <a:pPr marL="0" marR="0" lvl="0" indent="0" algn="ctr" rtl="0">
              <a:lnSpc>
                <a:spcPct val="80000"/>
              </a:lnSpc>
              <a:spcBef>
                <a:spcPts val="10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a:p>
            <a:pPr marL="0" marR="0" lvl="0" indent="0" algn="ctr" rtl="0">
              <a:lnSpc>
                <a:spcPct val="80000"/>
              </a:lnSpc>
              <a:spcBef>
                <a:spcPts val="10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a:p>
            <a:pPr marL="0" marR="0" lvl="0" indent="0" algn="r" rtl="0">
              <a:lnSpc>
                <a:spcPct val="80000"/>
              </a:lnSpc>
              <a:spcBef>
                <a:spcPts val="1000"/>
              </a:spcBef>
              <a:buClr>
                <a:schemeClr val="dk1"/>
              </a:buClr>
              <a:buSzPct val="25000"/>
              <a:buFont typeface="Arial"/>
              <a:buNone/>
            </a:pPr>
            <a:r>
              <a:rPr lang="en-US" sz="2400" b="1" i="0" u="none" strike="noStrike" cap="none" baseline="0">
                <a:solidFill>
                  <a:schemeClr val="dk1"/>
                </a:solidFill>
                <a:latin typeface="Calibri"/>
                <a:ea typeface="Calibri"/>
                <a:cs typeface="Calibri"/>
                <a:sym typeface="Calibri"/>
              </a:rPr>
              <a:t>Date: 30</a:t>
            </a:r>
            <a:r>
              <a:rPr lang="en-US" sz="2400" b="1" i="0" u="none" strike="noStrike" cap="none" baseline="30000">
                <a:solidFill>
                  <a:schemeClr val="dk1"/>
                </a:solidFill>
                <a:latin typeface="Calibri"/>
                <a:ea typeface="Calibri"/>
                <a:cs typeface="Calibri"/>
                <a:sym typeface="Calibri"/>
              </a:rPr>
              <a:t>th</a:t>
            </a:r>
            <a:r>
              <a:rPr lang="en-US" sz="2400" b="1" i="0" u="none" strike="noStrike" cap="none" baseline="0">
                <a:solidFill>
                  <a:schemeClr val="dk1"/>
                </a:solidFill>
                <a:latin typeface="Calibri"/>
                <a:ea typeface="Calibri"/>
                <a:cs typeface="Calibri"/>
                <a:sym typeface="Calibri"/>
              </a:rPr>
              <a:t> September, ‘14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Things to be considered </a:t>
            </a:r>
            <a:r>
              <a:rPr lang="en-US" sz="4400">
                <a:solidFill>
                  <a:schemeClr val="dk1"/>
                </a:solidFill>
                <a:latin typeface="Calibri"/>
                <a:ea typeface="Calibri"/>
                <a:cs typeface="Calibri"/>
                <a:sym typeface="Calibri"/>
              </a:rPr>
              <a:t>whilst designing</a:t>
            </a:r>
            <a:r>
              <a:rPr lang="en-US" sz="4400" b="0" i="0" u="none" strike="noStrike" cap="none" baseline="0">
                <a:solidFill>
                  <a:schemeClr val="dk1"/>
                </a:solidFill>
                <a:latin typeface="Calibri"/>
                <a:ea typeface="Calibri"/>
                <a:cs typeface="Calibri"/>
                <a:sym typeface="Calibri"/>
              </a:rPr>
              <a:t>:</a:t>
            </a:r>
          </a:p>
        </p:txBody>
      </p:sp>
      <p:sp>
        <p:nvSpPr>
          <p:cNvPr id="143" name="Shape 14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400">
                <a:solidFill>
                  <a:schemeClr val="dk1"/>
                </a:solidFill>
                <a:latin typeface="Calibri"/>
                <a:ea typeface="Calibri"/>
                <a:cs typeface="Calibri"/>
                <a:sym typeface="Calibri"/>
              </a:rPr>
              <a:t>Is the object that we need to grasp have a varying area of cross-section, if so how can we efficiently design a gripper to grasp it.</a:t>
            </a:r>
          </a:p>
          <a:p>
            <a:pPr marL="228600" marR="0" lvl="0" indent="-228600" algn="l" rtl="0">
              <a:lnSpc>
                <a:spcPct val="90000"/>
              </a:lnSpc>
              <a:spcBef>
                <a:spcPts val="10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The gripper can be designed with </a:t>
            </a:r>
            <a:r>
              <a:rPr lang="en-US" sz="2400" b="1" i="1" u="none" strike="noStrike" cap="none" baseline="0">
                <a:solidFill>
                  <a:schemeClr val="dk1"/>
                </a:solidFill>
                <a:latin typeface="Calibri"/>
                <a:ea typeface="Calibri"/>
                <a:cs typeface="Calibri"/>
                <a:sym typeface="Calibri"/>
              </a:rPr>
              <a:t>resilient pads</a:t>
            </a:r>
            <a:r>
              <a:rPr lang="en-US" sz="2400" b="0" i="1"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alibri"/>
                <a:ea typeface="Calibri"/>
                <a:cs typeface="Calibri"/>
                <a:sym typeface="Calibri"/>
              </a:rPr>
              <a:t>to provide more grasping contacts in the work part. The </a:t>
            </a:r>
            <a:r>
              <a:rPr lang="en-US" sz="2400" b="1" i="1" u="none" strike="noStrike" cap="none" baseline="0">
                <a:solidFill>
                  <a:schemeClr val="dk1"/>
                </a:solidFill>
                <a:latin typeface="Calibri"/>
                <a:ea typeface="Calibri"/>
                <a:cs typeface="Calibri"/>
                <a:sym typeface="Calibri"/>
              </a:rPr>
              <a:t>replaceable fingers</a:t>
            </a:r>
            <a:r>
              <a:rPr lang="en-US" sz="2400" b="0" i="1"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alibri"/>
                <a:ea typeface="Calibri"/>
                <a:cs typeface="Calibri"/>
                <a:sym typeface="Calibri"/>
              </a:rPr>
              <a:t>can also be employed for holding different work part sizes by its </a:t>
            </a:r>
            <a:r>
              <a:rPr lang="en-US" sz="2400" b="1" i="1" u="none" strike="noStrike" cap="none" baseline="0">
                <a:solidFill>
                  <a:schemeClr val="dk1"/>
                </a:solidFill>
                <a:latin typeface="Calibri"/>
                <a:ea typeface="Calibri"/>
                <a:cs typeface="Calibri"/>
                <a:sym typeface="Calibri"/>
              </a:rPr>
              <a:t>inter-changeability</a:t>
            </a:r>
            <a:r>
              <a:rPr lang="en-US" sz="2400" b="0" i="1"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alibri"/>
                <a:ea typeface="Calibri"/>
                <a:cs typeface="Calibri"/>
                <a:sym typeface="Calibri"/>
              </a:rPr>
              <a:t>facility. </a:t>
            </a:r>
          </a:p>
          <a:p>
            <a:pPr marL="228600" marR="0" lvl="0" indent="-228600" algn="l" rtl="0">
              <a:lnSpc>
                <a:spcPct val="90000"/>
              </a:lnSpc>
              <a:spcBef>
                <a:spcPts val="10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Consideration must be taken to the </a:t>
            </a:r>
            <a:r>
              <a:rPr lang="en-US" sz="2400" b="1" i="1" u="none" strike="noStrike" cap="none" baseline="0">
                <a:solidFill>
                  <a:schemeClr val="dk1"/>
                </a:solidFill>
                <a:latin typeface="Calibri"/>
                <a:ea typeface="Calibri"/>
                <a:cs typeface="Calibri"/>
                <a:sym typeface="Calibri"/>
              </a:rPr>
              <a:t>weight</a:t>
            </a:r>
            <a:r>
              <a:rPr lang="en-US" sz="2400" b="0" i="1" u="none" strike="noStrike" cap="none" baseline="0">
                <a:solidFill>
                  <a:schemeClr val="dk1"/>
                </a:solidFill>
                <a:latin typeface="Calibri"/>
                <a:ea typeface="Calibri"/>
                <a:cs typeface="Calibri"/>
                <a:sym typeface="Calibri"/>
              </a:rPr>
              <a:t> </a:t>
            </a:r>
            <a:r>
              <a:rPr lang="en-US" sz="2400" b="0" i="0" u="none" strike="noStrike" cap="none" baseline="0">
                <a:solidFill>
                  <a:schemeClr val="dk1"/>
                </a:solidFill>
                <a:latin typeface="Calibri"/>
                <a:ea typeface="Calibri"/>
                <a:cs typeface="Calibri"/>
                <a:sym typeface="Calibri"/>
              </a:rPr>
              <a:t>of a work part. </a:t>
            </a:r>
          </a:p>
          <a:p>
            <a:pPr marL="228600" marR="0" lvl="0" indent="-228600" algn="l" rtl="0">
              <a:lnSpc>
                <a:spcPct val="90000"/>
              </a:lnSpc>
              <a:spcBef>
                <a:spcPts val="10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It must be capable of grasping the work parts constantly at its </a:t>
            </a:r>
            <a:r>
              <a:rPr lang="en-US" sz="2400" b="1" i="1" u="none" strike="noStrike" cap="none" baseline="0">
                <a:solidFill>
                  <a:schemeClr val="dk1"/>
                </a:solidFill>
                <a:latin typeface="Calibri"/>
                <a:ea typeface="Calibri"/>
                <a:cs typeface="Calibri"/>
                <a:sym typeface="Calibri"/>
              </a:rPr>
              <a:t>centre of mass</a:t>
            </a:r>
            <a:r>
              <a:rPr lang="en-US" sz="2400" b="0" i="0" u="none" strike="noStrike" cap="none" baseline="0">
                <a:solidFill>
                  <a:schemeClr val="dk1"/>
                </a:solidFill>
                <a:latin typeface="Calibri"/>
                <a:ea typeface="Calibri"/>
                <a:cs typeface="Calibri"/>
                <a:sym typeface="Calibri"/>
              </a:rPr>
              <a:t>. </a:t>
            </a:r>
          </a:p>
          <a:p>
            <a:pPr marL="228600" marR="0" lvl="0" indent="-76200" algn="l" rtl="0">
              <a:lnSpc>
                <a:spcPct val="90000"/>
              </a:lnSpc>
              <a:spcBef>
                <a:spcPts val="10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Analysis of mechanisms</a:t>
            </a:r>
          </a:p>
        </p:txBody>
      </p:sp>
      <p:graphicFrame>
        <p:nvGraphicFramePr>
          <p:cNvPr id="149" name="Shape 149"/>
          <p:cNvGraphicFramePr/>
          <p:nvPr/>
        </p:nvGraphicFramePr>
        <p:xfrm>
          <a:off x="838200" y="1408112"/>
          <a:ext cx="10515600" cy="4942870"/>
        </p:xfrm>
        <a:graphic>
          <a:graphicData uri="http://schemas.openxmlformats.org/drawingml/2006/table">
            <a:tbl>
              <a:tblPr firstRow="1" bandRow="1">
                <a:noFill/>
                <a:tableStyleId>{B81344D8-159C-4231-84B2-95877ECB4E62}</a:tableStyleId>
              </a:tblPr>
              <a:tblGrid>
                <a:gridCol w="3505200"/>
                <a:gridCol w="3505200"/>
                <a:gridCol w="3505200"/>
              </a:tblGrid>
              <a:tr h="370850">
                <a:tc>
                  <a:txBody>
                    <a:bodyPr/>
                    <a:lstStyle/>
                    <a:p>
                      <a:pPr marL="0" marR="0" lvl="0" indent="0" algn="ctr" rtl="0">
                        <a:spcBef>
                          <a:spcPts val="0"/>
                        </a:spcBef>
                        <a:buSzPct val="25000"/>
                        <a:buNone/>
                      </a:pPr>
                      <a:r>
                        <a:rPr lang="en-US" sz="1800" b="1" u="none" strike="noStrike" cap="none" baseline="0"/>
                        <a:t>Mechanism</a:t>
                      </a:r>
                    </a:p>
                  </a:txBody>
                  <a:tcPr marL="91450" marR="91450" marT="45725" marB="45725"/>
                </a:tc>
                <a:tc>
                  <a:txBody>
                    <a:bodyPr/>
                    <a:lstStyle/>
                    <a:p>
                      <a:pPr marL="0" marR="0" lvl="0" indent="0" algn="ctr" rtl="0">
                        <a:spcBef>
                          <a:spcPts val="0"/>
                        </a:spcBef>
                        <a:buSzPct val="25000"/>
                        <a:buNone/>
                      </a:pPr>
                      <a:r>
                        <a:rPr lang="en-US" sz="1800" b="1" u="none" strike="noStrike" cap="none" baseline="0"/>
                        <a:t>Advantages</a:t>
                      </a:r>
                    </a:p>
                  </a:txBody>
                  <a:tcPr marL="91450" marR="91450" marT="45725" marB="45725"/>
                </a:tc>
                <a:tc>
                  <a:txBody>
                    <a:bodyPr/>
                    <a:lstStyle/>
                    <a:p>
                      <a:pPr marL="0" marR="0" lvl="0" indent="0" algn="ctr" rtl="0">
                        <a:spcBef>
                          <a:spcPts val="0"/>
                        </a:spcBef>
                        <a:buSzPct val="25000"/>
                        <a:buNone/>
                      </a:pPr>
                      <a:r>
                        <a:rPr lang="en-US" sz="1800" b="1" u="none" strike="noStrike" cap="none" baseline="0"/>
                        <a:t>Disadvantages</a:t>
                      </a:r>
                    </a:p>
                  </a:txBody>
                  <a:tcPr marL="91450" marR="91450" marT="45725" marB="45725"/>
                </a:tc>
              </a:tr>
              <a:tr h="370850">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Suction / Vacuum Mechanism </a:t>
                      </a:r>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Suitable for flat, clean and smooth surfaces</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Potentially can create large gripping forces, thus is often used to lift the bot itself </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Can be used for minute objects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Unsuitable for porous materials</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Requires large power supply in active versions</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Requires continuous air pressure supply</a:t>
                      </a:r>
                    </a:p>
                  </a:txBody>
                  <a:tcPr marL="91450" marR="91450" marT="45725" marB="45725"/>
                </a:tc>
              </a:tr>
              <a:tr h="370850">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Fingers / Hand Mechanism </a:t>
                      </a:r>
                    </a:p>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1800" u="none" strike="noStrike" cap="none" baseline="0"/>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Produces sufficient force (variable, according to need)</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High versatility and adaptability</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Less expensive</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Large gripper footprint / clearance</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Actuation can potentially be complex</a:t>
                      </a:r>
                    </a:p>
                  </a:txBody>
                  <a:tcPr marL="91450" marR="91450" marT="45725" marB="45725"/>
                </a:tc>
              </a:tr>
            </a:tbl>
          </a:graphicData>
        </a:graphic>
      </p:graphicFrame>
      <p:pic>
        <p:nvPicPr>
          <p:cNvPr id="150" name="Shape 150"/>
          <p:cNvPicPr preferRelativeResize="0"/>
          <p:nvPr/>
        </p:nvPicPr>
        <p:blipFill rotWithShape="1">
          <a:blip r:embed="rId3">
            <a:alphaModFix/>
          </a:blip>
          <a:srcRect/>
          <a:stretch/>
        </p:blipFill>
        <p:spPr>
          <a:xfrm>
            <a:off x="1557266" y="2160905"/>
            <a:ext cx="1994494" cy="2071733"/>
          </a:xfrm>
          <a:prstGeom prst="rect">
            <a:avLst/>
          </a:prstGeom>
          <a:noFill/>
          <a:ln>
            <a:noFill/>
          </a:ln>
        </p:spPr>
      </p:pic>
      <p:pic>
        <p:nvPicPr>
          <p:cNvPr id="151" name="Shape 151"/>
          <p:cNvPicPr preferRelativeResize="0"/>
          <p:nvPr/>
        </p:nvPicPr>
        <p:blipFill rotWithShape="1">
          <a:blip r:embed="rId4">
            <a:alphaModFix/>
          </a:blip>
          <a:srcRect/>
          <a:stretch/>
        </p:blipFill>
        <p:spPr>
          <a:xfrm>
            <a:off x="1624603" y="4702855"/>
            <a:ext cx="1859821" cy="1582097"/>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aphicFrame>
        <p:nvGraphicFramePr>
          <p:cNvPr id="156" name="Shape 156"/>
          <p:cNvGraphicFramePr/>
          <p:nvPr/>
        </p:nvGraphicFramePr>
        <p:xfrm>
          <a:off x="838200" y="790204"/>
          <a:ext cx="10515600" cy="5217190"/>
        </p:xfrm>
        <a:graphic>
          <a:graphicData uri="http://schemas.openxmlformats.org/drawingml/2006/table">
            <a:tbl>
              <a:tblPr firstRow="1" bandRow="1">
                <a:noFill/>
                <a:tableStyleId>{2CEE5EBE-0962-48E0-B805-7316A3CE4D50}</a:tableStyleId>
              </a:tblPr>
              <a:tblGrid>
                <a:gridCol w="3505200"/>
                <a:gridCol w="3505200"/>
                <a:gridCol w="3505200"/>
              </a:tblGrid>
              <a:tr h="370850">
                <a:tc>
                  <a:txBody>
                    <a:bodyPr/>
                    <a:lstStyle/>
                    <a:p>
                      <a:pPr marL="0" marR="0" lvl="0" indent="0" algn="ctr" rtl="0">
                        <a:spcBef>
                          <a:spcPts val="0"/>
                        </a:spcBef>
                        <a:buSzPct val="25000"/>
                        <a:buNone/>
                      </a:pPr>
                      <a:r>
                        <a:rPr lang="en-US" sz="1800" b="1" u="none" strike="noStrike" cap="none" baseline="0"/>
                        <a:t>Mechanism</a:t>
                      </a:r>
                    </a:p>
                  </a:txBody>
                  <a:tcPr marL="91450" marR="91450" marT="45725" marB="45725"/>
                </a:tc>
                <a:tc>
                  <a:txBody>
                    <a:bodyPr/>
                    <a:lstStyle/>
                    <a:p>
                      <a:pPr marL="0" marR="0" lvl="0" indent="0" algn="ctr" rtl="0">
                        <a:spcBef>
                          <a:spcPts val="0"/>
                        </a:spcBef>
                        <a:buSzPct val="25000"/>
                        <a:buNone/>
                      </a:pPr>
                      <a:r>
                        <a:rPr lang="en-US" sz="1800" b="1" u="none" strike="noStrike" cap="none" baseline="0"/>
                        <a:t>Advantages</a:t>
                      </a:r>
                    </a:p>
                  </a:txBody>
                  <a:tcPr marL="91450" marR="91450" marT="45725" marB="45725"/>
                </a:tc>
                <a:tc>
                  <a:txBody>
                    <a:bodyPr/>
                    <a:lstStyle/>
                    <a:p>
                      <a:pPr marL="0" marR="0" lvl="0" indent="0" algn="ctr" rtl="0">
                        <a:spcBef>
                          <a:spcPts val="0"/>
                        </a:spcBef>
                        <a:buSzPct val="25000"/>
                        <a:buNone/>
                      </a:pPr>
                      <a:r>
                        <a:rPr lang="en-US" sz="1800" b="1" u="none" strike="noStrike" cap="none" baseline="0"/>
                        <a:t>Disadvantages</a:t>
                      </a:r>
                    </a:p>
                  </a:txBody>
                  <a:tcPr marL="91450" marR="91450" marT="45725" marB="45725"/>
                </a:tc>
              </a:tr>
              <a:tr h="370850">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Magnetic Mechanism - (Either Electromagnetic / Permanent Magnets) </a:t>
                      </a:r>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Suitable for magnetic materials</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Single surface gripping is possible</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Invariant with respect to type of object - Universal, and quick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Highly specific</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Chance of slipping during movement, or if lubrication is present </a:t>
                      </a:r>
                    </a:p>
                  </a:txBody>
                  <a:tcPr marL="91450" marR="91450" marT="45725" marB="45725"/>
                </a:tc>
              </a:tr>
              <a:tr h="370850">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Roller Mechanism </a:t>
                      </a:r>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Allows for misalignment of object during gripping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Slow action</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May not be suitable for irregular objects </a:t>
                      </a:r>
                    </a:p>
                  </a:txBody>
                  <a:tcPr marL="91450" marR="91450" marT="45725" marB="45725"/>
                </a:tc>
              </a:tr>
            </a:tbl>
          </a:graphicData>
        </a:graphic>
      </p:graphicFrame>
      <p:pic>
        <p:nvPicPr>
          <p:cNvPr id="157" name="Shape 157"/>
          <p:cNvPicPr preferRelativeResize="0"/>
          <p:nvPr/>
        </p:nvPicPr>
        <p:blipFill rotWithShape="1">
          <a:blip r:embed="rId3">
            <a:alphaModFix/>
          </a:blip>
          <a:srcRect/>
          <a:stretch/>
        </p:blipFill>
        <p:spPr>
          <a:xfrm>
            <a:off x="1578295" y="2053671"/>
            <a:ext cx="2150512" cy="1594219"/>
          </a:xfrm>
          <a:prstGeom prst="rect">
            <a:avLst/>
          </a:prstGeom>
          <a:noFill/>
          <a:ln>
            <a:noFill/>
          </a:ln>
        </p:spPr>
      </p:pic>
      <p:pic>
        <p:nvPicPr>
          <p:cNvPr id="158" name="Shape 158"/>
          <p:cNvPicPr preferRelativeResize="0"/>
          <p:nvPr/>
        </p:nvPicPr>
        <p:blipFill rotWithShape="1">
          <a:blip r:embed="rId4">
            <a:alphaModFix/>
          </a:blip>
          <a:srcRect l="22784" t="24080" r="52410" b="42463"/>
          <a:stretch/>
        </p:blipFill>
        <p:spPr>
          <a:xfrm>
            <a:off x="1578295" y="4165001"/>
            <a:ext cx="2256743" cy="1711363"/>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aphicFrame>
        <p:nvGraphicFramePr>
          <p:cNvPr id="163" name="Shape 163"/>
          <p:cNvGraphicFramePr/>
          <p:nvPr/>
        </p:nvGraphicFramePr>
        <p:xfrm>
          <a:off x="838200" y="790204"/>
          <a:ext cx="10515600" cy="4942870"/>
        </p:xfrm>
        <a:graphic>
          <a:graphicData uri="http://schemas.openxmlformats.org/drawingml/2006/table">
            <a:tbl>
              <a:tblPr firstRow="1" bandRow="1">
                <a:noFill/>
                <a:tableStyleId>{D3D0ECCB-0898-49B0-AA84-97A6F0DCE020}</a:tableStyleId>
              </a:tblPr>
              <a:tblGrid>
                <a:gridCol w="3505200"/>
                <a:gridCol w="3505200"/>
                <a:gridCol w="3505200"/>
              </a:tblGrid>
              <a:tr h="370850">
                <a:tc>
                  <a:txBody>
                    <a:bodyPr/>
                    <a:lstStyle/>
                    <a:p>
                      <a:pPr marL="0" marR="0" lvl="0" indent="0" algn="ctr" rtl="0">
                        <a:spcBef>
                          <a:spcPts val="0"/>
                        </a:spcBef>
                        <a:buSzPct val="25000"/>
                        <a:buNone/>
                      </a:pPr>
                      <a:r>
                        <a:rPr lang="en-US" sz="1800" b="1" u="none" strike="noStrike" cap="none" baseline="0"/>
                        <a:t>Mechanism</a:t>
                      </a:r>
                    </a:p>
                  </a:txBody>
                  <a:tcPr marL="91450" marR="91450" marT="45725" marB="45725"/>
                </a:tc>
                <a:tc>
                  <a:txBody>
                    <a:bodyPr/>
                    <a:lstStyle/>
                    <a:p>
                      <a:pPr marL="0" marR="0" lvl="0" indent="0" algn="ctr" rtl="0">
                        <a:spcBef>
                          <a:spcPts val="0"/>
                        </a:spcBef>
                        <a:buSzPct val="25000"/>
                        <a:buNone/>
                      </a:pPr>
                      <a:r>
                        <a:rPr lang="en-US" sz="1800" b="1" u="none" strike="noStrike" cap="none" baseline="0"/>
                        <a:t>Advantages</a:t>
                      </a:r>
                    </a:p>
                  </a:txBody>
                  <a:tcPr marL="91450" marR="91450" marT="45725" marB="45725"/>
                </a:tc>
                <a:tc>
                  <a:txBody>
                    <a:bodyPr/>
                    <a:lstStyle/>
                    <a:p>
                      <a:pPr marL="0" marR="0" lvl="0" indent="0" algn="ctr" rtl="0">
                        <a:spcBef>
                          <a:spcPts val="0"/>
                        </a:spcBef>
                        <a:buSzPct val="25000"/>
                        <a:buNone/>
                      </a:pPr>
                      <a:r>
                        <a:rPr lang="en-US" sz="1800" b="1" u="none" strike="noStrike" cap="none" baseline="0"/>
                        <a:t>Disadvantages</a:t>
                      </a:r>
                    </a:p>
                  </a:txBody>
                  <a:tcPr marL="91450" marR="91450" marT="45725" marB="45725"/>
                </a:tc>
              </a:tr>
              <a:tr h="370850">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Parallel / Linear / Translational Mechanism </a:t>
                      </a:r>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Less clearance required</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Accurate form of gripping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Possible loss of stability during tangential force application </a:t>
                      </a:r>
                    </a:p>
                  </a:txBody>
                  <a:tcPr marL="91450" marR="91450" marT="45725" marB="45725"/>
                </a:tc>
              </a:tr>
              <a:tr h="370850">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Angular /Contour Mechanism </a:t>
                      </a:r>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Grip specific to the surface, hence very useful for irregular objects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Difficult to implement, expensive and complex </a:t>
                      </a:r>
                    </a:p>
                  </a:txBody>
                  <a:tcPr marL="91450" marR="91450" marT="45725" marB="45725"/>
                </a:tc>
              </a:tr>
            </a:tbl>
          </a:graphicData>
        </a:graphic>
      </p:graphicFrame>
      <p:pic>
        <p:nvPicPr>
          <p:cNvPr id="164" name="Shape 164"/>
          <p:cNvPicPr preferRelativeResize="0"/>
          <p:nvPr/>
        </p:nvPicPr>
        <p:blipFill rotWithShape="1">
          <a:blip r:embed="rId3">
            <a:alphaModFix/>
          </a:blip>
          <a:srcRect/>
          <a:stretch/>
        </p:blipFill>
        <p:spPr>
          <a:xfrm>
            <a:off x="1154484" y="1746140"/>
            <a:ext cx="2882259" cy="1680616"/>
          </a:xfrm>
          <a:prstGeom prst="rect">
            <a:avLst/>
          </a:prstGeom>
          <a:noFill/>
          <a:ln>
            <a:noFill/>
          </a:ln>
        </p:spPr>
      </p:pic>
      <p:pic>
        <p:nvPicPr>
          <p:cNvPr id="165" name="Shape 165"/>
          <p:cNvPicPr preferRelativeResize="0"/>
          <p:nvPr/>
        </p:nvPicPr>
        <p:blipFill rotWithShape="1">
          <a:blip r:embed="rId4">
            <a:alphaModFix/>
          </a:blip>
          <a:srcRect/>
          <a:stretch/>
        </p:blipFill>
        <p:spPr>
          <a:xfrm>
            <a:off x="1036544" y="3886480"/>
            <a:ext cx="2857499" cy="16668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aphicFrame>
        <p:nvGraphicFramePr>
          <p:cNvPr id="170" name="Shape 170"/>
          <p:cNvGraphicFramePr/>
          <p:nvPr/>
        </p:nvGraphicFramePr>
        <p:xfrm>
          <a:off x="838200" y="575052"/>
          <a:ext cx="10515600" cy="5745085"/>
        </p:xfrm>
        <a:graphic>
          <a:graphicData uri="http://schemas.openxmlformats.org/drawingml/2006/table">
            <a:tbl>
              <a:tblPr firstRow="1" bandRow="1">
                <a:noFill/>
                <a:tableStyleId>{11936655-1EAC-4724-BB03-93A8C017A279}</a:tableStyleId>
              </a:tblPr>
              <a:tblGrid>
                <a:gridCol w="3505200"/>
                <a:gridCol w="3505200"/>
                <a:gridCol w="3505200"/>
              </a:tblGrid>
              <a:tr h="264975">
                <a:tc>
                  <a:txBody>
                    <a:bodyPr/>
                    <a:lstStyle/>
                    <a:p>
                      <a:pPr marL="0" marR="0" lvl="0" indent="0" algn="ctr" rtl="0">
                        <a:spcBef>
                          <a:spcPts val="0"/>
                        </a:spcBef>
                        <a:buSzPct val="25000"/>
                        <a:buNone/>
                      </a:pPr>
                      <a:r>
                        <a:rPr lang="en-US" sz="1800" b="1" u="none" strike="noStrike" cap="none" baseline="0"/>
                        <a:t>Mechanism</a:t>
                      </a:r>
                    </a:p>
                  </a:txBody>
                  <a:tcPr marL="91450" marR="91450" marT="45725" marB="45725"/>
                </a:tc>
                <a:tc>
                  <a:txBody>
                    <a:bodyPr/>
                    <a:lstStyle/>
                    <a:p>
                      <a:pPr marL="0" marR="0" lvl="0" indent="0" algn="ctr" rtl="0">
                        <a:spcBef>
                          <a:spcPts val="0"/>
                        </a:spcBef>
                        <a:buSzPct val="25000"/>
                        <a:buNone/>
                      </a:pPr>
                      <a:r>
                        <a:rPr lang="en-US" sz="1800" b="1" u="none" strike="noStrike" cap="none" baseline="0"/>
                        <a:t>Advantages</a:t>
                      </a:r>
                    </a:p>
                  </a:txBody>
                  <a:tcPr marL="91450" marR="91450" marT="45725" marB="45725"/>
                </a:tc>
                <a:tc>
                  <a:txBody>
                    <a:bodyPr/>
                    <a:lstStyle/>
                    <a:p>
                      <a:pPr marL="0" marR="0" lvl="0" indent="0" algn="ctr" rtl="0">
                        <a:spcBef>
                          <a:spcPts val="0"/>
                        </a:spcBef>
                        <a:buSzPct val="25000"/>
                        <a:buNone/>
                      </a:pPr>
                      <a:r>
                        <a:rPr lang="en-US" sz="1800" b="1" u="none" strike="noStrike" cap="none" baseline="0"/>
                        <a:t>Disadvantages</a:t>
                      </a:r>
                    </a:p>
                  </a:txBody>
                  <a:tcPr marL="91450" marR="91450" marT="45725" marB="45725"/>
                </a:tc>
              </a:tr>
              <a:tr h="1457350">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Pneumatic powered grippers </a:t>
                      </a:r>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p>
                      <a:pPr marL="0" marR="0" lvl="0" indent="0" algn="l" rtl="0">
                        <a:spcBef>
                          <a:spcPts val="0"/>
                        </a:spcBef>
                        <a:buNone/>
                      </a:pPr>
                      <a:endParaRPr sz="1800" u="none" strike="noStrike" cap="none" baseline="0"/>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Smaller units, quicker assembly</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High cycle rate</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Easy maintenance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Maintaining constant air pressure so as to provide constant force is difficult</a:t>
                      </a:r>
                    </a:p>
                  </a:txBody>
                  <a:tcPr marL="91450" marR="91450" marT="45725" marB="45725"/>
                </a:tc>
              </a:tr>
              <a:tr h="1027825">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Hydraulic powered grippers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High strength and speed</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Mechanical simplicity</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Heavy payloads can be withstood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Large robots that take up space </a:t>
                      </a:r>
                    </a:p>
                  </a:txBody>
                  <a:tcPr marL="91450" marR="91450" marT="45725" marB="45725"/>
                </a:tc>
              </a:tr>
              <a:tr h="2339800">
                <a:tc>
                  <a:txBody>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Motor Actuation </a:t>
                      </a:r>
                    </a:p>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High accuracy, repetitive power</a:t>
                      </a:r>
                    </a:p>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Less floor space, low cost, easy maintenance </a:t>
                      </a:r>
                    </a:p>
                  </a:txBody>
                  <a:tcPr marL="91450" marR="91450" marT="45725" marB="45725"/>
                </a:tc>
                <a:tc>
                  <a:txBody>
                    <a:bodyPr/>
                    <a:lstStyle/>
                    <a:p>
                      <a:pPr marL="174625" marR="0" lvl="0" indent="-174625"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Requires Electronic control system, may be complex </a:t>
                      </a:r>
                    </a:p>
                  </a:txBody>
                  <a:tcPr marL="91450" marR="91450" marT="45725" marB="45725"/>
                </a:tc>
              </a:tr>
            </a:tbl>
          </a:graphicData>
        </a:graphic>
      </p:graphicFrame>
      <p:pic>
        <p:nvPicPr>
          <p:cNvPr id="171" name="Shape 171"/>
          <p:cNvPicPr preferRelativeResize="0"/>
          <p:nvPr/>
        </p:nvPicPr>
        <p:blipFill rotWithShape="1">
          <a:blip r:embed="rId3">
            <a:alphaModFix/>
          </a:blip>
          <a:srcRect/>
          <a:stretch/>
        </p:blipFill>
        <p:spPr>
          <a:xfrm>
            <a:off x="1708191" y="1276333"/>
            <a:ext cx="1196372" cy="1571356"/>
          </a:xfrm>
          <a:prstGeom prst="rect">
            <a:avLst/>
          </a:prstGeom>
          <a:noFill/>
          <a:ln>
            <a:noFill/>
          </a:ln>
        </p:spPr>
      </p:pic>
      <p:pic>
        <p:nvPicPr>
          <p:cNvPr id="172" name="Shape 172"/>
          <p:cNvPicPr preferRelativeResize="0"/>
          <p:nvPr/>
        </p:nvPicPr>
        <p:blipFill rotWithShape="1">
          <a:blip r:embed="rId4">
            <a:alphaModFix/>
          </a:blip>
          <a:srcRect/>
          <a:stretch/>
        </p:blipFill>
        <p:spPr>
          <a:xfrm>
            <a:off x="1439376" y="4367087"/>
            <a:ext cx="2293880" cy="175453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Motor actuated</a:t>
            </a:r>
          </a:p>
        </p:txBody>
      </p:sp>
      <p:pic>
        <p:nvPicPr>
          <p:cNvPr id="178" name="Shape 178"/>
          <p:cNvPicPr preferRelativeResize="0"/>
          <p:nvPr/>
        </p:nvPicPr>
        <p:blipFill rotWithShape="1">
          <a:blip r:embed="rId3">
            <a:alphaModFix/>
          </a:blip>
          <a:srcRect/>
          <a:stretch/>
        </p:blipFill>
        <p:spPr>
          <a:xfrm>
            <a:off x="657164" y="1282750"/>
            <a:ext cx="4869576" cy="2939222"/>
          </a:xfrm>
          <a:prstGeom prst="rect">
            <a:avLst/>
          </a:prstGeom>
          <a:noFill/>
          <a:ln>
            <a:noFill/>
          </a:ln>
        </p:spPr>
      </p:pic>
      <p:pic>
        <p:nvPicPr>
          <p:cNvPr id="179" name="Shape 179"/>
          <p:cNvPicPr preferRelativeResize="0"/>
          <p:nvPr/>
        </p:nvPicPr>
        <p:blipFill rotWithShape="1">
          <a:blip r:embed="rId4">
            <a:alphaModFix/>
          </a:blip>
          <a:srcRect/>
          <a:stretch/>
        </p:blipFill>
        <p:spPr>
          <a:xfrm>
            <a:off x="4921623" y="3630189"/>
            <a:ext cx="6771177" cy="208481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Motor actuated</a:t>
            </a:r>
          </a:p>
        </p:txBody>
      </p:sp>
      <p:pic>
        <p:nvPicPr>
          <p:cNvPr id="185" name="Shape 185"/>
          <p:cNvPicPr preferRelativeResize="0"/>
          <p:nvPr/>
        </p:nvPicPr>
        <p:blipFill rotWithShape="1">
          <a:blip r:embed="rId3">
            <a:alphaModFix/>
          </a:blip>
          <a:srcRect/>
          <a:stretch/>
        </p:blipFill>
        <p:spPr>
          <a:xfrm>
            <a:off x="6761064" y="3499532"/>
            <a:ext cx="3845194" cy="2887818"/>
          </a:xfrm>
          <a:prstGeom prst="rect">
            <a:avLst/>
          </a:prstGeom>
          <a:noFill/>
          <a:ln>
            <a:noFill/>
          </a:ln>
        </p:spPr>
      </p:pic>
      <p:pic>
        <p:nvPicPr>
          <p:cNvPr id="186" name="Shape 186"/>
          <p:cNvPicPr preferRelativeResize="0"/>
          <p:nvPr/>
        </p:nvPicPr>
        <p:blipFill rotWithShape="1">
          <a:blip r:embed="rId4">
            <a:alphaModFix/>
          </a:blip>
          <a:srcRect/>
          <a:stretch/>
        </p:blipFill>
        <p:spPr>
          <a:xfrm>
            <a:off x="1115788" y="1604912"/>
            <a:ext cx="4663681" cy="1894621"/>
          </a:xfrm>
          <a:prstGeom prst="rect">
            <a:avLst/>
          </a:prstGeom>
          <a:noFill/>
          <a:ln>
            <a:noFill/>
          </a:ln>
        </p:spPr>
      </p:pic>
      <p:pic>
        <p:nvPicPr>
          <p:cNvPr id="187" name="Shape 187"/>
          <p:cNvPicPr preferRelativeResize="0"/>
          <p:nvPr/>
        </p:nvPicPr>
        <p:blipFill rotWithShape="1">
          <a:blip r:embed="rId5">
            <a:alphaModFix/>
          </a:blip>
          <a:srcRect/>
          <a:stretch/>
        </p:blipFill>
        <p:spPr>
          <a:xfrm>
            <a:off x="7916039" y="1307626"/>
            <a:ext cx="3046741" cy="2054137"/>
          </a:xfrm>
          <a:prstGeom prst="rect">
            <a:avLst/>
          </a:prstGeom>
          <a:noFill/>
          <a:ln>
            <a:noFill/>
          </a:ln>
        </p:spPr>
      </p:pic>
      <p:pic>
        <p:nvPicPr>
          <p:cNvPr id="188" name="Shape 188"/>
          <p:cNvPicPr preferRelativeResize="0"/>
          <p:nvPr/>
        </p:nvPicPr>
        <p:blipFill rotWithShape="1">
          <a:blip r:embed="rId6">
            <a:alphaModFix/>
          </a:blip>
          <a:srcRect/>
          <a:stretch/>
        </p:blipFill>
        <p:spPr>
          <a:xfrm>
            <a:off x="1282680" y="3518053"/>
            <a:ext cx="4024019" cy="2850776"/>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186202"/>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A novel mechanism</a:t>
            </a:r>
          </a:p>
        </p:txBody>
      </p:sp>
      <p:pic>
        <p:nvPicPr>
          <p:cNvPr id="194" name="Shape 194"/>
          <p:cNvPicPr preferRelativeResize="0">
            <a:picLocks noGrp="1"/>
          </p:cNvPicPr>
          <p:nvPr>
            <p:ph type="body" idx="1"/>
          </p:nvPr>
        </p:nvPicPr>
        <p:blipFill rotWithShape="1">
          <a:blip r:embed="rId3">
            <a:alphaModFix/>
          </a:blip>
          <a:srcRect/>
          <a:stretch/>
        </p:blipFill>
        <p:spPr>
          <a:xfrm>
            <a:off x="2340241" y="820270"/>
            <a:ext cx="7511516" cy="500706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Concept of Under-actuation</a:t>
            </a:r>
          </a:p>
        </p:txBody>
      </p:sp>
      <p:sp>
        <p:nvSpPr>
          <p:cNvPr id="200" name="Shape 200"/>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System that has a lower number of actuators than degrees of freedom is defined as an under-actuated system</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Significance: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Typically actuated systems have a larger number of actuators, which means that the device increases in versatility, but this comes at the cost of size, complexity, cost and weight of the device.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Under-actuated devices can be more efficient, simpler and more reliable than their fully actuated alternatives.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Under-actuation is being used successfully in bionic assemblies like prosthetic limbs.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Linkage based under-actuated system</a:t>
            </a:r>
          </a:p>
        </p:txBody>
      </p:sp>
      <p:pic>
        <p:nvPicPr>
          <p:cNvPr id="206" name="Shape 206"/>
          <p:cNvPicPr preferRelativeResize="0">
            <a:picLocks noGrp="1"/>
          </p:cNvPicPr>
          <p:nvPr>
            <p:ph type="body" idx="1"/>
          </p:nvPr>
        </p:nvPicPr>
        <p:blipFill rotWithShape="1">
          <a:blip r:embed="rId3">
            <a:alphaModFix/>
          </a:blip>
          <a:srcRect/>
          <a:stretch/>
        </p:blipFill>
        <p:spPr>
          <a:xfrm>
            <a:off x="1211133" y="1690688"/>
            <a:ext cx="3799238" cy="4016718"/>
          </a:xfrm>
          <a:prstGeom prst="rect">
            <a:avLst/>
          </a:prstGeom>
          <a:noFill/>
          <a:ln>
            <a:noFill/>
          </a:ln>
        </p:spPr>
      </p:pic>
      <p:pic>
        <p:nvPicPr>
          <p:cNvPr id="207" name="Shape 207"/>
          <p:cNvPicPr preferRelativeResize="0"/>
          <p:nvPr/>
        </p:nvPicPr>
        <p:blipFill rotWithShape="1">
          <a:blip r:embed="rId4">
            <a:alphaModFix/>
          </a:blip>
          <a:srcRect l="41516" t="544" r="33035"/>
          <a:stretch/>
        </p:blipFill>
        <p:spPr>
          <a:xfrm>
            <a:off x="5529101" y="1690686"/>
            <a:ext cx="5331064" cy="401671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What is Robotic arm? </a:t>
            </a:r>
          </a:p>
        </p:txBody>
      </p:sp>
      <p:sp>
        <p:nvSpPr>
          <p:cNvPr id="87" name="Shape 8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A </a:t>
            </a:r>
            <a:r>
              <a:rPr lang="en-US" sz="2800" b="1" i="0" u="none" strike="noStrike" cap="none" baseline="0">
                <a:solidFill>
                  <a:schemeClr val="dk1"/>
                </a:solidFill>
                <a:latin typeface="Calibri"/>
                <a:ea typeface="Calibri"/>
                <a:cs typeface="Calibri"/>
                <a:sym typeface="Calibri"/>
              </a:rPr>
              <a:t>robotic arm</a:t>
            </a:r>
            <a:r>
              <a:rPr lang="en-US" sz="2800" b="0" i="0" u="none" strike="noStrike" cap="none" baseline="0">
                <a:solidFill>
                  <a:schemeClr val="dk1"/>
                </a:solidFill>
                <a:latin typeface="Calibri"/>
                <a:ea typeface="Calibri"/>
                <a:cs typeface="Calibri"/>
                <a:sym typeface="Calibri"/>
              </a:rPr>
              <a:t> is a type of mechanical arm w</a:t>
            </a:r>
            <a:r>
              <a:rPr lang="en-US" sz="2800">
                <a:solidFill>
                  <a:schemeClr val="dk1"/>
                </a:solidFill>
                <a:latin typeface="Calibri"/>
                <a:ea typeface="Calibri"/>
                <a:cs typeface="Calibri"/>
                <a:sym typeface="Calibri"/>
              </a:rPr>
              <a:t>hich</a:t>
            </a:r>
            <a:r>
              <a:rPr lang="en-US" sz="2800" b="0" i="0" u="none" strike="noStrike" cap="none" baseline="0">
                <a:solidFill>
                  <a:schemeClr val="dk1"/>
                </a:solidFill>
                <a:latin typeface="Calibri"/>
                <a:ea typeface="Calibri"/>
                <a:cs typeface="Calibri"/>
                <a:sym typeface="Calibri"/>
              </a:rPr>
              <a:t> functions similar to a human arm; the arm may be the sum total of the mechanism or may be part of a more complex robot.</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A system with multiple degrees of freedom that can perform various dexterous tasks like gripping, lifting and placing objects, etc.</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Degrees of freedom??</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Number of ways (rotation, translation about axes) in which the motion of the system can be actuated (motors, l</a:t>
            </a:r>
            <a:r>
              <a:rPr lang="en-US" sz="2400">
                <a:solidFill>
                  <a:schemeClr val="dk1"/>
                </a:solidFill>
                <a:latin typeface="Calibri"/>
                <a:ea typeface="Calibri"/>
                <a:cs typeface="Calibri"/>
                <a:sym typeface="Calibri"/>
              </a:rPr>
              <a:t>inear actuators etc.)</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How many degrees of freedom are there in human hand? Describe them.</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Degrees of freedom in Human hand</a:t>
            </a:r>
          </a:p>
        </p:txBody>
      </p:sp>
      <p:sp>
        <p:nvSpPr>
          <p:cNvPr id="93" name="Shape 9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50800" algn="l" rtl="0">
              <a:lnSpc>
                <a:spcPct val="90000"/>
              </a:lnSpc>
              <a:spcBef>
                <a:spcPts val="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p:txBody>
      </p:sp>
      <p:pic>
        <p:nvPicPr>
          <p:cNvPr id="94" name="Shape 94"/>
          <p:cNvPicPr preferRelativeResize="0"/>
          <p:nvPr/>
        </p:nvPicPr>
        <p:blipFill rotWithShape="1">
          <a:blip r:embed="rId3">
            <a:alphaModFix/>
          </a:blip>
          <a:srcRect/>
          <a:stretch/>
        </p:blipFill>
        <p:spPr>
          <a:xfrm>
            <a:off x="3293060" y="1610004"/>
            <a:ext cx="6649919" cy="504628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Deciding which DoFs are sufficient for given tasks?</a:t>
            </a:r>
          </a:p>
        </p:txBody>
      </p:sp>
      <p:sp>
        <p:nvSpPr>
          <p:cNvPr id="100" name="Shape 100"/>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Based on the tasks to be performed</a:t>
            </a:r>
          </a:p>
          <a:p>
            <a:pPr marL="685800" marR="0" lvl="1" indent="-76200" algn="l" rtl="0">
              <a:lnSpc>
                <a:spcPct val="90000"/>
              </a:lnSpc>
              <a:spcBef>
                <a:spcPts val="5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p:txBody>
      </p:sp>
      <p:pic>
        <p:nvPicPr>
          <p:cNvPr id="101" name="Shape 101"/>
          <p:cNvPicPr preferRelativeResize="0"/>
          <p:nvPr/>
        </p:nvPicPr>
        <p:blipFill rotWithShape="1">
          <a:blip r:embed="rId3">
            <a:alphaModFix/>
          </a:blip>
          <a:srcRect/>
          <a:stretch/>
        </p:blipFill>
        <p:spPr>
          <a:xfrm>
            <a:off x="891505" y="2626646"/>
            <a:ext cx="3212591" cy="2749296"/>
          </a:xfrm>
          <a:prstGeom prst="rect">
            <a:avLst/>
          </a:prstGeom>
          <a:noFill/>
          <a:ln>
            <a:noFill/>
          </a:ln>
        </p:spPr>
      </p:pic>
      <p:pic>
        <p:nvPicPr>
          <p:cNvPr id="102" name="Shape 102"/>
          <p:cNvPicPr preferRelativeResize="0"/>
          <p:nvPr/>
        </p:nvPicPr>
        <p:blipFill rotWithShape="1">
          <a:blip r:embed="rId4">
            <a:alphaModFix/>
          </a:blip>
          <a:srcRect/>
          <a:stretch/>
        </p:blipFill>
        <p:spPr>
          <a:xfrm>
            <a:off x="4521487" y="2465101"/>
            <a:ext cx="4096512" cy="3072383"/>
          </a:xfrm>
          <a:prstGeom prst="rect">
            <a:avLst/>
          </a:prstGeom>
          <a:noFill/>
          <a:ln>
            <a:noFill/>
          </a:ln>
        </p:spPr>
      </p:pic>
      <p:pic>
        <p:nvPicPr>
          <p:cNvPr id="103" name="Shape 103"/>
          <p:cNvPicPr preferRelativeResize="0"/>
          <p:nvPr/>
        </p:nvPicPr>
        <p:blipFill rotWithShape="1">
          <a:blip r:embed="rId5">
            <a:alphaModFix/>
          </a:blip>
          <a:srcRect/>
          <a:stretch/>
        </p:blipFill>
        <p:spPr>
          <a:xfrm>
            <a:off x="9035389" y="1825625"/>
            <a:ext cx="2816352" cy="4059936"/>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Parts of Robotic arm </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Basic skeleton of arm containing upper arm(humer</a:t>
            </a:r>
            <a:r>
              <a:rPr lang="en-US" sz="2800">
                <a:solidFill>
                  <a:schemeClr val="dk1"/>
                </a:solidFill>
                <a:latin typeface="Calibri"/>
                <a:ea typeface="Calibri"/>
                <a:cs typeface="Calibri"/>
                <a:sym typeface="Calibri"/>
              </a:rPr>
              <a:t>us) </a:t>
            </a:r>
            <a:r>
              <a:rPr lang="en-US" sz="2800" b="0" i="0" u="none" strike="noStrike" cap="none" baseline="0">
                <a:solidFill>
                  <a:schemeClr val="dk1"/>
                </a:solidFill>
                <a:latin typeface="Calibri"/>
                <a:ea typeface="Calibri"/>
                <a:cs typeface="Calibri"/>
                <a:sym typeface="Calibri"/>
              </a:rPr>
              <a:t>, lower arm(f</a:t>
            </a:r>
            <a:r>
              <a:rPr lang="en-US" sz="2800">
                <a:solidFill>
                  <a:schemeClr val="dk1"/>
                </a:solidFill>
                <a:latin typeface="Calibri"/>
                <a:ea typeface="Calibri"/>
                <a:cs typeface="Calibri"/>
                <a:sym typeface="Calibri"/>
              </a:rPr>
              <a:t>orearm) and the “End-effector”</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End effector: The part which is to be attached at the end of upper arm which will perform tasks like gripping, digging, etc.</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p:txBody>
      </p:sp>
      <p:pic>
        <p:nvPicPr>
          <p:cNvPr id="110" name="Shape 110"/>
          <p:cNvPicPr preferRelativeResize="0"/>
          <p:nvPr/>
        </p:nvPicPr>
        <p:blipFill rotWithShape="1">
          <a:blip r:embed="rId3">
            <a:alphaModFix/>
          </a:blip>
          <a:srcRect/>
          <a:stretch/>
        </p:blipFill>
        <p:spPr>
          <a:xfrm>
            <a:off x="2585547" y="3630078"/>
            <a:ext cx="3237028" cy="2380555"/>
          </a:xfrm>
          <a:prstGeom prst="rect">
            <a:avLst/>
          </a:prstGeom>
          <a:noFill/>
          <a:ln>
            <a:noFill/>
          </a:ln>
        </p:spPr>
      </p:pic>
      <p:pic>
        <p:nvPicPr>
          <p:cNvPr id="111" name="Shape 111"/>
          <p:cNvPicPr preferRelativeResize="0"/>
          <p:nvPr/>
        </p:nvPicPr>
        <p:blipFill rotWithShape="1">
          <a:blip r:embed="rId4">
            <a:alphaModFix/>
          </a:blip>
          <a:srcRect/>
          <a:stretch/>
        </p:blipFill>
        <p:spPr>
          <a:xfrm>
            <a:off x="6096000" y="3690903"/>
            <a:ext cx="3011873" cy="2258906"/>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Our task for today</a:t>
            </a:r>
          </a:p>
        </p:txBody>
      </p:sp>
      <p:sp>
        <p:nvSpPr>
          <p:cNvPr id="117" name="Shape 11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Design a universal gripper: a gripper which is expected to be able to handle varying shapes, sizes, fragility, smoothness, and irregularity of objects. </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It is commonly understood that no one gripping mechanism or method is 100% suitable for handling every type of object. There are inherent advantages and disadvantages to each mechanism that make it more suitable for a particular type or nature of object than others. The task thus comes down to coming up with the most versatile gripper mechanism, or indeed, combination of mechanisms, that would be able to perform the necessary tasks.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838200" y="524435"/>
            <a:ext cx="5181600" cy="565252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Gripper Mechanisms:</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Finger / Hand</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Plates</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Membrane / Belt usage - Wrap around mechanism</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Roller</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Suction / Vacuum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Magnetism</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Adhesives</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Scoops, Hooks, and Inflatable Bladders </a:t>
            </a:r>
          </a:p>
          <a:p>
            <a:pPr marL="685800" marR="0" lvl="1" indent="-76200" algn="l" rtl="0">
              <a:lnSpc>
                <a:spcPct val="90000"/>
              </a:lnSpc>
              <a:spcBef>
                <a:spcPts val="5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p:txBody>
      </p:sp>
      <p:sp>
        <p:nvSpPr>
          <p:cNvPr id="123" name="Shape 123"/>
          <p:cNvSpPr txBox="1">
            <a:spLocks noGrp="1"/>
          </p:cNvSpPr>
          <p:nvPr>
            <p:ph type="body" idx="2"/>
          </p:nvPr>
        </p:nvSpPr>
        <p:spPr>
          <a:xfrm>
            <a:off x="6172200" y="524435"/>
            <a:ext cx="5181600" cy="565252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Actuation Mechanisms:</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Gears (Bevel, Rack and Pinion, Worm-Spur, etc.)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Linkages</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Screws</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Cam</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Spring / String</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Hydraulics</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Rope / Pulley </a:t>
            </a:r>
          </a:p>
          <a:p>
            <a:pPr marL="685800" marR="0" lvl="1" indent="-76200" algn="l" rtl="0">
              <a:lnSpc>
                <a:spcPct val="90000"/>
              </a:lnSpc>
              <a:spcBef>
                <a:spcPts val="5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Classification of grippers </a:t>
            </a:r>
          </a:p>
        </p:txBody>
      </p:sp>
      <p:sp>
        <p:nvSpPr>
          <p:cNvPr id="129" name="Shape 129"/>
          <p:cNvSpPr txBox="1">
            <a:spLocks noGrp="1"/>
          </p:cNvSpPr>
          <p:nvPr>
            <p:ph type="body" idx="1"/>
          </p:nvPr>
        </p:nvSpPr>
        <p:spPr>
          <a:xfrm>
            <a:off x="838200" y="1680477"/>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Based on the profile of grasping the object: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Encompassing Grip - The object is completely enclosed within the gripper.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Friction Grip - Where two opposing plates grip the object by means of friction. </a:t>
            </a:r>
          </a:p>
          <a:p>
            <a:pPr marL="685800" marR="0" lvl="1" indent="-76200" algn="l" rtl="0">
              <a:lnSpc>
                <a:spcPct val="90000"/>
              </a:lnSpc>
              <a:spcBef>
                <a:spcPts val="5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p:txBody>
      </p:sp>
      <p:pic>
        <p:nvPicPr>
          <p:cNvPr id="130" name="Shape 130"/>
          <p:cNvPicPr preferRelativeResize="0"/>
          <p:nvPr/>
        </p:nvPicPr>
        <p:blipFill rotWithShape="1">
          <a:blip r:embed="rId3">
            <a:alphaModFix/>
          </a:blip>
          <a:srcRect/>
          <a:stretch/>
        </p:blipFill>
        <p:spPr>
          <a:xfrm>
            <a:off x="3677107" y="3415582"/>
            <a:ext cx="4460415" cy="265978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838200" y="911224"/>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Based on the type of control: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Manual Control - Can be of several subtypes, including purely mechanical, electro-mechanical, direct input based, etc. </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Automatic Control - Subtypes include sensor based, pre-programmed, etc. These involve mechanical, electronic and coding aspects. </a:t>
            </a:r>
          </a:p>
          <a:p>
            <a:pPr marL="685800" marR="0" lvl="1" indent="-76200" algn="l" rtl="0">
              <a:lnSpc>
                <a:spcPct val="90000"/>
              </a:lnSpc>
              <a:spcBef>
                <a:spcPts val="5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p:txBody>
      </p:sp>
      <p:pic>
        <p:nvPicPr>
          <p:cNvPr id="136" name="Shape 136"/>
          <p:cNvPicPr preferRelativeResize="0"/>
          <p:nvPr/>
        </p:nvPicPr>
        <p:blipFill rotWithShape="1">
          <a:blip r:embed="rId3">
            <a:alphaModFix/>
          </a:blip>
          <a:srcRect/>
          <a:stretch/>
        </p:blipFill>
        <p:spPr>
          <a:xfrm>
            <a:off x="1923830" y="2937124"/>
            <a:ext cx="3141654" cy="2591485"/>
          </a:xfrm>
          <a:prstGeom prst="rect">
            <a:avLst/>
          </a:prstGeom>
          <a:noFill/>
          <a:ln>
            <a:noFill/>
          </a:ln>
        </p:spPr>
      </p:pic>
      <p:pic>
        <p:nvPicPr>
          <p:cNvPr id="137" name="Shape 137"/>
          <p:cNvPicPr preferRelativeResize="0"/>
          <p:nvPr/>
        </p:nvPicPr>
        <p:blipFill rotWithShape="1">
          <a:blip r:embed="rId4">
            <a:alphaModFix/>
          </a:blip>
          <a:srcRect/>
          <a:stretch/>
        </p:blipFill>
        <p:spPr>
          <a:xfrm>
            <a:off x="5741485" y="3106726"/>
            <a:ext cx="4549143" cy="292989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Widescreen</PresentationFormat>
  <Paragraphs>148</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Session on Robotic Arm  and Grippers</vt:lpstr>
      <vt:lpstr>What is Robotic arm? </vt:lpstr>
      <vt:lpstr>Degrees of freedom in Human hand</vt:lpstr>
      <vt:lpstr>Deciding which DoFs are sufficient for given tasks?</vt:lpstr>
      <vt:lpstr>Parts of Robotic arm </vt:lpstr>
      <vt:lpstr>Our task for today</vt:lpstr>
      <vt:lpstr>PowerPoint Presentation</vt:lpstr>
      <vt:lpstr>Classification of grippers </vt:lpstr>
      <vt:lpstr>PowerPoint Presentation</vt:lpstr>
      <vt:lpstr>Things to be considered whilst designing:</vt:lpstr>
      <vt:lpstr>Analysis of mechanisms</vt:lpstr>
      <vt:lpstr>PowerPoint Presentation</vt:lpstr>
      <vt:lpstr>PowerPoint Presentation</vt:lpstr>
      <vt:lpstr>PowerPoint Presentation</vt:lpstr>
      <vt:lpstr>Motor actuated</vt:lpstr>
      <vt:lpstr>Motor actuated</vt:lpstr>
      <vt:lpstr>A novel mechanism</vt:lpstr>
      <vt:lpstr>Concept of Under-actuation</vt:lpstr>
      <vt:lpstr>Linkage based under-actuated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on Robotic Arm  and Grippers</dc:title>
  <cp:lastModifiedBy>Vineetha Reddy Akkem</cp:lastModifiedBy>
  <cp:revision>1</cp:revision>
  <dcterms:modified xsi:type="dcterms:W3CDTF">2014-10-01T15:31:45Z</dcterms:modified>
</cp:coreProperties>
</file>