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80" r:id="rId3"/>
    <p:sldId id="296" r:id="rId4"/>
    <p:sldId id="260" r:id="rId5"/>
    <p:sldId id="261" r:id="rId6"/>
    <p:sldId id="259" r:id="rId7"/>
    <p:sldId id="262" r:id="rId8"/>
    <p:sldId id="281" r:id="rId9"/>
    <p:sldId id="263" r:id="rId10"/>
    <p:sldId id="297" r:id="rId11"/>
    <p:sldId id="291" r:id="rId12"/>
    <p:sldId id="292" r:id="rId13"/>
    <p:sldId id="266" r:id="rId14"/>
    <p:sldId id="265" r:id="rId15"/>
    <p:sldId id="264" r:id="rId16"/>
    <p:sldId id="294" r:id="rId17"/>
    <p:sldId id="268" r:id="rId18"/>
    <p:sldId id="269" r:id="rId19"/>
    <p:sldId id="272" r:id="rId20"/>
    <p:sldId id="270" r:id="rId21"/>
    <p:sldId id="271" r:id="rId22"/>
    <p:sldId id="298" r:id="rId23"/>
    <p:sldId id="299" r:id="rId24"/>
    <p:sldId id="300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87" d="100"/>
          <a:sy n="87" d="100"/>
        </p:scale>
        <p:origin x="151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9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4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32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7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6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55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8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3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2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6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7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1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4BC555-BAA7-4A8B-9D16-EE81C14251E9}" type="datetimeFigureOut">
              <a:rPr lang="en-US" smtClean="0"/>
              <a:pPr/>
              <a:t>11-Aug-14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A5B9-5937-4EB6-8835-BCAD79653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4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548680"/>
            <a:ext cx="7190943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XLR8</a:t>
            </a:r>
            <a:r>
              <a:rPr lang="en-US" sz="6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Mechanical 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session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5" name="Picture 4" descr="robotics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6518" y="5660518"/>
            <a:ext cx="1197481" cy="1197481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5939695"/>
            <a:ext cx="4990250" cy="710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36" y="2718994"/>
            <a:ext cx="6459022" cy="3108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 and pinion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 mechanical design.</a:t>
            </a:r>
          </a:p>
          <a:p>
            <a:r>
              <a:rPr lang="en-US" dirty="0" smtClean="0"/>
              <a:t>Similar thing used in actual cars!</a:t>
            </a:r>
          </a:p>
          <a:p>
            <a:r>
              <a:rPr lang="en-US" sz="2400" dirty="0" smtClean="0"/>
              <a:t>Only 2 motors for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Less power consumption </a:t>
            </a:r>
            <a:r>
              <a:rPr lang="en-US" sz="2400" dirty="0" smtClean="0">
                <a:sym typeface="Wingdings" pitchFamily="2" charset="2"/>
              </a:rPr>
              <a:t> (Battery last longer)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ym typeface="Wingdings" pitchFamily="2" charset="2"/>
              </a:rPr>
              <a:t>Less torque  (Difficult to climb incline)</a:t>
            </a:r>
          </a:p>
          <a:p>
            <a:r>
              <a:rPr lang="en-US" dirty="0" smtClean="0"/>
              <a:t>One motor for steering.</a:t>
            </a:r>
          </a:p>
          <a:p>
            <a:r>
              <a:rPr lang="en-US" dirty="0" smtClean="0"/>
              <a:t>Very challenging!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Rack &amp; Pinion</a:t>
            </a:r>
            <a:endParaRPr lang="en-US" dirty="0"/>
          </a:p>
        </p:txBody>
      </p:sp>
      <p:pic>
        <p:nvPicPr>
          <p:cNvPr id="9" name="Content Placeholder 8" descr="r&amp;p 6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3429107"/>
            <a:ext cx="3298825" cy="1458699"/>
          </a:xfrm>
        </p:spPr>
      </p:pic>
      <p:pic>
        <p:nvPicPr>
          <p:cNvPr id="10" name="Content Placeholder 9" descr="r&amp;p 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05300" y="2965450"/>
            <a:ext cx="3171825" cy="2381250"/>
          </a:xfrm>
        </p:spPr>
      </p:pic>
      <p:cxnSp>
        <p:nvCxnSpPr>
          <p:cNvPr id="12" name="Straight Arrow Connector 11"/>
          <p:cNvCxnSpPr/>
          <p:nvPr/>
        </p:nvCxnSpPr>
        <p:spPr>
          <a:xfrm flipH="1">
            <a:off x="2915816" y="2708920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5896" y="2276872"/>
            <a:ext cx="150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Pinion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203848" y="4941168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5445224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Rack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 &amp; Pinion as steering mech.</a:t>
            </a:r>
            <a:endParaRPr lang="en-US" dirty="0"/>
          </a:p>
        </p:txBody>
      </p:sp>
      <p:pic>
        <p:nvPicPr>
          <p:cNvPr id="9" name="Content Placeholder 8" descr="r&amp;p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8613" y="3278981"/>
            <a:ext cx="2628900" cy="1743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manent_Magnet_DC_Mot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714752"/>
            <a:ext cx="3852138" cy="2844652"/>
          </a:xfrm>
          <a:prstGeom prst="rect">
            <a:avLst/>
          </a:prstGeom>
        </p:spPr>
      </p:pic>
      <p:pic>
        <p:nvPicPr>
          <p:cNvPr id="3" name="Picture 2" descr="High-Torque-DC-Spur-Gear-Moto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32656"/>
            <a:ext cx="3852138" cy="3382096"/>
          </a:xfrm>
          <a:prstGeom prst="rect">
            <a:avLst/>
          </a:prstGeom>
        </p:spPr>
      </p:pic>
      <p:pic>
        <p:nvPicPr>
          <p:cNvPr id="4" name="Picture 3" descr="DC-Mot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87201" y="1630206"/>
            <a:ext cx="4929198" cy="49291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29256" y="214290"/>
            <a:ext cx="274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MOTORS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46259"/>
            <a:ext cx="8229600" cy="4911741"/>
          </a:xfrm>
        </p:spPr>
        <p:txBody>
          <a:bodyPr>
            <a:normAutofit/>
          </a:bodyPr>
          <a:lstStyle/>
          <a:p>
            <a:r>
              <a:rPr lang="en-US" dirty="0" smtClean="0"/>
              <a:t>Choosing the motors is a very big task as a wide variety of motors of different </a:t>
            </a:r>
            <a:r>
              <a:rPr lang="en-US" b="1" u="sng" dirty="0" err="1" smtClean="0"/>
              <a:t>r.p.m</a:t>
            </a:r>
            <a:r>
              <a:rPr lang="en-US" b="1" u="sng" dirty="0" smtClean="0"/>
              <a:t> , torque, size, power, weight, material </a:t>
            </a:r>
            <a:r>
              <a:rPr lang="en-US" dirty="0" smtClean="0"/>
              <a:t>are available in the market .</a:t>
            </a:r>
          </a:p>
          <a:p>
            <a:r>
              <a:rPr lang="en-US" dirty="0" smtClean="0"/>
              <a:t>There is always a tradeoff while selecting the motors as </a:t>
            </a:r>
            <a:r>
              <a:rPr lang="en-US" u="sng" dirty="0" smtClean="0"/>
              <a:t>torque</a:t>
            </a:r>
            <a:r>
              <a:rPr lang="en-US" dirty="0" smtClean="0"/>
              <a:t> and </a:t>
            </a:r>
            <a:r>
              <a:rPr lang="en-US" u="sng" dirty="0" err="1" smtClean="0"/>
              <a:t>r.p.m</a:t>
            </a:r>
            <a:r>
              <a:rPr lang="en-US" dirty="0" smtClean="0"/>
              <a:t> are </a:t>
            </a:r>
            <a:r>
              <a:rPr lang="en-US" b="1" dirty="0" smtClean="0"/>
              <a:t>inversely</a:t>
            </a:r>
            <a:r>
              <a:rPr lang="en-US" dirty="0" smtClean="0"/>
              <a:t> </a:t>
            </a:r>
            <a:r>
              <a:rPr lang="en-US" dirty="0" smtClean="0"/>
              <a:t>proportional for given power.</a:t>
            </a:r>
          </a:p>
          <a:p>
            <a:pPr>
              <a:buNone/>
            </a:pPr>
            <a:r>
              <a:rPr lang="en-US" dirty="0" smtClean="0"/>
              <a:t>    P = </a:t>
            </a:r>
            <a:r>
              <a:rPr lang="el-GR" sz="3600" dirty="0" smtClean="0"/>
              <a:t>τ</a:t>
            </a:r>
            <a:r>
              <a:rPr lang="en-US" sz="3600" dirty="0" smtClean="0"/>
              <a:t>*</a:t>
            </a:r>
            <a:r>
              <a:rPr lang="el-GR" sz="3600" dirty="0" smtClean="0"/>
              <a:t>ω</a:t>
            </a:r>
            <a:endParaRPr lang="en-US" sz="3600" dirty="0" smtClean="0"/>
          </a:p>
          <a:p>
            <a:r>
              <a:rPr lang="en-US" dirty="0" smtClean="0"/>
              <a:t>It is suggested to use motors of rpm between 150-300.</a:t>
            </a:r>
          </a:p>
          <a:p>
            <a:r>
              <a:rPr lang="en-US" dirty="0" smtClean="0"/>
              <a:t>Higher rpm motors are difficult to control.</a:t>
            </a:r>
          </a:p>
          <a:p>
            <a:r>
              <a:rPr lang="en-US" dirty="0" smtClean="0"/>
              <a:t>Cost is always a contributing factor.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motors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Plastic BO motors are used if the </a:t>
            </a:r>
            <a:r>
              <a:rPr lang="en-US" dirty="0" err="1" smtClean="0"/>
              <a:t>bot</a:t>
            </a:r>
            <a:r>
              <a:rPr lang="en-US" dirty="0" smtClean="0"/>
              <a:t> needs to be light weight but they have a weak shaft and lesser torque.</a:t>
            </a:r>
          </a:p>
          <a:p>
            <a:r>
              <a:rPr lang="en-US" dirty="0" smtClean="0"/>
              <a:t>Metal motors are heavy but strong and reliable gears. (Most preferred)</a:t>
            </a:r>
          </a:p>
          <a:p>
            <a:r>
              <a:rPr lang="en-US" dirty="0" smtClean="0"/>
              <a:t>Servo motors: (Not needed in XLR8)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rotate to specified angles.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rotate only between 0-180 degree.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Highly accurate.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Needs microcontroller to control.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 mot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436" y="3424714"/>
            <a:ext cx="3206485" cy="2404864"/>
          </a:xfrm>
          <a:prstGeom prst="rect">
            <a:avLst/>
          </a:prstGeom>
        </p:spPr>
      </p:pic>
      <p:pic>
        <p:nvPicPr>
          <p:cNvPr id="5" name="Picture 4" descr="DC mo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5659" y="256361"/>
            <a:ext cx="3168352" cy="3168352"/>
          </a:xfrm>
          <a:prstGeom prst="rect">
            <a:avLst/>
          </a:prstGeom>
        </p:spPr>
      </p:pic>
      <p:pic>
        <p:nvPicPr>
          <p:cNvPr id="6" name="Picture 5" descr="serv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965" y="3424714"/>
            <a:ext cx="3359417" cy="2404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9986" y="1363483"/>
            <a:ext cx="1732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Metal</a:t>
            </a:r>
          </a:p>
          <a:p>
            <a:r>
              <a:rPr lang="en-US" sz="2800" dirty="0" smtClean="0"/>
              <a:t>DC motor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594928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 motor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6005746"/>
            <a:ext cx="1814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Servo motor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Material for chassis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Acrylic</a:t>
            </a:r>
          </a:p>
          <a:p>
            <a:r>
              <a:rPr lang="en-US" dirty="0" smtClean="0"/>
              <a:t>Aluminum</a:t>
            </a:r>
          </a:p>
          <a:p>
            <a:r>
              <a:rPr lang="en-US" dirty="0" smtClean="0"/>
              <a:t>Wood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76872"/>
            <a:ext cx="5494652" cy="4047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2252386" cy="710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Acrylic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935480"/>
            <a:ext cx="8507288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Advantages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dirty="0" smtClean="0"/>
              <a:t>Light weight.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Easy to work with.</a:t>
            </a:r>
            <a:br>
              <a:rPr lang="en-US" dirty="0" smtClean="0"/>
            </a:br>
            <a:r>
              <a:rPr lang="en-US" dirty="0" smtClean="0"/>
              <a:t>(cut &amp; drill)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Transparent sheets are available which can be used in robots where internal mechanism are to be displayed.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AcrylicSC_whi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214289"/>
            <a:ext cx="5572164" cy="3705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Disadvantages</a:t>
            </a:r>
          </a:p>
          <a:p>
            <a:endParaRPr lang="en-US" dirty="0" smtClean="0"/>
          </a:p>
          <a:p>
            <a:r>
              <a:rPr lang="en-US" dirty="0" smtClean="0"/>
              <a:t>On application of</a:t>
            </a:r>
          </a:p>
          <a:p>
            <a:pPr>
              <a:buNone/>
            </a:pPr>
            <a:r>
              <a:rPr lang="en-US" dirty="0" smtClean="0"/>
              <a:t>    load it bends.</a:t>
            </a:r>
            <a:endParaRPr lang="en-IN" dirty="0" smtClean="0"/>
          </a:p>
          <a:p>
            <a:r>
              <a:rPr lang="en-US" dirty="0" smtClean="0"/>
              <a:t>Brittle &amp; fragile.</a:t>
            </a:r>
          </a:p>
          <a:p>
            <a:r>
              <a:rPr lang="en-US" dirty="0" smtClean="0"/>
              <a:t>Not able to sustain </a:t>
            </a:r>
            <a:br>
              <a:rPr lang="en-US" dirty="0" smtClean="0"/>
            </a:br>
            <a:r>
              <a:rPr lang="en-US" dirty="0" smtClean="0"/>
              <a:t>shocks and powerful</a:t>
            </a:r>
            <a:br>
              <a:rPr lang="en-US" dirty="0" smtClean="0"/>
            </a:br>
            <a:r>
              <a:rPr lang="en-US" dirty="0" smtClean="0"/>
              <a:t>jerks during impact or </a:t>
            </a:r>
            <a:br>
              <a:rPr lang="en-US" dirty="0" smtClean="0"/>
            </a:br>
            <a:r>
              <a:rPr lang="en-US" dirty="0" smtClean="0"/>
              <a:t>jumps.</a:t>
            </a:r>
          </a:p>
          <a:p>
            <a:r>
              <a:rPr lang="en-US" dirty="0" smtClean="0"/>
              <a:t>Not reliable for long term usage of machine.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1" y="1123064"/>
            <a:ext cx="4813553" cy="316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13" y="2789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Center of Gravity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333982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lot of care must be taken about  center of gravity.</a:t>
            </a:r>
          </a:p>
          <a:p>
            <a:r>
              <a:rPr lang="en-US" sz="2400" dirty="0" smtClean="0"/>
              <a:t>The robot must be very stable and should be prevented from toppling , and other stability problems.</a:t>
            </a:r>
          </a:p>
          <a:p>
            <a:r>
              <a:rPr lang="en-US" sz="2400" dirty="0" smtClean="0"/>
              <a:t>COG Height should be low, to avoid toppling while: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Negotiating inclines or jumping.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Facing Impulsive force at start of motion.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11760" y="4437112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15816" y="4293096"/>
            <a:ext cx="6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</a:t>
            </a:r>
            <a:endParaRPr lang="en-US" dirty="0"/>
          </a:p>
        </p:txBody>
      </p:sp>
      <p:pic>
        <p:nvPicPr>
          <p:cNvPr id="21" name="Picture 20" descr="car ma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293096"/>
            <a:ext cx="3181794" cy="216247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15816" y="407707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COG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2339752" y="4307905"/>
            <a:ext cx="576064" cy="56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2627784" y="4869160"/>
            <a:ext cx="978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/>
          <p:cNvSpPr/>
          <p:nvPr/>
        </p:nvSpPr>
        <p:spPr>
          <a:xfrm>
            <a:off x="611560" y="5013176"/>
            <a:ext cx="216024" cy="1368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9512" y="537321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7904" y="4725144"/>
            <a:ext cx="226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F(Pseudo force)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228184" y="4581128"/>
            <a:ext cx="14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 = F*D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3398814" cy="1143000"/>
          </a:xfrm>
        </p:spPr>
        <p:txBody>
          <a:bodyPr/>
          <a:lstStyle/>
          <a:p>
            <a:r>
              <a:rPr lang="en-US" smtClean="0"/>
              <a:t>Aluminum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Advantage</a:t>
            </a:r>
          </a:p>
          <a:p>
            <a:pPr lvl="1">
              <a:buFont typeface="Arial" pitchFamily="34" charset="0"/>
              <a:buChar char="•"/>
            </a:pPr>
            <a:r>
              <a:rPr lang="en-US" sz="2600" smtClean="0"/>
              <a:t>Light weight</a:t>
            </a:r>
          </a:p>
          <a:p>
            <a:pPr lvl="1">
              <a:buFont typeface="Arial" pitchFamily="34" charset="0"/>
              <a:buChar char="•"/>
            </a:pPr>
            <a:r>
              <a:rPr lang="en-US" sz="2600" smtClean="0"/>
              <a:t>Easy milling (compared to other metals)</a:t>
            </a:r>
          </a:p>
          <a:p>
            <a:pPr lvl="1">
              <a:buFont typeface="Arial" pitchFamily="34" charset="0"/>
              <a:buChar char="•"/>
            </a:pPr>
            <a:r>
              <a:rPr lang="en-US" sz="2600" smtClean="0"/>
              <a:t>Readymade sections, bars, boxes etc are easily available in the market which can be directly used 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More strength to weight ratio</a:t>
            </a:r>
          </a:p>
          <a:p>
            <a:pPr lvl="1">
              <a:buNone/>
            </a:pPr>
            <a:endParaRPr lang="en-US" sz="2800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Disadvantage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smtClean="0"/>
              <a:t>Sheet of same dimension is very heavy as compared to rest of the two materials  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endParaRPr lang="en-IN" dirty="0"/>
          </a:p>
        </p:txBody>
      </p:sp>
      <p:pic>
        <p:nvPicPr>
          <p:cNvPr id="4" name="Picture 3" descr="DEM-L-OP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214290"/>
            <a:ext cx="4429124" cy="2428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35480"/>
            <a:ext cx="8507288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Advantages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Lightest among the three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Relatively cheaper than acrylic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Easy to work with.</a:t>
            </a:r>
            <a:endParaRPr lang="en-US" sz="2400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Disadvantages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Weaker  than aluminum.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Not Waterproof.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4" name="Picture 3" descr="woodsh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980728"/>
            <a:ext cx="3857652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89120"/>
          </a:xfrm>
        </p:spPr>
        <p:txBody>
          <a:bodyPr/>
          <a:lstStyle/>
          <a:p>
            <a:r>
              <a:rPr lang="en-US" dirty="0" smtClean="0"/>
              <a:t>We generally use 4 types of batteries.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Lead-acid battery – Rechargeable, generally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Lithium Ion (Li-ion) battery.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Lithium Polymer (</a:t>
            </a:r>
            <a:r>
              <a:rPr lang="en-US" dirty="0" smtClean="0"/>
              <a:t>li-</a:t>
            </a:r>
            <a:r>
              <a:rPr lang="en-US" dirty="0" err="1" smtClean="0"/>
              <a:t>po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Nickel Metal Hydride (Ni-MH) battery.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battery to use?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Lead acid batteries- Heavy , cheap, easy and safe to use.</a:t>
            </a:r>
          </a:p>
          <a:p>
            <a:pPr algn="l"/>
            <a:r>
              <a:rPr lang="en-US" dirty="0" smtClean="0"/>
              <a:t>Lithium ion battery-light weight , costly , careful charging needed.</a:t>
            </a:r>
          </a:p>
          <a:p>
            <a:pPr algn="l"/>
            <a:r>
              <a:rPr lang="en-US" dirty="0" smtClean="0"/>
              <a:t>Lithium polymer-   light weight , very costly , careful charging and balancing needed.</a:t>
            </a:r>
          </a:p>
          <a:p>
            <a:pPr algn="l"/>
            <a:r>
              <a:rPr lang="en-US" dirty="0" smtClean="0"/>
              <a:t>Nickel metal hydride-slightly  heavy , safe to use.                          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2492896"/>
            <a:ext cx="58405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2636912"/>
            <a:ext cx="461216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Doubts?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WHEELS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357850"/>
          </a:xfrm>
        </p:spPr>
        <p:txBody>
          <a:bodyPr>
            <a:normAutofit/>
          </a:bodyPr>
          <a:lstStyle/>
          <a:p>
            <a:r>
              <a:rPr lang="en-US" dirty="0" smtClean="0"/>
              <a:t>General size of wheels available in the market vary in size between 5-10cm in diameter.</a:t>
            </a:r>
          </a:p>
          <a:p>
            <a:r>
              <a:rPr lang="en-US" dirty="0" smtClean="0"/>
              <a:t>Small wheel- lower top speed, higher acceleration.</a:t>
            </a:r>
          </a:p>
          <a:p>
            <a:r>
              <a:rPr lang="en-US" dirty="0" smtClean="0"/>
              <a:t>Large wheel- higher top speed, lesser acceleration,          difficulty in climbing incline.</a:t>
            </a:r>
          </a:p>
          <a:p>
            <a:r>
              <a:rPr lang="en-US" dirty="0" smtClean="0"/>
              <a:t>Suggested to use wheels of 6cm diameter.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One should use wheels of same diameter both on the front and back if using same RPM motor to prevent unwanted friction produced due to different velocities of wheels.(power loss)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Four wheel drive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More number of motors = more torque.</a:t>
            </a:r>
          </a:p>
          <a:p>
            <a:r>
              <a:rPr lang="en-US" dirty="0" smtClean="0"/>
              <a:t>Easy to climb inclined plane. </a:t>
            </a:r>
          </a:p>
          <a:p>
            <a:r>
              <a:rPr lang="en-US" dirty="0" smtClean="0"/>
              <a:t>If not aligned properly in one plane one motor useless as it looses contact with ground.</a:t>
            </a:r>
          </a:p>
          <a:p>
            <a:r>
              <a:rPr lang="en-US" dirty="0" smtClean="0"/>
              <a:t>Different RPM(with same diameter of wheel)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Front and rear different(Power loss as friction averages the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sides different (</a:t>
            </a:r>
            <a:r>
              <a:rPr lang="en-US" dirty="0" err="1" smtClean="0"/>
              <a:t>Bot</a:t>
            </a:r>
            <a:r>
              <a:rPr lang="en-US" dirty="0" smtClean="0"/>
              <a:t> doesn’t move in straight line)</a:t>
            </a:r>
          </a:p>
          <a:p>
            <a:r>
              <a:rPr lang="en-US" dirty="0" smtClean="0"/>
              <a:t>Suggested to use as it can easily climb inclines and easiest to make and control.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US" dirty="0" smtClean="0"/>
              <a:t>Three wheel drive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117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Minimum no of points to form a plane so very stable on any surface.(plane or terrain)</a:t>
            </a:r>
            <a:endParaRPr lang="en-IN" sz="2800" dirty="0" smtClean="0"/>
          </a:p>
          <a:p>
            <a:r>
              <a:rPr lang="en-US" sz="2800" dirty="0" smtClean="0"/>
              <a:t> Wheels always in contact with the ground.</a:t>
            </a:r>
          </a:p>
          <a:p>
            <a:r>
              <a:rPr lang="en-US" sz="2800" dirty="0" smtClean="0"/>
              <a:t>Only 2 motors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Less power consumption </a:t>
            </a:r>
            <a:r>
              <a:rPr lang="en-US" sz="2800" dirty="0" smtClean="0">
                <a:sym typeface="Wingdings" pitchFamily="2" charset="2"/>
              </a:rPr>
              <a:t> (Battery last long)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Wingdings" pitchFamily="2" charset="2"/>
              </a:rPr>
              <a:t>Less torque  (Difficult to climb incline)</a:t>
            </a:r>
          </a:p>
          <a:p>
            <a:pPr marL="514350" indent="-514350"/>
            <a:r>
              <a:rPr lang="en-US" sz="2800" dirty="0" smtClean="0">
                <a:sym typeface="Wingdings" pitchFamily="2" charset="2"/>
              </a:rPr>
              <a:t>Bit difficult to make.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911741"/>
          </a:xfrm>
        </p:spPr>
        <p:txBody>
          <a:bodyPr/>
          <a:lstStyle/>
          <a:p>
            <a:r>
              <a:rPr lang="en-US" dirty="0" smtClean="0"/>
              <a:t>Differential mechanism.   </a:t>
            </a:r>
          </a:p>
          <a:p>
            <a:r>
              <a:rPr lang="en-US" dirty="0" smtClean="0"/>
              <a:t>Axle mechanism.                </a:t>
            </a:r>
          </a:p>
          <a:p>
            <a:r>
              <a:rPr lang="en-US" dirty="0" smtClean="0"/>
              <a:t>Rack and pinion.                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28670"/>
          </a:xfrm>
        </p:spPr>
        <p:txBody>
          <a:bodyPr/>
          <a:lstStyle/>
          <a:p>
            <a:r>
              <a:rPr lang="en-US" dirty="0" smtClean="0"/>
              <a:t>Differential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7864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Car takes turn due to the relative motion between wheels. </a:t>
            </a:r>
          </a:p>
          <a:p>
            <a:endParaRPr lang="en-US" dirty="0" smtClean="0"/>
          </a:p>
          <a:p>
            <a:r>
              <a:rPr lang="en-US" dirty="0" err="1" smtClean="0"/>
              <a:t>Bot</a:t>
            </a:r>
            <a:r>
              <a:rPr lang="en-US" dirty="0" smtClean="0"/>
              <a:t> moves front.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Bot</a:t>
            </a:r>
            <a:r>
              <a:rPr lang="en-US" dirty="0" smtClean="0"/>
              <a:t> turns right.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772816"/>
            <a:ext cx="29622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8326" y="4227149"/>
            <a:ext cx="295988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differential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make.</a:t>
            </a:r>
          </a:p>
          <a:p>
            <a:r>
              <a:rPr lang="en-US" dirty="0" smtClean="0"/>
              <a:t>Easy to control.</a:t>
            </a:r>
          </a:p>
          <a:p>
            <a:r>
              <a:rPr lang="en-US" dirty="0" smtClean="0"/>
              <a:t>No need to attach any new motors for steering.</a:t>
            </a:r>
          </a:p>
          <a:p>
            <a:r>
              <a:rPr lang="en-US" dirty="0" smtClean="0"/>
              <a:t>Can take sharp and quick turns.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 smtClean="0"/>
              <a:t>Axle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/>
          </a:bodyPr>
          <a:lstStyle/>
          <a:p>
            <a:r>
              <a:rPr lang="en-US" dirty="0" smtClean="0"/>
              <a:t>A motor placed vertically </a:t>
            </a:r>
          </a:p>
          <a:p>
            <a:pPr>
              <a:buNone/>
            </a:pPr>
            <a:r>
              <a:rPr lang="en-US" dirty="0" smtClean="0"/>
              <a:t>    turns the axle. </a:t>
            </a:r>
          </a:p>
          <a:p>
            <a:r>
              <a:rPr lang="en-US" dirty="0" err="1" smtClean="0"/>
              <a:t>Bot</a:t>
            </a:r>
            <a:r>
              <a:rPr lang="en-US" dirty="0" smtClean="0"/>
              <a:t> can turn to any radius.</a:t>
            </a:r>
          </a:p>
          <a:p>
            <a:r>
              <a:rPr lang="en-US" dirty="0" smtClean="0"/>
              <a:t>Motors are attached only to the rear wheels.</a:t>
            </a:r>
          </a:p>
          <a:p>
            <a:r>
              <a:rPr lang="en-US" dirty="0" smtClean="0"/>
              <a:t>The motor used for turning must have very less rpm around 10-30 rpm.</a:t>
            </a:r>
          </a:p>
          <a:p>
            <a:r>
              <a:rPr lang="en-US" dirty="0" smtClean="0"/>
              <a:t>usually not quick.</a:t>
            </a:r>
          </a:p>
          <a:p>
            <a:r>
              <a:rPr lang="en-US" dirty="0" smtClean="0"/>
              <a:t>Accurate steering is not possible as motors don’t stop instantaneously when switched off.(Difficult to make small turns)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428736"/>
            <a:ext cx="29241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702</TotalTime>
  <Words>834</Words>
  <Application>Microsoft Office PowerPoint</Application>
  <PresentationFormat>On-screen Show (4:3)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Ion</vt:lpstr>
      <vt:lpstr>PowerPoint Presentation</vt:lpstr>
      <vt:lpstr>Center of Gravity  </vt:lpstr>
      <vt:lpstr>WHEELS</vt:lpstr>
      <vt:lpstr>Four wheel drive </vt:lpstr>
      <vt:lpstr>Three wheel drive</vt:lpstr>
      <vt:lpstr>STEERING MECHANISM</vt:lpstr>
      <vt:lpstr>Differential</vt:lpstr>
      <vt:lpstr>Advantages of differential</vt:lpstr>
      <vt:lpstr>Axle mechanism</vt:lpstr>
      <vt:lpstr>Rack and pinion</vt:lpstr>
      <vt:lpstr>What is Rack &amp; Pinion</vt:lpstr>
      <vt:lpstr>Rack &amp; Pinion as steering mech.</vt:lpstr>
      <vt:lpstr>PowerPoint Presentation</vt:lpstr>
      <vt:lpstr>MOTORS</vt:lpstr>
      <vt:lpstr>Types of motors</vt:lpstr>
      <vt:lpstr>PowerPoint Presentation</vt:lpstr>
      <vt:lpstr>Material for chassis</vt:lpstr>
      <vt:lpstr>Acrylic </vt:lpstr>
      <vt:lpstr>PowerPoint Presentation</vt:lpstr>
      <vt:lpstr>Aluminum </vt:lpstr>
      <vt:lpstr>Wood </vt:lpstr>
      <vt:lpstr>Battery</vt:lpstr>
      <vt:lpstr>Which battery to use?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LOGIC DEEPAK</dc:creator>
  <cp:lastModifiedBy>rishabh choudhary</cp:lastModifiedBy>
  <cp:revision>40</cp:revision>
  <dcterms:created xsi:type="dcterms:W3CDTF">2012-08-11T18:32:29Z</dcterms:created>
  <dcterms:modified xsi:type="dcterms:W3CDTF">2014-08-11T14:31:23Z</dcterms:modified>
</cp:coreProperties>
</file>