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16" name="矩形"/>
          <p:cNvSpPr>
            <a:spLocks/>
          </p:cNvSpPr>
          <p:nvPr/>
        </p:nvSpPr>
        <p:spPr>
          <a:xfrm rot="0">
            <a:off x="0" y="6705600"/>
            <a:ext cx="9144000" cy="152400"/>
          </a:xfrm>
          <a:prstGeom prst="rect"/>
          <a:solidFill>
            <a:srgbClr val="FFFFFF"/>
          </a:solidFill>
          <a:ln w="9525" cmpd="sng" cap="flat">
            <a:noFill/>
            <a:prstDash val="solid"/>
            <a:miter/>
          </a:ln>
        </p:spPr>
      </p:sp>
      <p:sp>
        <p:nvSpPr>
          <p:cNvPr id="17" name="矩形"/>
          <p:cNvSpPr>
            <a:spLocks/>
          </p:cNvSpPr>
          <p:nvPr/>
        </p:nvSpPr>
        <p:spPr>
          <a:xfrm rot="0">
            <a:off x="8991600" y="3048"/>
            <a:ext cx="152400" cy="6858000"/>
          </a:xfrm>
          <a:prstGeom prst="rect"/>
          <a:solidFill>
            <a:srgbClr val="FFFFFF"/>
          </a:solidFill>
          <a:ln w="9525" cmpd="sng" cap="flat">
            <a:noFill/>
            <a:prstDash val="solid"/>
            <a:miter/>
          </a:ln>
        </p:spPr>
      </p:sp>
      <p:sp>
        <p:nvSpPr>
          <p:cNvPr id="18" name="矩形"/>
          <p:cNvSpPr>
            <a:spLocks/>
          </p:cNvSpPr>
          <p:nvPr/>
        </p:nvSpPr>
        <p:spPr>
          <a:xfrm rot="0">
            <a:off x="0" y="0"/>
            <a:ext cx="152400" cy="6858000"/>
          </a:xfrm>
          <a:prstGeom prst="rect"/>
          <a:solidFill>
            <a:srgbClr val="FFFFFF"/>
          </a:solidFill>
          <a:ln w="9525" cmpd="sng" cap="flat">
            <a:noFill/>
            <a:prstDash val="solid"/>
            <a:miter/>
          </a:ln>
        </p:spPr>
      </p:sp>
      <p:sp>
        <p:nvSpPr>
          <p:cNvPr id="19" name="矩形"/>
          <p:cNvSpPr>
            <a:spLocks/>
          </p:cNvSpPr>
          <p:nvPr/>
        </p:nvSpPr>
        <p:spPr>
          <a:xfrm rot="0">
            <a:off x="0" y="0"/>
            <a:ext cx="9144000" cy="2514600"/>
          </a:xfrm>
          <a:prstGeom prst="rect"/>
          <a:solidFill>
            <a:srgbClr val="FFFFFF"/>
          </a:solidFill>
          <a:ln w="9525" cmpd="sng" cap="flat">
            <a:noFill/>
            <a:prstDash val="solid"/>
            <a:miter/>
          </a:ln>
        </p:spPr>
      </p:sp>
      <p:sp>
        <p:nvSpPr>
          <p:cNvPr id="20" name="矩形"/>
          <p:cNvSpPr>
            <a:spLocks/>
          </p:cNvSpPr>
          <p:nvPr/>
        </p:nvSpPr>
        <p:spPr>
          <a:xfrm rot="0">
            <a:off x="146304" y="6391656"/>
            <a:ext cx="8833104" cy="309563"/>
          </a:xfrm>
          <a:prstGeom prst="rect"/>
          <a:solidFill>
            <a:schemeClr val="accent3"/>
          </a:solidFill>
          <a:ln w="9525" cmpd="sng" cap="flat">
            <a:noFill/>
            <a:prstDash val="solid"/>
            <a:miter/>
          </a:ln>
        </p:spPr>
      </p:sp>
      <p:sp>
        <p:nvSpPr>
          <p:cNvPr id="21" name="文本框"/>
          <p:cNvSpPr>
            <a:spLocks noGrp="1"/>
          </p:cNvSpPr>
          <p:nvPr>
            <p:ph type="subTitle" idx="1"/>
          </p:nvPr>
        </p:nvSpPr>
        <p:spPr>
          <a:xfrm rot="0">
            <a:off x="1371600" y="28194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1600" b="1" i="0" u="none" strike="noStrike" kern="1200" cap="all" spc="250" baseline="0">
                <a:solidFill>
                  <a:schemeClr val="tx2"/>
                </a:solidFill>
                <a:latin typeface="Georgia" pitchFamily="0" charset="0"/>
                <a:ea typeface="方正舒体" pitchFamily="0" charset="0"/>
                <a:cs typeface="Lucida Sans"/>
              </a:rPr>
              <a:t>Click to edit Master subtitle style</a:t>
            </a:r>
            <a:endParaRPr lang="zh-CN" altLang="en-US" sz="1600" b="1" i="0" u="none" strike="noStrike" kern="1200" cap="all" spc="250" baseline="0">
              <a:solidFill>
                <a:schemeClr val="tx2"/>
              </a:solidFill>
              <a:latin typeface="Georgia" pitchFamily="0" charset="0"/>
              <a:ea typeface="方正舒体" pitchFamily="0" charset="0"/>
              <a:cs typeface="Lucida Sans"/>
            </a:endParaRPr>
          </a:p>
        </p:txBody>
      </p:sp>
      <p:sp>
        <p:nvSpPr>
          <p:cNvPr id="22" name="文本框"/>
          <p:cNvSpPr>
            <a:spLocks noGrp="1"/>
          </p:cNvSpPr>
          <p:nvPr>
            <p:ph type="dt" idx="10"/>
          </p:nvPr>
        </p:nvSpPr>
        <p:spPr>
          <a:xfrm rot="0">
            <a:off x="5791200" y="6404984"/>
            <a:ext cx="3044952" cy="365759"/>
          </a:xfrm>
          <a:prstGeom prst="rect"/>
          <a:noFill/>
          <a:ln cmpd="sng" cap="flat">
            <a:noFill/>
            <a:prstDash val="solid"/>
            <a:miter/>
          </a:ln>
        </p:spPr>
        <p:txBody>
          <a:bodyPr vert="horz" wrap="square" lIns="91440" tIns="45720" rIns="91440" bIns="45720" anchor="t" anchorCtr="0">
            <a:prstTxWarp prst="textNoShape"/>
          </a:bodyPr>
          <a:lstStyle/>
          <a:p>
            <a:pPr marL="0" indent="0" algn="r" eaLnBrk="1" latinLnBrk="0" hangingPunct="1">
              <a:lnSpc>
                <a:spcPct val="100000"/>
              </a:lnSpc>
              <a:spcBef>
                <a:spcPts val="0"/>
              </a:spcBef>
              <a:spcAft>
                <a:spcPts val="0"/>
              </a:spcAft>
              <a:buNone/>
            </a:pPr>
            <a:endParaRPr lang="zh-CN" altLang="en-US" sz="1400" b="0" i="0" u="none" strike="noStrike" kern="1200" cap="none" spc="0" baseline="0">
              <a:solidFill>
                <a:srgbClr val="FFFFFF"/>
              </a:solidFill>
              <a:latin typeface="Georgia" pitchFamily="0" charset="0"/>
              <a:ea typeface="方正舒体" pitchFamily="0" charset="0"/>
              <a:cs typeface="Georgia" pitchFamily="0" charset="0"/>
            </a:endParaRPr>
          </a:p>
        </p:txBody>
      </p:sp>
      <p:sp>
        <p:nvSpPr>
          <p:cNvPr id="23" name="文本框"/>
          <p:cNvSpPr>
            <a:spLocks noGrp="1"/>
          </p:cNvSpPr>
          <p:nvPr>
            <p:ph type="ftr"/>
          </p:nvPr>
        </p:nvSpPr>
        <p:spPr>
          <a:xfrm rot="0">
            <a:off x="304800" y="6410848"/>
            <a:ext cx="3581399" cy="365759"/>
          </a:xfrm>
          <a:prstGeom prst="rect"/>
          <a:noFill/>
          <a:ln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FFFFFF"/>
              </a:solidFill>
              <a:latin typeface="Georgia" pitchFamily="0" charset="0"/>
              <a:ea typeface="方正舒体" pitchFamily="0" charset="0"/>
              <a:cs typeface="Georgia" pitchFamily="0" charset="0"/>
            </a:endParaRPr>
          </a:p>
        </p:txBody>
      </p:sp>
      <p:sp>
        <p:nvSpPr>
          <p:cNvPr id="24" name="直线"/>
          <p:cNvSpPr>
            <a:spLocks/>
          </p:cNvSpPr>
          <p:nvPr/>
        </p:nvSpPr>
        <p:spPr>
          <a:xfrm rot="0">
            <a:off x="155447" y="2420112"/>
            <a:ext cx="8833104" cy="0"/>
          </a:xfrm>
          <a:prstGeom prst="line"/>
          <a:noFill/>
          <a:ln w="11430" cmpd="sng" cap="flat">
            <a:solidFill>
              <a:srgbClr val="7B9899"/>
            </a:solidFill>
            <a:prstDash val="sysDash"/>
            <a:round/>
          </a:ln>
        </p:spPr>
      </p:sp>
      <p:sp>
        <p:nvSpPr>
          <p:cNvPr id="25" name="矩形"/>
          <p:cNvSpPr>
            <a:spLocks/>
          </p:cNvSpPr>
          <p:nvPr/>
        </p:nvSpPr>
        <p:spPr>
          <a:xfrm rot="0">
            <a:off x="152400" y="152400"/>
            <a:ext cx="8833104" cy="6547104"/>
          </a:xfrm>
          <a:prstGeom prst="rect"/>
          <a:noFill/>
          <a:ln w="9525" cmpd="sng" cap="flat">
            <a:solidFill>
              <a:srgbClr val="7B9899"/>
            </a:solidFill>
            <a:prstDash val="solid"/>
            <a:miter/>
          </a:ln>
        </p:spPr>
      </p:sp>
      <p:sp>
        <p:nvSpPr>
          <p:cNvPr id="26" name="椭圆"/>
          <p:cNvSpPr>
            <a:spLocks/>
          </p:cNvSpPr>
          <p:nvPr/>
        </p:nvSpPr>
        <p:spPr>
          <a:xfrm rot="0">
            <a:off x="4267200" y="2115312"/>
            <a:ext cx="609600" cy="609599"/>
          </a:xfrm>
          <a:prstGeom prst="ellipse"/>
          <a:solidFill>
            <a:srgbClr val="FFFFFF"/>
          </a:solidFill>
          <a:ln w="15875" cmpd="sng" cap="rnd">
            <a:noFill/>
            <a:prstDash val="solid"/>
            <a:round/>
          </a:ln>
        </p:spPr>
      </p:sp>
      <p:sp>
        <p:nvSpPr>
          <p:cNvPr id="27" name="椭圆"/>
          <p:cNvSpPr>
            <a:spLocks/>
          </p:cNvSpPr>
          <p:nvPr/>
        </p:nvSpPr>
        <p:spPr>
          <a:xfrm rot="0">
            <a:off x="4361688" y="2209800"/>
            <a:ext cx="420624" cy="420623"/>
          </a:xfrm>
          <a:prstGeom prst="ellipse"/>
          <a:solidFill>
            <a:srgbClr val="FFFFFF"/>
          </a:solidFill>
          <a:ln w="50800" cmpd="dbl" cap="rnd">
            <a:solidFill>
              <a:srgbClr val="7B9899"/>
            </a:solidFill>
            <a:prstDash val="solid"/>
            <a:round/>
          </a:ln>
        </p:spPr>
      </p:sp>
      <p:sp>
        <p:nvSpPr>
          <p:cNvPr id="28" name="文本框"/>
          <p:cNvSpPr>
            <a:spLocks noGrp="1"/>
          </p:cNvSpPr>
          <p:nvPr>
            <p:ph type="sldNum"/>
          </p:nvPr>
        </p:nvSpPr>
        <p:spPr>
          <a:xfrm rot="0">
            <a:off x="4343400" y="2199450"/>
            <a:ext cx="457200" cy="441324"/>
          </a:xfrm>
          <a:prstGeom prst="rect"/>
          <a:noFill/>
          <a:ln cmpd="sng" cap="flat">
            <a:noFill/>
            <a:prstDash val="solid"/>
            <a:miter/>
          </a:ln>
        </p:spPr>
        <p:txBody>
          <a:bodyPr vert="horz" wrap="square" lIns="45720" tIns="45720" rIns="45720" bIns="45720" anchor="ctr" anchorCtr="0">
            <a:prstTxWarp prst="textNoShape"/>
          </a:bodyPr>
          <a:lstStyle/>
          <a:p>
            <a:pPr marL="0" indent="0" algn="ctr" eaLnBrk="1" latinLnBrk="0" hangingPunct="1">
              <a:lnSpc>
                <a:spcPct val="100000"/>
              </a:lnSpc>
              <a:spcBef>
                <a:spcPts val="0"/>
              </a:spcBef>
              <a:spcAft>
                <a:spcPts val="0"/>
              </a:spcAft>
              <a:buNone/>
            </a:pPr>
            <a:fld id="{CAD2D6BD-DE1B-4B5F-8B41-2702339687B9}" type="slidenum">
              <a:rPr lang="en-US" altLang="zh-CN" sz="1600" b="0" i="0" u="none" strike="noStrike" kern="1200" cap="none" spc="0" baseline="0">
                <a:solidFill>
                  <a:srgbClr val="7B9899"/>
                </a:solidFill>
                <a:latin typeface="Georgia" pitchFamily="0" charset="0"/>
                <a:ea typeface="方正舒体" pitchFamily="0" charset="0"/>
                <a:cs typeface="Georgia" pitchFamily="0" charset="0"/>
              </a:rPr>
              <a:t>&lt;#&gt;</a:t>
            </a:fld>
            <a:endParaRPr lang="zh-CN" altLang="en-US" sz="1600" b="0" i="0" u="none" strike="noStrike" kern="1200" cap="none" spc="0" baseline="0">
              <a:solidFill>
                <a:srgbClr val="7B9899"/>
              </a:solidFill>
              <a:latin typeface="Georgia" pitchFamily="0" charset="0"/>
              <a:ea typeface="方正舒体" pitchFamily="0" charset="0"/>
              <a:cs typeface="Georgia" pitchFamily="0" charset="0"/>
            </a:endParaRPr>
          </a:p>
        </p:txBody>
      </p:sp>
      <p:sp>
        <p:nvSpPr>
          <p:cNvPr id="29" name="文本框"/>
          <p:cNvSpPr>
            <a:spLocks noGrp="1"/>
          </p:cNvSpPr>
          <p:nvPr>
            <p:ph type="ctrTitle"/>
          </p:nvPr>
        </p:nvSpPr>
        <p:spPr>
          <a:xfrm rot="0">
            <a:off x="685800" y="381000"/>
            <a:ext cx="7772400" cy="17525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accent1"/>
                </a:solidFill>
                <a:latin typeface="Georgia" pitchFamily="0" charset="0"/>
                <a:ea typeface="方正舒体" pitchFamily="0" charset="0"/>
                <a:cs typeface="Lucida Sans"/>
              </a:rPr>
              <a:t>Click to edit Master title style</a:t>
            </a:r>
            <a:endParaRPr lang="zh-CN" altLang="en-US" sz="4200" b="0" i="0" u="none" strike="noStrike" kern="1200" cap="none" spc="0" baseline="0">
              <a:solidFill>
                <a:schemeClr val="accent1"/>
              </a:solidFill>
              <a:latin typeface="Georgia" pitchFamily="0" charset="0"/>
              <a:ea typeface="方正舒体" pitchFamily="0" charset="0"/>
              <a:cs typeface="Lucida Sans"/>
            </a:endParaRPr>
          </a:p>
        </p:txBody>
      </p:sp>
    </p:spTree>
    <p:extLst>
      <p:ext uri="{BB962C8B-B14F-4D97-AF65-F5344CB8AC3E}">
        <p14:creationId xmlns:p14="http://schemas.microsoft.com/office/powerpoint/2010/main" val="29482750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13107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63010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矩形"/>
          <p:cNvSpPr>
            <a:spLocks xmlns:a="http://schemas.openxmlformats.org/drawingml/2006/main"/>
          </p:cNvSpPr>
          <p:nvPr/>
        </p:nvSpPr>
        <p:spPr>
          <a:xfrm xmlns:a="http://schemas.openxmlformats.org/drawingml/2006/main" rot="0">
            <a:off x="0" y="6705600"/>
            <a:ext cx="9144000" cy="1524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33" name="矩形"/>
          <p:cNvSpPr>
            <a:spLocks xmlns:a="http://schemas.openxmlformats.org/drawingml/2006/main"/>
          </p:cNvSpPr>
          <p:nvPr/>
        </p:nvSpPr>
        <p:spPr>
          <a:xfrm xmlns:a="http://schemas.openxmlformats.org/drawingml/2006/main" rot="0">
            <a:off x="0" y="0"/>
            <a:ext cx="9144000" cy="155447"/>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34" name="矩形"/>
          <p:cNvSpPr>
            <a:spLocks xmlns:a="http://schemas.openxmlformats.org/drawingml/2006/main"/>
          </p:cNvSpPr>
          <p:nvPr/>
        </p:nvSpPr>
        <p:spPr>
          <a:xfrm xmlns:a="http://schemas.openxmlformats.org/drawingml/2006/main" rot="0">
            <a:off x="8991600" y="0"/>
            <a:ext cx="152400" cy="68580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35" name="矩形"/>
          <p:cNvSpPr>
            <a:spLocks xmlns:a="http://schemas.openxmlformats.org/drawingml/2006/main"/>
          </p:cNvSpPr>
          <p:nvPr/>
        </p:nvSpPr>
        <p:spPr>
          <a:xfrm xmlns:a="http://schemas.openxmlformats.org/drawingml/2006/main" rot="0">
            <a:off x="0" y="0"/>
            <a:ext cx="152400" cy="68580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36" name="矩形"/>
          <p:cNvSpPr>
            <a:spLocks xmlns:a="http://schemas.openxmlformats.org/drawingml/2006/main"/>
          </p:cNvSpPr>
          <p:nvPr/>
        </p:nvSpPr>
        <p:spPr>
          <a:xfrm xmlns:a="http://schemas.openxmlformats.org/drawingml/2006/main" rot="0">
            <a:off x="146304" y="6391656"/>
            <a:ext cx="8833104" cy="309563"/>
          </a:xfrm>
          <a:prstGeom xmlns:a="http://schemas.openxmlformats.org/drawingml/2006/main" prst="rect"/>
          <a:solidFill xmlns:a="http://schemas.openxmlformats.org/drawingml/2006/main">
            <a:schemeClr val="accent3"/>
          </a:solidFill>
          <a:ln xmlns:a="http://schemas.openxmlformats.org/drawingml/2006/main" w="9525" cmpd="sng" cap="flat">
            <a:noFill/>
            <a:prstDash val="solid"/>
            <a:miter/>
          </a:ln>
        </p:spPr>
      </p:sp>
      <p:sp>
        <p:nvSpPr>
          <p:cNvPr id="37" name="矩形"/>
          <p:cNvSpPr>
            <a:spLocks xmlns:a="http://schemas.openxmlformats.org/drawingml/2006/main"/>
          </p:cNvSpPr>
          <p:nvPr/>
        </p:nvSpPr>
        <p:spPr>
          <a:xfrm xmlns:a="http://schemas.openxmlformats.org/drawingml/2006/main" rot="0">
            <a:off x="152400" y="158496"/>
            <a:ext cx="8833104" cy="6547104"/>
          </a:xfrm>
          <a:prstGeom xmlns:a="http://schemas.openxmlformats.org/drawingml/2006/main" prst="rect"/>
          <a:noFill xmlns:a="http://schemas.openxmlformats.org/drawingml/2006/main"/>
          <a:ln xmlns:a="http://schemas.openxmlformats.org/drawingml/2006/main" w="9525" cmpd="sng" cap="flat">
            <a:solidFill>
              <a:srgbClr val="7B9899"/>
            </a:solidFill>
            <a:prstDash val="solid"/>
            <a:miter/>
          </a:ln>
        </p:spPr>
      </p:sp>
      <p:sp>
        <p:nvSpPr>
          <p:cNvPr id="38" name="文本框"/>
          <p:cNvSpPr>
            <a:spLocks xmlns:a="http://schemas.openxmlformats.org/drawingml/2006/main" noGrp="1"/>
          </p:cNvSpPr>
          <p:nvPr>
            <p:ph type="dt" idx="10"/>
          </p:nvPr>
        </p:nvSpPr>
        <p:spPr>
          <a:xfrm xmlns:a="http://schemas.openxmlformats.org/drawingml/2006/main" rot="0">
            <a:off x="5791200" y="6404984"/>
            <a:ext cx="3044952"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eaLnBrk="1" latinLnBrk="0" hangingPunct="1"/>
            <a:endParaRPr lang="zh-CN" altLang="en-US" sz="1400">
              <a:solidFill>
                <a:srgbClr val="FFFFFF"/>
              </a:solidFill>
              <a:latin typeface="Georgia" pitchFamily="0" charset="0"/>
              <a:ea typeface="方正舒体" pitchFamily="0" charset="0"/>
              <a:cs typeface="Georgia"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304800" y="6410848"/>
            <a:ext cx="3581399"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eaLnBrk="1" latinLnBrk="0" hangingPunct="1"/>
            <a:endParaRPr lang="zh-CN" altLang="en-US" sz="1200">
              <a:solidFill>
                <a:srgbClr val="FFFFFF"/>
              </a:solidFill>
              <a:latin typeface="Georgia" pitchFamily="0" charset="0"/>
              <a:ea typeface="方正舒体" pitchFamily="0" charset="0"/>
              <a:cs typeface="Georgia"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4267200" y="6324599"/>
            <a:ext cx="609600" cy="441323"/>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600" b="0" i="0" u="none" strike="noStrike" kern="1200" cap="none" spc="0" baseline="0">
                <a:solidFill>
                  <a:srgbClr val="FFFFFF"/>
                </a:solidFill>
                <a:latin typeface="Georgia" pitchFamily="0" charset="0"/>
                <a:ea typeface="方正舒体" pitchFamily="0" charset="0"/>
                <a:cs typeface="Georgia" pitchFamily="0" charset="0"/>
              </a:rPr>
              <a:t>&lt;#&gt;</a:t>
            </a:fld>
            <a:endParaRPr lang="zh-CN" altLang="en-US" sz="1600">
              <a:solidFill>
                <a:srgbClr val="FFFFFF"/>
              </a:solidFill>
              <a:latin typeface="Georgia" pitchFamily="0" charset="0"/>
              <a:ea typeface="方正舒体" pitchFamily="0" charset="0"/>
              <a:cs typeface="Georgia" pitchFamily="0" charset="0"/>
            </a:endParaRPr>
          </a:p>
        </p:txBody>
      </p:sp>
    </p:spTree>
    <p:extLst>
      <p:ext uri="{BB962C8B-B14F-4D97-AF65-F5344CB8AC3E}">
        <p14:creationId xmlns:p14="http://schemas.microsoft.com/office/powerpoint/2010/main" val="130063326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直线"/>
          <p:cNvSpPr>
            <a:spLocks xmlns:a="http://schemas.openxmlformats.org/drawingml/2006/main"/>
          </p:cNvSpPr>
          <p:nvPr/>
        </p:nvSpPr>
        <p:spPr>
          <a:xfrm xmlns:a="http://schemas.openxmlformats.org/drawingml/2006/main" rot="0">
            <a:off x="152400" y="533400"/>
            <a:ext cx="8833104" cy="0"/>
          </a:xfrm>
          <a:prstGeom xmlns:a="http://schemas.openxmlformats.org/drawingml/2006/main" prst="line"/>
          <a:noFill xmlns:a="http://schemas.openxmlformats.org/drawingml/2006/main"/>
          <a:ln xmlns:a="http://schemas.openxmlformats.org/drawingml/2006/main" w="11430" cmpd="sng" cap="flat">
            <a:solidFill>
              <a:srgbClr val="7B9899"/>
            </a:solidFill>
            <a:prstDash val="sysDash"/>
            <a:round/>
          </a:ln>
        </p:spPr>
      </p:sp>
      <p:sp>
        <p:nvSpPr>
          <p:cNvPr id="57" name="矩形"/>
          <p:cNvSpPr>
            <a:spLocks xmlns:a="http://schemas.openxmlformats.org/drawingml/2006/main"/>
          </p:cNvSpPr>
          <p:nvPr/>
        </p:nvSpPr>
        <p:spPr>
          <a:xfrm xmlns:a="http://schemas.openxmlformats.org/drawingml/2006/main" rot="0">
            <a:off x="0" y="6705600"/>
            <a:ext cx="9144000" cy="1524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58" name="矩形"/>
          <p:cNvSpPr>
            <a:spLocks xmlns:a="http://schemas.openxmlformats.org/drawingml/2006/main"/>
          </p:cNvSpPr>
          <p:nvPr/>
        </p:nvSpPr>
        <p:spPr>
          <a:xfrm xmlns:a="http://schemas.openxmlformats.org/drawingml/2006/main" rot="0">
            <a:off x="8991600" y="0"/>
            <a:ext cx="152400" cy="68580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59" name="矩形"/>
          <p:cNvSpPr>
            <a:spLocks xmlns:a="http://schemas.openxmlformats.org/drawingml/2006/main"/>
          </p:cNvSpPr>
          <p:nvPr/>
        </p:nvSpPr>
        <p:spPr>
          <a:xfrm xmlns:a="http://schemas.openxmlformats.org/drawingml/2006/main" rot="0">
            <a:off x="0" y="0"/>
            <a:ext cx="9144000" cy="1524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60" name="矩形"/>
          <p:cNvSpPr>
            <a:spLocks xmlns:a="http://schemas.openxmlformats.org/drawingml/2006/main"/>
          </p:cNvSpPr>
          <p:nvPr/>
        </p:nvSpPr>
        <p:spPr>
          <a:xfrm xmlns:a="http://schemas.openxmlformats.org/drawingml/2006/main" rot="0">
            <a:off x="0" y="0"/>
            <a:ext cx="152400" cy="6858000"/>
          </a:xfrm>
          <a:prstGeom xmlns:a="http://schemas.openxmlformats.org/drawingml/2006/main" prst="rect"/>
          <a:solidFill xmlns:a="http://schemas.openxmlformats.org/drawingml/2006/main">
            <a:srgbClr val="FFFFFF"/>
          </a:solidFill>
          <a:ln xmlns:a="http://schemas.openxmlformats.org/drawingml/2006/main" w="9525" cmpd="sng" cap="flat">
            <a:noFill/>
            <a:prstDash val="solid"/>
            <a:miter/>
          </a:ln>
        </p:spPr>
      </p:sp>
      <p:sp>
        <p:nvSpPr>
          <p:cNvPr id="61" name="矩形"/>
          <p:cNvSpPr>
            <a:spLocks xmlns:a="http://schemas.openxmlformats.org/drawingml/2006/main"/>
          </p:cNvSpPr>
          <p:nvPr/>
        </p:nvSpPr>
        <p:spPr>
          <a:xfrm xmlns:a="http://schemas.openxmlformats.org/drawingml/2006/main" rot="0">
            <a:off x="152400" y="152400"/>
            <a:ext cx="8833104" cy="301751"/>
          </a:xfrm>
          <a:prstGeom xmlns:a="http://schemas.openxmlformats.org/drawingml/2006/main" prst="rect"/>
          <a:solidFill xmlns:a="http://schemas.openxmlformats.org/drawingml/2006/main">
            <a:schemeClr val="accent3"/>
          </a:solidFill>
          <a:ln xmlns:a="http://schemas.openxmlformats.org/drawingml/2006/main" w="9525" cmpd="sng" cap="flat">
            <a:noFill/>
            <a:prstDash val="solid"/>
            <a:miter/>
          </a:ln>
        </p:spPr>
      </p:sp>
      <p:sp>
        <p:nvSpPr>
          <p:cNvPr id="62" name="矩形"/>
          <p:cNvSpPr>
            <a:spLocks xmlns:a="http://schemas.openxmlformats.org/drawingml/2006/main"/>
          </p:cNvSpPr>
          <p:nvPr/>
        </p:nvSpPr>
        <p:spPr>
          <a:xfrm xmlns:a="http://schemas.openxmlformats.org/drawingml/2006/main" rot="0">
            <a:off x="152400" y="609600"/>
            <a:ext cx="2743200" cy="5867400"/>
          </a:xfrm>
          <a:prstGeom xmlns:a="http://schemas.openxmlformats.org/drawingml/2006/main" prst="rect"/>
          <a:solidFill xmlns:a="http://schemas.openxmlformats.org/drawingml/2006/main">
            <a:schemeClr val="accent1"/>
          </a:solidFill>
          <a:ln xmlns:a="http://schemas.openxmlformats.org/drawingml/2006/main" w="15875" cmpd="sng" cap="rnd">
            <a:noFill/>
            <a:prstDash val="solid"/>
            <a:round/>
          </a:ln>
        </p:spPr>
      </p:sp>
      <p:sp>
        <p:nvSpPr>
          <p:cNvPr id="63" name="矩形"/>
          <p:cNvSpPr>
            <a:spLocks xmlns:a="http://schemas.openxmlformats.org/drawingml/2006/main"/>
          </p:cNvSpPr>
          <p:nvPr/>
        </p:nvSpPr>
        <p:spPr>
          <a:xfrm xmlns:a="http://schemas.openxmlformats.org/drawingml/2006/main" rot="0">
            <a:off x="152400" y="155447"/>
            <a:ext cx="8833104" cy="6547104"/>
          </a:xfrm>
          <a:prstGeom xmlns:a="http://schemas.openxmlformats.org/drawingml/2006/main" prst="rect"/>
          <a:noFill xmlns:a="http://schemas.openxmlformats.org/drawingml/2006/main"/>
          <a:ln xmlns:a="http://schemas.openxmlformats.org/drawingml/2006/main" w="9525" cmpd="sng" cap="flat">
            <a:solidFill>
              <a:srgbClr val="7B9899"/>
            </a:solidFill>
            <a:prstDash val="solid"/>
            <a:miter/>
          </a:ln>
        </p:spPr>
      </p:sp>
      <p:sp>
        <p:nvSpPr>
          <p:cNvPr id="64" name="椭圆"/>
          <p:cNvSpPr>
            <a:spLocks xmlns:a="http://schemas.openxmlformats.org/drawingml/2006/main"/>
          </p:cNvSpPr>
          <p:nvPr/>
        </p:nvSpPr>
        <p:spPr>
          <a:xfrm xmlns:a="http://schemas.openxmlformats.org/drawingml/2006/main" rot="0">
            <a:off x="1295399" y="228600"/>
            <a:ext cx="609600" cy="609600"/>
          </a:xfrm>
          <a:prstGeom xmlns:a="http://schemas.openxmlformats.org/drawingml/2006/main" prst="ellipse"/>
          <a:solidFill xmlns:a="http://schemas.openxmlformats.org/drawingml/2006/main">
            <a:srgbClr val="FFFFFF"/>
          </a:solidFill>
          <a:ln xmlns:a="http://schemas.openxmlformats.org/drawingml/2006/main" w="15875" cmpd="sng" cap="rnd">
            <a:noFill/>
            <a:prstDash val="solid"/>
            <a:round/>
          </a:ln>
        </p:spPr>
      </p:sp>
      <p:sp>
        <p:nvSpPr>
          <p:cNvPr id="65" name="椭圆"/>
          <p:cNvSpPr>
            <a:spLocks xmlns:a="http://schemas.openxmlformats.org/drawingml/2006/main"/>
          </p:cNvSpPr>
          <p:nvPr/>
        </p:nvSpPr>
        <p:spPr>
          <a:xfrm xmlns:a="http://schemas.openxmlformats.org/drawingml/2006/main" rot="0">
            <a:off x="1389888" y="323088"/>
            <a:ext cx="420624" cy="420624"/>
          </a:xfrm>
          <a:prstGeom xmlns:a="http://schemas.openxmlformats.org/drawingml/2006/main" prst="ellipse"/>
          <a:solidFill xmlns:a="http://schemas.openxmlformats.org/drawingml/2006/main">
            <a:srgbClr val="FFFFFF"/>
          </a:solidFill>
          <a:ln xmlns:a="http://schemas.openxmlformats.org/drawingml/2006/main" w="50800" cmpd="dbl" cap="rnd">
            <a:solidFill>
              <a:srgbClr val="7B9899"/>
            </a:solidFill>
            <a:prstDash val="solid"/>
            <a:round/>
          </a:ln>
        </p:spPr>
      </p:sp>
      <p:sp>
        <p:nvSpPr>
          <p:cNvPr id="66" name="文本框"/>
          <p:cNvSpPr>
            <a:spLocks xmlns:a="http://schemas.openxmlformats.org/drawingml/2006/main" noGrp="1"/>
          </p:cNvSpPr>
          <p:nvPr>
            <p:ph type="sldNum"/>
          </p:nvPr>
        </p:nvSpPr>
        <p:spPr>
          <a:xfrm xmlns:a="http://schemas.openxmlformats.org/drawingml/2006/main" rot="0">
            <a:off x="1371600" y="312738"/>
            <a:ext cx="457200" cy="4413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600" b="0" i="0" u="none" strike="noStrike" kern="1200" cap="none" spc="0" baseline="0">
                <a:solidFill>
                  <a:srgbClr val="7B9899"/>
                </a:solidFill>
                <a:latin typeface="Georgia" pitchFamily="0" charset="0"/>
                <a:ea typeface="方正舒体" pitchFamily="0" charset="0"/>
                <a:cs typeface="Georgia" pitchFamily="0" charset="0"/>
              </a:rPr>
              <a:t>&lt;#&gt;</a:t>
            </a:fld>
            <a:endParaRPr lang="zh-CN" altLang="en-US" sz="1600">
              <a:solidFill>
                <a:srgbClr val="7B9899"/>
              </a:solidFill>
              <a:latin typeface="Georgia" pitchFamily="0" charset="0"/>
              <a:ea typeface="方正舒体" pitchFamily="0" charset="0"/>
              <a:cs typeface="Georgia" pitchFamily="0" charset="0"/>
            </a:endParaRPr>
          </a:p>
        </p:txBody>
      </p:sp>
      <p:sp>
        <p:nvSpPr>
          <p:cNvPr id="67" name="文本框"/>
          <p:cNvSpPr>
            <a:spLocks xmlns:a="http://schemas.openxmlformats.org/drawingml/2006/main" noGrp="1"/>
          </p:cNvSpPr>
          <p:nvPr>
            <p:ph type="title"/>
          </p:nvPr>
        </p:nvSpPr>
        <p:spPr>
          <a:xfrm xmlns:a="http://schemas.openxmlformats.org/drawingml/2006/main" rot="0">
            <a:off x="3000374" y="5029200"/>
            <a:ext cx="5867400" cy="12192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r>
              <a:rPr lang="en-US" altLang="zh-CN" sz="2400" b="1">
                <a:solidFill>
                  <a:schemeClr val="tx2"/>
                </a:solidFill>
              </a:rPr>
              <a:t>Click to edit Master title style</a:t>
            </a:r>
            <a:endParaRPr lang="zh-CN" altLang="en-US" sz="2400" b="1">
              <a:solidFill>
                <a:schemeClr val="tx2"/>
              </a:solidFill>
            </a:endParaRPr>
          </a:p>
        </p:txBody>
      </p:sp>
      <p:pic>
        <p:nvPicPr>
          <p:cNvPr id="68" name="图片"/>
          <p:cNvPicPr>
            <a:picLocks xmlns:a="http://schemas.openxmlformats.org/drawingml/2006/main" noGrp="1"/>
          </p:cNvPicPr>
          <p:nvPr>
            <p:ph idx="1"/>
          </p:nvPr>
        </p:nvPicPr>
        <p:blipFill>
          <a:blip xmlns:a="http://schemas.openxmlformats.org/drawingml/2006/main"/>
        </p:blipFill>
        <p:spPr>
          <a:xfrm xmlns:a="http://schemas.openxmlformats.org/drawingml/2006/main" rot="0">
            <a:off x="3000374" y="609600"/>
            <a:ext cx="5867400" cy="42672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9" name="文本框"/>
          <p:cNvSpPr>
            <a:spLocks xmlns:a="http://schemas.openxmlformats.org/drawingml/2006/main" noGrp="1"/>
          </p:cNvSpPr>
          <p:nvPr>
            <p:ph type="body" idx="2"/>
          </p:nvPr>
        </p:nvSpPr>
        <p:spPr>
          <a:xfrm xmlns:a="http://schemas.openxmlformats.org/drawingml/2006/main" rot="0">
            <a:off x="381000" y="990600"/>
            <a:ext cx="2438400" cy="5257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eaLnBrk="1" latinLnBrk="0" hangingPunct="1">
              <a:spcAft>
                <a:spcPts val="1000"/>
              </a:spcAft>
              <a:buNone/>
            </a:pPr>
            <a:r>
              <a:rPr lang="en-US" altLang="zh-CN" sz="1600">
                <a:solidFill>
                  <a:srgbClr val="FFFFFF"/>
                </a:solidFill>
              </a:rPr>
              <a:t>Click to edit Master text styles</a:t>
            </a:r>
            <a:endParaRPr lang="zh-CN" altLang="en-US" sz="1600">
              <a:solidFill>
                <a:srgbClr val="FFFFFF"/>
              </a:solidFill>
            </a:endParaRPr>
          </a:p>
        </p:txBody>
      </p:sp>
      <p:sp>
        <p:nvSpPr>
          <p:cNvPr id="70" name="矩形"/>
          <p:cNvSpPr>
            <a:spLocks xmlns:a="http://schemas.openxmlformats.org/drawingml/2006/main"/>
          </p:cNvSpPr>
          <p:nvPr/>
        </p:nvSpPr>
        <p:spPr>
          <a:xfrm xmlns:a="http://schemas.openxmlformats.org/drawingml/2006/main" rot="0">
            <a:off x="149352" y="6388384"/>
            <a:ext cx="8833104" cy="309563"/>
          </a:xfrm>
          <a:prstGeom xmlns:a="http://schemas.openxmlformats.org/drawingml/2006/main" prst="rect"/>
          <a:solidFill xmlns:a="http://schemas.openxmlformats.org/drawingml/2006/main">
            <a:schemeClr val="accent3"/>
          </a:solidFill>
          <a:ln xmlns:a="http://schemas.openxmlformats.org/drawingml/2006/main" w="9525" cmpd="sng" cap="flat">
            <a:noFill/>
            <a:prstDash val="solid"/>
            <a:miter/>
          </a:ln>
        </p:spPr>
      </p:sp>
      <p:sp>
        <p:nvSpPr>
          <p:cNvPr id="71" name="文本框"/>
          <p:cNvSpPr>
            <a:spLocks xmlns:a="http://schemas.openxmlformats.org/drawingml/2006/main" noGrp="1"/>
          </p:cNvSpPr>
          <p:nvPr>
            <p:ph type="dt" idx="10"/>
          </p:nvPr>
        </p:nvSpPr>
        <p:spPr>
          <a:xfrm xmlns:a="http://schemas.openxmlformats.org/drawingml/2006/main" rot="0">
            <a:off x="5788152" y="6404984"/>
            <a:ext cx="3044952"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eaLnBrk="1" latinLnBrk="0" hangingPunct="1"/>
            <a:endParaRPr lang="zh-CN" altLang="en-US" sz="1400">
              <a:solidFill>
                <a:srgbClr val="FFFFFF"/>
              </a:solidFill>
              <a:latin typeface="Georgia" pitchFamily="0" charset="0"/>
              <a:ea typeface="方正舒体" pitchFamily="0" charset="0"/>
              <a:cs typeface="Georgia" pitchFamily="0" charset="0"/>
            </a:endParaRPr>
          </a:p>
        </p:txBody>
      </p:sp>
      <p:sp>
        <p:nvSpPr>
          <p:cNvPr id="72" name="文本框"/>
          <p:cNvSpPr>
            <a:spLocks xmlns:a="http://schemas.openxmlformats.org/drawingml/2006/main" noGrp="1"/>
          </p:cNvSpPr>
          <p:nvPr>
            <p:ph type="ftr"/>
          </p:nvPr>
        </p:nvSpPr>
        <p:spPr>
          <a:xfrm xmlns:a="http://schemas.openxmlformats.org/drawingml/2006/main" rot="0">
            <a:off x="301752" y="6410848"/>
            <a:ext cx="3584448"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eaLnBrk="1" latinLnBrk="0" hangingPunct="1"/>
            <a:endParaRPr lang="zh-CN" altLang="en-US" sz="1200">
              <a:solidFill>
                <a:srgbClr val="FFFFFF"/>
              </a:solidFill>
              <a:latin typeface="Georgia" pitchFamily="0" charset="0"/>
              <a:ea typeface="方正舒体" pitchFamily="0" charset="0"/>
              <a:cs typeface="Georgia" pitchFamily="0" charset="0"/>
            </a:endParaRPr>
          </a:p>
        </p:txBody>
      </p:sp>
    </p:spTree>
    <p:extLst>
      <p:ext uri="{BB962C8B-B14F-4D97-AF65-F5344CB8AC3E}">
        <p14:creationId xmlns:p14="http://schemas.microsoft.com/office/powerpoint/2010/main" val="161689102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7513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7798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22976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17087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0816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19048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85097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77952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0" y="6705600"/>
            <a:ext cx="9144000" cy="152400"/>
          </a:xfrm>
          <a:prstGeom prst="rect"/>
          <a:solidFill>
            <a:srgbClr val="FFFFFF"/>
          </a:solidFill>
          <a:ln w="9525" cmpd="sng" cap="flat">
            <a:noFill/>
            <a:prstDash val="solid"/>
            <a:miter/>
          </a:ln>
        </p:spPr>
      </p:sp>
      <p:sp>
        <p:nvSpPr>
          <p:cNvPr id="3" name="矩形"/>
          <p:cNvSpPr>
            <a:spLocks/>
          </p:cNvSpPr>
          <p:nvPr/>
        </p:nvSpPr>
        <p:spPr>
          <a:xfrm rot="0">
            <a:off x="0" y="0"/>
            <a:ext cx="9144000" cy="1393370"/>
          </a:xfrm>
          <a:prstGeom prst="rect"/>
          <a:solidFill>
            <a:srgbClr val="FFFFFF"/>
          </a:solidFill>
          <a:ln w="9525" cmpd="sng" cap="flat">
            <a:noFill/>
            <a:prstDash val="solid"/>
            <a:miter/>
          </a:ln>
        </p:spPr>
      </p:sp>
      <p:sp>
        <p:nvSpPr>
          <p:cNvPr id="4" name="矩形"/>
          <p:cNvSpPr>
            <a:spLocks/>
          </p:cNvSpPr>
          <p:nvPr/>
        </p:nvSpPr>
        <p:spPr>
          <a:xfrm rot="0">
            <a:off x="0" y="0"/>
            <a:ext cx="152400" cy="6858000"/>
          </a:xfrm>
          <a:prstGeom prst="rect"/>
          <a:solidFill>
            <a:srgbClr val="FFFFFF"/>
          </a:solidFill>
          <a:ln w="9525" cmpd="sng" cap="flat">
            <a:noFill/>
            <a:prstDash val="solid"/>
            <a:miter/>
          </a:ln>
        </p:spPr>
      </p:sp>
      <p:sp>
        <p:nvSpPr>
          <p:cNvPr id="5" name="矩形"/>
          <p:cNvSpPr>
            <a:spLocks/>
          </p:cNvSpPr>
          <p:nvPr/>
        </p:nvSpPr>
        <p:spPr>
          <a:xfrm rot="0">
            <a:off x="8991600" y="0"/>
            <a:ext cx="152400" cy="6858000"/>
          </a:xfrm>
          <a:prstGeom prst="rect"/>
          <a:solidFill>
            <a:srgbClr val="FFFFFF"/>
          </a:solidFill>
          <a:ln w="9525" cmpd="sng" cap="flat">
            <a:noFill/>
            <a:prstDash val="solid"/>
            <a:miter/>
          </a:ln>
        </p:spPr>
      </p:sp>
      <p:sp>
        <p:nvSpPr>
          <p:cNvPr id="6" name="矩形"/>
          <p:cNvSpPr>
            <a:spLocks/>
          </p:cNvSpPr>
          <p:nvPr/>
        </p:nvSpPr>
        <p:spPr>
          <a:xfrm rot="0">
            <a:off x="149352" y="6388384"/>
            <a:ext cx="8833104" cy="309563"/>
          </a:xfrm>
          <a:prstGeom prst="rect"/>
          <a:solidFill>
            <a:schemeClr val="accent3"/>
          </a:solidFill>
          <a:ln w="9525" cmpd="sng" cap="flat">
            <a:noFill/>
            <a:prstDash val="solid"/>
            <a:miter/>
          </a:ln>
        </p:spPr>
      </p:sp>
      <p:sp>
        <p:nvSpPr>
          <p:cNvPr id="7" name="文本框"/>
          <p:cNvSpPr>
            <a:spLocks noGrp="1"/>
          </p:cNvSpPr>
          <p:nvPr>
            <p:ph type="dt" idx="2"/>
          </p:nvPr>
        </p:nvSpPr>
        <p:spPr>
          <a:xfrm rot="0">
            <a:off x="5791200" y="6404984"/>
            <a:ext cx="3044952" cy="365759"/>
          </a:xfrm>
          <a:prstGeom prst="rect"/>
          <a:noFill/>
          <a:ln w="12700" cmpd="sng" cap="flat">
            <a:noFill/>
            <a:prstDash val="solid"/>
            <a:miter/>
          </a:ln>
        </p:spPr>
        <p:txBody>
          <a:bodyPr vert="horz" wrap="square" lIns="91440" tIns="45720" rIns="91440" bIns="45720" anchor="t" anchorCtr="0">
            <a:prstTxWarp prst="textNoShape"/>
          </a:bodyPr>
          <a:lstStyle/>
          <a:p>
            <a:pPr algn="r" eaLnBrk="1" latinLnBrk="0" hangingPunct="1"/>
            <a:fld id="{CAD2D6BD-DE1B-4B5F-8B41-2702339687B9}" type="datetime1">
              <a:rPr lang="en-US" altLang="zh-CN" sz="1400">
                <a:solidFill>
                  <a:srgbClr val="FFFFFF"/>
                </a:solidFill>
                <a:latin typeface="Georgia" pitchFamily="0" charset="0"/>
                <a:ea typeface="方正舒体" pitchFamily="0" charset="0"/>
                <a:cs typeface="Georgia" pitchFamily="0" charset="0"/>
              </a:rPr>
              <a:t>10/11/2023</a:t>
            </a:fld>
            <a:endParaRPr lang="zh-CN" altLang="en-US" sz="1400">
              <a:solidFill>
                <a:srgbClr val="FFFFFF"/>
              </a:solidFill>
              <a:latin typeface="Georgia" pitchFamily="0" charset="0"/>
              <a:ea typeface="方正舒体" pitchFamily="0" charset="0"/>
              <a:cs typeface="Georgia" pitchFamily="0" charset="0"/>
            </a:endParaRPr>
          </a:p>
        </p:txBody>
      </p:sp>
      <p:sp>
        <p:nvSpPr>
          <p:cNvPr id="8" name="文本框"/>
          <p:cNvSpPr>
            <a:spLocks noGrp="1"/>
          </p:cNvSpPr>
          <p:nvPr>
            <p:ph type="ftr" idx="3"/>
          </p:nvPr>
        </p:nvSpPr>
        <p:spPr>
          <a:xfrm rot="0">
            <a:off x="304800" y="6410848"/>
            <a:ext cx="3581399" cy="365759"/>
          </a:xfrm>
          <a:prstGeom prst="rect"/>
          <a:noFill/>
          <a:ln w="12700" cmpd="sng" cap="flat">
            <a:noFill/>
            <a:prstDash val="solid"/>
            <a:miter/>
          </a:ln>
        </p:spPr>
        <p:txBody>
          <a:bodyPr vert="horz" wrap="square" lIns="91440" tIns="45720" rIns="91440" bIns="45720" anchor="t" anchorCtr="0">
            <a:prstTxWarp prst="textNoShape"/>
          </a:bodyPr>
          <a:lstStyle/>
          <a:p>
            <a:pPr algn="l" eaLnBrk="1" latinLnBrk="0" hangingPunct="1"/>
            <a:endParaRPr lang="zh-CN" altLang="en-US" sz="1200">
              <a:solidFill>
                <a:srgbClr val="FFFFFF"/>
              </a:solidFill>
              <a:latin typeface="Georgia" pitchFamily="0" charset="0"/>
              <a:ea typeface="方正舒体" pitchFamily="0" charset="0"/>
              <a:cs typeface="Georgia" pitchFamily="0" charset="0"/>
            </a:endParaRPr>
          </a:p>
        </p:txBody>
      </p:sp>
      <p:sp>
        <p:nvSpPr>
          <p:cNvPr id="9" name="矩形"/>
          <p:cNvSpPr>
            <a:spLocks/>
          </p:cNvSpPr>
          <p:nvPr/>
        </p:nvSpPr>
        <p:spPr>
          <a:xfrm rot="0">
            <a:off x="152400" y="155447"/>
            <a:ext cx="8833104" cy="6547104"/>
          </a:xfrm>
          <a:prstGeom prst="rect"/>
          <a:noFill/>
          <a:ln w="9525" cmpd="sng" cap="flat">
            <a:solidFill>
              <a:srgbClr val="7B9899"/>
            </a:solidFill>
            <a:prstDash val="solid"/>
            <a:miter/>
          </a:ln>
        </p:spPr>
      </p:sp>
      <p:sp>
        <p:nvSpPr>
          <p:cNvPr id="10" name="直线"/>
          <p:cNvSpPr>
            <a:spLocks/>
          </p:cNvSpPr>
          <p:nvPr/>
        </p:nvSpPr>
        <p:spPr>
          <a:xfrm rot="0">
            <a:off x="152400" y="1276743"/>
            <a:ext cx="8833104" cy="0"/>
          </a:xfrm>
          <a:prstGeom prst="line"/>
          <a:noFill/>
          <a:ln w="9525" cmpd="sng" cap="flat">
            <a:solidFill>
              <a:srgbClr val="7B9899"/>
            </a:solidFill>
            <a:prstDash val="sysDash"/>
            <a:round/>
          </a:ln>
        </p:spPr>
      </p:sp>
      <p:sp>
        <p:nvSpPr>
          <p:cNvPr id="11" name="椭圆"/>
          <p:cNvSpPr>
            <a:spLocks/>
          </p:cNvSpPr>
          <p:nvPr/>
        </p:nvSpPr>
        <p:spPr>
          <a:xfrm rot="0">
            <a:off x="4267200" y="956036"/>
            <a:ext cx="609600" cy="609600"/>
          </a:xfrm>
          <a:prstGeom prst="ellipse"/>
          <a:solidFill>
            <a:srgbClr val="FFFFFF"/>
          </a:solidFill>
          <a:ln w="15875" cmpd="sng" cap="rnd">
            <a:noFill/>
            <a:prstDash val="solid"/>
            <a:round/>
          </a:ln>
        </p:spPr>
      </p:sp>
      <p:sp>
        <p:nvSpPr>
          <p:cNvPr id="12" name="椭圆"/>
          <p:cNvSpPr>
            <a:spLocks/>
          </p:cNvSpPr>
          <p:nvPr/>
        </p:nvSpPr>
        <p:spPr>
          <a:xfrm rot="0">
            <a:off x="4361688" y="1050524"/>
            <a:ext cx="420624" cy="420623"/>
          </a:xfrm>
          <a:prstGeom prst="ellipse"/>
          <a:solidFill>
            <a:srgbClr val="FFFFFF"/>
          </a:solidFill>
          <a:ln w="50800" cmpd="dbl" cap="rnd">
            <a:solidFill>
              <a:srgbClr val="7B9899"/>
            </a:solidFill>
            <a:prstDash val="solid"/>
            <a:round/>
          </a:ln>
        </p:spPr>
      </p:sp>
      <p:sp>
        <p:nvSpPr>
          <p:cNvPr id="13" name="文本框"/>
          <p:cNvSpPr>
            <a:spLocks noGrp="1"/>
          </p:cNvSpPr>
          <p:nvPr>
            <p:ph type="sldNum" idx="4"/>
          </p:nvPr>
        </p:nvSpPr>
        <p:spPr>
          <a:xfrm rot="0">
            <a:off x="4343400" y="1040174"/>
            <a:ext cx="457200" cy="441324"/>
          </a:xfrm>
          <a:prstGeom prst="rect"/>
          <a:noFill/>
          <a:ln w="12700" cmpd="sng" cap="flat">
            <a:noFill/>
            <a:prstDash val="solid"/>
            <a:miter/>
          </a:ln>
        </p:spPr>
        <p:txBody>
          <a:bodyPr vert="horz" wrap="square" lIns="45720" tIns="45720" rIns="45720" bIns="45720" anchor="ctr" anchorCtr="0">
            <a:prstTxWarp prst="textNoShape"/>
          </a:bodyPr>
          <a:lstStyle/>
          <a:p>
            <a:pPr algn="ctr" eaLnBrk="1" latinLnBrk="0" hangingPunct="1"/>
            <a:fld id="{CAD2D6BD-DE1B-4B5F-8B41-2702339687B9}" type="slidenum">
              <a:rPr lang="en-US" altLang="zh-CN" sz="1600" b="0" i="0" u="none" strike="noStrike" kern="1200" cap="none" spc="0" baseline="0">
                <a:solidFill>
                  <a:srgbClr val="7B9899"/>
                </a:solidFill>
                <a:latin typeface="Georgia" pitchFamily="0" charset="0"/>
                <a:ea typeface="方正舒体" pitchFamily="0" charset="0"/>
                <a:cs typeface="Georgia" pitchFamily="0" charset="0"/>
              </a:rPr>
              <a:t>&lt;#&gt;</a:t>
            </a:fld>
            <a:endParaRPr lang="zh-CN" altLang="en-US" sz="1600">
              <a:solidFill>
                <a:srgbClr val="7B9899"/>
              </a:solidFill>
              <a:latin typeface="Georgia" pitchFamily="0" charset="0"/>
              <a:ea typeface="方正舒体" pitchFamily="0" charset="0"/>
              <a:cs typeface="Georgia" pitchFamily="0" charset="0"/>
            </a:endParaRPr>
          </a:p>
        </p:txBody>
      </p:sp>
      <p:sp>
        <p:nvSpPr>
          <p:cNvPr id="14" name="文本框"/>
          <p:cNvSpPr>
            <a:spLocks noGrp="1"/>
          </p:cNvSpPr>
          <p:nvPr>
            <p:ph type="title"/>
          </p:nvPr>
        </p:nvSpPr>
        <p:spPr>
          <a:xfrm rot="0">
            <a:off x="301752" y="228600"/>
            <a:ext cx="8534400" cy="758952"/>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15" name="文本框"/>
          <p:cNvSpPr>
            <a:spLocks noGrp="1"/>
          </p:cNvSpPr>
          <p:nvPr>
            <p:ph type="body" idx="1"/>
          </p:nvPr>
        </p:nvSpPr>
        <p:spPr>
          <a:xfrm rot="0">
            <a:off x="301752" y="1524000"/>
            <a:ext cx="8534400" cy="4599431"/>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Tree>
    <p:extLst>
      <p:ext uri="{BB962C8B-B14F-4D97-AF65-F5344CB8AC3E}">
        <p14:creationId xmlns:p14="http://schemas.microsoft.com/office/powerpoint/2010/main" val="5491991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ctr" defTabSz="914400" eaLnBrk="1" fontAlgn="auto" latinLnBrk="0" hangingPunct="1">
        <a:spcBef>
          <a:spcPts val="0"/>
        </a:spcBef>
        <a:buNone/>
        <a:defRPr sz="3300" kern="1200">
          <a:solidFill>
            <a:srgbClr val="7B9899"/>
          </a:solidFill>
          <a:latin typeface="Georgia" pitchFamily="0" charset="0"/>
          <a:ea typeface="方正舒体" pitchFamily="0" charset="0"/>
          <a:cs typeface="Georgia" pitchFamily="0" charset="0"/>
        </a:defRPr>
      </a:lvl1pPr>
    </p:titleStyle>
    <p:bodyStyle>
      <a:lvl1pPr marL="274320" indent="-274320" algn="l" defTabSz="914400" eaLnBrk="1" fontAlgn="auto" latinLnBrk="0" hangingPunct="1">
        <a:spcBef>
          <a:spcPct val="20000"/>
        </a:spcBef>
        <a:buClr>
          <a:schemeClr val="accent1"/>
        </a:buClr>
        <a:buSzPct val="85000"/>
        <a:buFont typeface="Wingdings 2" pitchFamily="0" charset="0"/>
        <a:buChar char=""/>
        <a:defRPr sz="2700" kern="1200">
          <a:solidFill>
            <a:schemeClr val="tx1"/>
          </a:solidFill>
          <a:latin typeface="Georgia" pitchFamily="0" charset="0"/>
          <a:ea typeface="方正舒体" pitchFamily="0" charset="0"/>
          <a:cs typeface="Georgia" pitchFamily="0" charset="0"/>
        </a:defRPr>
      </a:lvl1pPr>
      <a:lvl2pPr marL="548640" indent="-274320" algn="l" defTabSz="914400" eaLnBrk="1" fontAlgn="auto" latinLnBrk="0" hangingPunct="1">
        <a:spcBef>
          <a:spcPct val="20000"/>
        </a:spcBef>
        <a:buClr>
          <a:schemeClr val="accent2"/>
        </a:buClr>
        <a:buSzPct val="70000"/>
        <a:buFont typeface="Wingdings" pitchFamily="0" charset="0"/>
        <a:buChar char=""/>
        <a:defRPr sz="2200" kern="1200">
          <a:solidFill>
            <a:schemeClr val="tx2"/>
          </a:solidFill>
          <a:latin typeface="Georgia" pitchFamily="0" charset="0"/>
          <a:ea typeface="方正舒体" pitchFamily="0" charset="0"/>
          <a:cs typeface="Georgia" pitchFamily="0" charset="0"/>
        </a:defRPr>
      </a:lvl2pPr>
      <a:lvl3pPr marL="822960" indent="-228600" algn="l" defTabSz="914400" eaLnBrk="1" fontAlgn="auto" latinLnBrk="0" hangingPunct="1">
        <a:spcBef>
          <a:spcPct val="20000"/>
        </a:spcBef>
        <a:buClr>
          <a:schemeClr val="accent3"/>
        </a:buClr>
        <a:buSzPct val="75000"/>
        <a:buFont typeface="Wingdings 2" pitchFamily="0" charset="0"/>
        <a:buChar char=""/>
        <a:defRPr sz="2000" kern="1200">
          <a:solidFill>
            <a:schemeClr val="tx1"/>
          </a:solidFill>
          <a:latin typeface="Georgia" pitchFamily="0" charset="0"/>
          <a:ea typeface="方正舒体" pitchFamily="0" charset="0"/>
          <a:cs typeface="Georgia" pitchFamily="0" charset="0"/>
        </a:defRPr>
      </a:lvl3pPr>
      <a:lvl4pPr marL="1097280" indent="-228600" algn="l" defTabSz="914400" eaLnBrk="1" fontAlgn="auto" latinLnBrk="0" hangingPunct="1">
        <a:spcBef>
          <a:spcPct val="20000"/>
        </a:spcBef>
        <a:buClr>
          <a:schemeClr val="accent4"/>
        </a:buClr>
        <a:buSzPct val="70000"/>
        <a:buFont typeface="Wingdings" pitchFamily="0" charset="0"/>
        <a:buChar char=""/>
        <a:defRPr sz="2000" kern="1200">
          <a:solidFill>
            <a:schemeClr val="tx2"/>
          </a:solidFill>
          <a:latin typeface="Georgia" pitchFamily="0" charset="0"/>
          <a:ea typeface="方正舒体" pitchFamily="0" charset="0"/>
          <a:cs typeface="Georgia" pitchFamily="0" charset="0"/>
        </a:defRPr>
      </a:lvl4pPr>
      <a:lvl5pPr marL="1371600" indent="-228600" algn="l" defTabSz="914400" eaLnBrk="1" fontAlgn="auto" latinLnBrk="0" hangingPunct="1">
        <a:spcBef>
          <a:spcPct val="20000"/>
        </a:spcBef>
        <a:buClr>
          <a:schemeClr val="accent5"/>
        </a:buClr>
        <a:buChar char="•"/>
        <a:defRPr sz="1800" kern="1200">
          <a:solidFill>
            <a:schemeClr val="tx1"/>
          </a:solidFill>
          <a:latin typeface="Georgia" pitchFamily="0" charset="0"/>
          <a:ea typeface="方正舒体" pitchFamily="0" charset="0"/>
          <a:cs typeface="Georgia" pitchFamily="0" charset="0"/>
        </a:defRPr>
      </a:lvl5pPr>
      <a:lvl6pPr marL="1645919" indent="-182880" algn="l" defTabSz="914400" eaLnBrk="1" fontAlgn="auto" latinLnBrk="0" hangingPunct="1">
        <a:spcBef>
          <a:spcPct val="20000"/>
        </a:spcBef>
        <a:buClr>
          <a:schemeClr val="accent6"/>
        </a:buClr>
        <a:buSzPct val="80000"/>
        <a:buFont typeface="Wingdings 2" pitchFamily="0" charset="0"/>
        <a:buChar char=""/>
        <a:defRPr sz="1800" kern="1200">
          <a:solidFill>
            <a:schemeClr val="tx1"/>
          </a:solidFill>
          <a:latin typeface="Georgia" pitchFamily="0" charset="0"/>
          <a:ea typeface="方正舒体" pitchFamily="0" charset="0"/>
          <a:cs typeface="Georgia" pitchFamily="0" charset="0"/>
        </a:defRPr>
      </a:lvl6pPr>
      <a:lvl7pPr marL="1920240" indent="-182880" algn="l" defTabSz="914400" eaLnBrk="1" fontAlgn="auto" latinLnBrk="0" hangingPunct="1">
        <a:spcBef>
          <a:spcPct val="20000"/>
        </a:spcBef>
        <a:buClr>
          <a:srgbClr val="B8563F"/>
        </a:buClr>
        <a:buSzPct val="90000"/>
        <a:buChar char="•"/>
        <a:defRPr sz="1600" kern="1200" baseline="0">
          <a:solidFill>
            <a:schemeClr val="tx1"/>
          </a:solidFill>
          <a:latin typeface="Georgia" pitchFamily="0" charset="0"/>
          <a:ea typeface="方正舒体" pitchFamily="0" charset="0"/>
          <a:cs typeface="Georgia" pitchFamily="0" charset="0"/>
        </a:defRPr>
      </a:lvl7pPr>
      <a:lvl8pPr marL="2103120" indent="-182880" algn="l" defTabSz="914400" eaLnBrk="1" fontAlgn="auto" latinLnBrk="0" hangingPunct="1">
        <a:spcBef>
          <a:spcPct val="20000"/>
        </a:spcBef>
        <a:buClr>
          <a:srgbClr val="7B6C62"/>
        </a:buClr>
        <a:buChar char="•"/>
        <a:defRPr sz="1600" kern="1200">
          <a:solidFill>
            <a:schemeClr val="tx1"/>
          </a:solidFill>
          <a:latin typeface="Georgia" pitchFamily="0" charset="0"/>
          <a:ea typeface="方正舒体" pitchFamily="0" charset="0"/>
          <a:cs typeface="Georgia" pitchFamily="0" charset="0"/>
        </a:defRPr>
      </a:lvl8pPr>
      <a:lvl9pPr marL="2103120" indent="-182880" algn="l" defTabSz="914400" eaLnBrk="1" fontAlgn="auto" latinLnBrk="0" hangingPunct="1">
        <a:spcBef>
          <a:spcPct val="20000"/>
        </a:spcBef>
        <a:buClr>
          <a:srgbClr val="7B6C62"/>
        </a:buClr>
        <a:buChar char="•"/>
        <a:defRPr sz="1600" kern="1200">
          <a:solidFill>
            <a:schemeClr val="tx1"/>
          </a:solidFill>
          <a:latin typeface="Georgia" pitchFamily="0" charset="0"/>
          <a:ea typeface="方正舒体" pitchFamily="0" charset="0"/>
          <a:cs typeface="Georgi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techtarget.com/whatis/definition/data-labeling" TargetMode="External"/><Relationship Id="rId2" Type="http://schemas.openxmlformats.org/officeDocument/2006/relationships/hyperlink" Target="https://www.techtarget.com/searchcio/definition/transfer-learning" TargetMode="External"/><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hyperlink" Target="https://intellipaat.com/blog/tutorial/machine-learning-tutorial/introduction-deep-learning/" TargetMode="External"/><Relationship Id="rId2" Type="http://schemas.openxmlformats.org/officeDocument/2006/relationships/hyperlink" Target="https://intellipaat.com/blog/tutorial/artificial-intelligence-tutorial/recurrent-neural-network/" TargetMode="External"/><Relationship Id="rId3"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hyperlink" Target="https://www.techtarget.com/searchenterpriseai/definition/natural-language-processing-NLP" TargetMode="External"/><Relationship Id="rId2" Type="http://schemas.openxmlformats.org/officeDocument/2006/relationships/hyperlink" Target="https://www.techtarget.com/searchenterpriseai/definition/transformer-model" TargetMode="External"/><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0" name="文本框"/>
          <p:cNvSpPr>
            <a:spLocks noGrp="1"/>
          </p:cNvSpPr>
          <p:nvPr>
            <p:ph type="subTitle" idx="1"/>
          </p:nvPr>
        </p:nvSpPr>
        <p:spPr>
          <a:xfrm rot="0">
            <a:off x="1371600" y="28194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Clr>
                <a:srgbClr val="0D0D0D"/>
              </a:buClr>
              <a:buSzPct val="85000"/>
              <a:buFont typeface="Wingdings" pitchFamily="0" charset="0"/>
              <a:buChar char="Ø"/>
            </a:pPr>
            <a:r>
              <a:rPr lang="en-US" altLang="zh-CN" sz="3600" b="1" i="0" u="none" strike="noStrike" kern="1200" cap="all" spc="250" baseline="0">
                <a:solidFill>
                  <a:schemeClr val="tx2"/>
                </a:solidFill>
                <a:latin typeface="Californian FB" pitchFamily="18" charset="0"/>
                <a:ea typeface="方正舒体" pitchFamily="0" charset="0"/>
                <a:cs typeface="Lucida Sans"/>
              </a:rPr>
              <a:t>Abstract</a:t>
            </a:r>
            <a:endParaRPr lang="en-US" altLang="zh-CN" sz="3600" b="1" i="0" u="none" strike="noStrike" kern="1200" cap="all" spc="250" baseline="0">
              <a:solidFill>
                <a:schemeClr val="tx2"/>
              </a:solidFill>
              <a:latin typeface="Californian FB" pitchFamily="18" charset="0"/>
              <a:ea typeface="方正舒体" pitchFamily="0" charset="0"/>
              <a:cs typeface="Lucida Sans"/>
            </a:endParaRPr>
          </a:p>
          <a:p>
            <a:pPr marL="0" indent="0" algn="l">
              <a:lnSpc>
                <a:spcPct val="100000"/>
              </a:lnSpc>
              <a:spcBef>
                <a:spcPct val="20000"/>
              </a:spcBef>
              <a:spcAft>
                <a:spcPts val="0"/>
              </a:spcAft>
              <a:buClr>
                <a:srgbClr val="0D0D0D"/>
              </a:buClr>
              <a:buSzPct val="85000"/>
              <a:buFont typeface="Wingdings" pitchFamily="0" charset="0"/>
              <a:buChar char="Ø"/>
            </a:pPr>
            <a:r>
              <a:rPr lang="en-US" altLang="zh-CN" sz="3600" b="1" i="0" u="none" strike="noStrike" kern="1200" cap="all" spc="250" baseline="0">
                <a:solidFill>
                  <a:schemeClr val="tx2"/>
                </a:solidFill>
                <a:latin typeface="Californian FB" pitchFamily="18" charset="0"/>
                <a:ea typeface="方正舒体" pitchFamily="0" charset="0"/>
                <a:cs typeface="Lucida Sans"/>
              </a:rPr>
              <a:t>Introduction</a:t>
            </a:r>
            <a:endParaRPr lang="en-US" altLang="zh-CN" sz="3600" b="1" i="0" u="none" strike="noStrike" kern="1200" cap="all" spc="250" baseline="0">
              <a:solidFill>
                <a:schemeClr val="tx2"/>
              </a:solidFill>
              <a:latin typeface="Californian FB" pitchFamily="18" charset="0"/>
              <a:ea typeface="方正舒体" pitchFamily="0" charset="0"/>
              <a:cs typeface="Lucida Sans"/>
            </a:endParaRPr>
          </a:p>
          <a:p>
            <a:pPr marL="0" indent="0" algn="l">
              <a:lnSpc>
                <a:spcPct val="100000"/>
              </a:lnSpc>
              <a:spcBef>
                <a:spcPct val="20000"/>
              </a:spcBef>
              <a:spcAft>
                <a:spcPts val="0"/>
              </a:spcAft>
              <a:buClr>
                <a:srgbClr val="0D0D0D"/>
              </a:buClr>
              <a:buSzPct val="85000"/>
              <a:buFont typeface="Wingdings" pitchFamily="0" charset="0"/>
              <a:buChar char="Ø"/>
            </a:pPr>
            <a:r>
              <a:rPr lang="en-US" altLang="zh-CN" sz="3600" b="1" i="0" u="none" strike="noStrike" kern="1200" cap="all" spc="250" baseline="0">
                <a:solidFill>
                  <a:schemeClr val="tx2"/>
                </a:solidFill>
                <a:latin typeface="Californian FB" pitchFamily="18" charset="0"/>
                <a:ea typeface="方正舒体" pitchFamily="0" charset="0"/>
                <a:cs typeface="Lucida Sans"/>
              </a:rPr>
              <a:t>Deep learning models</a:t>
            </a:r>
            <a:endParaRPr lang="zh-CN" altLang="en-US" sz="3600" b="1" i="0" u="none" strike="noStrike" kern="1200" cap="all" spc="250" baseline="0">
              <a:solidFill>
                <a:schemeClr val="tx2"/>
              </a:solidFill>
              <a:latin typeface="Californian FB" pitchFamily="18" charset="0"/>
              <a:ea typeface="方正舒体" pitchFamily="0" charset="0"/>
              <a:cs typeface="Lucida Sans"/>
            </a:endParaRPr>
          </a:p>
        </p:txBody>
      </p:sp>
      <p:sp>
        <p:nvSpPr>
          <p:cNvPr id="31" name="文本框"/>
          <p:cNvSpPr>
            <a:spLocks noGrp="1"/>
          </p:cNvSpPr>
          <p:nvPr>
            <p:ph type="ctrTitle"/>
          </p:nvPr>
        </p:nvSpPr>
        <p:spPr>
          <a:xfrm rot="0">
            <a:off x="685800" y="381000"/>
            <a:ext cx="7772400" cy="17525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accent1"/>
                </a:solidFill>
                <a:latin typeface="Algerian" pitchFamily="82" charset="0"/>
                <a:ea typeface="方正舒体" pitchFamily="0" charset="0"/>
                <a:cs typeface="Lucida Sans"/>
              </a:rPr>
              <a:t>Fake news detection using </a:t>
            </a:r>
            <a:r>
              <a:rPr lang="en-US" altLang="zh-CN" sz="3600" b="0" i="0" u="none" strike="noStrike" kern="1200" cap="none" spc="0" baseline="0">
                <a:solidFill>
                  <a:schemeClr val="accent1"/>
                </a:solidFill>
                <a:latin typeface="Algerian" pitchFamily="82" charset="0"/>
                <a:ea typeface="方正舒体" pitchFamily="0" charset="0"/>
                <a:cs typeface="Lucida Sans"/>
              </a:rPr>
              <a:t>nlp</a:t>
            </a:r>
            <a:endParaRPr lang="zh-CN" altLang="en-US" sz="3600" b="0" i="0" u="none" strike="noStrike" kern="1200" cap="none" spc="0" baseline="0">
              <a:solidFill>
                <a:schemeClr val="accent1"/>
              </a:solidFill>
              <a:latin typeface="Algerian" pitchFamily="82" charset="0"/>
              <a:ea typeface="方正舒体" pitchFamily="0" charset="0"/>
              <a:cs typeface="Lucida Sans"/>
            </a:endParaRPr>
          </a:p>
        </p:txBody>
      </p:sp>
    </p:spTree>
    <p:extLst>
      <p:ext uri="{BB962C8B-B14F-4D97-AF65-F5344CB8AC3E}">
        <p14:creationId xmlns:p14="http://schemas.microsoft.com/office/powerpoint/2010/main" val="15870516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矩形"/>
          <p:cNvSpPr>
            <a:spLocks/>
          </p:cNvSpPr>
          <p:nvPr/>
        </p:nvSpPr>
        <p:spPr>
          <a:xfrm rot="0">
            <a:off x="285720" y="1928802"/>
            <a:ext cx="8643998"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eorgia" pitchFamily="0" charset="0"/>
                <a:ea typeface="方正舒体" pitchFamily="0" charset="0"/>
                <a:cs typeface="Georgia" pitchFamily="0" charset="0"/>
              </a:rPr>
              <a:t>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The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goal of any given NLP technique is to understand human language as it is spoken naturally. In BERT's case, this typically means predicting a word in a blank. To do this, models typically need to train using a large repository of specialized, labeled training data. This necessitates laborious manual </a:t>
            </a:r>
            <a:r>
              <a:rPr lang="en-US" altLang="zh-CN" sz="1800" b="0" i="0" u="sng" strike="noStrike" kern="1200" cap="none" spc="0" baseline="0">
                <a:solidFill>
                  <a:schemeClr val="tx1"/>
                </a:solidFill>
                <a:latin typeface="Californian FB" pitchFamily="18" charset="0"/>
                <a:ea typeface="方正舒体" pitchFamily="0" charset="0"/>
                <a:cs typeface="Georgia" pitchFamily="0" charset="0"/>
                <a:hlinkClick r:id="rId1"/>
              </a:rPr>
              <a:t>data labeling</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by teams of linguists</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a:t>
            </a:r>
            <a:endParaRPr lang="en-US" altLang="zh-CN" sz="1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BERT</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however, was pre-trained using only an unlabeled, plain text corpus (namely the entirety of the English Wikipedia, and the Brown Corpus). It continues to learn unsupervised from the unlabeled text and improve even as its being used in practical applications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ie</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Google search). Its pre-training serves as a base layer of "knowledge" to build from. From there, BERT can adapt to the ever-growing body of searchable content and queries and be fine-tuned to a user's specifications. This process is known as </a:t>
            </a:r>
            <a:r>
              <a:rPr lang="en-US" altLang="zh-CN" sz="1800" b="0" i="0" u="sng" strike="noStrike" kern="1200" cap="none" spc="0" baseline="0">
                <a:solidFill>
                  <a:schemeClr val="tx1"/>
                </a:solidFill>
                <a:latin typeface="Californian FB" pitchFamily="18" charset="0"/>
                <a:ea typeface="方正舒体" pitchFamily="0" charset="0"/>
                <a:cs typeface="Georgia" pitchFamily="0" charset="0"/>
                <a:hlinkClick r:id="rId2"/>
              </a:rPr>
              <a:t>transfer learning</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a:t>
            </a:r>
            <a:endParaRPr lang="zh-CN" altLang="en-US" sz="1800" b="0" i="0" u="none" strike="noStrike" kern="1200" cap="none" spc="0" baseline="0">
              <a:solidFill>
                <a:schemeClr val="tx1"/>
              </a:solidFill>
              <a:latin typeface="Californian FB" pitchFamily="18" charset="0"/>
              <a:ea typeface="方正舒体" pitchFamily="0" charset="0"/>
              <a:cs typeface="Georgia" pitchFamily="0" charset="0"/>
            </a:endParaRPr>
          </a:p>
        </p:txBody>
      </p:sp>
      <p:sp>
        <p:nvSpPr>
          <p:cNvPr id="55" name="矩形"/>
          <p:cNvSpPr>
            <a:spLocks/>
          </p:cNvSpPr>
          <p:nvPr/>
        </p:nvSpPr>
        <p:spPr>
          <a:xfrm rot="0">
            <a:off x="214282" y="571480"/>
            <a:ext cx="2857520"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lgerian" pitchFamily="82" charset="0"/>
                <a:ea typeface="方正舒体" pitchFamily="0" charset="0"/>
                <a:cs typeface="Georgia" pitchFamily="0" charset="0"/>
              </a:rPr>
              <a:t>BERT works :</a:t>
            </a:r>
            <a:endParaRPr lang="zh-CN" altLang="en-US" sz="2800" b="0" i="0" u="none" strike="noStrike" kern="1200" cap="none" spc="0" baseline="0">
              <a:solidFill>
                <a:schemeClr val="tx1"/>
              </a:solidFill>
              <a:latin typeface="Algerian" pitchFamily="82" charset="0"/>
              <a:ea typeface="方正舒体" pitchFamily="0" charset="0"/>
              <a:cs typeface="Georgia" pitchFamily="0" charset="0"/>
            </a:endParaRPr>
          </a:p>
        </p:txBody>
      </p:sp>
    </p:spTree>
    <p:extLst>
      <p:ext uri="{BB962C8B-B14F-4D97-AF65-F5344CB8AC3E}">
        <p14:creationId xmlns:p14="http://schemas.microsoft.com/office/powerpoint/2010/main" val="15314433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3000374" y="5029200"/>
            <a:ext cx="5867400" cy="12192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Algerian" pitchFamily="82" charset="0"/>
                <a:ea typeface="方正舒体" pitchFamily="0" charset="0"/>
                <a:cs typeface="Lucida Sans"/>
              </a:rPr>
              <a:t>BERT CHART:</a:t>
            </a:r>
            <a:endParaRPr lang="zh-CN" altLang="en-US" sz="3200" b="0" i="0" u="none" strike="noStrike" kern="1200" cap="none" spc="0" baseline="0">
              <a:solidFill>
                <a:schemeClr val="tx2"/>
              </a:solidFill>
              <a:latin typeface="Algerian" pitchFamily="82" charset="0"/>
              <a:ea typeface="方正舒体" pitchFamily="0" charset="0"/>
              <a:cs typeface="Lucida Sans"/>
            </a:endParaRPr>
          </a:p>
        </p:txBody>
      </p:sp>
      <p:sp>
        <p:nvSpPr>
          <p:cNvPr id="74" name="文本框"/>
          <p:cNvSpPr>
            <a:spLocks noGrp="1"/>
          </p:cNvSpPr>
          <p:nvPr>
            <p:ph type="body" idx="2"/>
          </p:nvPr>
        </p:nvSpPr>
        <p:spPr>
          <a:xfrm rot="0">
            <a:off x="381000" y="990600"/>
            <a:ext cx="2438400" cy="5257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1000"/>
              </a:spcAft>
              <a:buNone/>
            </a:pPr>
            <a:r>
              <a:rPr lang="en-US" altLang="zh-CN" sz="1400" b="0" i="0" u="none" strike="noStrike" kern="1200" cap="none" spc="0" baseline="0">
                <a:solidFill>
                  <a:srgbClr val="FFFFFF"/>
                </a:solidFill>
                <a:latin typeface="Californian FB" pitchFamily="18" charset="0"/>
                <a:ea typeface="方正舒体" pitchFamily="0" charset="0"/>
                <a:cs typeface="Lucida Sans"/>
              </a:rPr>
              <a:t>BERT is also the </a:t>
            </a:r>
            <a:r>
              <a:rPr lang="en-US" altLang="zh-CN" sz="1400" b="0" i="1" u="none" strike="noStrike" kern="1200" cap="none" spc="0" baseline="0">
                <a:solidFill>
                  <a:srgbClr val="FFFFFF"/>
                </a:solidFill>
                <a:latin typeface="Californian FB" pitchFamily="18" charset="0"/>
                <a:ea typeface="方正舒体" pitchFamily="0" charset="0"/>
                <a:cs typeface="Lucida Sans"/>
              </a:rPr>
              <a:t>first</a:t>
            </a:r>
            <a:r>
              <a:rPr lang="en-US" altLang="zh-CN" sz="1400" b="0" i="0" u="none" strike="noStrike" kern="1200" cap="none" spc="0" baseline="0">
                <a:solidFill>
                  <a:srgbClr val="FFFFFF"/>
                </a:solidFill>
                <a:latin typeface="Californian FB" pitchFamily="18" charset="0"/>
                <a:ea typeface="方正舒体" pitchFamily="0" charset="0"/>
                <a:cs typeface="Lucida Sans"/>
              </a:rPr>
              <a:t> NLP technique to rely solely on self-attention mechanism, which is made possible by the bidirectional Transformers at the center of BERT's design. This is significant because often, a word may change meaning as a sentence develops. Each word added augments the overall meaning of the word being focused on by the NLP algorithm. The more words that are present in total in each sentence or phrase, the more ambiguous the word in focus becomes. BERT accounts for the augmented meaning by reading </a:t>
            </a:r>
            <a:r>
              <a:rPr lang="en-US" altLang="zh-CN" sz="1400" b="0" i="0" u="none" strike="noStrike" kern="1200" cap="none" spc="0" baseline="0">
                <a:solidFill>
                  <a:srgbClr val="FFFFFF"/>
                </a:solidFill>
                <a:latin typeface="Californian FB" pitchFamily="18" charset="0"/>
                <a:ea typeface="方正舒体" pitchFamily="0" charset="0"/>
                <a:cs typeface="Lucida Sans"/>
              </a:rPr>
              <a:t>bidirectionally</a:t>
            </a:r>
            <a:r>
              <a:rPr lang="en-US" altLang="zh-CN" sz="1400" b="0" i="0" u="none" strike="noStrike" kern="1200" cap="none" spc="0" baseline="0">
                <a:solidFill>
                  <a:srgbClr val="FFFFFF"/>
                </a:solidFill>
                <a:latin typeface="Californian FB" pitchFamily="18" charset="0"/>
                <a:ea typeface="方正舒体" pitchFamily="0" charset="0"/>
                <a:cs typeface="Lucida Sans"/>
              </a:rPr>
              <a:t>, accounting for the effect of all other words in a sentence on the focus word and eliminating the left-to-right momentum that biases words towards a certain meaning as a sentence progre</a:t>
            </a:r>
            <a:r>
              <a:rPr lang="en-US" altLang="zh-CN" sz="1400" b="0" i="0" u="none" strike="noStrike" kern="1200" cap="none" spc="0" baseline="0">
                <a:solidFill>
                  <a:srgbClr val="FFFFFF"/>
                </a:solidFill>
                <a:latin typeface="Georgia" pitchFamily="0" charset="0"/>
                <a:ea typeface="方正舒体" pitchFamily="0" charset="0"/>
                <a:cs typeface="Lucida Sans"/>
              </a:rPr>
              <a:t>sses.</a:t>
            </a:r>
            <a:endParaRPr lang="zh-CN" altLang="en-US" sz="1400" b="0" i="0" u="none" strike="noStrike" kern="1200" cap="none" spc="0" baseline="0">
              <a:solidFill>
                <a:srgbClr val="FFFFFF"/>
              </a:solidFill>
              <a:latin typeface="Georgia" pitchFamily="0" charset="0"/>
              <a:ea typeface="方正舒体" pitchFamily="0" charset="0"/>
              <a:cs typeface="Lucida Sans"/>
            </a:endParaRPr>
          </a:p>
        </p:txBody>
      </p:sp>
      <p:pic>
        <p:nvPicPr>
          <p:cNvPr id="75" name="图片" descr="BERT chart"/>
          <p:cNvPicPr>
            <a:picLocks noChangeAspect="1"/>
          </p:cNvPicPr>
          <p:nvPr/>
        </p:nvPicPr>
        <p:blipFill>
          <a:blip r:embed="rId1" cstate="print"/>
          <a:srcRect t="23784" b="23784"/>
          <a:stretch>
            <a:fillRect/>
          </a:stretch>
        </p:blipFill>
        <p:spPr>
          <a:xfrm rot="0">
            <a:off x="3000374" y="609600"/>
            <a:ext cx="5867400" cy="4267200"/>
          </a:xfrm>
          <a:prstGeom prst="rect"/>
          <a:noFill/>
          <a:ln w="12700" cmpd="sng" cap="flat">
            <a:noFill/>
            <a:prstDash val="solid"/>
            <a:miter/>
          </a:ln>
        </p:spPr>
      </p:pic>
    </p:spTree>
    <p:extLst>
      <p:ext uri="{BB962C8B-B14F-4D97-AF65-F5344CB8AC3E}">
        <p14:creationId xmlns:p14="http://schemas.microsoft.com/office/powerpoint/2010/main" val="10853731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矩形"/>
          <p:cNvSpPr>
            <a:spLocks/>
          </p:cNvSpPr>
          <p:nvPr/>
        </p:nvSpPr>
        <p:spPr>
          <a:xfrm rot="0">
            <a:off x="214282" y="285728"/>
            <a:ext cx="8572560"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lgerian" pitchFamily="82" charset="0"/>
                <a:ea typeface="方正舒体" pitchFamily="0" charset="0"/>
                <a:cs typeface="Georgia" pitchFamily="0" charset="0"/>
              </a:rPr>
              <a:t>CNN:</a:t>
            </a:r>
            <a:endParaRPr lang="en-US" altLang="zh-CN" sz="32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400" b="0" i="0" u="none" strike="noStrike" kern="1200" cap="none" spc="0" baseline="0">
                <a:solidFill>
                  <a:schemeClr val="tx1"/>
                </a:solidFill>
                <a:latin typeface="Californian FB" pitchFamily="18" charset="0"/>
                <a:ea typeface="方正舒体" pitchFamily="0" charset="0"/>
                <a:cs typeface="Georgia" pitchFamily="0" charset="0"/>
              </a:rPr>
              <a:t> CNN is a type of artificial neural network, which is widely used for image/object recognition and classification.</a:t>
            </a:r>
            <a:endParaRPr lang="zh-CN" altLang="en-US" sz="2400" b="0" i="0" u="none" strike="noStrike" kern="1200" cap="none" spc="0" baseline="0">
              <a:solidFill>
                <a:schemeClr val="tx1"/>
              </a:solidFill>
              <a:latin typeface="Californian FB" pitchFamily="18" charset="0"/>
              <a:ea typeface="方正舒体" pitchFamily="0" charset="0"/>
              <a:cs typeface="Georgia" pitchFamily="0" charset="0"/>
            </a:endParaRPr>
          </a:p>
        </p:txBody>
      </p:sp>
      <p:pic>
        <p:nvPicPr>
          <p:cNvPr id="77" name="图片" descr="Convolutional Neural Networks (CNN) with Deep Learning"/>
          <p:cNvPicPr>
            <a:picLocks noChangeAspect="1"/>
          </p:cNvPicPr>
          <p:nvPr/>
        </p:nvPicPr>
        <p:blipFill>
          <a:blip r:embed="rId1" cstate="print"/>
          <a:stretch>
            <a:fillRect/>
          </a:stretch>
        </p:blipFill>
        <p:spPr>
          <a:xfrm rot="0">
            <a:off x="714348" y="2285992"/>
            <a:ext cx="7643866" cy="3524265"/>
          </a:xfrm>
          <a:prstGeom prst="rect"/>
          <a:noFill/>
          <a:ln w="12700" cmpd="sng" cap="flat">
            <a:noFill/>
            <a:prstDash val="solid"/>
            <a:miter/>
          </a:ln>
        </p:spPr>
      </p:pic>
    </p:spTree>
    <p:extLst>
      <p:ext uri="{BB962C8B-B14F-4D97-AF65-F5344CB8AC3E}">
        <p14:creationId xmlns:p14="http://schemas.microsoft.com/office/powerpoint/2010/main" val="12600199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714348" y="1643050"/>
            <a:ext cx="7858180" cy="323165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lgerian" pitchFamily="82" charset="0"/>
                <a:ea typeface="方正舒体" pitchFamily="0" charset="0"/>
                <a:cs typeface="Georgia" pitchFamily="0" charset="0"/>
              </a:rPr>
              <a:t>Boosting TREES :</a:t>
            </a:r>
            <a:endParaRPr lang="en-US" altLang="zh-CN" sz="36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	Boosting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means that each tree is dependent on prior trees. The algorithm learns by fitting the residual of the trees that preceded it. Thus, boosting in a decision tree ensemble tends to improve accuracy with some small risk of less coverage.</a:t>
            </a:r>
            <a:endParaRPr lang="zh-CN" altLang="en-US" sz="28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31464621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矩形"/>
          <p:cNvSpPr>
            <a:spLocks/>
          </p:cNvSpPr>
          <p:nvPr/>
        </p:nvSpPr>
        <p:spPr>
          <a:xfrm rot="0">
            <a:off x="214282" y="117693"/>
            <a:ext cx="8643998" cy="47089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eorgia" pitchFamily="0" charset="0"/>
                <a:ea typeface="方正舒体" pitchFamily="0" charset="0"/>
                <a:cs typeface="Georgia" pitchFamily="0" charset="0"/>
              </a:rPr>
              <a:t> </a:t>
            </a:r>
            <a:r>
              <a:rPr lang="en-US" altLang="zh-CN" sz="2400" b="0" i="0" u="none" strike="noStrike" kern="1200" cap="none" spc="0" baseline="0">
                <a:solidFill>
                  <a:schemeClr val="tx1"/>
                </a:solidFill>
                <a:latin typeface="Algerian" pitchFamily="82" charset="0"/>
                <a:ea typeface="方正舒体" pitchFamily="0" charset="0"/>
                <a:cs typeface="Georgia" pitchFamily="0" charset="0"/>
              </a:rPr>
              <a:t>Conclusion :</a:t>
            </a:r>
            <a:endParaRPr lang="en-US" altLang="zh-CN" sz="24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lgerian" pitchFamily="82" charset="0"/>
                <a:ea typeface="方正舒体" pitchFamily="0" charset="0"/>
                <a:cs typeface="Georgia" pitchFamily="0" charset="0"/>
              </a:rPr>
              <a:t>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The focal point of our research lies in differentiating and detecting fake news and original or real news. The goal of this study is to determine and comprehend the impact of fake news on the government and society. This research aims in helping society from the spread of fake news, making people aware of the fake news propagators and their expansion in today’s world. As a result, the spread of fake news has been a hot topic for quite some time. The primary obligation for the betterment of society is to detect fake news. The proposed model used a deep learning framework, which makes use of neural networks and the long short-term memory architecture.</a:t>
            </a:r>
            <a:endParaRPr lang="en-US" altLang="zh-CN" sz="1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a:t>
            </a:r>
            <a:endParaRPr lang="en-US" altLang="zh-CN" sz="1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This neural network model has been presented to improve the detection of misleading news. Before training the model, the concept of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stopwords</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has been employed for data preprocessing, which enhances the accuracy of the model. A tokenization method has been proposed for feature extraction or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vectorization</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which assigns tokens to word embeddings. The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GloVe</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 technique was used to represent each word in vector form for word embeddings</a:t>
            </a:r>
            <a:endParaRPr lang="zh-CN" altLang="en-US" sz="18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7065472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矩形"/>
          <p:cNvSpPr>
            <a:spLocks/>
          </p:cNvSpPr>
          <p:nvPr/>
        </p:nvSpPr>
        <p:spPr>
          <a:xfrm rot="0">
            <a:off x="285720" y="889844"/>
            <a:ext cx="8501122"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4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400" b="0" i="0" u="none" strike="noStrike" kern="1200" cap="none" spc="0" baseline="0">
                <a:solidFill>
                  <a:schemeClr val="tx1"/>
                </a:solidFill>
                <a:latin typeface="Californian FB" pitchFamily="18" charset="0"/>
                <a:ea typeface="方正舒体" pitchFamily="0" charset="0"/>
                <a:cs typeface="Georgia" pitchFamily="0" charset="0"/>
              </a:rPr>
              <a:t>The information then passes via the main LSTM neural network, where it is routed through various levels in the architecture. The long short -term memory model is used for the construction of the model which mainly is based on the concept of classification of data for sequential prediction. Finally, the model is programmed to distinguish between true and false news. The evaluation metric of the proposed model is accuracy. Our proposed model achieved 99.88% accuracy. The future direction lies to improvise and outstretch the existing work for implementation of existing work towards building an automated system for e-commerce websites, where detection of fake news has become equally important</a:t>
            </a:r>
            <a:r>
              <a:rPr lang="en-US" altLang="zh-CN" sz="1800" b="0" i="0" u="none" strike="noStrike" kern="1200" cap="none" spc="0" baseline="0">
                <a:solidFill>
                  <a:schemeClr val="tx1"/>
                </a:solidFill>
                <a:latin typeface="Georgia" pitchFamily="0" charset="0"/>
                <a:ea typeface="方正舒体" pitchFamily="0" charset="0"/>
                <a:cs typeface="Georgia" pitchFamily="0" charset="0"/>
              </a:rPr>
              <a:t>.</a:t>
            </a:r>
            <a:endParaRPr lang="zh-CN" altLang="en-US" sz="1800" b="0" i="0" u="none" strike="noStrike" kern="1200" cap="none" spc="0" baseline="0">
              <a:solidFill>
                <a:schemeClr val="tx1"/>
              </a:solidFill>
              <a:latin typeface="Georgia" pitchFamily="0" charset="0"/>
              <a:ea typeface="方正舒体" pitchFamily="0" charset="0"/>
              <a:cs typeface="Georgia" pitchFamily="0" charset="0"/>
            </a:endParaRPr>
          </a:p>
        </p:txBody>
      </p:sp>
    </p:spTree>
    <p:extLst>
      <p:ext uri="{BB962C8B-B14F-4D97-AF65-F5344CB8AC3E}">
        <p14:creationId xmlns:p14="http://schemas.microsoft.com/office/powerpoint/2010/main" val="170058441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1" name="图片" descr="Thank you 1080P, 2K, 4K, 5K HD wallpapers free download | Wallpaper Flare"/>
          <p:cNvPicPr>
            <a:picLocks noChangeAspect="1"/>
          </p:cNvPicPr>
          <p:nvPr/>
        </p:nvPicPr>
        <p:blipFill>
          <a:blip r:embed="rId1" cstate="print"/>
          <a:stretch>
            <a:fillRect/>
          </a:stretch>
        </p:blipFill>
        <p:spPr>
          <a:xfrm rot="0">
            <a:off x="642910" y="571480"/>
            <a:ext cx="8001056" cy="5377266"/>
          </a:xfrm>
          <a:prstGeom prst="rect"/>
          <a:noFill/>
          <a:ln w="12700" cmpd="sng" cap="flat">
            <a:noFill/>
            <a:prstDash val="solid"/>
            <a:miter/>
          </a:ln>
        </p:spPr>
      </p:pic>
    </p:spTree>
    <p:extLst>
      <p:ext uri="{BB962C8B-B14F-4D97-AF65-F5344CB8AC3E}">
        <p14:creationId xmlns:p14="http://schemas.microsoft.com/office/powerpoint/2010/main" val="10853775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矩形"/>
          <p:cNvSpPr>
            <a:spLocks/>
          </p:cNvSpPr>
          <p:nvPr/>
        </p:nvSpPr>
        <p:spPr>
          <a:xfrm rot="0">
            <a:off x="214282" y="1071546"/>
            <a:ext cx="8786874" cy="39300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Fake news is a topic that has been discussed for quite some time. Prior to the internet era, it was mostly distributed through yellow journalism, with a focus on sensational news such as crime,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rumours</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accidents, and amusing news. To rescue the life of people from these fake news propagation, detection of fake news at an early stage becomes the most crucial step. People unknowingly propagate fake news and become a part of fake news propagation. While the original fake news propagators are the one with their aim to target innocent people for spreading the fake news. To stop this series of events, fake news detection and its pattern of propagation becomes very essential to society and the government. Various techniques exist to detect fake news in social media, among which neural networks have shown effective results. A LSTM neural network has been used to build the proposed model. Besides the neural network, a glove word embedding has been used for vector representation of textual words. Also, for feature extraction or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vectorization</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tokenization technique has been used. N-grams concept is used to enhance the proposed model      </a:t>
            </a:r>
            <a:endParaRPr lang="zh-CN" altLang="en-US" sz="2000" b="0" i="0" u="none" strike="noStrike" kern="1200" cap="none" spc="0" baseline="0">
              <a:solidFill>
                <a:schemeClr val="tx1"/>
              </a:solidFill>
              <a:latin typeface="Californian FB" pitchFamily="18" charset="0"/>
              <a:ea typeface="方正舒体" pitchFamily="0" charset="0"/>
              <a:cs typeface="Georgia" pitchFamily="0" charset="0"/>
            </a:endParaRPr>
          </a:p>
        </p:txBody>
      </p:sp>
      <p:sp>
        <p:nvSpPr>
          <p:cNvPr id="42" name="矩形"/>
          <p:cNvSpPr>
            <a:spLocks/>
          </p:cNvSpPr>
          <p:nvPr/>
        </p:nvSpPr>
        <p:spPr>
          <a:xfrm rot="0">
            <a:off x="285720" y="428604"/>
            <a:ext cx="2357454"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a b s t r a c t :</a:t>
            </a:r>
            <a:endParaRPr lang="zh-CN" altLang="en-US" sz="2000" b="0" i="0" u="none" strike="noStrike" kern="1200" cap="none" spc="0" baseline="0">
              <a:solidFill>
                <a:schemeClr val="tx1"/>
              </a:solidFill>
              <a:latin typeface="Algerian" pitchFamily="82" charset="0"/>
              <a:ea typeface="方正舒体" pitchFamily="0" charset="0"/>
              <a:cs typeface="Georgia" pitchFamily="0" charset="0"/>
            </a:endParaRPr>
          </a:p>
        </p:txBody>
      </p:sp>
    </p:spTree>
    <p:extLst>
      <p:ext uri="{BB962C8B-B14F-4D97-AF65-F5344CB8AC3E}">
        <p14:creationId xmlns:p14="http://schemas.microsoft.com/office/powerpoint/2010/main" val="4149378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矩形"/>
          <p:cNvSpPr>
            <a:spLocks/>
          </p:cNvSpPr>
          <p:nvPr/>
        </p:nvSpPr>
        <p:spPr>
          <a:xfrm rot="0">
            <a:off x="357158" y="1500174"/>
            <a:ext cx="8358246" cy="3901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eorgia" pitchFamily="0"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The various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social media platforms such as Twitter,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Facebook</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Instagram</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etc. have become very popular since they facilitate the easy acquisition of information and provide a quick platform for information sharing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.The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availability of unauthentic data on social media platforms has gained massive attention among researchers and become a hot-spot for sharing fake news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Fake news has been an important issue due to its tremendous negative impact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it has increased attention among researchers, journalists, politicians and the general public. In the context of writing style, fake news is written or published with the intent to mislead the people and to damage the image of an agency, entity, person, either for financial or political benefits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Few examples of fake news are shown in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These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examples of fake news were in trending during the COVID-19 pandemic and 2016 U.S. General Presidential Election.</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eorgia" pitchFamily="0" charset="0"/>
              <a:ea typeface="方正舒体" pitchFamily="0" charset="0"/>
              <a:cs typeface="Georgia" pitchFamily="0" charset="0"/>
            </a:endParaRPr>
          </a:p>
        </p:txBody>
      </p:sp>
      <p:sp>
        <p:nvSpPr>
          <p:cNvPr id="44" name="矩形"/>
          <p:cNvSpPr>
            <a:spLocks/>
          </p:cNvSpPr>
          <p:nvPr/>
        </p:nvSpPr>
        <p:spPr>
          <a:xfrm rot="0">
            <a:off x="285720" y="714355"/>
            <a:ext cx="3071834"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Introduction :</a:t>
            </a:r>
            <a:endParaRPr lang="zh-CN" altLang="en-US" sz="2000" b="0" i="0" u="none" strike="noStrike" kern="1200" cap="none" spc="0" baseline="0">
              <a:solidFill>
                <a:schemeClr val="tx1"/>
              </a:solidFill>
              <a:latin typeface="Algerian" pitchFamily="82" charset="0"/>
              <a:ea typeface="方正舒体" pitchFamily="0" charset="0"/>
              <a:cs typeface="Georgia" pitchFamily="0" charset="0"/>
            </a:endParaRPr>
          </a:p>
        </p:txBody>
      </p:sp>
    </p:spTree>
    <p:extLst>
      <p:ext uri="{BB962C8B-B14F-4D97-AF65-F5344CB8AC3E}">
        <p14:creationId xmlns:p14="http://schemas.microsoft.com/office/powerpoint/2010/main" val="15471837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descr="figure 1"/>
          <p:cNvPicPr>
            <a:picLocks noChangeAspect="1"/>
          </p:cNvPicPr>
          <p:nvPr/>
        </p:nvPicPr>
        <p:blipFill>
          <a:blip r:embed="rId1" cstate="print"/>
          <a:stretch>
            <a:fillRect/>
          </a:stretch>
        </p:blipFill>
        <p:spPr>
          <a:xfrm rot="0">
            <a:off x="357158" y="857232"/>
            <a:ext cx="8557070" cy="5286412"/>
          </a:xfrm>
          <a:prstGeom prst="rect"/>
          <a:noFill/>
          <a:ln w="12700" cmpd="sng" cap="flat">
            <a:noFill/>
            <a:prstDash val="solid"/>
            <a:miter/>
          </a:ln>
        </p:spPr>
      </p:pic>
      <p:sp>
        <p:nvSpPr>
          <p:cNvPr id="46" name="矩形"/>
          <p:cNvSpPr>
            <a:spLocks/>
          </p:cNvSpPr>
          <p:nvPr/>
        </p:nvSpPr>
        <p:spPr>
          <a:xfrm rot="0">
            <a:off x="357158" y="214290"/>
            <a:ext cx="8429684"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These examples of fake news were in trending during the COVID-19 pandemic and 2016 U.S. General Presidential Election.</a:t>
            </a:r>
            <a:endParaRPr lang="zh-CN" altLang="en-US" sz="18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4077331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矩形"/>
          <p:cNvSpPr>
            <a:spLocks/>
          </p:cNvSpPr>
          <p:nvPr/>
        </p:nvSpPr>
        <p:spPr>
          <a:xfrm rot="0">
            <a:off x="285720" y="571480"/>
            <a:ext cx="8572560" cy="3729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Algerian" pitchFamily="82" charset="0"/>
                <a:ea typeface="方正舒体" pitchFamily="0" charset="0"/>
                <a:cs typeface="Georgia" pitchFamily="0" charset="0"/>
              </a:rPr>
              <a:t>Advanced technique in deep learning models for fake news detection accuracy:</a:t>
            </a:r>
            <a:endParaRPr lang="en-US" altLang="zh-CN" sz="40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 </a:t>
            </a: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                                                                                                                                               </a:t>
            </a:r>
            <a:endParaRPr lang="en-US" altLang="zh-CN" sz="20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Clr>
                <a:srgbClr val="425E40"/>
              </a:buClr>
              <a:buFont typeface="Wingdings" pitchFamily="0" charset="0"/>
              <a:buChar char="Ø"/>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LSTM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L</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ong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S</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ort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T</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erm Memory).</a:t>
            </a:r>
            <a:endParaRPr lang="en-US" altLang="zh-CN" sz="2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25E40"/>
              </a:buClr>
              <a:buFont typeface="Wingdings" pitchFamily="0" charset="0"/>
              <a:buChar char="Ø"/>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BERT (Bidirectional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E</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ncoder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R</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epresentation from Transformers).</a:t>
            </a:r>
            <a:endParaRPr lang="en-US" altLang="zh-CN" sz="2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25E40"/>
              </a:buClr>
              <a:buFont typeface="Wingdings" pitchFamily="0" charset="0"/>
              <a:buChar char="Ø"/>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CNN (</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C</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onvolutional</a:t>
            </a: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  Neural Network)</a:t>
            </a:r>
            <a:endParaRPr lang="en-US" altLang="zh-CN" sz="2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25E40"/>
              </a:buClr>
              <a:buFont typeface="Wingdings" pitchFamily="0" charset="0"/>
              <a:buChar char="Ø"/>
            </a:pPr>
            <a:r>
              <a:rPr lang="en-US" altLang="zh-CN" sz="2800" b="0" i="0" u="none" strike="noStrike" kern="1200" cap="none" spc="0" baseline="0">
                <a:solidFill>
                  <a:schemeClr val="tx1"/>
                </a:solidFill>
                <a:latin typeface="Californian FB" pitchFamily="18" charset="0"/>
                <a:ea typeface="方正舒体" pitchFamily="0" charset="0"/>
                <a:cs typeface="Georgia" pitchFamily="0" charset="0"/>
              </a:rPr>
              <a:t>Boosted trees.</a:t>
            </a:r>
            <a:endParaRPr lang="en-US" altLang="zh-CN" sz="28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lgerian" pitchFamily="82" charset="0"/>
                <a:ea typeface="方正舒体" pitchFamily="0" charset="0"/>
                <a:cs typeface="Georgia" pitchFamily="0" charset="0"/>
              </a:rPr>
              <a:t>	</a:t>
            </a:r>
            <a:r>
              <a:rPr lang="en-US" altLang="zh-CN" sz="2800" b="0" i="0" u="none" strike="noStrike" kern="1200" cap="none" spc="0" baseline="0">
                <a:solidFill>
                  <a:schemeClr val="tx1"/>
                </a:solidFill>
                <a:latin typeface="Algerian" pitchFamily="82" charset="0"/>
                <a:ea typeface="方正舒体" pitchFamily="0" charset="0"/>
                <a:cs typeface="Georgia" pitchFamily="0" charset="0"/>
              </a:rPr>
              <a:t>	</a:t>
            </a: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	</a:t>
            </a:r>
            <a:endParaRPr lang="zh-CN" altLang="en-US" sz="2000" b="0" i="0" u="none" strike="noStrike" kern="1200" cap="none" spc="0" baseline="0">
              <a:solidFill>
                <a:schemeClr val="tx1"/>
              </a:solidFill>
              <a:latin typeface="Algerian" pitchFamily="82" charset="0"/>
              <a:ea typeface="方正舒体" pitchFamily="0" charset="0"/>
              <a:cs typeface="Georgia" pitchFamily="0" charset="0"/>
            </a:endParaRPr>
          </a:p>
        </p:txBody>
      </p:sp>
      <p:sp>
        <p:nvSpPr>
          <p:cNvPr id="82" name="文本框"/>
          <p:cNvSpPr txBox="1">
            <a:spLocks/>
          </p:cNvSpPr>
          <p:nvPr/>
        </p:nvSpPr>
        <p:spPr>
          <a:xfrm rot="0">
            <a:off x="684059" y="4362383"/>
            <a:ext cx="763188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Dataset Link: https://www.kaggle.com/datasets/clmentbisaillon/fake-and-real-news-dataset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182357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矩形"/>
          <p:cNvSpPr>
            <a:spLocks/>
          </p:cNvSpPr>
          <p:nvPr/>
        </p:nvSpPr>
        <p:spPr>
          <a:xfrm rot="0">
            <a:off x="571472" y="1571612"/>
            <a:ext cx="7786742" cy="2882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lgerian" pitchFamily="82" charset="0"/>
                <a:ea typeface="方正舒体" pitchFamily="0" charset="0"/>
                <a:cs typeface="Georgia" pitchFamily="0" charset="0"/>
              </a:rPr>
              <a:t>LSTM:</a:t>
            </a:r>
            <a:endParaRPr lang="en-US" altLang="zh-CN" sz="24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LSTM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stands for long short-term memory networks, used in the field of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hlinkClick r:id="rId1"/>
              </a:rPr>
              <a:t>Deep Learning</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It is a variety of </a:t>
            </a:r>
            <a:r>
              <a:rPr lang="en-US" altLang="zh-CN" sz="2000" b="1" i="0" u="none" strike="noStrike" kern="1200" cap="none" spc="0" baseline="0">
                <a:solidFill>
                  <a:schemeClr val="tx1"/>
                </a:solidFill>
                <a:latin typeface="Californian FB" pitchFamily="18" charset="0"/>
                <a:ea typeface="方正舒体" pitchFamily="0" charset="0"/>
                <a:cs typeface="Georgia" pitchFamily="0" charset="0"/>
                <a:hlinkClick r:id="rId2"/>
              </a:rPr>
              <a:t>recurrent neural networks (RNNs)</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that are capable of learning long-term dependencies, especially in sequence prediction problems. LSTM has feedback connections, i.e., it is capable of processing the entire sequence of data, apart from single data points such as images. This finds application in speech recognition, machine translation, etc. LSTM is a special kind of RNN, which shows outstanding performance on a large variety of problems.</a:t>
            </a:r>
            <a:endParaRPr lang="zh-CN" altLang="en-US" sz="20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19870574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0" y="-2176427"/>
            <a:ext cx="15691485" cy="4810055"/>
          </a:xfrm>
          <a:prstGeom prst="rect"/>
          <a:noFill/>
          <a:ln w="9525" cmpd="sng" cap="flat">
            <a:noFill/>
            <a:prstDash val="solid"/>
            <a:miter/>
          </a:ln>
        </p:spPr>
        <p:txBody>
          <a:bodyPr vert="horz" wrap="none" lIns="91440" tIns="223767" rIns="91440" bIns="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600" b="1" i="0" u="none" strike="noStrike" kern="1200" cap="none" spc="0" baseline="0">
                <a:solidFill>
                  <a:srgbClr val="212529"/>
                </a:solidFill>
                <a:latin typeface="open sans" pitchFamily="0" charset="0"/>
                <a:ea typeface="方正舒体" pitchFamily="0" charset="0"/>
                <a:cs typeface="Arial" pitchFamily="34" charset="0"/>
              </a:rPr>
              <a:t>The Logic Behind LSTM</a:t>
            </a:r>
            <a:endParaRPr lang="en-US" altLang="zh-CN" sz="1600" b="0" i="0" u="none" strike="noStrike" kern="1200" cap="none" spc="0" baseline="0">
              <a:solidFill>
                <a:srgbClr val="212529"/>
              </a:solidFill>
              <a:latin typeface="open sans" pitchFamily="0" charset="0"/>
              <a:ea typeface="方正舒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rgbClr val="212529"/>
                </a:solidFill>
                <a:latin typeface="open sans" pitchFamily="0" charset="0"/>
                <a:ea typeface="方正舒体" pitchFamily="0" charset="0"/>
                <a:cs typeface="Arial" pitchFamily="34" charset="0"/>
              </a:rPr>
              <a:t>The central role of an LSTM model is held by a memory cell known as a ‘cell state’ that maintains its state over time. The cell state is the horizontal line that runs through the top of the below diagram. It can be visualized as a conveyor belt through which information just flows, unchanged.</a:t>
            </a:r>
            <a:endParaRPr lang="en-US" altLang="zh-CN" sz="800" b="0" i="0" u="none" strike="noStrike" kern="1200" cap="none" spc="0" baseline="0">
              <a:solidFill>
                <a:schemeClr val="tx1"/>
              </a:solidFill>
              <a:latin typeface="Arial" pitchFamily="34" charset="0"/>
              <a:ea typeface="方正舒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方正舒体" pitchFamily="0" charset="0"/>
                <a:cs typeface="Arial" pitchFamily="34" charset="0"/>
              </a:rPr>
              <a:t>  </a:t>
            </a:r>
            <a:r>
              <a:rPr lang="en-US" altLang="zh-CN" sz="21000" b="0" i="0" u="none" strike="noStrike" kern="1200" cap="none" spc="0" baseline="0">
                <a:solidFill>
                  <a:schemeClr val="tx1"/>
                </a:solidFill>
                <a:latin typeface="Arial" pitchFamily="34" charset="0"/>
                <a:ea typeface="方正舒体" pitchFamily="0" charset="0"/>
                <a:cs typeface="Arial" pitchFamily="34" charset="0"/>
              </a:rPr>
              <a:t> </a:t>
            </a:r>
            <a:endParaRPr lang="zh-CN" altLang="en-US" sz="1800" b="0" i="0" u="none" strike="noStrike" kern="1200" cap="none" spc="0" baseline="0">
              <a:solidFill>
                <a:schemeClr val="tx1"/>
              </a:solidFill>
              <a:latin typeface="Arial" pitchFamily="34" charset="0"/>
              <a:ea typeface="方正舒体" pitchFamily="0" charset="0"/>
              <a:cs typeface="Arial" pitchFamily="34" charset="0"/>
            </a:endParaRPr>
          </a:p>
        </p:txBody>
      </p:sp>
      <p:pic>
        <p:nvPicPr>
          <p:cNvPr id="50" name="图片" descr="https://intellipaat.com/blog/wp-content/uploads/2020/04/LSTM.jpg"/>
          <p:cNvPicPr>
            <a:picLocks noChangeAspect="1"/>
          </p:cNvPicPr>
          <p:nvPr/>
        </p:nvPicPr>
        <p:blipFill>
          <a:blip r:embed="rId1" cstate="print"/>
          <a:stretch>
            <a:fillRect/>
          </a:stretch>
        </p:blipFill>
        <p:spPr>
          <a:xfrm rot="0">
            <a:off x="285720" y="2500305"/>
            <a:ext cx="8286808" cy="3714776"/>
          </a:xfrm>
          <a:prstGeom prst="rect"/>
          <a:noFill/>
          <a:ln w="12700" cmpd="sng" cap="flat">
            <a:noFill/>
            <a:prstDash val="solid"/>
            <a:miter/>
          </a:ln>
        </p:spPr>
      </p:pic>
      <p:sp>
        <p:nvSpPr>
          <p:cNvPr id="51" name="矩形"/>
          <p:cNvSpPr>
            <a:spLocks/>
          </p:cNvSpPr>
          <p:nvPr/>
        </p:nvSpPr>
        <p:spPr>
          <a:xfrm rot="0">
            <a:off x="214282" y="357166"/>
            <a:ext cx="8715436" cy="1453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The Logic Behind </a:t>
            </a:r>
            <a:r>
              <a:rPr lang="en-US" altLang="zh-CN" sz="2000" b="0" i="0" u="none" strike="noStrike" kern="1200" cap="none" spc="0" baseline="0">
                <a:solidFill>
                  <a:schemeClr val="tx1"/>
                </a:solidFill>
                <a:latin typeface="Algerian" pitchFamily="82" charset="0"/>
                <a:ea typeface="方正舒体" pitchFamily="0" charset="0"/>
                <a:cs typeface="Georgia" pitchFamily="0" charset="0"/>
              </a:rPr>
              <a:t>LSTM  :</a:t>
            </a:r>
            <a:endParaRPr lang="en-US" altLang="zh-CN" sz="20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Georgia" pitchFamily="0" charset="0"/>
                <a:ea typeface="方正舒体" pitchFamily="0" charset="0"/>
                <a:cs typeface="Georgia" pitchFamily="0" charset="0"/>
              </a:rPr>
              <a:t>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The </a:t>
            </a:r>
            <a:r>
              <a:rPr lang="en-US" altLang="zh-CN" sz="1800" b="0" i="0" u="none" strike="noStrike" kern="1200" cap="none" spc="0" baseline="0">
                <a:solidFill>
                  <a:schemeClr val="tx1"/>
                </a:solidFill>
                <a:latin typeface="Californian FB" pitchFamily="18" charset="0"/>
                <a:ea typeface="方正舒体" pitchFamily="0" charset="0"/>
                <a:cs typeface="Georgia" pitchFamily="0" charset="0"/>
              </a:rPr>
              <a:t>central role of an LSTM model is held by a memory cell known as a ‘cell state’ that maintains its state over time. The cell state is the horizontal line that runs through the top of the below diagram. It can be visualized as a conveyor belt through which information just flows, unchanged.</a:t>
            </a:r>
            <a:endParaRPr lang="zh-CN" altLang="en-US" sz="18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14695779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矩形"/>
          <p:cNvSpPr>
            <a:spLocks/>
          </p:cNvSpPr>
          <p:nvPr/>
        </p:nvSpPr>
        <p:spPr>
          <a:xfrm rot="0">
            <a:off x="285720" y="714355"/>
            <a:ext cx="8643998"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lgerian" pitchFamily="82" charset="0"/>
                <a:ea typeface="方正舒体" pitchFamily="0" charset="0"/>
                <a:cs typeface="Georgia" pitchFamily="0" charset="0"/>
              </a:rPr>
              <a:t>LSTM Applications  :</a:t>
            </a:r>
            <a:endParaRPr lang="en-US" altLang="zh-CN" sz="32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Georgia" pitchFamily="0"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LSTM networks find useful applications in the following areas:</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Language modeling</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Machine translation</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Handwriting recognition</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Image captioning</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Image generation using attention models</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Question answering</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Video-to-text conversion</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Polymorphic music modeling</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Speech synthesis</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Clr>
                <a:srgbClr val="415A5B"/>
              </a:buClr>
              <a:buFont typeface="Wingdings" pitchFamily="0" charset="0"/>
              <a:buChar char="Ø"/>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Protein secondary structure prediction</a:t>
            </a:r>
            <a:endParaRPr lang="zh-CN" altLang="en-US" sz="20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3579793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矩形"/>
          <p:cNvSpPr>
            <a:spLocks/>
          </p:cNvSpPr>
          <p:nvPr/>
        </p:nvSpPr>
        <p:spPr>
          <a:xfrm rot="0">
            <a:off x="214282" y="500042"/>
            <a:ext cx="8643998"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lgerian" pitchFamily="82" charset="0"/>
                <a:ea typeface="方正舒体" pitchFamily="0" charset="0"/>
                <a:cs typeface="Georgia" pitchFamily="0" charset="0"/>
              </a:rPr>
              <a:t>BERT: </a:t>
            </a:r>
            <a:endParaRPr lang="en-US" altLang="zh-CN" sz="3200" b="0" i="0" u="none" strike="noStrike" kern="1200" cap="none" spc="0" baseline="0">
              <a:solidFill>
                <a:schemeClr val="tx1"/>
              </a:solidFill>
              <a:latin typeface="Algerian" pitchFamily="82" charset="0"/>
              <a:ea typeface="方正舒体" pitchFamily="0" charset="0"/>
              <a:cs typeface="Georg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BERT </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is an open source machine learning framework for </a:t>
            </a:r>
            <a:r>
              <a:rPr lang="en-US" altLang="zh-CN" sz="2000" b="0" i="0" u="sng" strike="noStrike" kern="1200" cap="none" spc="0" baseline="0">
                <a:solidFill>
                  <a:schemeClr val="tx1"/>
                </a:solidFill>
                <a:latin typeface="Californian FB" pitchFamily="18" charset="0"/>
                <a:ea typeface="方正舒体" pitchFamily="0" charset="0"/>
                <a:cs typeface="Georgia" pitchFamily="0" charset="0"/>
                <a:hlinkClick r:id="rId1"/>
              </a:rPr>
              <a:t>natural language processing</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(NLP). BERT is designed to help computers understand the meaning of ambiguous language in text by using surrounding text to establish context. The BERT framework was pre-trained using text from Wikipedia and can be fine-tuned with question and answer datasets</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a:t>
            </a: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fornian FB" pitchFamily="18" charset="0"/>
              <a:ea typeface="方正舒体" pitchFamily="0" charset="0"/>
              <a:cs typeface="Georg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BERT</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which stands for Bidirectional Encoder Representations from </a:t>
            </a:r>
            <a:r>
              <a:rPr lang="en-US" altLang="zh-CN" sz="2000" b="0" i="0" u="sng" strike="noStrike" kern="1200" cap="none" spc="0" baseline="0">
                <a:solidFill>
                  <a:schemeClr val="tx1"/>
                </a:solidFill>
                <a:latin typeface="Californian FB" pitchFamily="18" charset="0"/>
                <a:ea typeface="方正舒体" pitchFamily="0" charset="0"/>
                <a:cs typeface="Georgia" pitchFamily="0" charset="0"/>
                <a:hlinkClick r:id="rId2"/>
              </a:rPr>
              <a:t>Transformers</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 is based on Transformers, a deep learning model in which every output element is connected to every input element, and the weightings between them are dynamically calculated based upon their connection. (In NLP, this process is called </a:t>
            </a:r>
            <a:r>
              <a:rPr lang="en-US" altLang="zh-CN" sz="2000" b="0" i="1" u="none" strike="noStrike" kern="1200" cap="none" spc="0" baseline="0">
                <a:solidFill>
                  <a:schemeClr val="tx1"/>
                </a:solidFill>
                <a:latin typeface="Californian FB" pitchFamily="18" charset="0"/>
                <a:ea typeface="方正舒体" pitchFamily="0" charset="0"/>
                <a:cs typeface="Georgia" pitchFamily="0" charset="0"/>
              </a:rPr>
              <a:t>attention</a:t>
            </a:r>
            <a:r>
              <a:rPr lang="en-US" altLang="zh-CN" sz="2000" b="0" i="0" u="none" strike="noStrike" kern="1200" cap="none" spc="0" baseline="0">
                <a:solidFill>
                  <a:schemeClr val="tx1"/>
                </a:solidFill>
                <a:latin typeface="Californian FB" pitchFamily="18" charset="0"/>
                <a:ea typeface="方正舒体" pitchFamily="0" charset="0"/>
                <a:cs typeface="Georgia" pitchFamily="0" charset="0"/>
              </a:rPr>
              <a:t>.)</a:t>
            </a:r>
            <a:endParaRPr lang="zh-CN" altLang="en-US" sz="2000" b="0" i="0" u="none" strike="noStrike" kern="1200" cap="none" spc="0" baseline="0">
              <a:solidFill>
                <a:schemeClr val="tx1"/>
              </a:solidFill>
              <a:latin typeface="Californian FB" pitchFamily="18" charset="0"/>
              <a:ea typeface="方正舒体" pitchFamily="0" charset="0"/>
              <a:cs typeface="Georgia" pitchFamily="0" charset="0"/>
            </a:endParaRPr>
          </a:p>
        </p:txBody>
      </p:sp>
    </p:spTree>
    <p:extLst>
      <p:ext uri="{BB962C8B-B14F-4D97-AF65-F5344CB8AC3E}">
        <p14:creationId xmlns:p14="http://schemas.microsoft.com/office/powerpoint/2010/main" val="1441428657"/>
      </p:ext>
    </p:extLst>
  </p:cSld>
  <p:clrMapOvr>
    <a:masterClrMapping/>
  </p:clrMapOvr>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
        <a:ea typeface=""/>
        <a:cs typeface=""/>
      </a:majorFont>
      <a:minorFont>
        <a:latin typeface=""/>
        <a:ea typeface=""/>
        <a:cs typeface=""/>
      </a:minorFont>
    </a:fontScheme>
    <a:fmtScheme name="Civ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root</cp:lastModifiedBy>
  <cp:revision>10</cp:revision>
  <dcterms:created xsi:type="dcterms:W3CDTF">2023-10-11T08:48:54Z</dcterms:created>
  <dcterms:modified xsi:type="dcterms:W3CDTF">2023-10-11T08:29:19Z</dcterms:modified>
</cp:coreProperties>
</file>