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E1CB7972-9CF9-42EC-8713-B2208A5BCD83}" type="datetimeFigureOut">
              <a:rPr lang="en-US" smtClean="0"/>
              <a:pPr/>
              <a:t>10/7/2023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802C1367-13EC-4F04-813C-057D821124C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7972-9CF9-42EC-8713-B2208A5BCD83}" type="datetimeFigureOut">
              <a:rPr lang="en-US" smtClean="0"/>
              <a:pPr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1367-13EC-4F04-813C-057D821124C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7972-9CF9-42EC-8713-B2208A5BCD83}" type="datetimeFigureOut">
              <a:rPr lang="en-US" smtClean="0"/>
              <a:pPr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1367-13EC-4F04-813C-057D821124C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E1CB7972-9CF9-42EC-8713-B2208A5BCD83}" type="datetimeFigureOut">
              <a:rPr lang="en-US" smtClean="0"/>
              <a:pPr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1367-13EC-4F04-813C-057D821124C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E1CB7972-9CF9-42EC-8713-B2208A5BCD83}" type="datetimeFigureOut">
              <a:rPr lang="en-US" smtClean="0"/>
              <a:pPr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802C1367-13EC-4F04-813C-057D821124C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1CB7972-9CF9-42EC-8713-B2208A5BCD83}" type="datetimeFigureOut">
              <a:rPr lang="en-US" smtClean="0"/>
              <a:pPr/>
              <a:t>10/7/2023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02C1367-13EC-4F04-813C-057D821124C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E1CB7972-9CF9-42EC-8713-B2208A5BCD83}" type="datetimeFigureOut">
              <a:rPr lang="en-US" smtClean="0"/>
              <a:pPr/>
              <a:t>10/7/2023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802C1367-13EC-4F04-813C-057D821124C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7972-9CF9-42EC-8713-B2208A5BCD83}" type="datetimeFigureOut">
              <a:rPr lang="en-US" smtClean="0"/>
              <a:pPr/>
              <a:t>10/7/2023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1367-13EC-4F04-813C-057D821124C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1CB7972-9CF9-42EC-8713-B2208A5BCD83}" type="datetimeFigureOut">
              <a:rPr lang="en-US" smtClean="0"/>
              <a:pPr/>
              <a:t>10/7/2023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02C1367-13EC-4F04-813C-057D821124C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E1CB7972-9CF9-42EC-8713-B2208A5BCD83}" type="datetimeFigureOut">
              <a:rPr lang="en-US" smtClean="0"/>
              <a:pPr/>
              <a:t>10/7/2023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802C1367-13EC-4F04-813C-057D821124C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E1CB7972-9CF9-42EC-8713-B2208A5BCD83}" type="datetimeFigureOut">
              <a:rPr lang="en-US" smtClean="0"/>
              <a:pPr/>
              <a:t>10/7/2023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802C1367-13EC-4F04-813C-057D821124C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E1CB7972-9CF9-42EC-8713-B2208A5BCD83}" type="datetimeFigureOut">
              <a:rPr lang="en-US" smtClean="0"/>
              <a:pPr/>
              <a:t>10/7/2023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802C1367-13EC-4F04-813C-057D821124C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0" y="214291"/>
            <a:ext cx="8001056" cy="1857388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 smtClean="0"/>
              <a:t>UNVEILING MARKET INSIGHTS:</a:t>
            </a:r>
            <a:br>
              <a:rPr lang="en-IN" sz="2800" b="1" dirty="0" smtClean="0"/>
            </a:br>
            <a:r>
              <a:rPr lang="en-IN" sz="2800" b="1" dirty="0" smtClean="0"/>
              <a:t>Analysing Spending Behaviour and Identifying opportunities for Growth</a:t>
            </a: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IN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Government Arts college</a:t>
            </a:r>
          </a:p>
          <a:p>
            <a:pPr algn="ctr"/>
            <a:r>
              <a:rPr lang="en-IN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Karur</a:t>
            </a:r>
            <a:endParaRPr lang="en-IN" sz="3200" b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en-IN" sz="26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IN" sz="26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                     </a:t>
            </a:r>
            <a:r>
              <a:rPr lang="en-IN" sz="2600" b="1" dirty="0" smtClean="0">
                <a:solidFill>
                  <a:schemeClr val="tx2">
                    <a:lumMod val="50000"/>
                  </a:schemeClr>
                </a:solidFill>
              </a:rPr>
              <a:t>FACULTY MENTOR</a:t>
            </a:r>
          </a:p>
          <a:p>
            <a:pPr algn="l"/>
            <a:r>
              <a:rPr lang="en-IN" sz="26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IN" sz="2600" b="1" dirty="0" smtClean="0">
                <a:solidFill>
                  <a:schemeClr val="tx2">
                    <a:lumMod val="50000"/>
                  </a:schemeClr>
                </a:solidFill>
              </a:rPr>
              <a:t>                       K.KALPANA M.SC.,B.ED  </a:t>
            </a:r>
            <a:endParaRPr lang="en-US" sz="26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85728"/>
            <a:ext cx="8229600" cy="875490"/>
          </a:xfrm>
        </p:spPr>
        <p:txBody>
          <a:bodyPr/>
          <a:lstStyle/>
          <a:p>
            <a:pPr algn="ctr"/>
            <a:r>
              <a:rPr lang="en-IN" b="1" dirty="0" smtClean="0"/>
              <a:t>STORY</a:t>
            </a:r>
            <a:endParaRPr lang="en-US" b="1" dirty="0"/>
          </a:p>
        </p:txBody>
      </p:sp>
      <p:pic>
        <p:nvPicPr>
          <p:cNvPr id="4" name="Content Placeholder 3" descr="Screenshot_20231007_172959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969" t="25699" r="-433" b="27334"/>
          <a:stretch>
            <a:fillRect/>
          </a:stretch>
        </p:blipFill>
        <p:spPr>
          <a:xfrm>
            <a:off x="0" y="1428736"/>
            <a:ext cx="9001156" cy="5143536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7389042" cy="1470025"/>
          </a:xfrm>
        </p:spPr>
        <p:txBody>
          <a:bodyPr/>
          <a:lstStyle/>
          <a:p>
            <a:pPr algn="ctr"/>
            <a:r>
              <a:rPr lang="en-IN" dirty="0" smtClean="0"/>
              <a:t>ADVANTAGES</a:t>
            </a:r>
            <a:br>
              <a:rPr lang="en-IN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544" y="1928802"/>
            <a:ext cx="8062912" cy="4000528"/>
          </a:xfrm>
        </p:spPr>
        <p:txBody>
          <a:bodyPr>
            <a:normAutofit fontScale="92500"/>
          </a:bodyPr>
          <a:lstStyle/>
          <a:p>
            <a:pPr algn="l">
              <a:buSzPct val="131000"/>
              <a:buFont typeface="Wingdings" pitchFamily="2" charset="2"/>
              <a:buChar char="ü"/>
            </a:pPr>
            <a:r>
              <a:rPr lang="en-IN" dirty="0" smtClean="0"/>
              <a:t>The creation and propagation of a brand.</a:t>
            </a:r>
          </a:p>
          <a:p>
            <a:pPr algn="l">
              <a:buSzPct val="131000"/>
              <a:buFont typeface="Wingdings" pitchFamily="2" charset="2"/>
              <a:buChar char="ü"/>
            </a:pPr>
            <a:r>
              <a:rPr lang="en-IN" dirty="0" smtClean="0"/>
              <a:t> </a:t>
            </a:r>
            <a:r>
              <a:rPr lang="en-IN" dirty="0" smtClean="0"/>
              <a:t>get to know the business.</a:t>
            </a:r>
          </a:p>
          <a:p>
            <a:pPr algn="l">
              <a:buSzPct val="131000"/>
              <a:buFont typeface="Wingdings" pitchFamily="2" charset="2"/>
              <a:buChar char="ü"/>
            </a:pPr>
            <a:r>
              <a:rPr lang="en-IN" dirty="0" smtClean="0"/>
              <a:t>Diversification.</a:t>
            </a:r>
          </a:p>
          <a:p>
            <a:pPr algn="l">
              <a:buSzPct val="131000"/>
              <a:buFont typeface="Wingdings" pitchFamily="2" charset="2"/>
              <a:buChar char="ü"/>
            </a:pPr>
            <a:r>
              <a:rPr lang="en-IN" dirty="0" smtClean="0"/>
              <a:t>Make a profit.</a:t>
            </a:r>
          </a:p>
          <a:p>
            <a:pPr algn="l">
              <a:buSzPct val="131000"/>
              <a:buFont typeface="Wingdings" pitchFamily="2" charset="2"/>
              <a:buChar char="ü"/>
            </a:pPr>
            <a:r>
              <a:rPr lang="en-IN" dirty="0" smtClean="0"/>
              <a:t>Access to the product.</a:t>
            </a:r>
          </a:p>
          <a:p>
            <a:pPr algn="l">
              <a:buSzPct val="131000"/>
              <a:buFont typeface="Wingdings" pitchFamily="2" charset="2"/>
              <a:buChar char="ü"/>
            </a:pPr>
            <a:r>
              <a:rPr lang="en-IN" dirty="0" smtClean="0"/>
              <a:t>Create a supply chain.</a:t>
            </a:r>
          </a:p>
          <a:p>
            <a:pPr algn="l">
              <a:buSzPct val="131000"/>
              <a:buFont typeface="Wingdings" pitchFamily="2" charset="2"/>
              <a:buChar char="ü"/>
            </a:pPr>
            <a:r>
              <a:rPr lang="en-IN" dirty="0" smtClean="0"/>
              <a:t>They are no more schlepping in wholesale.</a:t>
            </a:r>
          </a:p>
          <a:p>
            <a:pPr algn="l">
              <a:buSzPct val="131000"/>
              <a:buFont typeface="Wingdings" pitchFamily="2" charset="2"/>
              <a:buChar char="ü"/>
            </a:pPr>
            <a:r>
              <a:rPr lang="en-IN" dirty="0" smtClean="0"/>
              <a:t>Whole removes the requirement for unsold goods in stock.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85784" y="776289"/>
            <a:ext cx="8889240" cy="795324"/>
          </a:xfrm>
        </p:spPr>
        <p:txBody>
          <a:bodyPr/>
          <a:lstStyle/>
          <a:p>
            <a:pPr algn="ctr"/>
            <a:r>
              <a:rPr lang="en-IN" dirty="0" smtClean="0"/>
              <a:t>DISADVANTAGES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544" y="2357430"/>
            <a:ext cx="8062912" cy="3857652"/>
          </a:xfrm>
        </p:spPr>
        <p:txBody>
          <a:bodyPr>
            <a:normAutofit/>
          </a:bodyPr>
          <a:lstStyle/>
          <a:p>
            <a:pPr marL="514350" indent="-514350" algn="l">
              <a:buSzPct val="131000"/>
              <a:buFont typeface="Wingdings" pitchFamily="2" charset="2"/>
              <a:buChar char="ü"/>
            </a:pPr>
            <a:r>
              <a:rPr lang="en-IN" dirty="0" smtClean="0"/>
              <a:t>Market analysis can be expensive.</a:t>
            </a:r>
          </a:p>
          <a:p>
            <a:pPr marL="514350" indent="-514350" algn="l">
              <a:buSzPct val="131000"/>
              <a:buFont typeface="Wingdings" pitchFamily="2" charset="2"/>
              <a:buChar char="ü"/>
            </a:pPr>
            <a:r>
              <a:rPr lang="en-IN" dirty="0" smtClean="0"/>
              <a:t>Market analysis can be time-consuming.</a:t>
            </a:r>
          </a:p>
          <a:p>
            <a:pPr marL="514350" indent="-514350" algn="l">
              <a:buSzPct val="131000"/>
              <a:buFont typeface="Wingdings" pitchFamily="2" charset="2"/>
              <a:buChar char="ü"/>
            </a:pPr>
            <a:r>
              <a:rPr lang="en-IN" dirty="0" smtClean="0"/>
              <a:t>Market analysis can require extra staff.</a:t>
            </a:r>
          </a:p>
          <a:p>
            <a:pPr marL="514350" indent="-514350" algn="l">
              <a:buSzPct val="131000"/>
              <a:buFont typeface="Wingdings" pitchFamily="2" charset="2"/>
              <a:buChar char="ü"/>
            </a:pPr>
            <a:r>
              <a:rPr lang="en-IN" dirty="0" smtClean="0"/>
              <a:t>Market analysis can be narrow.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544" y="214291"/>
            <a:ext cx="6817538" cy="928694"/>
          </a:xfrm>
        </p:spPr>
        <p:txBody>
          <a:bodyPr/>
          <a:lstStyle/>
          <a:p>
            <a:pPr algn="ctr"/>
            <a:r>
              <a:rPr lang="en-IN" dirty="0" smtClean="0"/>
              <a:t>conclusion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544" y="2000240"/>
            <a:ext cx="8062912" cy="3857652"/>
          </a:xfrm>
        </p:spPr>
        <p:txBody>
          <a:bodyPr>
            <a:normAutofit/>
          </a:bodyPr>
          <a:lstStyle/>
          <a:p>
            <a:pPr algn="l"/>
            <a:r>
              <a:rPr lang="en-IN" dirty="0" smtClean="0"/>
              <a:t>A wholesaler must have a license to sell to a retailer, and his goods and are typically not offered to customers at the same price as they are to the retailer.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544" y="428605"/>
            <a:ext cx="7317604" cy="1428760"/>
          </a:xfrm>
        </p:spPr>
        <p:txBody>
          <a:bodyPr/>
          <a:lstStyle/>
          <a:p>
            <a:pPr algn="ctr"/>
            <a:r>
              <a:rPr lang="en-IN" dirty="0" smtClean="0"/>
              <a:t>FUTURE HOPE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2750356"/>
          </a:xfrm>
        </p:spPr>
        <p:txBody>
          <a:bodyPr>
            <a:normAutofit/>
          </a:bodyPr>
          <a:lstStyle/>
          <a:p>
            <a:pPr algn="l"/>
            <a:r>
              <a:rPr lang="en-IN" dirty="0" smtClean="0"/>
              <a:t>This process helps businesses understand customer needs, tailor their products or services, and improve marketing strategies and also ultimately enhancing customer </a:t>
            </a:r>
            <a:r>
              <a:rPr lang="en-IN" dirty="0" smtClean="0"/>
              <a:t>satisfication</a:t>
            </a:r>
            <a:r>
              <a:rPr lang="en-IN" dirty="0" smtClean="0"/>
              <a:t> and loyalty.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267494"/>
            <a:ext cx="7215238" cy="1875622"/>
          </a:xfrm>
        </p:spPr>
        <p:txBody>
          <a:bodyPr/>
          <a:lstStyle/>
          <a:p>
            <a:pPr algn="ctr"/>
            <a:r>
              <a:rPr lang="en-IN" b="1" i="1" dirty="0" smtClean="0">
                <a:solidFill>
                  <a:schemeClr val="accent2"/>
                </a:solidFill>
              </a:rPr>
              <a:t>TEAM MEMBERS</a:t>
            </a:r>
            <a:endParaRPr lang="en-US" b="1" i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0232" y="1928802"/>
            <a:ext cx="7143768" cy="492919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400" b="1" i="1" dirty="0" smtClean="0">
                <a:solidFill>
                  <a:srgbClr val="00B050"/>
                </a:solidFill>
                <a:latin typeface="Arial Black" pitchFamily="34" charset="0"/>
              </a:rPr>
              <a:t>M. Anbarasi (Team Leader)</a:t>
            </a:r>
          </a:p>
          <a:p>
            <a:pPr algn="just">
              <a:buFont typeface="Wingdings" pitchFamily="2" charset="2"/>
              <a:buChar char="v"/>
            </a:pPr>
            <a:r>
              <a:rPr lang="en-IN" sz="2400" b="1" i="1" dirty="0" smtClean="0">
                <a:solidFill>
                  <a:srgbClr val="00B050"/>
                </a:solidFill>
                <a:latin typeface="Arial Black" pitchFamily="34" charset="0"/>
              </a:rPr>
              <a:t>P. Aarthi      (Team Member)</a:t>
            </a:r>
          </a:p>
          <a:p>
            <a:pPr algn="just">
              <a:buFont typeface="Wingdings" pitchFamily="2" charset="2"/>
              <a:buChar char="v"/>
            </a:pPr>
            <a:r>
              <a:rPr lang="en-IN" sz="2400" b="1" i="1" dirty="0" smtClean="0">
                <a:solidFill>
                  <a:srgbClr val="00B050"/>
                </a:solidFill>
                <a:latin typeface="Arial Black" pitchFamily="34" charset="0"/>
              </a:rPr>
              <a:t>T. Abirami   (Team Member)</a:t>
            </a:r>
          </a:p>
          <a:p>
            <a:pPr algn="just">
              <a:buFont typeface="Wingdings" pitchFamily="2" charset="2"/>
              <a:buChar char="v"/>
            </a:pPr>
            <a:r>
              <a:rPr lang="en-IN" sz="2400" b="1" i="1" dirty="0" smtClean="0">
                <a:solidFill>
                  <a:srgbClr val="00B050"/>
                </a:solidFill>
                <a:latin typeface="Arial Black" pitchFamily="34" charset="0"/>
              </a:rPr>
              <a:t>S. Anusuya (Team Member)</a:t>
            </a:r>
            <a:endParaRPr lang="en-US" sz="2400" b="1" i="1" dirty="0">
              <a:solidFill>
                <a:srgbClr val="00B050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04" y="267494"/>
            <a:ext cx="5429288" cy="1399032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 smtClean="0"/>
              <a:t>INTRODUCTION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>
                  <a:lumMod val="95000"/>
                </a:schemeClr>
              </a:buClr>
              <a:buSzPct val="115000"/>
              <a:buFont typeface="Wingdings" pitchFamily="2" charset="2"/>
              <a:buChar char="Ø"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wholesaling or distributing is the sale of goods to retailer to industrial, commercial, institutional or other professional businessman to other wholesalers and related subordinated services.</a:t>
            </a:r>
          </a:p>
          <a:p>
            <a:pPr>
              <a:buClr>
                <a:schemeClr val="tx1">
                  <a:lumMod val="95000"/>
                </a:schemeClr>
              </a:buClr>
              <a:buSzPct val="115000"/>
              <a:buFont typeface="Wingdings" pitchFamily="2" charset="2"/>
              <a:buChar char="Ø"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The marketing tactic used to increase sales by advertising a product before it’s released.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7400948" cy="1399032"/>
          </a:xfrm>
        </p:spPr>
        <p:txBody>
          <a:bodyPr/>
          <a:lstStyle/>
          <a:p>
            <a:pPr algn="ctr"/>
            <a:r>
              <a:rPr lang="en-IN" u="sng" dirty="0" smtClean="0"/>
              <a:t>Purpose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472518" cy="4572000"/>
          </a:xfrm>
        </p:spPr>
        <p:txBody>
          <a:bodyPr>
            <a:normAutofit/>
          </a:bodyPr>
          <a:lstStyle/>
          <a:p>
            <a:r>
              <a:rPr lang="en-IN" sz="2800" dirty="0" smtClean="0">
                <a:solidFill>
                  <a:schemeClr val="tx2">
                    <a:lumMod val="50000"/>
                  </a:schemeClr>
                </a:solidFill>
              </a:rPr>
              <a:t>In today’s highly competitive business landscape, gaining deep market insights is essential for businesses to thrive and grow.</a:t>
            </a:r>
          </a:p>
          <a:p>
            <a:r>
              <a:rPr lang="en-IN" sz="2800" dirty="0" smtClean="0">
                <a:solidFill>
                  <a:schemeClr val="tx2">
                    <a:lumMod val="50000"/>
                  </a:schemeClr>
                </a:solidFill>
              </a:rPr>
              <a:t>This project aims to analyze customer spending behaviour and identify opportunities for growth by leveraging data analytics and data-driven decision-making.</a:t>
            </a:r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_20231006_21392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-2253"/>
          <a:stretch>
            <a:fillRect/>
          </a:stretch>
        </p:blipFill>
        <p:spPr>
          <a:xfrm>
            <a:off x="357158" y="1500174"/>
            <a:ext cx="8286808" cy="51435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7615262" cy="804052"/>
          </a:xfrm>
        </p:spPr>
        <p:txBody>
          <a:bodyPr/>
          <a:lstStyle/>
          <a:p>
            <a:pPr algn="ctr"/>
            <a:r>
              <a:rPr lang="en-IN" dirty="0" smtClean="0"/>
              <a:t>Empathy map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_20231006_213939.jpg"/>
          <p:cNvPicPr>
            <a:picLocks noChangeAspect="1"/>
          </p:cNvPicPr>
          <p:nvPr/>
        </p:nvPicPr>
        <p:blipFill>
          <a:blip r:embed="rId2"/>
          <a:srcRect r="-5309" b="-50000"/>
          <a:stretch>
            <a:fillRect/>
          </a:stretch>
        </p:blipFill>
        <p:spPr>
          <a:xfrm>
            <a:off x="0" y="1500174"/>
            <a:ext cx="9501222" cy="628654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14348" y="0"/>
            <a:ext cx="7215238" cy="1214422"/>
          </a:xfrm>
        </p:spPr>
        <p:txBody>
          <a:bodyPr/>
          <a:lstStyle/>
          <a:p>
            <a:pPr algn="ctr"/>
            <a:r>
              <a:rPr lang="en-IN" b="1" dirty="0" smtClean="0"/>
              <a:t>Brainstorm</a:t>
            </a:r>
            <a:endParaRPr 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0"/>
            <a:ext cx="8072462" cy="1357313"/>
          </a:xfrm>
        </p:spPr>
        <p:txBody>
          <a:bodyPr/>
          <a:lstStyle/>
          <a:p>
            <a:pPr algn="ctr"/>
            <a:r>
              <a:rPr lang="en-IN" b="1" dirty="0" smtClean="0"/>
              <a:t>DATA SET</a:t>
            </a:r>
            <a:endParaRPr lang="en-US" b="1" dirty="0"/>
          </a:p>
        </p:txBody>
      </p:sp>
      <p:pic>
        <p:nvPicPr>
          <p:cNvPr id="4" name="Picture 3" descr="Screenshot_20231007_165713.jpg"/>
          <p:cNvPicPr>
            <a:picLocks noChangeAspect="1"/>
          </p:cNvPicPr>
          <p:nvPr/>
        </p:nvPicPr>
        <p:blipFill>
          <a:blip r:embed="rId2"/>
          <a:srcRect l="9375" r="9375"/>
          <a:stretch>
            <a:fillRect/>
          </a:stretch>
        </p:blipFill>
        <p:spPr>
          <a:xfrm>
            <a:off x="857224" y="1357298"/>
            <a:ext cx="7429552" cy="514353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0"/>
            <a:ext cx="8061325" cy="1285875"/>
          </a:xfrm>
        </p:spPr>
        <p:txBody>
          <a:bodyPr/>
          <a:lstStyle/>
          <a:p>
            <a:pPr algn="ctr"/>
            <a:r>
              <a:rPr lang="en-IN" b="1" dirty="0" smtClean="0"/>
              <a:t>ABOUT DATASET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1857375"/>
            <a:ext cx="9001156" cy="2109788"/>
          </a:xfrm>
        </p:spPr>
        <p:txBody>
          <a:bodyPr>
            <a:normAutofit fontScale="40000" lnSpcReduction="20000"/>
          </a:bodyPr>
          <a:lstStyle/>
          <a:p>
            <a:pPr algn="l">
              <a:buSzPct val="130000"/>
              <a:buFont typeface="Wingdings" pitchFamily="2" charset="2"/>
              <a:buChar char="q"/>
            </a:pPr>
            <a:r>
              <a:rPr lang="en-IN" sz="5800" dirty="0" smtClean="0">
                <a:solidFill>
                  <a:schemeClr val="tx2">
                    <a:lumMod val="75000"/>
                  </a:schemeClr>
                </a:solidFill>
              </a:rPr>
              <a:t>milk – the product sold by the wholesale customers.</a:t>
            </a:r>
          </a:p>
          <a:p>
            <a:pPr algn="l">
              <a:buSzPct val="130000"/>
              <a:buFont typeface="Wingdings" pitchFamily="2" charset="2"/>
              <a:buChar char="q"/>
            </a:pPr>
            <a:r>
              <a:rPr lang="en-IN" sz="5800" dirty="0" smtClean="0">
                <a:solidFill>
                  <a:schemeClr val="tx2">
                    <a:lumMod val="75000"/>
                  </a:schemeClr>
                </a:solidFill>
              </a:rPr>
              <a:t>Detergent paper- the product sold by the wholesale customers.</a:t>
            </a:r>
          </a:p>
          <a:p>
            <a:pPr algn="l">
              <a:buSzPct val="130000"/>
              <a:buFont typeface="Wingdings" pitchFamily="2" charset="2"/>
              <a:buChar char="q"/>
            </a:pPr>
            <a:r>
              <a:rPr lang="en-IN" sz="5800" dirty="0" smtClean="0">
                <a:solidFill>
                  <a:schemeClr val="tx2">
                    <a:lumMod val="75000"/>
                  </a:schemeClr>
                </a:solidFill>
              </a:rPr>
              <a:t> grocery – the product sold by the wholesale customers.</a:t>
            </a:r>
          </a:p>
          <a:p>
            <a:pPr algn="l">
              <a:buSzPct val="130000"/>
              <a:buFont typeface="Wingdings" pitchFamily="2" charset="2"/>
              <a:buChar char="q"/>
            </a:pPr>
            <a:r>
              <a:rPr lang="en-IN" sz="5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IN" sz="5800" dirty="0" smtClean="0">
                <a:solidFill>
                  <a:schemeClr val="tx2">
                    <a:lumMod val="75000"/>
                  </a:schemeClr>
                </a:solidFill>
              </a:rPr>
              <a:t>delegation – the process of distributing and entrusting work to another person.</a:t>
            </a:r>
            <a:endParaRPr lang="en-US" sz="5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544" y="1"/>
            <a:ext cx="8062912" cy="1000108"/>
          </a:xfrm>
        </p:spPr>
        <p:txBody>
          <a:bodyPr>
            <a:normAutofit/>
          </a:bodyPr>
          <a:lstStyle/>
          <a:p>
            <a:pPr algn="ctr"/>
            <a:r>
              <a:rPr lang="en-IN" dirty="0" smtClean="0"/>
              <a:t>DASHBOARD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544" y="1357298"/>
            <a:ext cx="8062912" cy="264558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Screenshot_20231007_173008.jpg"/>
          <p:cNvPicPr>
            <a:picLocks noChangeAspect="1"/>
          </p:cNvPicPr>
          <p:nvPr/>
        </p:nvPicPr>
        <p:blipFill>
          <a:blip r:embed="rId2"/>
          <a:srcRect t="28125" r="1389" b="30208"/>
          <a:stretch>
            <a:fillRect/>
          </a:stretch>
        </p:blipFill>
        <p:spPr>
          <a:xfrm>
            <a:off x="357158" y="1357298"/>
            <a:ext cx="8501122" cy="5214974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184</TotalTime>
  <Words>326</Words>
  <Application>Microsoft Office PowerPoint</Application>
  <PresentationFormat>On-screen Show (4:3)</PresentationFormat>
  <Paragraphs>44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Verve</vt:lpstr>
      <vt:lpstr>UNVEILING MARKET INSIGHTS: Analysing Spending Behaviour and Identifying opportunities for Growth</vt:lpstr>
      <vt:lpstr>TEAM MEMBERS</vt:lpstr>
      <vt:lpstr>INTRODUCTION</vt:lpstr>
      <vt:lpstr>Purpose</vt:lpstr>
      <vt:lpstr>Empathy map</vt:lpstr>
      <vt:lpstr>Brainstorm</vt:lpstr>
      <vt:lpstr>DATA SET</vt:lpstr>
      <vt:lpstr>ABOUT DATASET</vt:lpstr>
      <vt:lpstr>DASHBOARD</vt:lpstr>
      <vt:lpstr>STORY</vt:lpstr>
      <vt:lpstr>ADVANTAGES </vt:lpstr>
      <vt:lpstr>DISADVANTAGES</vt:lpstr>
      <vt:lpstr>conclusion</vt:lpstr>
      <vt:lpstr>FUTURE HOPE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ELCOT</dc:creator>
  <cp:lastModifiedBy>ELCOT</cp:lastModifiedBy>
  <cp:revision>38</cp:revision>
  <dcterms:created xsi:type="dcterms:W3CDTF">2023-10-07T06:12:05Z</dcterms:created>
  <dcterms:modified xsi:type="dcterms:W3CDTF">2023-10-07T12:42:04Z</dcterms:modified>
</cp:coreProperties>
</file>