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8" r:id="rId1"/>
  </p:sldMasterIdLst>
  <p:sldIdLst>
    <p:sldId id="256" r:id="rId2"/>
    <p:sldId id="262" r:id="rId3"/>
    <p:sldId id="271" r:id="rId4"/>
    <p:sldId id="270" r:id="rId5"/>
    <p:sldId id="269" r:id="rId6"/>
    <p:sldId id="272" r:id="rId7"/>
    <p:sldId id="273" r:id="rId8"/>
    <p:sldId id="274" r:id="rId9"/>
    <p:sldId id="279" r:id="rId10"/>
    <p:sldId id="288" r:id="rId11"/>
    <p:sldId id="283" r:id="rId12"/>
    <p:sldId id="289" r:id="rId13"/>
    <p:sldId id="284" r:id="rId14"/>
    <p:sldId id="285" r:id="rId15"/>
    <p:sldId id="290" r:id="rId16"/>
    <p:sldId id="291" r:id="rId17"/>
    <p:sldId id="281" r:id="rId18"/>
    <p:sldId id="265" r:id="rId1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0E937D-B05C-42D2-9199-EF8039DD0336}" v="1" dt="2024-09-05T09:49:41.35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85" autoAdjust="0"/>
    <p:restoredTop sz="95033" autoAdjust="0"/>
  </p:normalViewPr>
  <p:slideViewPr>
    <p:cSldViewPr>
      <p:cViewPr varScale="1">
        <p:scale>
          <a:sx n="87" d="100"/>
          <a:sy n="87" d="100"/>
        </p:scale>
        <p:origin x="-701" y="-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8063251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5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7280" y="1447259"/>
            <a:ext cx="9737271" cy="8778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sz="2800" b="1" spc="-15" dirty="0">
                <a:solidFill>
                  <a:schemeClr val="tx1"/>
                </a:solidFill>
                <a:latin typeface="Algerian" pitchFamily="82" charset="0"/>
                <a:cs typeface="Times New Roman" panose="02020603050405020304" pitchFamily="18" charset="0"/>
              </a:rPr>
              <a:t>DEPARTMENT</a:t>
            </a:r>
            <a:r>
              <a:rPr sz="2800" b="1" spc="320" dirty="0">
                <a:solidFill>
                  <a:schemeClr val="tx1"/>
                </a:solidFill>
                <a:latin typeface="Algerian" pitchFamily="82" charset="0"/>
                <a:cs typeface="Times New Roman" panose="02020603050405020304" pitchFamily="18" charset="0"/>
              </a:rPr>
              <a:t> </a:t>
            </a:r>
            <a:r>
              <a:rPr sz="2800" b="1" spc="25" dirty="0">
                <a:solidFill>
                  <a:schemeClr val="tx1"/>
                </a:solidFill>
                <a:latin typeface="Algerian" pitchFamily="82" charset="0"/>
                <a:cs typeface="Times New Roman" panose="02020603050405020304" pitchFamily="18" charset="0"/>
              </a:rPr>
              <a:t>OF</a:t>
            </a:r>
            <a:r>
              <a:rPr sz="2800" b="1" spc="15" dirty="0">
                <a:solidFill>
                  <a:schemeClr val="tx1"/>
                </a:solidFill>
                <a:latin typeface="Algerian" pitchFamily="82" charset="0"/>
                <a:cs typeface="Times New Roman" panose="02020603050405020304" pitchFamily="18" charset="0"/>
              </a:rPr>
              <a:t> </a:t>
            </a:r>
            <a:r>
              <a:rPr sz="2800" b="1" dirty="0">
                <a:solidFill>
                  <a:schemeClr val="tx1"/>
                </a:solidFill>
                <a:latin typeface="Algerian" pitchFamily="82" charset="0"/>
                <a:cs typeface="Times New Roman" panose="02020603050405020304" pitchFamily="18" charset="0"/>
              </a:rPr>
              <a:t>ELECTRONICS</a:t>
            </a:r>
            <a:r>
              <a:rPr sz="2800" b="1" spc="135" dirty="0">
                <a:solidFill>
                  <a:schemeClr val="tx1"/>
                </a:solidFill>
                <a:latin typeface="Algerian" pitchFamily="82" charset="0"/>
                <a:cs typeface="Times New Roman" panose="02020603050405020304" pitchFamily="18" charset="0"/>
              </a:rPr>
              <a:t> </a:t>
            </a:r>
            <a:r>
              <a:rPr sz="2800" b="1" spc="20" dirty="0">
                <a:solidFill>
                  <a:schemeClr val="tx1"/>
                </a:solidFill>
                <a:latin typeface="Algerian" pitchFamily="82" charset="0"/>
                <a:cs typeface="Times New Roman" panose="02020603050405020304" pitchFamily="18" charset="0"/>
              </a:rPr>
              <a:t>AND</a:t>
            </a:r>
            <a:r>
              <a:rPr sz="2800" b="1" spc="95" dirty="0">
                <a:solidFill>
                  <a:schemeClr val="tx1"/>
                </a:solidFill>
                <a:latin typeface="Algerian" pitchFamily="82" charset="0"/>
                <a:cs typeface="Times New Roman" panose="02020603050405020304" pitchFamily="18" charset="0"/>
              </a:rPr>
              <a:t> </a:t>
            </a:r>
            <a:r>
              <a:rPr sz="2800" b="1" dirty="0">
                <a:solidFill>
                  <a:schemeClr val="tx1"/>
                </a:solidFill>
                <a:latin typeface="Algerian" pitchFamily="82" charset="0"/>
                <a:cs typeface="Times New Roman" panose="02020603050405020304" pitchFamily="18" charset="0"/>
              </a:rPr>
              <a:t>COMMUNICATION</a:t>
            </a:r>
            <a:r>
              <a:rPr sz="2800" b="1" spc="190" dirty="0">
                <a:solidFill>
                  <a:schemeClr val="tx1"/>
                </a:solidFill>
                <a:latin typeface="Algerian" pitchFamily="82" charset="0"/>
                <a:cs typeface="Times New Roman" panose="02020603050405020304" pitchFamily="18" charset="0"/>
              </a:rPr>
              <a:t> </a:t>
            </a:r>
            <a:r>
              <a:rPr sz="2800" b="1" dirty="0">
                <a:solidFill>
                  <a:schemeClr val="tx1"/>
                </a:solidFill>
                <a:latin typeface="Algerian" pitchFamily="82" charset="0"/>
                <a:cs typeface="Times New Roman" panose="02020603050405020304" pitchFamily="18" charset="0"/>
              </a:rPr>
              <a:t>ENGINEERING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09800" y="2360623"/>
            <a:ext cx="7772400" cy="70468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5240" algn="ctr">
              <a:lnSpc>
                <a:spcPct val="100000"/>
              </a:lnSpc>
              <a:spcBef>
                <a:spcPts val="495"/>
              </a:spcBef>
            </a:pPr>
            <a:r>
              <a:rPr sz="20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0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0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IN" sz="20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0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000" b="1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b="1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0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55" algn="ctr">
              <a:lnSpc>
                <a:spcPts val="2165"/>
              </a:lnSpc>
              <a:spcBef>
                <a:spcPts val="380"/>
              </a:spcBef>
            </a:pPr>
            <a:r>
              <a:rPr lang="en-US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2000" b="1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sz="2000" b="1" spc="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72943" y="4085018"/>
            <a:ext cx="5486400" cy="6858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8575" algn="ctr">
              <a:lnSpc>
                <a:spcPct val="112700"/>
              </a:lnSpc>
              <a:spcBef>
                <a:spcPts val="95"/>
              </a:spcBef>
            </a:pPr>
            <a:r>
              <a:rPr sz="20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000" b="1" spc="4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000" b="1" spc="-1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b="1" spc="1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000" b="1" spc="-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b="1" spc="1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000" b="1" spc="-8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7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000" b="1" spc="-14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2000" b="1" spc="5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12700" marR="5080" indent="28575" algn="ctr">
              <a:lnSpc>
                <a:spcPct val="112700"/>
              </a:lnSpc>
              <a:spcBef>
                <a:spcPts val="95"/>
              </a:spcBef>
            </a:pPr>
            <a:r>
              <a:rPr lang="en-IN" spc="5" dirty="0" err="1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Dr.M.DHARANI</a:t>
            </a:r>
            <a:r>
              <a:rPr lang="en-IN" spc="5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pc="5" dirty="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DEVI, AP/ECE </a:t>
            </a:r>
            <a:r>
              <a:rPr b="1" spc="5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spc="3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15400" y="233155"/>
            <a:ext cx="1557020" cy="811953"/>
          </a:xfrm>
          <a:prstGeom prst="rect">
            <a:avLst/>
          </a:prstGeom>
        </p:spPr>
      </p:pic>
      <p:pic>
        <p:nvPicPr>
          <p:cNvPr id="9" name="image1.png">
            <a:extLst>
              <a:ext uri="{FF2B5EF4-FFF2-40B4-BE49-F238E27FC236}">
                <a16:creationId xmlns:a16="http://schemas.microsoft.com/office/drawing/2014/main" xmlns="" id="{AD9D85F2-5B61-814E-99A6-46074351DE8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3155"/>
            <a:ext cx="2971800" cy="1034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4.jpg">
            <a:extLst>
              <a:ext uri="{FF2B5EF4-FFF2-40B4-BE49-F238E27FC236}">
                <a16:creationId xmlns:a16="http://schemas.microsoft.com/office/drawing/2014/main" xmlns="" id="{FFCEAD96-B648-24DA-1345-24588A430673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125" y="175629"/>
            <a:ext cx="1382850" cy="1160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object 3">
            <a:extLst>
              <a:ext uri="{FF2B5EF4-FFF2-40B4-BE49-F238E27FC236}">
                <a16:creationId xmlns:a16="http://schemas.microsoft.com/office/drawing/2014/main" xmlns="" id="{7F89BA78-C7DD-E684-32C4-958224C2F87E}"/>
              </a:ext>
            </a:extLst>
          </p:cNvPr>
          <p:cNvSpPr txBox="1"/>
          <p:nvPr/>
        </p:nvSpPr>
        <p:spPr>
          <a:xfrm>
            <a:off x="2292350" y="3158241"/>
            <a:ext cx="7772400" cy="345607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8255" algn="ctr">
              <a:lnSpc>
                <a:spcPts val="2165"/>
              </a:lnSpc>
              <a:spcBef>
                <a:spcPts val="380"/>
              </a:spcBef>
            </a:pPr>
            <a:r>
              <a:rPr lang="en-IN" sz="2000" b="1" spc="1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IN" sz="2000" b="1" spc="1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BASED FIRE DETECTING AND NOTIFICATION SYSTEM</a:t>
            </a:r>
            <a:endParaRPr lang="en-IN" sz="2000" b="1" spc="1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5"/>
          <p:cNvSpPr txBox="1"/>
          <p:nvPr/>
        </p:nvSpPr>
        <p:spPr>
          <a:xfrm>
            <a:off x="1073458" y="4085018"/>
            <a:ext cx="4550102" cy="1624547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ct val="111900"/>
              </a:lnSpc>
              <a:spcBef>
                <a:spcPts val="35"/>
              </a:spcBef>
            </a:pPr>
            <a:r>
              <a:rPr sz="2000" b="1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PRESENTED </a:t>
            </a:r>
            <a:r>
              <a:rPr sz="2000" b="1" spc="-7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BY:</a:t>
            </a:r>
            <a:r>
              <a:rPr lang="en-IN" sz="2000" b="1" spc="-7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2700" marR="5080">
              <a:lnSpc>
                <a:spcPct val="111900"/>
              </a:lnSpc>
              <a:spcBef>
                <a:spcPts val="35"/>
              </a:spcBef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ANBARASI S (927622BEC009)</a:t>
            </a:r>
            <a:endParaRPr lang="en-IN" b="1" spc="-70" dirty="0">
              <a:solidFill>
                <a:srgbClr val="0D0D0D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700" marR="5080">
              <a:lnSpc>
                <a:spcPct val="111900"/>
              </a:lnSpc>
              <a:spcBef>
                <a:spcPts val="35"/>
              </a:spcBef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 ARCHANA V (927622BEC015)</a:t>
            </a:r>
            <a:endParaRPr lang="en-IN" b="1" spc="-70" dirty="0">
              <a:solidFill>
                <a:srgbClr val="0D0D0D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700" marR="5080">
              <a:lnSpc>
                <a:spcPct val="111900"/>
              </a:lnSpc>
              <a:spcBef>
                <a:spcPts val="35"/>
              </a:spcBef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 DHARSHINI K (927622BEC038</a:t>
            </a:r>
            <a:r>
              <a:rPr lang="en-IN" spc="-7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12700" marR="5080">
              <a:lnSpc>
                <a:spcPct val="111900"/>
              </a:lnSpc>
              <a:spcBef>
                <a:spcPts val="35"/>
              </a:spcBef>
            </a:pPr>
            <a:r>
              <a:rPr lang="en-IN" spc="-7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  DIVYAASRI S (927622BEC044)</a:t>
            </a:r>
          </a:p>
        </p:txBody>
      </p:sp>
      <p:sp>
        <p:nvSpPr>
          <p:cNvPr id="13" name="object 4"/>
          <p:cNvSpPr txBox="1"/>
          <p:nvPr/>
        </p:nvSpPr>
        <p:spPr>
          <a:xfrm>
            <a:off x="8122012" y="5316567"/>
            <a:ext cx="2588262" cy="108055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2700"/>
              </a:lnSpc>
              <a:spcBef>
                <a:spcPts val="90"/>
              </a:spcBef>
            </a:pPr>
            <a:r>
              <a:rPr sz="2000" spc="-44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BATCH</a:t>
            </a:r>
            <a:r>
              <a:rPr sz="2000" b="1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1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NUMBER: </a:t>
            </a:r>
            <a:r>
              <a:rPr sz="2000" b="1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en-US" sz="2000" spc="2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2700" marR="5080">
              <a:lnSpc>
                <a:spcPct val="112700"/>
              </a:lnSpc>
              <a:spcBef>
                <a:spcPts val="90"/>
              </a:spcBef>
            </a:pPr>
            <a:r>
              <a:rPr sz="2000" b="1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DATE:</a:t>
            </a:r>
            <a:r>
              <a:rPr lang="en-IN" sz="2000" b="1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spc="-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02.12.2024</a:t>
            </a:r>
            <a:endParaRPr lang="en-US" sz="2000" spc="-5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2700" marR="5080">
              <a:lnSpc>
                <a:spcPct val="112700"/>
              </a:lnSpc>
              <a:spcBef>
                <a:spcPts val="90"/>
              </a:spcBef>
            </a:pP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880872"/>
          </a:xfrm>
        </p:spPr>
        <p:txBody>
          <a:bodyPr>
            <a:normAutofit/>
          </a:bodyPr>
          <a:lstStyle/>
          <a:p>
            <a:r>
              <a:rPr lang="en-IN" sz="3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ESP8266 IOT</a:t>
            </a:r>
            <a:endParaRPr lang="en-IN" sz="3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819400"/>
            <a:ext cx="4114800" cy="3276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3200400"/>
            <a:ext cx="6781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Times New Roman" pitchFamily="18" charset="0"/>
              <a:buChar char="*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ESP8266 is a widely used microcontroller for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applications due to its low cost, compact size, and built-in Wi-Fi capabilities.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Times New Roman" pitchFamily="18" charset="0"/>
              <a:buChar char="*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ESP8266 is particularly popular in home automation, environmental monitoring, and real-time alert systems such as fire detection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84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AC96EB-6CCD-E4EB-5B74-922624B64D43}"/>
              </a:ext>
            </a:extLst>
          </p:cNvPr>
          <p:cNvSpPr txBox="1">
            <a:spLocks/>
          </p:cNvSpPr>
          <p:nvPr/>
        </p:nvSpPr>
        <p:spPr>
          <a:xfrm>
            <a:off x="1295401" y="2556932"/>
            <a:ext cx="5181599" cy="3318936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Tx/>
              <a:buFont typeface="Times New Roman" pitchFamily="18" charset="0"/>
              <a:buChar char="*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flame-sensor is one kind of  detector which is mainly designed for detecting as well as responding to the occurrence of a fire or flame. </a:t>
            </a:r>
          </a:p>
          <a:p>
            <a:pPr algn="just">
              <a:buClrTx/>
              <a:buFont typeface="Times New Roman" pitchFamily="18" charset="0"/>
              <a:buChar char="*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flame detection response can depend on its fitting.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IR Flame/Fire Sensor Module - Buy Fire ...">
            <a:extLst>
              <a:ext uri="{FF2B5EF4-FFF2-40B4-BE49-F238E27FC236}">
                <a16:creationId xmlns:a16="http://schemas.microsoft.com/office/drawing/2014/main" xmlns="" id="{171DA763-4D32-623A-081E-16C1E767A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286000"/>
            <a:ext cx="35814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27185" y="457200"/>
            <a:ext cx="10972800" cy="838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FLAME SENSOR</a:t>
            </a:r>
            <a:endParaRPr lang="en-IN" sz="3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979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652272"/>
          </a:xfrm>
        </p:spPr>
        <p:txBody>
          <a:bodyPr>
            <a:normAutofit/>
          </a:bodyPr>
          <a:lstStyle/>
          <a:p>
            <a:r>
              <a:rPr lang="en-IN" sz="3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GPS</a:t>
            </a:r>
            <a:endParaRPr lang="en-IN" sz="3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28800" y="2971800"/>
            <a:ext cx="86106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Times New Roman" pitchFamily="18" charset="0"/>
              <a:buChar char="*"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First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of all, emergency personnel can swiftly respond to the event thanks to GPS coordinates, which make it easier to identify fire sites. </a:t>
            </a: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Times New Roman" pitchFamily="18" charset="0"/>
              <a:buChar char="*"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Second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, by tracking GPS locations continuously, the device can follow the spread of the fire, allowing authorities to take proactive steps to contain it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537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804672"/>
          </a:xfrm>
        </p:spPr>
        <p:txBody>
          <a:bodyPr>
            <a:normAutofit/>
          </a:bodyPr>
          <a:lstStyle/>
          <a:p>
            <a:r>
              <a:rPr lang="en-IN" sz="3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GAS SENSOR</a:t>
            </a:r>
            <a:endParaRPr lang="en-IN" sz="3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295400" y="3124200"/>
            <a:ext cx="6019800" cy="2785536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Tx/>
              <a:buFont typeface="Times New Roman" pitchFamily="18" charset="0"/>
              <a:buChar char="*"/>
            </a:pP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electrical resistance change occurs in the sensor when a gas molecule makes contact with its surface. </a:t>
            </a:r>
          </a:p>
          <a:p>
            <a:pPr algn="just">
              <a:buClrTx/>
              <a:buFont typeface="Times New Roman" pitchFamily="18" charset="0"/>
              <a:buChar char="*"/>
            </a:pP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shift corresponds to the gas's concentration. The </a:t>
            </a:r>
            <a:r>
              <a:rPr lang="en-IN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platform receives the sensor data after it has been read by the microcontroller.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2819400"/>
            <a:ext cx="2971800" cy="259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747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880872"/>
          </a:xfrm>
        </p:spPr>
        <p:txBody>
          <a:bodyPr>
            <a:normAutofit/>
          </a:bodyPr>
          <a:lstStyle/>
          <a:p>
            <a:r>
              <a:rPr lang="en-IN" sz="3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GSM</a:t>
            </a:r>
            <a:endParaRPr lang="en-IN" sz="3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5918547-4DA3-F202-E94B-D4869C642B48}"/>
              </a:ext>
            </a:extLst>
          </p:cNvPr>
          <p:cNvSpPr txBox="1"/>
          <p:nvPr/>
        </p:nvSpPr>
        <p:spPr>
          <a:xfrm>
            <a:off x="934915" y="3124405"/>
            <a:ext cx="683748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Times New Roman" pitchFamily="18" charset="0"/>
              <a:buChar char="*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GSM module or a GPRS module is a chip or circuit that will be used to establish communication between a mobile device or a computing machine and a GSM or GPRS system. </a:t>
            </a:r>
          </a:p>
          <a:p>
            <a:pPr marL="342900" indent="-342900" algn="just">
              <a:buFont typeface="Times New Roman" pitchFamily="18" charset="0"/>
              <a:buChar char="*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modem (modulator-demodulator) is a critical part here.  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2762887"/>
            <a:ext cx="2286000" cy="303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768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685800" y="2743200"/>
            <a:ext cx="7086600" cy="3318936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Tx/>
              <a:buFont typeface="Times New Roman" pitchFamily="18" charset="0"/>
              <a:buChar char="*"/>
            </a:pP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This part serves as a switch to regulate when external equipment, like emergency lighting and sprinkler systems, are turned on. </a:t>
            </a:r>
          </a:p>
          <a:p>
            <a:pPr algn="just">
              <a:buClrTx/>
              <a:buFont typeface="Times New Roman" pitchFamily="18" charset="0"/>
              <a:buChar char="*"/>
            </a:pP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electromagnetic induction theory underlies the relay's operation. The relay contacts change states when the relay coil is activated in response to a signal from the microcontroller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I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2916115"/>
            <a:ext cx="2590800" cy="27432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728472"/>
          </a:xfrm>
        </p:spPr>
        <p:txBody>
          <a:bodyPr>
            <a:normAutofit/>
          </a:bodyPr>
          <a:lstStyle/>
          <a:p>
            <a:r>
              <a:rPr lang="en-IN" sz="3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RELAY</a:t>
            </a:r>
            <a:endParaRPr lang="en-IN" sz="3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758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728472"/>
          </a:xfrm>
        </p:spPr>
        <p:txBody>
          <a:bodyPr>
            <a:normAutofit/>
          </a:bodyPr>
          <a:lstStyle/>
          <a:p>
            <a:r>
              <a:rPr lang="en-IN" sz="3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IN" sz="3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D87D43-5CEB-B3BE-E86B-71B752962B44}"/>
              </a:ext>
            </a:extLst>
          </p:cNvPr>
          <p:cNvSpPr txBox="1">
            <a:spLocks/>
          </p:cNvSpPr>
          <p:nvPr/>
        </p:nvSpPr>
        <p:spPr>
          <a:xfrm>
            <a:off x="1386254" y="3048000"/>
            <a:ext cx="9982199" cy="3691468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Times New Roman" pitchFamily="18" charset="0"/>
              <a:buChar char="*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The system successfully detects fire incidents in real-time using sensors such as 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temperature 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sensors, or flame 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sensors.</a:t>
            </a:r>
            <a:endParaRPr lang="en-IN" dirty="0" smtClean="0">
              <a:solidFill>
                <a:schemeClr val="tx1"/>
              </a:solidFill>
              <a:latin typeface="Times New Roman" panose="02020603050405020304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Times New Roman" pitchFamily="18" charset="0"/>
              <a:buChar char="*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The 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system sends notifications via various channels such as SMS, mobile app alerts, or emails when a fire is detected 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.</a:t>
            </a:r>
            <a:endParaRPr lang="en-IN" dirty="0" smtClean="0">
              <a:solidFill>
                <a:schemeClr val="tx1"/>
              </a:solidFill>
              <a:latin typeface="Times New Roman" panose="02020603050405020304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Times New Roman" pitchFamily="18" charset="0"/>
              <a:buChar char="*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It may also activate automatic safety protocols, like sprinkler 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systems to 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reduce fire spread. Low Power Consumption.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470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F58A550-1551-EA6E-BE20-D351FC367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C2C019-1807-152B-7548-E505BD303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09600"/>
            <a:ext cx="9464695" cy="430887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3E61DE5F-8A76-0B99-1891-5EA4B3D73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657600"/>
          </a:xfrm>
        </p:spPr>
        <p:txBody>
          <a:bodyPr>
            <a:noAutofit/>
          </a:bodyPr>
          <a:lstStyle/>
          <a:p>
            <a:pPr marL="285750" indent="0" algn="just">
              <a:lnSpc>
                <a:spcPct val="150000"/>
              </a:lnSpc>
              <a:buClrTx/>
              <a:buNone/>
            </a:pPr>
            <a:r>
              <a:rPr lang="en-US" sz="1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[1]        </a:t>
            </a:r>
            <a:r>
              <a:rPr lang="en-US" sz="14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Sarwar</a:t>
            </a:r>
            <a:r>
              <a:rPr lang="en-US" sz="1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Barera</a:t>
            </a:r>
            <a:r>
              <a:rPr lang="en-US" sz="1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et al. “An Intelligent Fire Warning Application Using </a:t>
            </a:r>
            <a:r>
              <a:rPr lang="en-US" sz="14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IoT</a:t>
            </a:r>
            <a:r>
              <a:rPr lang="en-US" sz="1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and an Adaptive </a:t>
            </a:r>
            <a:r>
              <a:rPr lang="en-US" sz="14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Neuro</a:t>
            </a:r>
            <a:r>
              <a:rPr lang="en-US" sz="1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-Fuzzy Inference System.” Sensors (Basel, Switzerland) vol. 19,14 3150. 17 Jul. 2019, doi:10.3390/s19143150 </a:t>
            </a:r>
            <a:endParaRPr lang="en-IN" sz="14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0" indent="0" algn="just">
              <a:lnSpc>
                <a:spcPct val="150000"/>
              </a:lnSpc>
              <a:buClrTx/>
              <a:buNone/>
            </a:pPr>
            <a:r>
              <a:rPr lang="en-US" sz="1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[2]        </a:t>
            </a:r>
            <a:r>
              <a:rPr lang="en-US" sz="14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Saeed</a:t>
            </a:r>
            <a:r>
              <a:rPr lang="en-US" sz="1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F., Paul A., </a:t>
            </a:r>
            <a:r>
              <a:rPr lang="en-US" sz="14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Rehman</a:t>
            </a:r>
            <a:r>
              <a:rPr lang="en-US" sz="1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A., Hong W.H., </a:t>
            </a:r>
            <a:r>
              <a:rPr lang="en-US" sz="14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Seo</a:t>
            </a:r>
            <a:r>
              <a:rPr lang="en-US" sz="1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H. </a:t>
            </a:r>
            <a:r>
              <a:rPr lang="en-US" sz="14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IoT</a:t>
            </a:r>
            <a:r>
              <a:rPr lang="en-IN" sz="1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Based Intelligent Modeling of Smart Home Environment for Fire prevention andSafety.JSens.ActuatorNetwork.2018;7:11.doi:10.3390/jsan701001</a:t>
            </a:r>
            <a:endParaRPr lang="en-IN" sz="14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0" indent="0" algn="just">
              <a:lnSpc>
                <a:spcPct val="150000"/>
              </a:lnSpc>
              <a:buClrTx/>
              <a:buNone/>
            </a:pPr>
            <a:r>
              <a:rPr lang="en-US" sz="1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[3]     </a:t>
            </a:r>
            <a:r>
              <a:rPr lang="en-US" sz="14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Manolakos</a:t>
            </a:r>
            <a:r>
              <a:rPr lang="en-US" sz="1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E., </a:t>
            </a:r>
            <a:r>
              <a:rPr lang="en-US" sz="14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Logaras</a:t>
            </a:r>
            <a:r>
              <a:rPr lang="en-US" sz="1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E., </a:t>
            </a:r>
            <a:r>
              <a:rPr lang="en-US" sz="14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Paschos</a:t>
            </a:r>
            <a:r>
              <a:rPr lang="en-US" sz="1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F. Wireless Sensor Network Application or Fire Hazard Detection and Monitoring. Lecture </a:t>
            </a:r>
            <a:r>
              <a:rPr lang="en-US" sz="14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Notesof</a:t>
            </a:r>
            <a:r>
              <a:rPr lang="en-US" sz="1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the Institute for Computer Sciences. Soc. Inform. </a:t>
            </a:r>
            <a:r>
              <a:rPr lang="en-US" sz="14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Telecomm.Eng</a:t>
            </a:r>
            <a:r>
              <a:rPr lang="en-US" sz="1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. 2012;29:1– 15. </a:t>
            </a:r>
            <a:endParaRPr lang="en-IN" sz="14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0" indent="0" algn="just">
              <a:lnSpc>
                <a:spcPct val="150000"/>
              </a:lnSpc>
              <a:buClrTx/>
              <a:buNone/>
            </a:pPr>
            <a:r>
              <a:rPr lang="en-US" sz="1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[4]      </a:t>
            </a:r>
            <a:r>
              <a:rPr lang="en-US" sz="14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Soliman</a:t>
            </a:r>
            <a:r>
              <a:rPr lang="en-US" sz="1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H., Sudan K., Mishra A. A Smart Forest Fire Early Detection Sensory System, Another Approach of Utilizing Wireless Sensor and Neural Networks; Proceedings of the IEEE SENSORS 2010 Conference; Kona, HI, USA. 1–4 November2010</a:t>
            </a:r>
            <a:endParaRPr lang="en-IN" sz="14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0" indent="0" algn="just">
              <a:lnSpc>
                <a:spcPct val="150000"/>
              </a:lnSpc>
              <a:buClrTx/>
              <a:buNone/>
            </a:pPr>
            <a:r>
              <a:rPr lang="en-US" sz="1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[5]      </a:t>
            </a:r>
            <a:r>
              <a:rPr lang="en-US" sz="14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Sowah</a:t>
            </a:r>
            <a:r>
              <a:rPr lang="en-US" sz="1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R., </a:t>
            </a:r>
            <a:r>
              <a:rPr lang="en-US" sz="14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Ampadu</a:t>
            </a:r>
            <a:r>
              <a:rPr lang="en-US" sz="1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K.O., </a:t>
            </a:r>
            <a:r>
              <a:rPr lang="en-US" sz="14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Ofoli</a:t>
            </a:r>
            <a:r>
              <a:rPr lang="en-US" sz="1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A., </a:t>
            </a:r>
            <a:r>
              <a:rPr lang="en-US" sz="14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Koumadi</a:t>
            </a:r>
            <a:r>
              <a:rPr lang="en-US" sz="1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K., Mills G.A., </a:t>
            </a:r>
            <a:r>
              <a:rPr lang="en-US" sz="14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Nortey</a:t>
            </a:r>
            <a:r>
              <a:rPr lang="en-US" sz="1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J. Design and Implementation of a Fire Detection and Control System for Automobiles using Fuzzy logic; Proceedings of the IEEE Industry Applications Society Annual Meeting; Portland, OR, USA. 2–6 October 2016.</a:t>
            </a:r>
            <a:endParaRPr lang="en-IN" sz="14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251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CEDBF0D2-6238-3334-135A-8A5DFC460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022" y="1828800"/>
            <a:ext cx="59626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687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F33657-66DE-29CD-0BEA-B78363726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9464695" cy="430887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xmlns="" id="{962E765A-3B63-292A-9574-661041A019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2000" y="3133131"/>
            <a:ext cx="109728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an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-based system designed to detect fire hazards in real-time using various environmental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sensors.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remote monitoring, reduce false alarms, and ensure quick emergency response to prevent loss of life and property.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sensors to continuously measure temperature, smoke presence to detect potential fire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hazards.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779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BF5D6DE-B3C0-1146-3CCF-CB3EAC7B3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DB10B1-F3E2-9303-81E8-0A531EABC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9464695" cy="430887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xmlns="" id="{962E765A-3B63-292A-9574-661041A01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667000"/>
            <a:ext cx="109728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8" charset="0"/>
              <a:buChar char="*"/>
            </a:pP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aim of this project is to improve fire safety management in a variety of settings. </a:t>
            </a:r>
            <a:endParaRPr lang="en-I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8" charset="0"/>
              <a:buChar char="*"/>
            </a:pPr>
            <a:endParaRPr lang="en-I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8" charset="0"/>
              <a:buChar char="*"/>
            </a:pP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precisely identify fires, the suggested system makes use of a network of sensors, including gas, temperature, smoke, and flame sensors. </a:t>
            </a: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8" charset="0"/>
              <a:buChar char="*"/>
            </a:pP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microcontroller unit processes the sensor data, triggering a reaction system that activates a water pump to suppress fires and notifies emergency responders and stakeholders via automated voice calls and SMS. </a:t>
            </a:r>
          </a:p>
        </p:txBody>
      </p:sp>
    </p:spTree>
    <p:extLst>
      <p:ext uri="{BB962C8B-B14F-4D97-AF65-F5344CB8AC3E}">
        <p14:creationId xmlns:p14="http://schemas.microsoft.com/office/powerpoint/2010/main" val="837672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67A1703-CE02-7CD2-7B87-38C6C240C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962E765A-3B63-292A-9574-661041A019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2948464"/>
            <a:ext cx="1128989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Fire safety is a critical concern in a wide range of environments, including residential buildings, industrial facilities, and high-risk areas such as warehouses, laboratories, and power 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plants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GB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project proposes an innovative fire safety management system designed to address these 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challenges, automated </a:t>
            </a:r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suppression mechanisms, and real-time communication capabilities. </a:t>
            </a:r>
            <a:endParaRPr lang="en-GB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6CA22B-8452-0824-679D-63A17C2E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9464695" cy="430887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181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BAF7BBF-2E1F-E789-C16A-4AA2ED8DC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1B61CB-8B58-D1CE-290E-B4F185537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33400"/>
            <a:ext cx="9464695" cy="430887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 </a:t>
            </a:r>
            <a:endParaRPr lang="en-IN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961396"/>
              </p:ext>
            </p:extLst>
          </p:nvPr>
        </p:nvGraphicFramePr>
        <p:xfrm>
          <a:off x="1143000" y="2743200"/>
          <a:ext cx="9448800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295400"/>
                <a:gridCol w="1676400"/>
                <a:gridCol w="1447800"/>
                <a:gridCol w="1828800"/>
                <a:gridCol w="16002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Paper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Authors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Methodology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Sensors Used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Communication     Protocol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Result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6868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IoT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-Based Fire Detection and Monitoring System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A. Kumar, S. Sharma</a:t>
                      </a:r>
                    </a:p>
                    <a:p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(2020)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This system detects fire using temperature and smoke sensors and alerts users via an Android application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IN" sz="1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Temperature, Smoke Sensor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itchFamily="18" charset="0"/>
                          <a:cs typeface="Times New Roman" pitchFamily="18" charset="0"/>
                        </a:rPr>
                        <a:t>Wi-Fi, MQTT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Real-time monitoring with high accuracy of fire detection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70485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IoT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-Based Fire Detection and Control using Raspberry Pi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K. Reddy, V. Gupta (2021)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Fire detection using Raspberry Pi and different sensors for real-time monitoring and automatic sprinkler activation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itchFamily="18" charset="0"/>
                          <a:cs typeface="Times New Roman" pitchFamily="18" charset="0"/>
                        </a:rPr>
                        <a:t>Temperature, Gas Sensor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IN" sz="1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MQTT, Wi-Fi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Immediate control action and real-time alerts using MQTT protocol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22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1378F33-9DF0-38A2-AC23-DFF7D2E94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F3F8E9-F689-B75C-65AB-9C0036917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652" y="381000"/>
            <a:ext cx="9464695" cy="430887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</a:t>
            </a:r>
            <a: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441A8C01-F8BE-0E5A-49F8-A2B4899EB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9400"/>
            <a:ext cx="9601196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>
                <a:solidFill>
                  <a:schemeClr val="tx1"/>
                </a:solidFill>
                <a:latin typeface="Times New Roman" pitchFamily="18" charset="0"/>
                <a:cs typeface="Times New Roman" panose="02020603050405020304" pitchFamily="18" charset="0"/>
              </a:rPr>
              <a:t>Fire </a:t>
            </a:r>
            <a:r>
              <a:rPr lang="en-US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 and Alarm System using </a:t>
            </a:r>
            <a:r>
              <a:rPr lang="en-US" u="sng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u="sng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  <a:buFont typeface="Times New Roman" pitchFamily="18" charset="0"/>
              <a:buChar char="*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Method: Smoke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 can use ionization or photoelectric methods to detect particles in the air, while flame sensors detect light wavelengths associated with fire.</a:t>
            </a:r>
          </a:p>
          <a:p>
            <a:pPr algn="just">
              <a:buClrTx/>
              <a:buFont typeface="Times New Roman" pitchFamily="18" charset="0"/>
              <a:buChar char="*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Control Mechanism: When smoke or flame is detected, the system triggers alarms, and connected devices (like sprinklers) can be activated.</a:t>
            </a:r>
          </a:p>
        </p:txBody>
      </p:sp>
    </p:spTree>
    <p:extLst>
      <p:ext uri="{BB962C8B-B14F-4D97-AF65-F5344CB8AC3E}">
        <p14:creationId xmlns:p14="http://schemas.microsoft.com/office/powerpoint/2010/main" val="1903486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1A1E034-8455-A20F-F5E2-5C06AC52A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989F4D-ED01-99B3-E4E4-B5882AD8B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652" y="381000"/>
            <a:ext cx="9464695" cy="430887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FA33B542-D193-CAD4-D4E6-BB0E6A6DB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9" cy="3318936"/>
          </a:xfrm>
        </p:spPr>
        <p:txBody>
          <a:bodyPr>
            <a:normAutofit/>
          </a:bodyPr>
          <a:lstStyle/>
          <a:p>
            <a:pPr algn="just">
              <a:buClrTx/>
              <a:buFont typeface="Times New Roman" pitchFamily="18" charset="0"/>
              <a:buChar char="*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create a unique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-based automatic fire detection and notification system, the choice of components is essential to ensure reliability, scalability, and efficiency.</a:t>
            </a:r>
          </a:p>
          <a:p>
            <a:pPr algn="just">
              <a:buClrTx/>
              <a:buFont typeface="Times New Roman" pitchFamily="18" charset="0"/>
              <a:buChar char="*"/>
            </a:pPr>
            <a:r>
              <a:rPr lang="en-IN" dirty="0" smtClean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It may also activate automatic safety protocols, like sprinkler systems or shutting off electrical power to reduce fire spread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611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4D62B69-A2DD-373A-2107-A33C4F47D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45CA09-0C8A-5B0A-AB0A-FC4B762CB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652" y="304800"/>
            <a:ext cx="9464695" cy="861774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</a:t>
            </a:r>
            <a: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lang="en-IN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81200"/>
            <a:ext cx="762000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7952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9DD33A9-44C8-1885-7584-83DFB95CE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41619E-F0F3-85EF-E445-CC70D30AD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9464695" cy="430887"/>
          </a:xfrm>
        </p:spPr>
        <p:txBody>
          <a:bodyPr>
            <a:noAutofit/>
          </a:bodyPr>
          <a:lstStyle/>
          <a:p>
            <a:pPr algn="ctr"/>
            <a:r>
              <a:rPr lang="en-IN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en-IN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FAC51DFF-E679-D974-F516-F8AEAF912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590800"/>
            <a:ext cx="8000997" cy="3318936"/>
          </a:xfrm>
        </p:spPr>
        <p:txBody>
          <a:bodyPr>
            <a:normAutofit/>
          </a:bodyPr>
          <a:lstStyle/>
          <a:p>
            <a:pPr>
              <a:buClrTx/>
              <a:buFont typeface="Times New Roman" pitchFamily="18" charset="0"/>
              <a:buChar char="*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ESP8266 IOT</a:t>
            </a:r>
            <a:endParaRPr lang="en-I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Times New Roman" pitchFamily="18" charset="0"/>
              <a:buChar char="*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Flame Sensor</a:t>
            </a:r>
          </a:p>
          <a:p>
            <a:pPr>
              <a:buClrTx/>
              <a:buFont typeface="Times New Roman" pitchFamily="18" charset="0"/>
              <a:buChar char="*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Gas Sensor</a:t>
            </a:r>
          </a:p>
          <a:p>
            <a:pPr>
              <a:buClrTx/>
              <a:buFont typeface="Times New Roman" pitchFamily="18" charset="0"/>
              <a:buChar char="*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GPS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Times New Roman" pitchFamily="18" charset="0"/>
              <a:buChar char="*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GSM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</a:p>
          <a:p>
            <a:pPr>
              <a:buClrTx/>
              <a:buFont typeface="Times New Roman" pitchFamily="18" charset="0"/>
              <a:buChar char="*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Relay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Times New Roman" pitchFamily="18" charset="0"/>
              <a:buChar char="*"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9464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267</TotalTime>
  <Words>965</Words>
  <Application>Microsoft Office PowerPoint</Application>
  <PresentationFormat>Custom</PresentationFormat>
  <Paragraphs>96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Waveform</vt:lpstr>
      <vt:lpstr>DEPARTMENT OF ELECTRONICS AND COMMUNICATION ENGINEERING</vt:lpstr>
      <vt:lpstr>OBJECTIVE</vt:lpstr>
      <vt:lpstr>ABSTRACT</vt:lpstr>
      <vt:lpstr>INTRODUCTION</vt:lpstr>
      <vt:lpstr>LITERATURE SURVEY </vt:lpstr>
      <vt:lpstr>EXISTING METHOD</vt:lpstr>
      <vt:lpstr>PROPOSED METHOD</vt:lpstr>
      <vt:lpstr>BLOCK DIAGRAM</vt:lpstr>
      <vt:lpstr>COMPONENTS</vt:lpstr>
      <vt:lpstr>ESP8266 IOT</vt:lpstr>
      <vt:lpstr>PowerPoint Presentation</vt:lpstr>
      <vt:lpstr>GPS</vt:lpstr>
      <vt:lpstr>GAS SENSOR</vt:lpstr>
      <vt:lpstr>GSM</vt:lpstr>
      <vt:lpstr>RELAY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ELECTRONICS AND COMMUNICATION ENGINEERING</dc:title>
  <dc:creator>USER</dc:creator>
  <cp:lastModifiedBy>Anbarasi S</cp:lastModifiedBy>
  <cp:revision>43</cp:revision>
  <dcterms:created xsi:type="dcterms:W3CDTF">2023-10-25T14:21:29Z</dcterms:created>
  <dcterms:modified xsi:type="dcterms:W3CDTF">2024-11-29T12:11:56Z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2023-09-08T00:00:00Z</vt:filetime>
  </property>
  <property fmtid="{D5CDD505-2E9C-101B-9397-08002B2CF9AE}" pid="3" name="LastSaved">
    <vt:filetime>2023-10-25T00:00:00Z</vt:filetime>
  </property>
</Properties>
</file>