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1" r:id="rId8"/>
    <p:sldId id="263" r:id="rId9"/>
    <p:sldId id="264" r:id="rId10"/>
    <p:sldId id="265" r:id="rId11"/>
    <p:sldId id="267" r:id="rId12"/>
    <p:sldId id="26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75E1-F9B0-45E0-8C11-310D644F5C19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1FC-A6A4-48BE-8DEA-90C72E83C9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75E1-F9B0-45E0-8C11-310D644F5C19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1FC-A6A4-48BE-8DEA-90C72E83C9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75E1-F9B0-45E0-8C11-310D644F5C19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1FC-A6A4-48BE-8DEA-90C72E83C9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75E1-F9B0-45E0-8C11-310D644F5C19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1FC-A6A4-48BE-8DEA-90C72E83C9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75E1-F9B0-45E0-8C11-310D644F5C19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1FC-A6A4-48BE-8DEA-90C72E83C9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75E1-F9B0-45E0-8C11-310D644F5C19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1FC-A6A4-48BE-8DEA-90C72E83C9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75E1-F9B0-45E0-8C11-310D644F5C19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1FC-A6A4-48BE-8DEA-90C72E83C9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75E1-F9B0-45E0-8C11-310D644F5C19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1FC-A6A4-48BE-8DEA-90C72E83C9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75E1-F9B0-45E0-8C11-310D644F5C19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1FC-A6A4-48BE-8DEA-90C72E83C9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75E1-F9B0-45E0-8C11-310D644F5C19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1FC-A6A4-48BE-8DEA-90C72E83C9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75E1-F9B0-45E0-8C11-310D644F5C19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1FC-A6A4-48BE-8DEA-90C72E83C9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C75E1-F9B0-45E0-8C11-310D644F5C19}" type="datetimeFigureOut">
              <a:rPr lang="ru-RU" smtClean="0"/>
              <a:t>26.12.2021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B41FC-A6A4-48BE-8DEA-90C72E83C9DB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03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31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3571877"/>
            <a:ext cx="8201028" cy="157163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Итоговая аттестация по курсу «Аналитик: искусство управлять данными»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00694" y="5857892"/>
            <a:ext cx="3429024" cy="752468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 слушатель курса: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Анастасия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Бедарева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199" y="528875"/>
            <a:ext cx="8229600" cy="778098"/>
          </a:xfrm>
        </p:spPr>
        <p:txBody>
          <a:bodyPr>
            <a:normAutofit fontScale="90000"/>
          </a:bodyPr>
          <a:lstStyle/>
          <a:p>
            <a:pPr algn="l"/>
            <a:r>
              <a:rPr lang="ru-RU" b="1" i="0" dirty="0">
                <a:effectLst/>
                <a:latin typeface="Roboto" panose="02000000000000000000" pitchFamily="2" charset="0"/>
              </a:rPr>
              <a:t>Экспоненциальное сглаживание</a:t>
            </a:r>
            <a:br>
              <a:rPr lang="ru-RU" b="1" dirty="0"/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C8DCD3C-3D7A-403B-8660-5125A6AE2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276872"/>
            <a:ext cx="8121777" cy="4525963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1B7482C-2998-4AAC-883B-2BB2BBE9207F}"/>
              </a:ext>
            </a:extLst>
          </p:cNvPr>
          <p:cNvSpPr txBox="1">
            <a:spLocks/>
          </p:cNvSpPr>
          <p:nvPr/>
        </p:nvSpPr>
        <p:spPr>
          <a:xfrm>
            <a:off x="403288" y="1305969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Предсказание при помощи Экспоненциального сглаживания, показало, что уровень заболевания останется на прежнем уровне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734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7B7DF-AA95-4AB8-BA79-80418E896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404664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 проделанной работы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71E3D-5C70-4836-964C-D6CF53E35A15}"/>
              </a:ext>
            </a:extLst>
          </p:cNvPr>
          <p:cNvSpPr txBox="1"/>
          <p:nvPr/>
        </p:nvSpPr>
        <p:spPr>
          <a:xfrm>
            <a:off x="971600" y="2060848"/>
            <a:ext cx="73448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effectLst/>
                <a:latin typeface="Courier New" panose="02070309020205020404" pitchFamily="49" charset="0"/>
              </a:rPr>
              <a:t>В Итоговой работе мы использовали три метода прогнозирования (SARIMA, PROPHET и "Экспоненциальное сглаживание"). Для прогнозирования брали временной отрезок равный 10 дням. Методы SARIMA и "Экспоненциальное сглаживание" показали одинаковый результат, согласно которому количество новых заболевших в Афганистане не увеличится. Метод PROPHET указал что количество заболевших резко пойдет на спад.</a:t>
            </a:r>
          </a:p>
          <a:p>
            <a:r>
              <a:rPr lang="ru-RU" b="0" dirty="0"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ru-RU" b="0" dirty="0">
                <a:effectLst/>
                <a:latin typeface="Courier New" panose="02070309020205020404" pitchFamily="49" charset="0"/>
              </a:rPr>
              <a:t>Мой результат такой: Если два метода дают одинаковый результат, будем считать, что</a:t>
            </a:r>
          </a:p>
          <a:p>
            <a:r>
              <a:rPr lang="ru-RU" b="0" dirty="0">
                <a:effectLst/>
                <a:latin typeface="Courier New" panose="02070309020205020404" pitchFamily="49" charset="0"/>
              </a:rPr>
              <a:t>количество заболевших в Афганистане, в течение 10 дней не увеличится.</a:t>
            </a:r>
          </a:p>
        </p:txBody>
      </p:sp>
    </p:spTree>
    <p:extLst>
      <p:ext uri="{BB962C8B-B14F-4D97-AF65-F5344CB8AC3E}">
        <p14:creationId xmlns:p14="http://schemas.microsoft.com/office/powerpoint/2010/main" val="2022966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03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31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3571877"/>
            <a:ext cx="8201028" cy="1571635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00694" y="5857892"/>
            <a:ext cx="3429024" cy="752468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 слушатель курса: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Анастасия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Бедарева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58204" cy="2286016"/>
          </a:xfrm>
        </p:spPr>
        <p:txBody>
          <a:bodyPr>
            <a:noAutofit/>
          </a:bodyPr>
          <a:lstStyle/>
          <a:p>
            <a:pPr algn="l"/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Цель проекта: </a:t>
            </a:r>
            <a:br>
              <a:rPr lang="ru-RU" sz="2500" dirty="0">
                <a:latin typeface="Times New Roman" pitchFamily="18" charset="0"/>
                <a:cs typeface="Times New Roman" pitchFamily="18" charset="0"/>
              </a:rPr>
            </a:b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провести анализ данных о заболеваемости, предложить и настроить прогностическую модель, выполнить прогноз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распространения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Covid-19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 в Афганистане.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3071810"/>
            <a:ext cx="7972452" cy="235745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План проекта: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введение в проект;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определение проблемы анализа данных;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источники информации;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предварительный (разведочный) анализ;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использование моделей для анализа данных;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итоговая оценка модели прогнозирования, составление прогнозов.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>
                <a:latin typeface="Times New Roman" pitchFamily="18" charset="0"/>
                <a:cs typeface="Times New Roman" pitchFamily="18" charset="0"/>
              </a:rPr>
              <a:t>Введение в проект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COVID-19 - это вызывающий заболевание</a:t>
            </a:r>
          </a:p>
          <a:p>
            <a:pPr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штамм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коронавируса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появившийся в декабре</a:t>
            </a:r>
          </a:p>
          <a:p>
            <a:pPr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года и приведший к продолжающейся</a:t>
            </a:r>
          </a:p>
          <a:p>
            <a:pPr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глобальной пандемии. Возможность</a:t>
            </a:r>
          </a:p>
          <a:p>
            <a:pPr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предвидеть путь пандемии имеет решающее</a:t>
            </a:r>
          </a:p>
          <a:p>
            <a:pPr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значение. Это важно для того, чтобы</a:t>
            </a:r>
          </a:p>
          <a:p>
            <a:pPr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определить, как бороться, и отследить его</a:t>
            </a:r>
          </a:p>
          <a:p>
            <a:pPr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распространение.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143000"/>
          </a:xfrm>
        </p:spPr>
        <p:txBody>
          <a:bodyPr/>
          <a:lstStyle/>
          <a:p>
            <a:pPr algn="l"/>
            <a:r>
              <a:rPr lang="ru-RU" dirty="0">
                <a:latin typeface="Times New Roman" pitchFamily="18" charset="0"/>
                <a:cs typeface="Times New Roman" pitchFamily="18" charset="0"/>
              </a:rPr>
              <a:t>Источники информации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214554"/>
            <a:ext cx="8229600" cy="361474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была взята с интернет ресурса </a:t>
            </a:r>
            <a:r>
              <a:rPr lang="en-US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'https://raw.githubusercontent.com/</a:t>
            </a:r>
            <a:r>
              <a:rPr lang="en-US" sz="3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owid</a:t>
            </a:r>
            <a:r>
              <a:rPr lang="en-US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/covid-19-data/master/public/data/owid-covid-data.csv’</a:t>
            </a:r>
            <a:r>
              <a:rPr lang="ru-RU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r>
              <a:rPr lang="ru-RU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данном сайте содержится статистика о распространении заболевания  Со</a:t>
            </a:r>
            <a:r>
              <a:rPr lang="en-US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</a:t>
            </a:r>
            <a:r>
              <a:rPr lang="ru-RU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-19 в различных странах.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latin typeface="Times New Roman" pitchFamily="18" charset="0"/>
                <a:cs typeface="Times New Roman" pitchFamily="18" charset="0"/>
              </a:rPr>
              <a:t>Определение проблемы анализа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085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заключалась в том, что  данные предоставляют большой объем информации, в данных присутствуют пустые значения, типы данных определяются как «объект», который не пригоден для обработки данных.</a:t>
            </a:r>
          </a:p>
          <a:p>
            <a:pPr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Пути решения: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Фильтрация по стране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информации необходимой для анализа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Замена пустых значений на 0.</a:t>
            </a:r>
          </a:p>
          <a:p>
            <a:pPr marL="457200" indent="-457200"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типа данных колонок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endParaRPr lang="ru-RU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677F6-22C7-4CF3-BAD0-D26623634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20" y="332656"/>
            <a:ext cx="7772400" cy="627593"/>
          </a:xfrm>
        </p:spPr>
        <p:txBody>
          <a:bodyPr>
            <a:no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Построили графики заболевания для обобщения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4CDC55-FDB7-4D7B-9C96-5F78F15C6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77233"/>
            <a:ext cx="8172400" cy="4195983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22C2C152-ADC1-4088-89A4-3DF06DC68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380" y="5068698"/>
            <a:ext cx="7772400" cy="152865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Предварительный анализ данных показал, что в Афганистане наблюдались три скачка заболевания:</a:t>
            </a:r>
          </a:p>
          <a:p>
            <a:pPr algn="l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май – июль 2020 года</a:t>
            </a:r>
          </a:p>
          <a:p>
            <a:pPr algn="l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декабрь 2020 – январь 2021 </a:t>
            </a:r>
          </a:p>
          <a:p>
            <a:pPr algn="l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май  - сентябрь 2021</a:t>
            </a:r>
          </a:p>
          <a:p>
            <a:pPr algn="l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52455-2955-4E6F-BE10-873B96CCF42D}"/>
              </a:ext>
            </a:extLst>
          </p:cNvPr>
          <p:cNvSpPr txBox="1"/>
          <p:nvPr/>
        </p:nvSpPr>
        <p:spPr>
          <a:xfrm>
            <a:off x="4932040" y="622801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данных присутствует сезонность.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73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54847"/>
            <a:ext cx="8507288" cy="760419"/>
          </a:xfrm>
        </p:spPr>
        <p:txBody>
          <a:bodyPr>
            <a:noAutofit/>
          </a:bodyPr>
          <a:lstStyle/>
          <a:p>
            <a:r>
              <a:rPr lang="ru-RU" sz="3500" dirty="0">
                <a:latin typeface="Times New Roman" pitchFamily="18" charset="0"/>
                <a:cs typeface="Times New Roman" pitchFamily="18" charset="0"/>
              </a:rPr>
              <a:t>При анализе данных были использованы три метода прогнозирования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7452" y="1727372"/>
            <a:ext cx="2282128" cy="639762"/>
          </a:xfrm>
        </p:spPr>
        <p:txBody>
          <a:bodyPr anchor="ctr"/>
          <a:lstStyle/>
          <a:p>
            <a:pPr algn="ctr"/>
            <a:r>
              <a:rPr lang="en-US" dirty="0" err="1"/>
              <a:t>Sarima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283516" y="2450593"/>
            <a:ext cx="2776316" cy="241794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Сезонное </a:t>
            </a:r>
            <a:r>
              <a:rPr lang="ru-RU" sz="25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авторегрессионное</a:t>
            </a:r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интегрированное скользящее среднее, SARIMA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336686" y="1665197"/>
            <a:ext cx="2057458" cy="639762"/>
          </a:xfrm>
        </p:spPr>
        <p:txBody>
          <a:bodyPr anchor="ctr"/>
          <a:lstStyle/>
          <a:p>
            <a:pPr algn="ctr"/>
            <a:r>
              <a:rPr lang="en-US" dirty="0" err="1"/>
              <a:t>Propet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609993" y="1815195"/>
            <a:ext cx="3138297" cy="76041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b="1" i="0" dirty="0">
                <a:effectLst/>
                <a:latin typeface="Roboto" panose="02000000000000000000" pitchFamily="2" charset="0"/>
              </a:rPr>
              <a:t>Экспоненциальное сглаживание</a:t>
            </a:r>
            <a:endParaRPr lang="ru-RU" b="1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60952FAE-9FAA-4AD8-8965-0B89ED0A51FE}"/>
              </a:ext>
            </a:extLst>
          </p:cNvPr>
          <p:cNvSpPr txBox="1">
            <a:spLocks/>
          </p:cNvSpPr>
          <p:nvPr/>
        </p:nvSpPr>
        <p:spPr>
          <a:xfrm>
            <a:off x="3130346" y="2451216"/>
            <a:ext cx="2776316" cy="2417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предназначенный для прогнозирования временных рядов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одержимое 3">
            <a:extLst>
              <a:ext uri="{FF2B5EF4-FFF2-40B4-BE49-F238E27FC236}">
                <a16:creationId xmlns:a16="http://schemas.microsoft.com/office/drawing/2014/main" id="{D673FB5C-DEF4-4785-B5DD-B7B16C25CA9D}"/>
              </a:ext>
            </a:extLst>
          </p:cNvPr>
          <p:cNvSpPr txBox="1">
            <a:spLocks/>
          </p:cNvSpPr>
          <p:nvPr/>
        </p:nvSpPr>
        <p:spPr>
          <a:xfrm>
            <a:off x="3304030" y="2410193"/>
            <a:ext cx="2602632" cy="161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ru-RU" sz="2000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4297F0A6-4B4C-4A53-BE23-7659EAC9CE43}"/>
              </a:ext>
            </a:extLst>
          </p:cNvPr>
          <p:cNvSpPr txBox="1">
            <a:spLocks/>
          </p:cNvSpPr>
          <p:nvPr/>
        </p:nvSpPr>
        <p:spPr>
          <a:xfrm>
            <a:off x="5881132" y="2595663"/>
            <a:ext cx="2776316" cy="2417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 математического преобразования, используемый при прогнозировании временных рядов</a:t>
            </a:r>
            <a:endParaRPr lang="ru-RU" sz="25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Sarima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3D1E0-677B-4919-A96B-84067D5B986D}"/>
              </a:ext>
            </a:extLst>
          </p:cNvPr>
          <p:cNvSpPr txBox="1"/>
          <p:nvPr/>
        </p:nvSpPr>
        <p:spPr>
          <a:xfrm>
            <a:off x="539552" y="1412776"/>
            <a:ext cx="822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ru-RU" b="1" dirty="0"/>
              <a:t>Предсказание при помощи </a:t>
            </a:r>
            <a:r>
              <a:rPr lang="en-US" b="1" dirty="0" err="1"/>
              <a:t>Sarima</a:t>
            </a:r>
            <a:r>
              <a:rPr lang="ru-RU" b="1" dirty="0"/>
              <a:t>, показало, что уровень заболевания останется на прежнем уровне</a:t>
            </a:r>
            <a:r>
              <a:rPr lang="en-US" b="1" dirty="0"/>
              <a:t> </a:t>
            </a:r>
            <a:endParaRPr lang="ru-RU" b="1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FA5059DF-4715-4396-9BD3-4A65AC6E6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28898"/>
            <a:ext cx="8229600" cy="452287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Propet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36AAF38-ABA0-4E81-B980-681F1993B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65762"/>
            <a:ext cx="8229600" cy="4417600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2ED346B-A383-43AF-A689-D8BFEBD88E81}"/>
              </a:ext>
            </a:extLst>
          </p:cNvPr>
          <p:cNvSpPr txBox="1">
            <a:spLocks/>
          </p:cNvSpPr>
          <p:nvPr/>
        </p:nvSpPr>
        <p:spPr>
          <a:xfrm>
            <a:off x="484596" y="126876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Метод </a:t>
            </a:r>
            <a:r>
              <a:rPr lang="en-US" dirty="0" err="1"/>
              <a:t>Propet</a:t>
            </a:r>
            <a:r>
              <a:rPr lang="ru-RU" dirty="0"/>
              <a:t> предсказал, что в Афганистане произойдет резкий спад уровня заболевания</a:t>
            </a:r>
          </a:p>
        </p:txBody>
      </p:sp>
    </p:spTree>
    <p:extLst>
      <p:ext uri="{BB962C8B-B14F-4D97-AF65-F5344CB8AC3E}">
        <p14:creationId xmlns:p14="http://schemas.microsoft.com/office/powerpoint/2010/main" val="28081343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452</Words>
  <Application>Microsoft Office PowerPoint</Application>
  <PresentationFormat>Экран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Roboto</vt:lpstr>
      <vt:lpstr>Times New Roman</vt:lpstr>
      <vt:lpstr>Тема Office</vt:lpstr>
      <vt:lpstr>Итоговая аттестация по курсу «Аналитик: искусство управлять данными»</vt:lpstr>
      <vt:lpstr>Цель проекта:  провести анализ данных о заболеваемости, предложить и настроить прогностическую модель, выполнить прогноз  распространения Covid-19 в Афганистане.</vt:lpstr>
      <vt:lpstr>Введение в проект</vt:lpstr>
      <vt:lpstr>Источники информации</vt:lpstr>
      <vt:lpstr>Определение проблемы анализа данных</vt:lpstr>
      <vt:lpstr>Построили графики заболевания для обобщения данных</vt:lpstr>
      <vt:lpstr>При анализе данных были использованы три метода прогнозирования</vt:lpstr>
      <vt:lpstr>Sarima</vt:lpstr>
      <vt:lpstr>Propet</vt:lpstr>
      <vt:lpstr>Экспоненциальное сглаживание </vt:lpstr>
      <vt:lpstr>Итог проделанной работы</vt:lpstr>
      <vt:lpstr>Спасибо за внимание!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Итоговая аттестация по курсу «Аналитик: искусство управлять данными»</dc:title>
  <dc:creator>LawyerUTIS</dc:creator>
  <cp:lastModifiedBy>Пользователь</cp:lastModifiedBy>
  <cp:revision>21</cp:revision>
  <dcterms:created xsi:type="dcterms:W3CDTF">2021-12-21T02:20:59Z</dcterms:created>
  <dcterms:modified xsi:type="dcterms:W3CDTF">2021-12-26T01:45:39Z</dcterms:modified>
</cp:coreProperties>
</file>