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7.jpeg" ContentType="image/jpe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6.png" ContentType="image/png"/>
  <Override PartName="/ppt/media/image11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53.jpeg" ContentType="image/jpeg"/>
  <Override PartName="/ppt/media/image4.png" ContentType="image/png"/>
  <Override PartName="/ppt/media/image3.png" ContentType="image/png"/>
  <Override PartName="/ppt/media/image6.png" ContentType="image/png"/>
  <Override PartName="/ppt/media/image24.jpeg" ContentType="image/jpeg"/>
  <Override PartName="/ppt/media/image27.gif" ContentType="image/gif"/>
  <Override PartName="/ppt/media/image19.png" ContentType="image/png"/>
  <Override PartName="/ppt/media/image3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10000" spc="797" strike="noStrike" cap="all">
                <a:solidFill>
                  <a:srgbClr val="0b082e"/>
                </a:solidFill>
                <a:latin typeface="Impact"/>
              </a:rPr>
              <a:t>Click to edit Master title style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B4A963-42AE-446B-BA06-ED34FB61A531}" type="datetime">
              <a:rPr b="0" lang="en-AU" sz="1200" spc="-1" strike="noStrike">
                <a:solidFill>
                  <a:srgbClr val="317888"/>
                </a:solidFill>
                <a:latin typeface="Gill Sans MT"/>
              </a:rPr>
              <a:t>16/10/18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83C6F5-3263-4B5D-B924-84F89A9D0DD6}" type="slidenum">
              <a:rPr b="0" lang="en-AU" sz="1200" spc="-1" strike="noStrike">
                <a:solidFill>
                  <a:srgbClr val="317888"/>
                </a:solidFill>
                <a:latin typeface="Gill Sans MT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latin typeface="Impact"/>
              </a:rPr>
              <a:t>Click to edit Master title style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Edit Master text styles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Gill Sans MT"/>
              <a:buChar char="–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C1F0046-CB71-44D2-B934-EF25327E81FF}" type="datetime">
              <a:rPr b="0" lang="en-AU" sz="1200" spc="-1" strike="noStrike">
                <a:solidFill>
                  <a:srgbClr val="595959"/>
                </a:solidFill>
                <a:latin typeface="Gill Sans MT"/>
              </a:rPr>
              <a:t>16/10/18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68C7A5-66FA-4DDD-834E-24DCA262067C}" type="slidenum">
              <a:rPr b="0" lang="en-AU" sz="1200" spc="-1" strike="noStrike">
                <a:solidFill>
                  <a:srgbClr val="595959"/>
                </a:solidFill>
                <a:latin typeface="Gill Sans MT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199" strike="noStrike" cap="all">
                <a:solidFill>
                  <a:srgbClr val="0b082e"/>
                </a:solidFill>
                <a:latin typeface="Impac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6563ED-728C-419F-AEFD-546E842B1D78}" type="datetime">
              <a:rPr b="0" lang="en-AU" sz="1200" spc="-1" strike="noStrike">
                <a:solidFill>
                  <a:srgbClr val="595959"/>
                </a:solidFill>
                <a:latin typeface="Gill Sans MT"/>
              </a:rPr>
              <a:t>16/10/18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1EE6D3-6460-4A11-B689-A47A8DD5C48F}" type="slidenum">
              <a:rPr b="0" lang="en-AU" sz="1200" spc="-1" strike="noStrike">
                <a:solidFill>
                  <a:srgbClr val="595959"/>
                </a:solidFill>
                <a:latin typeface="Gill Sans MT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jpe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gif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 flipH="1">
            <a:off x="141120" y="0"/>
            <a:ext cx="7789320" cy="6857640"/>
          </a:xfrm>
          <a:custGeom>
            <a:avLst/>
            <a:gdLst/>
            <a:ahLst/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3"/>
          <p:cNvSpPr txBox="1"/>
          <p:nvPr/>
        </p:nvSpPr>
        <p:spPr>
          <a:xfrm>
            <a:off x="927000" y="1231920"/>
            <a:ext cx="5489640" cy="4338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10000" spc="199" strike="noStrike" cap="all">
                <a:solidFill>
                  <a:srgbClr val="0b082e"/>
                </a:solidFill>
                <a:latin typeface="Impact"/>
              </a:rPr>
              <a:t>INDUSTRY PROJECT 3b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Graphic 71" descr=""/>
          <p:cNvPicPr/>
          <p:nvPr/>
        </p:nvPicPr>
        <p:blipFill>
          <a:blip r:embed="rId1"/>
          <a:stretch/>
        </p:blipFill>
        <p:spPr>
          <a:xfrm>
            <a:off x="7552800" y="1433520"/>
            <a:ext cx="3995280" cy="39952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Picture 4" descr=""/>
          <p:cNvPicPr/>
          <p:nvPr/>
        </p:nvPicPr>
        <p:blipFill>
          <a:blip r:embed="rId2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138" name="Picture 8" descr=""/>
          <p:cNvPicPr/>
          <p:nvPr/>
        </p:nvPicPr>
        <p:blipFill>
          <a:blip r:embed="rId3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684080" y="100584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>
                <a:solidFill>
                  <a:srgbClr val="0b082e"/>
                </a:solidFill>
                <a:latin typeface="Impact"/>
              </a:rPr>
              <a:t>Structural View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684080" y="287604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Entities and what are their relationship in our project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220" name="Picture 5" descr=""/>
          <p:cNvPicPr/>
          <p:nvPr/>
        </p:nvPicPr>
        <p:blipFill>
          <a:blip r:embed="rId2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223" name="Picture -1022" descr=""/>
          <p:cNvPicPr/>
          <p:nvPr/>
        </p:nvPicPr>
        <p:blipFill>
          <a:blip r:embed="rId1"/>
          <a:stretch/>
        </p:blipFill>
        <p:spPr>
          <a:xfrm>
            <a:off x="1114560" y="0"/>
            <a:ext cx="10152360" cy="68637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Picture 5" descr=""/>
          <p:cNvPicPr/>
          <p:nvPr/>
        </p:nvPicPr>
        <p:blipFill>
          <a:blip r:embed="rId1"/>
          <a:stretch/>
        </p:blipFill>
        <p:spPr>
          <a:xfrm>
            <a:off x="1910880" y="0"/>
            <a:ext cx="8305920" cy="6859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6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5100" spc="199" strike="noStrike">
                <a:solidFill>
                  <a:srgbClr val="0b082e"/>
                </a:solidFill>
                <a:latin typeface="Impact"/>
              </a:rPr>
              <a:t>System Implementation/Software Demonstration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30" name="Group 2"/>
          <p:cNvGrpSpPr/>
          <p:nvPr/>
        </p:nvGrpSpPr>
        <p:grpSpPr>
          <a:xfrm>
            <a:off x="1255680" y="2051640"/>
            <a:ext cx="10169640" cy="3531960"/>
            <a:chOff x="1255680" y="2051640"/>
            <a:chExt cx="10169640" cy="3531960"/>
          </a:xfrm>
        </p:grpSpPr>
        <p:sp>
          <p:nvSpPr>
            <p:cNvPr id="231" name="CustomShape 3"/>
            <p:cNvSpPr/>
            <p:nvPr/>
          </p:nvSpPr>
          <p:spPr>
            <a:xfrm rot="16200000">
              <a:off x="286920" y="3020040"/>
              <a:ext cx="3531960" cy="15948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38960" bIns="139680" anchor="ctr" vert="vert" rot="5400000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AU" sz="2200" spc="-1" strike="noStrike">
                  <a:solidFill>
                    <a:srgbClr val="ffffff"/>
                  </a:solidFill>
                  <a:latin typeface="Gill Sans MT"/>
                </a:rPr>
                <a:t>Staff/Admin login</a:t>
              </a:r>
              <a:endParaRPr b="0" lang="en-AU" sz="2200" spc="-1" strike="noStrike">
                <a:latin typeface="Arial"/>
              </a:endParaRPr>
            </a:p>
          </p:txBody>
        </p:sp>
        <p:sp>
          <p:nvSpPr>
            <p:cNvPr id="232" name="CustomShape 4"/>
            <p:cNvSpPr/>
            <p:nvPr/>
          </p:nvSpPr>
          <p:spPr>
            <a:xfrm rot="16200000">
              <a:off x="2001960" y="3020040"/>
              <a:ext cx="3531960" cy="15948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38960" bIns="139680" anchor="ctr" vert="vert" rot="5400000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AU" sz="2200" spc="-1" strike="noStrike">
                  <a:solidFill>
                    <a:srgbClr val="ffffff"/>
                  </a:solidFill>
                  <a:latin typeface="Gill Sans MT"/>
                </a:rPr>
                <a:t>View Staff</a:t>
              </a:r>
              <a:endParaRPr b="0" lang="en-AU" sz="2200" spc="-1" strike="noStrike">
                <a:latin typeface="Arial"/>
              </a:endParaRPr>
            </a:p>
          </p:txBody>
        </p:sp>
        <p:sp>
          <p:nvSpPr>
            <p:cNvPr id="233" name="CustomShape 5"/>
            <p:cNvSpPr/>
            <p:nvPr/>
          </p:nvSpPr>
          <p:spPr>
            <a:xfrm rot="16200000">
              <a:off x="3717000" y="3020040"/>
              <a:ext cx="3531960" cy="15948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38960" bIns="139680" anchor="ctr" vert="vert" rot="5400000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AU" sz="2200" spc="-1" strike="noStrike">
                  <a:solidFill>
                    <a:srgbClr val="ffffff"/>
                  </a:solidFill>
                  <a:latin typeface="Gill Sans MT"/>
                </a:rPr>
                <a:t>Search Customer</a:t>
              </a:r>
              <a:endParaRPr b="0" lang="en-AU" sz="2200" spc="-1" strike="noStrike">
                <a:latin typeface="Arial"/>
              </a:endParaRPr>
            </a:p>
          </p:txBody>
        </p:sp>
        <p:sp>
          <p:nvSpPr>
            <p:cNvPr id="234" name="CustomShape 6"/>
            <p:cNvSpPr/>
            <p:nvPr/>
          </p:nvSpPr>
          <p:spPr>
            <a:xfrm rot="16200000">
              <a:off x="5432040" y="3020040"/>
              <a:ext cx="3531960" cy="15948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38960" bIns="139680" anchor="ctr" vert="vert" rot="5400000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AU" sz="2200" spc="-1" strike="noStrike">
                  <a:solidFill>
                    <a:srgbClr val="ffffff"/>
                  </a:solidFill>
                  <a:latin typeface="Gill Sans MT"/>
                </a:rPr>
                <a:t>Customer Info</a:t>
              </a:r>
              <a:endParaRPr b="0" lang="en-AU" sz="2200" spc="-1" strike="noStrike">
                <a:latin typeface="Arial"/>
              </a:endParaRPr>
            </a:p>
          </p:txBody>
        </p:sp>
        <p:sp>
          <p:nvSpPr>
            <p:cNvPr id="235" name="CustomShape 7"/>
            <p:cNvSpPr/>
            <p:nvPr/>
          </p:nvSpPr>
          <p:spPr>
            <a:xfrm rot="16200000">
              <a:off x="7146720" y="3020040"/>
              <a:ext cx="3531960" cy="15948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38960" bIns="139680" anchor="ctr" vert="vert" rot="5400000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AU" sz="2200" spc="-1" strike="noStrike">
                  <a:solidFill>
                    <a:srgbClr val="ffffff"/>
                  </a:solidFill>
                  <a:latin typeface="Gill Sans MT"/>
                </a:rPr>
                <a:t>Add/Delete Staff</a:t>
              </a:r>
              <a:endParaRPr b="0" lang="en-AU" sz="2200" spc="-1" strike="noStrike">
                <a:latin typeface="Arial"/>
              </a:endParaRPr>
            </a:p>
          </p:txBody>
        </p:sp>
        <p:sp>
          <p:nvSpPr>
            <p:cNvPr id="236" name="CustomShape 8"/>
            <p:cNvSpPr/>
            <p:nvPr/>
          </p:nvSpPr>
          <p:spPr>
            <a:xfrm rot="16200000">
              <a:off x="8861760" y="3020040"/>
              <a:ext cx="3531960" cy="1594800"/>
            </a:xfrm>
            <a:prstGeom prst="flowChartManualOperation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0" rIns="0" tIns="138960" bIns="139680" anchor="ctr" vert="vert" rot="5400000"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b="0" lang="en-AU" sz="2200" spc="-1" strike="noStrike">
                  <a:solidFill>
                    <a:srgbClr val="ffffff"/>
                  </a:solidFill>
                  <a:latin typeface="Gill Sans MT"/>
                </a:rPr>
                <a:t>Usability Test</a:t>
              </a:r>
              <a:endParaRPr b="0" lang="en-AU" sz="2200" spc="-1" strike="noStrike">
                <a:latin typeface="Arial"/>
              </a:endParaRPr>
            </a:p>
          </p:txBody>
        </p:sp>
      </p:grpSp>
      <p:grpSp>
        <p:nvGrpSpPr>
          <p:cNvPr id="237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38" name="Picture 4" descr=""/>
          <p:cNvPicPr/>
          <p:nvPr/>
        </p:nvPicPr>
        <p:blipFill>
          <a:blip r:embed="rId2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239" name="Picture 5" descr=""/>
          <p:cNvPicPr/>
          <p:nvPr/>
        </p:nvPicPr>
        <p:blipFill>
          <a:blip r:embed="rId3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082e">
            <a:alpha val="1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601280" y="446760"/>
            <a:ext cx="5651280" cy="168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br/>
            <a:r>
              <a:rPr b="0" lang="en-US" sz="5100" spc="199" strike="noStrike">
                <a:solidFill>
                  <a:srgbClr val="f3f3f2"/>
                </a:solidFill>
                <a:latin typeface="Impact"/>
              </a:rPr>
              <a:t>Usability Test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41" name="Content Placeholder 8" descr=""/>
          <p:cNvPicPr/>
          <p:nvPr/>
        </p:nvPicPr>
        <p:blipFill>
          <a:blip r:embed="rId1"/>
          <a:stretch/>
        </p:blipFill>
        <p:spPr>
          <a:xfrm>
            <a:off x="2731680" y="2917440"/>
            <a:ext cx="7312320" cy="2161080"/>
          </a:xfrm>
          <a:prstGeom prst="rect">
            <a:avLst/>
          </a:prstGeom>
          <a:ln>
            <a:noFill/>
          </a:ln>
        </p:spPr>
      </p:pic>
      <p:pic>
        <p:nvPicPr>
          <p:cNvPr id="242" name="Picture 10" descr=""/>
          <p:cNvPicPr/>
          <p:nvPr/>
        </p:nvPicPr>
        <p:blipFill>
          <a:blip r:embed="rId2"/>
          <a:stretch/>
        </p:blipFill>
        <p:spPr>
          <a:xfrm>
            <a:off x="9288720" y="249480"/>
            <a:ext cx="2209320" cy="20761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3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5" descr=""/>
          <p:cNvPicPr/>
          <p:nvPr/>
        </p:nvPicPr>
        <p:blipFill>
          <a:blip r:embed="rId2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  <p:sp>
        <p:nvSpPr>
          <p:cNvPr id="244" name="TextShape 1"/>
          <p:cNvSpPr txBox="1"/>
          <p:nvPr/>
        </p:nvSpPr>
        <p:spPr>
          <a:xfrm>
            <a:off x="1475280" y="42984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800" spc="199" strike="noStrike">
                <a:solidFill>
                  <a:srgbClr val="0b082e"/>
                </a:solidFill>
                <a:latin typeface="Impact"/>
              </a:rPr>
              <a:t>Agile &amp; Team Maturity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45" name="Group 2"/>
          <p:cNvGrpSpPr/>
          <p:nvPr/>
        </p:nvGrpSpPr>
        <p:grpSpPr>
          <a:xfrm>
            <a:off x="989280" y="2178720"/>
            <a:ext cx="9885960" cy="3699000"/>
            <a:chOff x="989280" y="2178720"/>
            <a:chExt cx="9885960" cy="3699000"/>
          </a:xfrm>
        </p:grpSpPr>
        <p:sp>
          <p:nvSpPr>
            <p:cNvPr id="246" name="CustomShape 3"/>
            <p:cNvSpPr/>
            <p:nvPr/>
          </p:nvSpPr>
          <p:spPr>
            <a:xfrm>
              <a:off x="989280" y="2178720"/>
              <a:ext cx="3697920" cy="369792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4200" rIns="34200" tIns="34200" bIns="3420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en-AU" sz="2700" spc="-1" strike="noStrike">
                  <a:solidFill>
                    <a:srgbClr val="ffffff"/>
                  </a:solidFill>
                  <a:latin typeface="Gill Sans MT"/>
                </a:rPr>
                <a:t>Agile methodologies</a:t>
              </a:r>
              <a:endParaRPr b="0" lang="en-AU" sz="2700" spc="-1" strike="noStrike">
                <a:latin typeface="Arial"/>
              </a:endParaRPr>
            </a:p>
            <a:p>
              <a:pPr lvl="1" marL="228600" indent="-228240">
                <a:lnSpc>
                  <a:spcPct val="90000"/>
                </a:lnSpc>
                <a:spcAft>
                  <a:spcPts val="31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AU" sz="2100" spc="-1" strike="noStrike">
                  <a:solidFill>
                    <a:srgbClr val="ffffff"/>
                  </a:solidFill>
                  <a:latin typeface="Gill Sans MT"/>
                </a:rPr>
                <a:t>Group meetings/ Sprints/Retrospective</a:t>
              </a:r>
              <a:endParaRPr b="0" lang="en-AU" sz="2100" spc="-1" strike="noStrike">
                <a:latin typeface="Arial"/>
              </a:endParaRPr>
            </a:p>
          </p:txBody>
        </p:sp>
        <p:sp>
          <p:nvSpPr>
            <p:cNvPr id="247" name="CustomShape 4"/>
            <p:cNvSpPr/>
            <p:nvPr/>
          </p:nvSpPr>
          <p:spPr>
            <a:xfrm rot="600">
              <a:off x="4634280" y="2497320"/>
              <a:ext cx="2701800" cy="124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5"/>
            <p:cNvSpPr/>
            <p:nvPr/>
          </p:nvSpPr>
          <p:spPr>
            <a:xfrm>
              <a:off x="7177320" y="2179800"/>
              <a:ext cx="3697920" cy="369792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4200" rIns="34200" tIns="34200" bIns="34200" anchor="ctr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en-AU" sz="2700" spc="-1" strike="noStrike">
                  <a:solidFill>
                    <a:srgbClr val="ffffff"/>
                  </a:solidFill>
                  <a:latin typeface="Gill Sans MT"/>
                </a:rPr>
                <a:t>Old/New comparison</a:t>
              </a:r>
              <a:endParaRPr b="0" lang="en-AU" sz="2700" spc="-1" strike="noStrike">
                <a:latin typeface="Arial"/>
              </a:endParaRPr>
            </a:p>
          </p:txBody>
        </p:sp>
        <p:sp>
          <p:nvSpPr>
            <p:cNvPr id="249" name="CustomShape 6"/>
            <p:cNvSpPr/>
            <p:nvPr/>
          </p:nvSpPr>
          <p:spPr>
            <a:xfrm rot="10800600">
              <a:off x="4524120" y="4335480"/>
              <a:ext cx="2702520" cy="124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51" name="Picture 4" descr=""/>
          <p:cNvPicPr/>
          <p:nvPr/>
        </p:nvPicPr>
        <p:blipFill>
          <a:blip r:embed="rId3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5799240" y="1874520"/>
            <a:ext cx="6392160" cy="3593880"/>
          </a:xfrm>
          <a:prstGeom prst="rect">
            <a:avLst/>
          </a:prstGeom>
          <a:ln>
            <a:noFill/>
          </a:ln>
        </p:spPr>
      </p:pic>
      <p:pic>
        <p:nvPicPr>
          <p:cNvPr id="254" name="Picture 3" descr=""/>
          <p:cNvPicPr/>
          <p:nvPr/>
        </p:nvPicPr>
        <p:blipFill>
          <a:blip r:embed="rId2"/>
          <a:stretch/>
        </p:blipFill>
        <p:spPr>
          <a:xfrm>
            <a:off x="-295200" y="2568960"/>
            <a:ext cx="6094080" cy="4590720"/>
          </a:xfrm>
          <a:prstGeom prst="rect">
            <a:avLst/>
          </a:prstGeom>
          <a:ln>
            <a:noFill/>
          </a:ln>
        </p:spPr>
      </p:pic>
      <p:pic>
        <p:nvPicPr>
          <p:cNvPr id="255" name="Picture 4" descr=""/>
          <p:cNvPicPr/>
          <p:nvPr/>
        </p:nvPicPr>
        <p:blipFill>
          <a:blip r:embed="rId3"/>
          <a:stretch/>
        </p:blipFill>
        <p:spPr>
          <a:xfrm>
            <a:off x="390600" y="0"/>
            <a:ext cx="4953960" cy="36302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7" name="内容占位符 3" descr=""/>
          <p:cNvPicPr/>
          <p:nvPr/>
        </p:nvPicPr>
        <p:blipFill>
          <a:blip r:embed="rId1"/>
          <a:stretch/>
        </p:blipFill>
        <p:spPr>
          <a:xfrm>
            <a:off x="0" y="0"/>
            <a:ext cx="5249160" cy="3824280"/>
          </a:xfrm>
          <a:prstGeom prst="rect">
            <a:avLst/>
          </a:prstGeom>
          <a:ln>
            <a:noFill/>
          </a:ln>
        </p:spPr>
      </p:pic>
      <p:pic>
        <p:nvPicPr>
          <p:cNvPr id="258" name="Picture 2" descr=""/>
          <p:cNvPicPr/>
          <p:nvPr/>
        </p:nvPicPr>
        <p:blipFill>
          <a:blip r:embed="rId2"/>
          <a:stretch/>
        </p:blipFill>
        <p:spPr>
          <a:xfrm>
            <a:off x="5011200" y="2820960"/>
            <a:ext cx="7180200" cy="40366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60" name="内容占位符 3" descr=""/>
          <p:cNvPicPr/>
          <p:nvPr/>
        </p:nvPicPr>
        <p:blipFill>
          <a:blip r:embed="rId1"/>
          <a:stretch/>
        </p:blipFill>
        <p:spPr>
          <a:xfrm>
            <a:off x="0" y="1470960"/>
            <a:ext cx="5684400" cy="3784320"/>
          </a:xfrm>
          <a:prstGeom prst="rect">
            <a:avLst/>
          </a:prstGeom>
          <a:ln>
            <a:noFill/>
          </a:ln>
        </p:spPr>
      </p:pic>
      <p:pic>
        <p:nvPicPr>
          <p:cNvPr id="261" name="Picture 2" descr=""/>
          <p:cNvPicPr/>
          <p:nvPr/>
        </p:nvPicPr>
        <p:blipFill>
          <a:blip r:embed="rId2"/>
          <a:stretch/>
        </p:blipFill>
        <p:spPr>
          <a:xfrm>
            <a:off x="5106600" y="0"/>
            <a:ext cx="7085160" cy="3983400"/>
          </a:xfrm>
          <a:prstGeom prst="rect">
            <a:avLst/>
          </a:prstGeom>
          <a:ln>
            <a:noFill/>
          </a:ln>
        </p:spPr>
      </p:pic>
      <p:pic>
        <p:nvPicPr>
          <p:cNvPr id="262" name="Picture 3" descr=""/>
          <p:cNvPicPr/>
          <p:nvPr/>
        </p:nvPicPr>
        <p:blipFill>
          <a:blip r:embed="rId3"/>
          <a:stretch/>
        </p:blipFill>
        <p:spPr>
          <a:xfrm>
            <a:off x="5106600" y="2874240"/>
            <a:ext cx="7085160" cy="3983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251000" y="59256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800" spc="199" strike="noStrike">
                <a:solidFill>
                  <a:srgbClr val="0b082e"/>
                </a:solidFill>
                <a:latin typeface="Impact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356480" y="177876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Ebrima"/>
                <a:ea typeface="Ebrima"/>
              </a:rPr>
              <a:t>What we have achieved/learned</a:t>
            </a:r>
            <a:endParaRPr b="0" lang="en-US" sz="21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Ebrima"/>
                <a:ea typeface="Ebrima"/>
              </a:rPr>
              <a:t>What to do next(some further improvement on our software)</a:t>
            </a:r>
            <a:endParaRPr b="0" lang="en-US" sz="21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7251840" y="71280"/>
            <a:ext cx="3596760" cy="2697480"/>
          </a:xfrm>
          <a:prstGeom prst="rect">
            <a:avLst/>
          </a:prstGeom>
          <a:ln>
            <a:noFill/>
          </a:ln>
        </p:spPr>
      </p:pic>
      <p:pic>
        <p:nvPicPr>
          <p:cNvPr id="266" name="Picture 4" descr=""/>
          <p:cNvPicPr/>
          <p:nvPr/>
        </p:nvPicPr>
        <p:blipFill>
          <a:blip r:embed="rId2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267" name="Picture 5" descr=""/>
          <p:cNvPicPr/>
          <p:nvPr/>
        </p:nvPicPr>
        <p:blipFill>
          <a:blip r:embed="rId3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  <p:sp>
        <p:nvSpPr>
          <p:cNvPr id="268" name="CustomShape 3"/>
          <p:cNvSpPr/>
          <p:nvPr/>
        </p:nvSpPr>
        <p:spPr>
          <a:xfrm>
            <a:off x="1189800" y="4038840"/>
            <a:ext cx="10177920" cy="1437120"/>
          </a:xfrm>
          <a:prstGeom prst="notched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51720" y="382320"/>
            <a:ext cx="5983920" cy="149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5100" spc="199" strike="noStrike" cap="all">
                <a:solidFill>
                  <a:srgbClr val="0b082e"/>
                </a:solidFill>
                <a:latin typeface="Impact"/>
              </a:rPr>
              <a:t>TEAM C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40" name="Group 2"/>
          <p:cNvGrpSpPr/>
          <p:nvPr/>
        </p:nvGrpSpPr>
        <p:grpSpPr>
          <a:xfrm>
            <a:off x="2696760" y="1953000"/>
            <a:ext cx="6847920" cy="4223520"/>
            <a:chOff x="2696760" y="1953000"/>
            <a:chExt cx="6847920" cy="4223520"/>
          </a:xfrm>
        </p:grpSpPr>
        <p:sp>
          <p:nvSpPr>
            <p:cNvPr id="141" name="CustomShape 3"/>
            <p:cNvSpPr/>
            <p:nvPr/>
          </p:nvSpPr>
          <p:spPr>
            <a:xfrm rot="10800000">
              <a:off x="2784960" y="1953000"/>
              <a:ext cx="6759720" cy="4223520"/>
            </a:xfrm>
            <a:prstGeom prst="homePlate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99080" rIns="1153080" tIns="106560" bIns="106560" rot="10800000"/>
            <a:p>
              <a:pPr>
                <a:lnSpc>
                  <a:spcPct val="90000"/>
                </a:lnSpc>
                <a:spcAft>
                  <a:spcPts val="981"/>
                </a:spcAft>
              </a:pPr>
              <a:endParaRPr b="0" lang="en-AU" sz="18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42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AU" sz="2800" spc="-1" strike="noStrike">
                  <a:solidFill>
                    <a:srgbClr val="ffffff"/>
                  </a:solidFill>
                  <a:latin typeface="Gill Sans MT"/>
                </a:rPr>
                <a:t>Anbei Jiang 18890655</a:t>
              </a:r>
              <a:endParaRPr b="0" lang="en-AU" sz="28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42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AU" sz="2800" spc="-1" strike="noStrike">
                  <a:solidFill>
                    <a:srgbClr val="ffffff"/>
                  </a:solidFill>
                  <a:latin typeface="Gill Sans MT"/>
                </a:rPr>
                <a:t>Bipin Suwal 18574078</a:t>
              </a:r>
              <a:endParaRPr b="0" lang="en-AU" sz="28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42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AU" sz="2800" spc="-1" strike="noStrike">
                  <a:solidFill>
                    <a:srgbClr val="ffffff"/>
                  </a:solidFill>
                  <a:latin typeface="Gill Sans MT"/>
                </a:rPr>
                <a:t>Zubair Hossain18726967</a:t>
              </a:r>
              <a:endParaRPr b="0" lang="en-AU" sz="28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42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AU" sz="2800" spc="-1" strike="noStrike">
                  <a:solidFill>
                    <a:srgbClr val="ffffff"/>
                  </a:solidFill>
                  <a:latin typeface="Gill Sans MT"/>
                </a:rPr>
                <a:t>Asif Ashuvo 18850437</a:t>
              </a:r>
              <a:endParaRPr b="0" lang="en-AU" sz="28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420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AU" sz="2800" spc="-1" strike="noStrike">
                  <a:solidFill>
                    <a:srgbClr val="ffffff"/>
                  </a:solidFill>
                  <a:latin typeface="Gill Sans MT"/>
                </a:rPr>
                <a:t>Mohammad Rabbani 18752367</a:t>
              </a:r>
              <a:endParaRPr b="0" lang="en-AU" sz="2800" spc="-1" strike="noStrike">
                <a:latin typeface="Arial"/>
              </a:endParaRPr>
            </a:p>
          </p:txBody>
        </p:sp>
        <p:sp>
          <p:nvSpPr>
            <p:cNvPr id="142" name="CustomShape 4"/>
            <p:cNvSpPr/>
            <p:nvPr/>
          </p:nvSpPr>
          <p:spPr>
            <a:xfrm>
              <a:off x="2696760" y="3111480"/>
              <a:ext cx="1798560" cy="1817640"/>
            </a:xfrm>
            <a:prstGeom prst="ellipse">
              <a:avLst/>
            </a:prstGeom>
            <a:blipFill rotWithShape="0">
              <a:blip r:embed="rId1"/>
              <a:stretch>
                <a:fillRect l="-986" t="0" r="-986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43" name="Group 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7548840" y="0"/>
            <a:ext cx="4642920" cy="6857640"/>
          </a:xfrm>
          <a:custGeom>
            <a:avLst/>
            <a:gdLst/>
            <a:ahLst/>
            <a:rect l="l" t="t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Graphic 6" descr=""/>
          <p:cNvPicPr/>
          <p:nvPr/>
        </p:nvPicPr>
        <p:blipFill>
          <a:blip r:embed="rId1"/>
          <a:stretch/>
        </p:blipFill>
        <p:spPr>
          <a:xfrm>
            <a:off x="7974000" y="1509480"/>
            <a:ext cx="3978000" cy="3978000"/>
          </a:xfrm>
          <a:prstGeom prst="rect">
            <a:avLst/>
          </a:prstGeom>
          <a:ln>
            <a:noFill/>
          </a:ln>
        </p:spPr>
      </p:pic>
      <p:sp>
        <p:nvSpPr>
          <p:cNvPr id="273" name="TextShape 4"/>
          <p:cNvSpPr txBox="1"/>
          <p:nvPr/>
        </p:nvSpPr>
        <p:spPr>
          <a:xfrm>
            <a:off x="1427400" y="1509480"/>
            <a:ext cx="7264800" cy="422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4800" spc="-1" strike="noStrike">
                <a:solidFill>
                  <a:srgbClr val="ffc000"/>
                </a:solidFill>
                <a:latin typeface="Gill Sans MT"/>
              </a:rPr>
              <a:t>Thank you for your attention!</a:t>
            </a:r>
            <a:endParaRPr b="0" lang="en-US" sz="48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b="0" lang="en-US" sz="4800" spc="-1" strike="noStrike">
                <a:solidFill>
                  <a:srgbClr val="ffc000"/>
                </a:solidFill>
                <a:latin typeface="Gill Sans MT"/>
              </a:rPr>
              <a:t>We appreciate your questions!</a:t>
            </a:r>
            <a:endParaRPr b="0" lang="en-US" sz="48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3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313720" y="702360"/>
            <a:ext cx="3384000" cy="540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199" strike="noStrike">
                <a:solidFill>
                  <a:srgbClr val="0b082e"/>
                </a:solidFill>
                <a:latin typeface="Impact"/>
              </a:rPr>
              <a:t>Today’s Outline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-1763640" y="-234000"/>
            <a:ext cx="12293640" cy="7279920"/>
            <a:chOff x="-1763640" y="-234000"/>
            <a:chExt cx="12293640" cy="7279920"/>
          </a:xfrm>
        </p:grpSpPr>
        <p:sp>
          <p:nvSpPr>
            <p:cNvPr id="146" name="CustomShape 3"/>
            <p:cNvSpPr/>
            <p:nvPr/>
          </p:nvSpPr>
          <p:spPr>
            <a:xfrm>
              <a:off x="-1763640" y="-234000"/>
              <a:ext cx="7279920" cy="7279920"/>
            </a:xfrm>
            <a:prstGeom prst="blockArc">
              <a:avLst>
                <a:gd name="adj1" fmla="val 18900000"/>
                <a:gd name="adj2" fmla="val 2700000"/>
                <a:gd name="adj3" fmla="val 297"/>
              </a:avLst>
            </a:prstGeom>
            <a:noFill/>
            <a:ln>
              <a:solidFill>
                <a:schemeClr val="accent5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7" name="CustomShape 4"/>
            <p:cNvSpPr/>
            <p:nvPr/>
          </p:nvSpPr>
          <p:spPr>
            <a:xfrm>
              <a:off x="4785840" y="986400"/>
              <a:ext cx="5744160" cy="569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45216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Client Introduction/Presentation Purpose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148" name="CustomShape 5"/>
            <p:cNvSpPr/>
            <p:nvPr/>
          </p:nvSpPr>
          <p:spPr>
            <a:xfrm>
              <a:off x="4430160" y="915480"/>
              <a:ext cx="711360" cy="7113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9" name="CustomShape 6"/>
            <p:cNvSpPr/>
            <p:nvPr/>
          </p:nvSpPr>
          <p:spPr>
            <a:xfrm>
              <a:off x="5254200" y="1840680"/>
              <a:ext cx="5275800" cy="569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45216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System over View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150" name="CustomShape 7"/>
            <p:cNvSpPr/>
            <p:nvPr/>
          </p:nvSpPr>
          <p:spPr>
            <a:xfrm>
              <a:off x="4898520" y="1769400"/>
              <a:ext cx="711360" cy="7113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1" name="CustomShape 8"/>
            <p:cNvSpPr/>
            <p:nvPr/>
          </p:nvSpPr>
          <p:spPr>
            <a:xfrm>
              <a:off x="5468400" y="2694600"/>
              <a:ext cx="5061600" cy="569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45216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High-Level System Architecture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152" name="CustomShape 9"/>
            <p:cNvSpPr/>
            <p:nvPr/>
          </p:nvSpPr>
          <p:spPr>
            <a:xfrm>
              <a:off x="5112720" y="2623680"/>
              <a:ext cx="711360" cy="7113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3" name="CustomShape 10"/>
            <p:cNvSpPr/>
            <p:nvPr/>
          </p:nvSpPr>
          <p:spPr>
            <a:xfrm>
              <a:off x="5468400" y="3548160"/>
              <a:ext cx="5061600" cy="569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45216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System Implementation/Software Demonstration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154" name="CustomShape 11"/>
            <p:cNvSpPr/>
            <p:nvPr/>
          </p:nvSpPr>
          <p:spPr>
            <a:xfrm>
              <a:off x="5112720" y="3476880"/>
              <a:ext cx="711360" cy="7113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5" name="CustomShape 12"/>
            <p:cNvSpPr/>
            <p:nvPr/>
          </p:nvSpPr>
          <p:spPr>
            <a:xfrm>
              <a:off x="5254200" y="4402440"/>
              <a:ext cx="5275800" cy="569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45216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Agile &amp; Team Maturity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156" name="CustomShape 13"/>
            <p:cNvSpPr/>
            <p:nvPr/>
          </p:nvSpPr>
          <p:spPr>
            <a:xfrm>
              <a:off x="4898520" y="4331160"/>
              <a:ext cx="711360" cy="7113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7" name="CustomShape 14"/>
            <p:cNvSpPr/>
            <p:nvPr/>
          </p:nvSpPr>
          <p:spPr>
            <a:xfrm>
              <a:off x="4785840" y="5256360"/>
              <a:ext cx="5744160" cy="569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45216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 </a:t>
              </a:r>
              <a:r>
                <a:rPr b="0" lang="en-AU" sz="1800" spc="-1" strike="noStrike">
                  <a:solidFill>
                    <a:srgbClr val="ffffff"/>
                  </a:solidFill>
                  <a:latin typeface="Gill Sans MT"/>
                </a:rPr>
                <a:t>Conclusion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158" name="CustomShape 15"/>
            <p:cNvSpPr/>
            <p:nvPr/>
          </p:nvSpPr>
          <p:spPr>
            <a:xfrm>
              <a:off x="4430160" y="5185080"/>
              <a:ext cx="711360" cy="7113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59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0" name="Picture 4" descr=""/>
          <p:cNvPicPr/>
          <p:nvPr/>
        </p:nvPicPr>
        <p:blipFill>
          <a:blip r:embed="rId2"/>
          <a:stretch/>
        </p:blipFill>
        <p:spPr>
          <a:xfrm>
            <a:off x="4553280" y="1020240"/>
            <a:ext cx="470520" cy="470520"/>
          </a:xfrm>
          <a:prstGeom prst="rect">
            <a:avLst/>
          </a:prstGeom>
          <a:ln>
            <a:noFill/>
          </a:ln>
        </p:spPr>
      </p:pic>
      <p:pic>
        <p:nvPicPr>
          <p:cNvPr id="161" name="Picture 6" descr=""/>
          <p:cNvPicPr/>
          <p:nvPr/>
        </p:nvPicPr>
        <p:blipFill>
          <a:blip r:embed="rId3"/>
          <a:stretch/>
        </p:blipFill>
        <p:spPr>
          <a:xfrm>
            <a:off x="4969440" y="1820520"/>
            <a:ext cx="595800" cy="595800"/>
          </a:xfrm>
          <a:prstGeom prst="rect">
            <a:avLst/>
          </a:prstGeom>
          <a:ln>
            <a:noFill/>
          </a:ln>
        </p:spPr>
      </p:pic>
      <p:pic>
        <p:nvPicPr>
          <p:cNvPr id="162" name="Picture 8" descr=""/>
          <p:cNvPicPr/>
          <p:nvPr/>
        </p:nvPicPr>
        <p:blipFill>
          <a:blip r:embed="rId4"/>
          <a:stretch/>
        </p:blipFill>
        <p:spPr>
          <a:xfrm>
            <a:off x="5292000" y="3650040"/>
            <a:ext cx="408960" cy="408960"/>
          </a:xfrm>
          <a:prstGeom prst="rect">
            <a:avLst/>
          </a:prstGeom>
          <a:ln>
            <a:noFill/>
          </a:ln>
        </p:spPr>
      </p:pic>
      <p:pic>
        <p:nvPicPr>
          <p:cNvPr id="163" name="Picture 10" descr=""/>
          <p:cNvPicPr/>
          <p:nvPr/>
        </p:nvPicPr>
        <p:blipFill>
          <a:blip r:embed="rId5"/>
          <a:stretch/>
        </p:blipFill>
        <p:spPr>
          <a:xfrm>
            <a:off x="4993920" y="4579920"/>
            <a:ext cx="547200" cy="273240"/>
          </a:xfrm>
          <a:prstGeom prst="rect">
            <a:avLst/>
          </a:prstGeom>
          <a:ln>
            <a:noFill/>
          </a:ln>
        </p:spPr>
      </p:pic>
      <p:pic>
        <p:nvPicPr>
          <p:cNvPr id="164" name="Picture 12" descr=""/>
          <p:cNvPicPr/>
          <p:nvPr/>
        </p:nvPicPr>
        <p:blipFill>
          <a:blip r:embed="rId6"/>
          <a:stretch/>
        </p:blipFill>
        <p:spPr>
          <a:xfrm>
            <a:off x="4474080" y="5184000"/>
            <a:ext cx="595800" cy="59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>
                <a:solidFill>
                  <a:srgbClr val="0b082e"/>
                </a:solidFill>
                <a:latin typeface="Impact"/>
              </a:rPr>
              <a:t>Client Introduction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92640" y="2518920"/>
            <a:ext cx="10177920" cy="359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Our client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Their difficulties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Project goal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6238800" y="2142360"/>
            <a:ext cx="5441760" cy="3248280"/>
          </a:xfrm>
          <a:prstGeom prst="rect">
            <a:avLst/>
          </a:prstGeom>
          <a:ln>
            <a:noFill/>
          </a:ln>
        </p:spPr>
      </p:pic>
      <p:pic>
        <p:nvPicPr>
          <p:cNvPr id="168" name="Picture 4" descr=""/>
          <p:cNvPicPr/>
          <p:nvPr/>
        </p:nvPicPr>
        <p:blipFill>
          <a:blip r:embed="rId2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3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669320" y="319320"/>
            <a:ext cx="9522360" cy="1494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199" strike="noStrike">
                <a:solidFill>
                  <a:srgbClr val="0b082e"/>
                </a:solidFill>
                <a:latin typeface="Impact"/>
              </a:rPr>
              <a:t>Presentation Purpose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403280" y="1177200"/>
            <a:ext cx="9903960" cy="4687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Why are we here</a:t>
            </a:r>
            <a:endParaRPr b="0" lang="en-US" sz="3200" spc="-1" strike="noStrike">
              <a:solidFill>
                <a:srgbClr val="595959"/>
              </a:solidFill>
              <a:latin typeface="Gill Sans MT"/>
            </a:endParaRPr>
          </a:p>
          <a:p>
            <a:pPr marL="285840" indent="-28548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What are we going to cover today</a:t>
            </a:r>
            <a:endParaRPr b="0" lang="en-US" sz="32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2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173" name="Picture 5" descr=""/>
          <p:cNvPicPr/>
          <p:nvPr/>
        </p:nvPicPr>
        <p:blipFill>
          <a:blip r:embed="rId2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9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016360" y="661680"/>
            <a:ext cx="435708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400" spc="199" strike="noStrike" cap="all">
                <a:solidFill>
                  <a:srgbClr val="0b082e"/>
                </a:solidFill>
                <a:latin typeface="Impact"/>
              </a:rPr>
              <a:t>System overview</a:t>
            </a:r>
            <a:endParaRPr b="0" lang="en-US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055240" y="2336040"/>
            <a:ext cx="4363200" cy="35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Software Benefits 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How the user describes it?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How the programmer wrote it?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How was the project documented?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the client really needed?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Problems we faced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76" name="Picture 5" descr=""/>
          <p:cNvPicPr/>
          <p:nvPr/>
        </p:nvPicPr>
        <p:blipFill>
          <a:blip r:embed="rId2"/>
          <a:stretch/>
        </p:blipFill>
        <p:spPr>
          <a:xfrm>
            <a:off x="925812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177" name="Picture 4" descr=""/>
          <p:cNvPicPr/>
          <p:nvPr/>
        </p:nvPicPr>
        <p:blipFill>
          <a:blip r:embed="rId3"/>
          <a:stretch/>
        </p:blipFill>
        <p:spPr>
          <a:xfrm>
            <a:off x="10572480" y="5583600"/>
            <a:ext cx="1314360" cy="12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9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5100" spc="199" strike="noStrike">
                <a:solidFill>
                  <a:srgbClr val="0b082e"/>
                </a:solidFill>
                <a:latin typeface="Impact"/>
              </a:rPr>
              <a:t>Problems Faced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79" name="Group 2"/>
          <p:cNvGrpSpPr/>
          <p:nvPr/>
        </p:nvGrpSpPr>
        <p:grpSpPr>
          <a:xfrm>
            <a:off x="1929600" y="2634840"/>
            <a:ext cx="8821440" cy="2895840"/>
            <a:chOff x="1929600" y="2634840"/>
            <a:chExt cx="8821440" cy="2895840"/>
          </a:xfrm>
        </p:grpSpPr>
        <p:sp>
          <p:nvSpPr>
            <p:cNvPr id="180" name="CustomShape 3"/>
            <p:cNvSpPr/>
            <p:nvPr/>
          </p:nvSpPr>
          <p:spPr>
            <a:xfrm>
              <a:off x="8703360" y="3058920"/>
              <a:ext cx="2047680" cy="2048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</p:sp>
        <p:sp>
          <p:nvSpPr>
            <p:cNvPr id="181" name="CustomShape 4"/>
            <p:cNvSpPr/>
            <p:nvPr/>
          </p:nvSpPr>
          <p:spPr>
            <a:xfrm>
              <a:off x="8772120" y="3127320"/>
              <a:ext cx="1911600" cy="1911240"/>
            </a:xfrm>
            <a:prstGeom prst="ellipse">
              <a:avLst/>
            </a:prstGeom>
            <a:solidFill>
              <a:schemeClr val="accent5">
                <a:hueOff val="2282627"/>
                <a:satOff val="-5554"/>
                <a:lumOff val="-128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AU" sz="1600" spc="-1" strike="noStrike">
                  <a:solidFill>
                    <a:srgbClr val="ffffff"/>
                  </a:solidFill>
                  <a:latin typeface="Gill Sans MT"/>
                </a:rPr>
                <a:t>Professionalism</a:t>
              </a:r>
              <a:endParaRPr b="0" lang="en-AU" sz="1600" spc="-1" strike="noStrike">
                <a:latin typeface="Arial"/>
              </a:endParaRPr>
            </a:p>
          </p:txBody>
        </p:sp>
        <p:sp>
          <p:nvSpPr>
            <p:cNvPr id="182" name="CustomShape 5"/>
            <p:cNvSpPr/>
            <p:nvPr/>
          </p:nvSpPr>
          <p:spPr>
            <a:xfrm rot="2700000">
              <a:off x="6578280" y="3058920"/>
              <a:ext cx="2047680" cy="2047680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hueOff val="4565253"/>
                <a:satOff val="-11108"/>
                <a:lumOff val="-2577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</p:sp>
        <p:sp>
          <p:nvSpPr>
            <p:cNvPr id="183" name="CustomShape 6"/>
            <p:cNvSpPr/>
            <p:nvPr/>
          </p:nvSpPr>
          <p:spPr>
            <a:xfrm>
              <a:off x="6655320" y="3127320"/>
              <a:ext cx="1911600" cy="1911240"/>
            </a:xfrm>
            <a:prstGeom prst="ellipse">
              <a:avLst/>
            </a:prstGeom>
            <a:solidFill>
              <a:schemeClr val="accent5">
                <a:hueOff val="6847879"/>
                <a:satOff val="-16662"/>
                <a:lumOff val="-3865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AU" sz="1600" spc="-1" strike="noStrike">
                  <a:solidFill>
                    <a:srgbClr val="ffffff"/>
                  </a:solidFill>
                  <a:latin typeface="Gill Sans MT"/>
                </a:rPr>
                <a:t>New Programming Language</a:t>
              </a:r>
              <a:endParaRPr b="0" lang="en-AU" sz="1600" spc="-1" strike="noStrike">
                <a:latin typeface="Arial"/>
              </a:endParaRPr>
            </a:p>
          </p:txBody>
        </p:sp>
        <p:sp>
          <p:nvSpPr>
            <p:cNvPr id="184" name="CustomShape 7"/>
            <p:cNvSpPr/>
            <p:nvPr/>
          </p:nvSpPr>
          <p:spPr>
            <a:xfrm rot="2700000">
              <a:off x="4470480" y="3058920"/>
              <a:ext cx="2047680" cy="2047680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hueOff val="9130507"/>
                <a:satOff val="-22217"/>
                <a:lumOff val="-5154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4538520" y="3127320"/>
              <a:ext cx="1911600" cy="1911240"/>
            </a:xfrm>
            <a:prstGeom prst="ellipse">
              <a:avLst/>
            </a:prstGeom>
            <a:solidFill>
              <a:schemeClr val="accent5">
                <a:hueOff val="11413133"/>
                <a:satOff val="-27771"/>
                <a:lumOff val="-6442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AU" sz="1600" spc="-1" strike="noStrike">
                  <a:solidFill>
                    <a:srgbClr val="ffffff"/>
                  </a:solidFill>
                  <a:latin typeface="Gill Sans MT"/>
                </a:rPr>
                <a:t>Learning New Software</a:t>
              </a:r>
              <a:endParaRPr b="0" lang="en-AU" sz="1600" spc="-1" strike="noStrike">
                <a:latin typeface="Arial"/>
              </a:endParaRPr>
            </a:p>
          </p:txBody>
        </p:sp>
        <p:sp>
          <p:nvSpPr>
            <p:cNvPr id="186" name="CustomShape 9"/>
            <p:cNvSpPr/>
            <p:nvPr/>
          </p:nvSpPr>
          <p:spPr>
            <a:xfrm rot="2700000">
              <a:off x="2353320" y="3058920"/>
              <a:ext cx="2047680" cy="2047680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hueOff val="13695759"/>
                <a:satOff val="-33325"/>
                <a:lumOff val="-7731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</p:sp>
        <p:sp>
          <p:nvSpPr>
            <p:cNvPr id="187" name="CustomShape 10"/>
            <p:cNvSpPr/>
            <p:nvPr/>
          </p:nvSpPr>
          <p:spPr>
            <a:xfrm>
              <a:off x="2422080" y="3127320"/>
              <a:ext cx="1911600" cy="1911240"/>
            </a:xfrm>
            <a:prstGeom prst="ellipse">
              <a:avLst/>
            </a:prstGeom>
            <a:solidFill>
              <a:schemeClr val="accent5">
                <a:hueOff val="15978386"/>
                <a:satOff val="-38879"/>
                <a:lumOff val="-9019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3"/>
            <a:fillRef idx="0"/>
            <a:effectRef idx="1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AU" sz="1600" spc="-1" strike="noStrike">
                  <a:solidFill>
                    <a:srgbClr val="ffffff"/>
                  </a:solidFill>
                  <a:latin typeface="Gill Sans MT"/>
                </a:rPr>
                <a:t>Time Management</a:t>
              </a:r>
              <a:endParaRPr b="0" lang="en-AU" sz="1600" spc="-1" strike="noStrike">
                <a:latin typeface="Arial"/>
              </a:endParaRPr>
            </a:p>
          </p:txBody>
        </p:sp>
      </p:grpSp>
      <p:grpSp>
        <p:nvGrpSpPr>
          <p:cNvPr id="188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1141560" y="3211920"/>
            <a:ext cx="3494160" cy="1624680"/>
          </a:xfrm>
          <a:prstGeom prst="rect">
            <a:avLst/>
          </a:prstGeom>
          <a:ln w="1908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90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5100" spc="199" strike="noStrike">
                <a:solidFill>
                  <a:srgbClr val="0b082e"/>
                </a:solidFill>
                <a:latin typeface="Impact"/>
              </a:rPr>
              <a:t>High-Level System Architecture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34600" y="2249640"/>
            <a:ext cx="60123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Hardware components, operating systems, software frameworks, software applications, users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92" name="Picture 4" descr=""/>
          <p:cNvPicPr/>
          <p:nvPr/>
        </p:nvPicPr>
        <p:blipFill>
          <a:blip r:embed="rId2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193" name="Picture 5" descr=""/>
          <p:cNvPicPr/>
          <p:nvPr/>
        </p:nvPicPr>
        <p:blipFill>
          <a:blip r:embed="rId3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5100" spc="199" strike="noStrike">
                <a:solidFill>
                  <a:srgbClr val="0b082e"/>
                </a:solidFill>
                <a:latin typeface="Impact"/>
              </a:rPr>
              <a:t>Programs Used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1343880" y="2170800"/>
            <a:ext cx="9316800" cy="3283560"/>
            <a:chOff x="1343880" y="2170800"/>
            <a:chExt cx="9316800" cy="3283560"/>
          </a:xfrm>
        </p:grpSpPr>
        <p:sp>
          <p:nvSpPr>
            <p:cNvPr id="196" name="CustomShape 3"/>
            <p:cNvSpPr/>
            <p:nvPr/>
          </p:nvSpPr>
          <p:spPr>
            <a:xfrm>
              <a:off x="1343880" y="2170800"/>
              <a:ext cx="9316800" cy="1477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7" name="CustomShape 4"/>
            <p:cNvSpPr/>
            <p:nvPr/>
          </p:nvSpPr>
          <p:spPr>
            <a:xfrm>
              <a:off x="162612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1"/>
              <a:stretch>
                <a:fillRect l="-3987" t="0" r="-3987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8" name="CustomShape 5"/>
            <p:cNvSpPr/>
            <p:nvPr/>
          </p:nvSpPr>
          <p:spPr>
            <a:xfrm rot="10800000">
              <a:off x="162648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Php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273276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stretch>
                <a:fillRect l="-105689" t="0" r="-105689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0" name="CustomShape 7"/>
            <p:cNvSpPr/>
            <p:nvPr/>
          </p:nvSpPr>
          <p:spPr>
            <a:xfrm rot="10800000">
              <a:off x="273312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Html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83940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3"/>
              <a:stretch>
                <a:fillRect l="-105753" t="0" r="-105753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2" name="CustomShape 9"/>
            <p:cNvSpPr/>
            <p:nvPr/>
          </p:nvSpPr>
          <p:spPr>
            <a:xfrm rot="10800000">
              <a:off x="383940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Css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203" name="CustomShape 10"/>
            <p:cNvSpPr/>
            <p:nvPr/>
          </p:nvSpPr>
          <p:spPr>
            <a:xfrm>
              <a:off x="494604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4"/>
              <a:stretch>
                <a:fillRect l="-370312" t="0" r="-370312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4" name="CustomShape 11"/>
            <p:cNvSpPr/>
            <p:nvPr/>
          </p:nvSpPr>
          <p:spPr>
            <a:xfrm rot="10800000">
              <a:off x="494604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Bootstrap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205" name="CustomShape 12"/>
            <p:cNvSpPr/>
            <p:nvPr/>
          </p:nvSpPr>
          <p:spPr>
            <a:xfrm>
              <a:off x="605268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5"/>
              <a:stretch>
                <a:fillRect l="-105750" t="0" r="-105750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6" name="CustomShape 13"/>
            <p:cNvSpPr/>
            <p:nvPr/>
          </p:nvSpPr>
          <p:spPr>
            <a:xfrm rot="10800000">
              <a:off x="605268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jQuery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207" name="CustomShape 14"/>
            <p:cNvSpPr/>
            <p:nvPr/>
          </p:nvSpPr>
          <p:spPr>
            <a:xfrm>
              <a:off x="715932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6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08" name="CustomShape 15"/>
            <p:cNvSpPr/>
            <p:nvPr/>
          </p:nvSpPr>
          <p:spPr>
            <a:xfrm rot="10800000">
              <a:off x="715932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JavaScript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209" name="CustomShape 16"/>
            <p:cNvSpPr/>
            <p:nvPr/>
          </p:nvSpPr>
          <p:spPr>
            <a:xfrm>
              <a:off x="8265960" y="2367720"/>
              <a:ext cx="1005840" cy="1083240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 l="-105694" t="0" r="-105694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0" name="CustomShape 17"/>
            <p:cNvSpPr/>
            <p:nvPr/>
          </p:nvSpPr>
          <p:spPr>
            <a:xfrm rot="10800000">
              <a:off x="826596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mySQL</a:t>
              </a:r>
              <a:endParaRPr b="0" lang="en-AU" sz="1400" spc="-1" strike="noStrike">
                <a:latin typeface="Arial"/>
              </a:endParaRPr>
            </a:p>
          </p:txBody>
        </p:sp>
        <p:sp>
          <p:nvSpPr>
            <p:cNvPr id="211" name="CustomShape 18"/>
            <p:cNvSpPr/>
            <p:nvPr/>
          </p:nvSpPr>
          <p:spPr>
            <a:xfrm>
              <a:off x="9372600" y="2367720"/>
              <a:ext cx="1005840" cy="10832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12" name="CustomShape 19"/>
            <p:cNvSpPr/>
            <p:nvPr/>
          </p:nvSpPr>
          <p:spPr>
            <a:xfrm rot="10800000">
              <a:off x="9372600" y="3648600"/>
              <a:ext cx="1005840" cy="1805760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9720" tIns="99720" bIns="99720" rot="108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AU" sz="1400" spc="-1" strike="noStrike">
                  <a:solidFill>
                    <a:srgbClr val="ffffff"/>
                  </a:solidFill>
                  <a:latin typeface="Gill Sans MT"/>
                </a:rPr>
                <a:t>JavaScript Libiraries</a:t>
              </a:r>
              <a:endParaRPr b="0" lang="en-AU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AU" sz="1400" spc="-1" strike="noStrike">
                <a:latin typeface="Arial"/>
              </a:endParaRPr>
            </a:p>
          </p:txBody>
        </p:sp>
      </p:grpSp>
      <p:grpSp>
        <p:nvGrpSpPr>
          <p:cNvPr id="213" name="Group 2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214" name="Picture 4" descr=""/>
          <p:cNvPicPr/>
          <p:nvPr/>
        </p:nvPicPr>
        <p:blipFill>
          <a:blip r:embed="rId8"/>
          <a:stretch/>
        </p:blipFill>
        <p:spPr>
          <a:xfrm>
            <a:off x="10877400" y="5583600"/>
            <a:ext cx="1314360" cy="1274040"/>
          </a:xfrm>
          <a:prstGeom prst="rect">
            <a:avLst/>
          </a:prstGeom>
          <a:ln>
            <a:noFill/>
          </a:ln>
        </p:spPr>
      </p:pic>
      <p:pic>
        <p:nvPicPr>
          <p:cNvPr id="215" name="Picture 5" descr=""/>
          <p:cNvPicPr/>
          <p:nvPr/>
        </p:nvPicPr>
        <p:blipFill>
          <a:blip r:embed="rId9"/>
          <a:stretch/>
        </p:blipFill>
        <p:spPr>
          <a:xfrm>
            <a:off x="9603360" y="5583960"/>
            <a:ext cx="1273680" cy="1273680"/>
          </a:xfrm>
          <a:prstGeom prst="rect">
            <a:avLst/>
          </a:prstGeom>
          <a:ln>
            <a:noFill/>
          </a:ln>
        </p:spPr>
      </p:pic>
      <p:pic>
        <p:nvPicPr>
          <p:cNvPr id="216" name="Picture 5" descr=""/>
          <p:cNvPicPr/>
          <p:nvPr/>
        </p:nvPicPr>
        <p:blipFill>
          <a:blip r:embed="rId10"/>
          <a:stretch/>
        </p:blipFill>
        <p:spPr>
          <a:xfrm>
            <a:off x="9248040" y="180360"/>
            <a:ext cx="1629000" cy="1531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LibreOffice/6.0.3.2$Linux_X86_64 LibreOffice_project/00m0$Build-2</Application>
  <Words>198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2018-10-15T17:48:25Z</dcterms:created>
  <dc:creator>whois</dc:creator>
  <dc:description/>
  <dc:language>en-AU</dc:language>
  <cp:lastModifiedBy/>
  <cp:lastPrinted>2018-10-15T21:10:51Z</cp:lastPrinted>
  <dcterms:modified xsi:type="dcterms:W3CDTF">2018-10-16T08:57:49Z</dcterms:modified>
  <cp:revision>9</cp:revision>
  <dc:subject/>
  <dc:title>INDUSTRY PROJECT 3b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