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2" r:id="rId11"/>
    <p:sldId id="267" r:id="rId12"/>
    <p:sldId id="2146847063" r:id="rId13"/>
    <p:sldId id="2146847064" r:id="rId14"/>
    <p:sldId id="2146847065" r:id="rId15"/>
    <p:sldId id="2146847066" r:id="rId16"/>
    <p:sldId id="2146847067" r:id="rId17"/>
    <p:sldId id="2146847059" r:id="rId18"/>
    <p:sldId id="2146847060" r:id="rId19"/>
    <p:sldId id="2146847061" r:id="rId20"/>
    <p:sldId id="2146847068"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Agentic AI Health Symptom Checker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Situ Saw</a:t>
            </a:r>
          </a:p>
          <a:p>
            <a:pPr marL="457200" indent="-457200">
              <a:buAutoNum type="arabicPeriod"/>
            </a:pPr>
            <a:r>
              <a:rPr lang="en-US" sz="2000" b="1" dirty="0">
                <a:solidFill>
                  <a:schemeClr val="accent1">
                    <a:lumMod val="75000"/>
                  </a:schemeClr>
                </a:solidFill>
                <a:latin typeface="Arial"/>
                <a:cs typeface="Arial"/>
              </a:rPr>
              <a:t>College Name- Kanpur Institute of Technology</a:t>
            </a:r>
          </a:p>
          <a:p>
            <a:pPr marL="457200" indent="-457200">
              <a:buAutoNum type="arabicPeriod"/>
            </a:pPr>
            <a:r>
              <a:rPr lang="en-US" sz="2000" b="1" dirty="0">
                <a:solidFill>
                  <a:schemeClr val="accent1">
                    <a:lumMod val="75000"/>
                  </a:schemeClr>
                </a:solidFill>
                <a:latin typeface="Arial"/>
                <a:cs typeface="Arial"/>
              </a:rPr>
              <a:t>Department    - Computer Science ( AI &amp; ML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C1866-21B5-E9E1-7EBE-1C1F35D2FE7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488D8770-8244-03EB-38C3-718D8EF6C95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Picture 3">
            <a:extLst>
              <a:ext uri="{FF2B5EF4-FFF2-40B4-BE49-F238E27FC236}">
                <a16:creationId xmlns:a16="http://schemas.microsoft.com/office/drawing/2014/main" id="{F57353E8-AC15-0F83-074F-BCD82AE3D30C}"/>
              </a:ext>
            </a:extLst>
          </p:cNvPr>
          <p:cNvPicPr>
            <a:picLocks noChangeAspect="1"/>
          </p:cNvPicPr>
          <p:nvPr/>
        </p:nvPicPr>
        <p:blipFill>
          <a:blip r:embed="rId2"/>
          <a:srcRect b="2269"/>
          <a:stretch>
            <a:fillRect/>
          </a:stretch>
        </p:blipFill>
        <p:spPr>
          <a:xfrm>
            <a:off x="3067664" y="824273"/>
            <a:ext cx="8790039" cy="5507702"/>
          </a:xfrm>
          <a:prstGeom prst="rect">
            <a:avLst/>
          </a:prstGeom>
        </p:spPr>
      </p:pic>
    </p:spTree>
    <p:extLst>
      <p:ext uri="{BB962C8B-B14F-4D97-AF65-F5344CB8AC3E}">
        <p14:creationId xmlns:p14="http://schemas.microsoft.com/office/powerpoint/2010/main" val="1316666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D7D1C-5E98-B72D-AD42-56542B17577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8D2EE92-0B98-E0E0-75A3-67C7E60D2AA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3" name="Content Placeholder 2">
            <a:extLst>
              <a:ext uri="{FF2B5EF4-FFF2-40B4-BE49-F238E27FC236}">
                <a16:creationId xmlns:a16="http://schemas.microsoft.com/office/drawing/2014/main" id="{52E4B706-583D-920D-5FB0-D471929C306E}"/>
              </a:ext>
            </a:extLst>
          </p:cNvPr>
          <p:cNvSpPr>
            <a:spLocks noGrp="1"/>
          </p:cNvSpPr>
          <p:nvPr>
            <p:ph idx="1"/>
          </p:nvPr>
        </p:nvSpPr>
        <p:spPr>
          <a:xfrm>
            <a:off x="3422716" y="839910"/>
            <a:ext cx="2840434" cy="1421510"/>
          </a:xfrm>
        </p:spPr>
        <p:txBody>
          <a:bodyPr>
            <a:normAutofit/>
          </a:bodyPr>
          <a:lstStyle/>
          <a:p>
            <a:pPr marL="0" indent="0">
              <a:buNone/>
            </a:pPr>
            <a:r>
              <a:rPr lang="en-US" sz="2400" b="1" dirty="0">
                <a:solidFill>
                  <a:schemeClr val="accent1"/>
                </a:solidFill>
              </a:rPr>
              <a:t>DEPLOYED AI AGENT</a:t>
            </a:r>
          </a:p>
          <a:p>
            <a:pPr marL="0" indent="0">
              <a:buNone/>
            </a:pPr>
            <a:endParaRPr lang="en-IN" dirty="0"/>
          </a:p>
        </p:txBody>
      </p:sp>
      <p:pic>
        <p:nvPicPr>
          <p:cNvPr id="4" name="Picture 3">
            <a:extLst>
              <a:ext uri="{FF2B5EF4-FFF2-40B4-BE49-F238E27FC236}">
                <a16:creationId xmlns:a16="http://schemas.microsoft.com/office/drawing/2014/main" id="{4FB115AD-E86F-2B6B-C6E2-709DA0CC7BF2}"/>
              </a:ext>
            </a:extLst>
          </p:cNvPr>
          <p:cNvPicPr>
            <a:picLocks noChangeAspect="1"/>
          </p:cNvPicPr>
          <p:nvPr/>
        </p:nvPicPr>
        <p:blipFill>
          <a:blip r:embed="rId2"/>
          <a:stretch>
            <a:fillRect/>
          </a:stretch>
        </p:blipFill>
        <p:spPr>
          <a:xfrm>
            <a:off x="3342968" y="1686853"/>
            <a:ext cx="8849032" cy="4967686"/>
          </a:xfrm>
          <a:prstGeom prst="rect">
            <a:avLst/>
          </a:prstGeom>
        </p:spPr>
      </p:pic>
    </p:spTree>
    <p:extLst>
      <p:ext uri="{BB962C8B-B14F-4D97-AF65-F5344CB8AC3E}">
        <p14:creationId xmlns:p14="http://schemas.microsoft.com/office/powerpoint/2010/main" val="64130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The agent can generate results, suggest solutions and remedies.</a:t>
            </a:r>
          </a:p>
          <a:p>
            <a:pPr marL="305435" indent="-305435"/>
            <a:r>
              <a:rPr lang="en-IN" sz="2800" dirty="0">
                <a:solidFill>
                  <a:srgbClr val="404040"/>
                </a:solidFill>
                <a:latin typeface="Calibri"/>
                <a:ea typeface="Calibri"/>
                <a:cs typeface="Calibri"/>
              </a:rPr>
              <a:t>It saves time by automating repetitive tasks like viewing past reports of patients and data extraction.</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Research Agents enhance efficiency, accuracy, and innovation in both academic, industrial R&amp;D and in medical field.</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 in Medical Industry</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Medical Diagnosis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400" b="1" i="0" u="none" strike="noStrike" kern="1200" cap="all" spc="0" normalizeH="0" baseline="0" noProof="0" dirty="0">
                <a:ln>
                  <a:noFill/>
                </a:ln>
                <a:solidFill>
                  <a:srgbClr val="1CADE4"/>
                </a:solidFill>
                <a:effectLst/>
                <a:uLnTx/>
                <a:uFillTx/>
                <a:latin typeface="Arial"/>
                <a:ea typeface="+mj-ea"/>
                <a:cs typeface="Arial"/>
              </a:rPr>
              <a:t>Future scope</a:t>
            </a:r>
          </a:p>
        </p:txBody>
      </p:sp>
    </p:spTree>
    <p:extLst>
      <p:ext uri="{BB962C8B-B14F-4D97-AF65-F5344CB8AC3E}">
        <p14:creationId xmlns:p14="http://schemas.microsoft.com/office/powerpoint/2010/main" val="20142028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C2D33D3-1522-875A-1DE8-4351598D776C}"/>
              </a:ext>
            </a:extLst>
          </p:cNvPr>
          <p:cNvPicPr>
            <a:picLocks noChangeAspect="1"/>
          </p:cNvPicPr>
          <p:nvPr/>
        </p:nvPicPr>
        <p:blipFill>
          <a:blip r:embed="rId2"/>
          <a:stretch>
            <a:fillRect/>
          </a:stretch>
        </p:blipFill>
        <p:spPr>
          <a:xfrm>
            <a:off x="3177144" y="1232452"/>
            <a:ext cx="8433664" cy="5442949"/>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06942175-DB5B-2C22-9663-8EAAF98DBBAE}"/>
              </a:ext>
            </a:extLst>
          </p:cNvPr>
          <p:cNvPicPr>
            <a:picLocks noChangeAspect="1"/>
          </p:cNvPicPr>
          <p:nvPr/>
        </p:nvPicPr>
        <p:blipFill>
          <a:blip r:embed="rId2"/>
          <a:stretch>
            <a:fillRect/>
          </a:stretch>
        </p:blipFill>
        <p:spPr>
          <a:xfrm>
            <a:off x="2920181" y="1313655"/>
            <a:ext cx="8845506" cy="554434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7B3358E7-D66E-B704-CB1D-702C3627B31B}"/>
              </a:ext>
            </a:extLst>
          </p:cNvPr>
          <p:cNvPicPr>
            <a:picLocks noChangeAspect="1"/>
          </p:cNvPicPr>
          <p:nvPr/>
        </p:nvPicPr>
        <p:blipFill>
          <a:blip r:embed="rId2"/>
          <a:stretch>
            <a:fillRect/>
          </a:stretch>
        </p:blipFill>
        <p:spPr>
          <a:xfrm>
            <a:off x="2782529" y="1232452"/>
            <a:ext cx="8377110" cy="5407913"/>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https://github.com/Anbhavsaw/Symptom_Checker-AI-Agent/tree/main</a:t>
            </a:r>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Factors</a:t>
            </a:r>
          </a:p>
          <a:p>
            <a:pPr marL="305435" indent="-305435"/>
            <a:r>
              <a:rPr lang="en-US" sz="2000" b="1" dirty="0">
                <a:latin typeface="Arial"/>
                <a:ea typeface="+mn-lt"/>
                <a:cs typeface="+mn-lt"/>
              </a:rPr>
              <a:t>End users</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Git-hub Link</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IBM Certifications</a:t>
            </a: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t>An Agentic AI Health Symptom Checker helps users understand their health conditions by analyzing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r>
              <a:rPr lang="en-US" sz="3200" dirty="0"/>
              <a:t>.</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186032" y="1232452"/>
            <a:ext cx="11613485" cy="5625548"/>
          </a:xfrm>
        </p:spPr>
        <p:txBody>
          <a:bodyPr vert="horz" lIns="91440" tIns="45720" rIns="91440" bIns="45720" rtlCol="0" anchor="ctr">
            <a:noAutofit/>
          </a:bodyPr>
          <a:lstStyle/>
          <a:p>
            <a:r>
              <a:rPr lang="en-US" sz="2000" dirty="0"/>
              <a:t>IBM cloud lite services</a:t>
            </a:r>
          </a:p>
          <a:p>
            <a:r>
              <a:rPr lang="en-US" sz="2000" dirty="0"/>
              <a:t>Natural Language Processing (NLP)</a:t>
            </a:r>
          </a:p>
          <a:p>
            <a:r>
              <a:rPr lang="en-US" sz="2000" dirty="0"/>
              <a:t>Retrieval Augmented Generation (RAG)</a:t>
            </a:r>
          </a:p>
          <a:p>
            <a:r>
              <a:rPr lang="en-US" sz="2000" dirty="0"/>
              <a:t>IBM Granite Model</a:t>
            </a:r>
            <a:endParaRPr lang="en-US" sz="1600" dirty="0"/>
          </a:p>
          <a:p>
            <a:endParaRPr lang="en-IN" sz="1600" dirty="0"/>
          </a:p>
          <a:p>
            <a:endParaRPr lang="en-US"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err="1">
                <a:solidFill>
                  <a:schemeClr val="accent1"/>
                </a:solidFill>
                <a:latin typeface="Arial"/>
                <a:ea typeface="+mj-lt"/>
                <a:cs typeface="Arial"/>
              </a:rPr>
              <a:t>Ibm</a:t>
            </a:r>
            <a:r>
              <a:rPr lang="en-US" sz="4400" b="1" dirty="0">
                <a:solidFill>
                  <a:schemeClr val="accent1"/>
                </a:solidFill>
                <a:latin typeface="Arial"/>
                <a:ea typeface="+mj-lt"/>
                <a:cs typeface="Arial"/>
              </a:rPr>
              <a:t> cloud services used</a:t>
            </a:r>
            <a:endParaRPr lang="en-US" sz="4400" dirty="0">
              <a:solidFill>
                <a:schemeClr val="accent1"/>
              </a:solidFill>
              <a:latin typeface="Calibri Light"/>
              <a:cs typeface="Calibri Light"/>
            </a:endParaRPr>
          </a:p>
        </p:txBody>
      </p:sp>
      <p:sp>
        <p:nvSpPr>
          <p:cNvPr id="11" name="TextBox 10">
            <a:extLst>
              <a:ext uri="{FF2B5EF4-FFF2-40B4-BE49-F238E27FC236}">
                <a16:creationId xmlns:a16="http://schemas.microsoft.com/office/drawing/2014/main" id="{373A8649-EB7F-EFA9-8594-4601DFEA1E4C}"/>
              </a:ext>
            </a:extLst>
          </p:cNvPr>
          <p:cNvSpPr txBox="1"/>
          <p:nvPr/>
        </p:nvSpPr>
        <p:spPr>
          <a:xfrm>
            <a:off x="757084" y="1612490"/>
            <a:ext cx="8190271" cy="2862322"/>
          </a:xfrm>
          <a:prstGeom prst="rect">
            <a:avLst/>
          </a:prstGeom>
          <a:noFill/>
        </p:spPr>
        <p:txBody>
          <a:bodyPr wrap="square" rtlCol="0">
            <a:spAutoFit/>
          </a:bodyPr>
          <a:lstStyle/>
          <a:p>
            <a:pPr marL="285750" indent="-285750">
              <a:buFont typeface="Wingdings" panose="05000000000000000000" pitchFamily="2" charset="2"/>
              <a:buChar char="§"/>
            </a:pPr>
            <a:r>
              <a:rPr lang="en-US" sz="2400" dirty="0"/>
              <a:t>IBM Cloud </a:t>
            </a:r>
            <a:r>
              <a:rPr lang="en-US" sz="2400" dirty="0" err="1"/>
              <a:t>Watsonx</a:t>
            </a:r>
            <a:r>
              <a:rPr lang="en-US" sz="2400" dirty="0"/>
              <a:t> AI Studio</a:t>
            </a:r>
          </a:p>
          <a:p>
            <a:pPr marL="285750" indent="-285750">
              <a:buFont typeface="Wingdings" panose="05000000000000000000" pitchFamily="2" charset="2"/>
              <a:buChar char="§"/>
            </a:pPr>
            <a:endParaRPr lang="en-US" dirty="0"/>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Franklin Gothic Book" panose="020B0502020104020203"/>
                <a:ea typeface="+mn-ea"/>
                <a:cs typeface="+mn-cs"/>
              </a:rPr>
              <a:t>IBM Cloud </a:t>
            </a:r>
            <a:r>
              <a:rPr kumimoji="0" lang="en-US" sz="2400" b="0" i="0" u="none" strike="noStrike" kern="1200" cap="none" spc="0" normalizeH="0" baseline="0" noProof="0" dirty="0" err="1">
                <a:ln>
                  <a:noFill/>
                </a:ln>
                <a:solidFill>
                  <a:prstClr val="black"/>
                </a:solidFill>
                <a:effectLst/>
                <a:uLnTx/>
                <a:uFillTx/>
                <a:latin typeface="Franklin Gothic Book" panose="020B0502020104020203"/>
                <a:ea typeface="+mn-ea"/>
                <a:cs typeface="+mn-cs"/>
              </a:rPr>
              <a:t>Watsonx</a:t>
            </a:r>
            <a:r>
              <a:rPr kumimoji="0" lang="en-US" sz="2400" b="0" i="0" u="none" strike="noStrike" kern="1200" cap="none" spc="0" normalizeH="0" baseline="0" noProof="0" dirty="0">
                <a:ln>
                  <a:noFill/>
                </a:ln>
                <a:solidFill>
                  <a:prstClr val="black"/>
                </a:solidFill>
                <a:effectLst/>
                <a:uLnTx/>
                <a:uFillTx/>
                <a:latin typeface="Franklin Gothic Book" panose="020B0502020104020203"/>
                <a:ea typeface="+mn-ea"/>
                <a:cs typeface="+mn-cs"/>
              </a:rPr>
              <a:t> AI runtime</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400" dirty="0">
              <a:solidFill>
                <a:prstClr val="black"/>
              </a:solidFill>
              <a:latin typeface="Franklin Gothic Book" panose="020B0502020104020203"/>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Franklin Gothic Book" panose="020B0502020104020203"/>
                <a:ea typeface="+mn-ea"/>
                <a:cs typeface="+mn-cs"/>
              </a:rPr>
              <a:t>IBM Cloud Agent Lab</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400" dirty="0">
              <a:solidFill>
                <a:prstClr val="black"/>
              </a:solidFill>
              <a:latin typeface="Franklin Gothic Book" panose="020B0502020104020203"/>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prstClr val="black"/>
                </a:solidFill>
                <a:effectLst/>
                <a:uLnTx/>
                <a:uFillTx/>
                <a:latin typeface="Franklin Gothic Book" panose="020B0502020104020203"/>
                <a:ea typeface="+mn-ea"/>
                <a:cs typeface="+mn-cs"/>
              </a:rPr>
              <a:t>IBM Granite foundation model</a:t>
            </a:r>
          </a:p>
          <a:p>
            <a:pPr marL="285750" indent="-285750">
              <a:buFont typeface="Wingdings" panose="05000000000000000000" pitchFamily="2" charset="2"/>
              <a:buChar char="§"/>
            </a:pPr>
            <a:endParaRPr lang="en-IN" dirty="0"/>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Wow factors</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r>
              <a:rPr lang="en-IN" sz="2000" dirty="0">
                <a:solidFill>
                  <a:srgbClr val="0F0F0F"/>
                </a:solidFill>
                <a:latin typeface="Calibri"/>
                <a:ea typeface="+mn-lt"/>
                <a:cs typeface="+mn-lt"/>
              </a:rPr>
              <a:t>This agent will significantly reduce research time, improve the quality of literature reviews, help early-stage researchers find direction, and foster interdisciplinary collaboration by making knowledge more accessible and actionable.</a:t>
            </a:r>
          </a:p>
          <a:p>
            <a:pPr marL="0" indent="0">
              <a:buNone/>
            </a:pPr>
            <a:r>
              <a:rPr lang="en-IN" sz="2000" dirty="0">
                <a:solidFill>
                  <a:srgbClr val="0F0F0F"/>
                </a:solidFill>
                <a:latin typeface="Calibri"/>
                <a:ea typeface="Calibri"/>
                <a:cs typeface="Calibri"/>
              </a:rPr>
              <a:t>Unique features:</a:t>
            </a:r>
          </a:p>
          <a:p>
            <a:pPr marL="0" indent="0">
              <a:buNone/>
            </a:pPr>
            <a:r>
              <a:rPr lang="en-IN" sz="2000" dirty="0">
                <a:solidFill>
                  <a:srgbClr val="0F0F0F"/>
                </a:solidFill>
                <a:latin typeface="Calibri"/>
                <a:ea typeface="+mn-lt"/>
                <a:cs typeface="+mn-lt"/>
              </a:rPr>
              <a:t>Semantic search across research papers, journals, and datasets</a:t>
            </a:r>
          </a:p>
          <a:p>
            <a:pPr marL="0" indent="0">
              <a:buNone/>
            </a:pPr>
            <a:r>
              <a:rPr lang="en-IN" sz="2000" dirty="0">
                <a:solidFill>
                  <a:srgbClr val="0F0F0F"/>
                </a:solidFill>
                <a:latin typeface="Calibri"/>
                <a:ea typeface="+mn-lt"/>
                <a:cs typeface="+mn-lt"/>
              </a:rPr>
              <a:t>Auto-summarization of selected papers</a:t>
            </a:r>
          </a:p>
          <a:p>
            <a:pPr marL="0" indent="0">
              <a:buNone/>
            </a:pPr>
            <a:r>
              <a:rPr lang="en-IN" sz="2000" dirty="0">
                <a:solidFill>
                  <a:srgbClr val="0F0F0F"/>
                </a:solidFill>
                <a:latin typeface="Calibri"/>
                <a:ea typeface="+mn-lt"/>
                <a:cs typeface="+mn-lt"/>
              </a:rPr>
              <a:t>Citation and reference analysis to trace influence</a:t>
            </a:r>
          </a:p>
          <a:p>
            <a:pPr marL="0" indent="0">
              <a:buNone/>
            </a:pPr>
            <a:r>
              <a:rPr lang="en-IN" sz="2000" dirty="0">
                <a:solidFill>
                  <a:srgbClr val="0F0F0F"/>
                </a:solidFill>
                <a:latin typeface="Calibri"/>
                <a:ea typeface="+mn-lt"/>
                <a:cs typeface="+mn-lt"/>
              </a:rPr>
              <a:t>Recommendation of research papers based on a user’s current topic</a:t>
            </a:r>
          </a:p>
          <a:p>
            <a:pPr marL="0" indent="0">
              <a:buNone/>
            </a:pPr>
            <a:r>
              <a:rPr lang="en-IN" sz="2000" dirty="0">
                <a:solidFill>
                  <a:srgbClr val="0F0F0F"/>
                </a:solidFill>
                <a:latin typeface="Calibri"/>
                <a:ea typeface="+mn-lt"/>
                <a:cs typeface="+mn-lt"/>
              </a:rPr>
              <a:t>Trend analysis over time for specific keywords or domains.</a:t>
            </a:r>
          </a:p>
          <a:p>
            <a:pPr marL="0" indent="0">
              <a:buNone/>
            </a:pPr>
            <a:r>
              <a:rPr lang="en-IN" sz="2000" dirty="0">
                <a:solidFill>
                  <a:srgbClr val="0F0F0F"/>
                </a:solidFill>
                <a:latin typeface="Calibri"/>
                <a:ea typeface="+mn-lt"/>
                <a:cs typeface="+mn-lt"/>
              </a:rPr>
              <a:t>Collaboration mapping: suggests potential co-authors or institutions based on similar research interests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4FD8A2-31A0-2BA3-7939-4A52232BAE7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04B288C-3408-AC1E-3389-5E6A27B0EDD0}"/>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end users</a:t>
            </a:r>
            <a:endParaRPr lang="en-US" sz="4400" dirty="0">
              <a:solidFill>
                <a:schemeClr val="accent1"/>
              </a:solidFill>
              <a:latin typeface="Calibri Light"/>
              <a:cs typeface="Calibri Light"/>
            </a:endParaRPr>
          </a:p>
        </p:txBody>
      </p:sp>
      <p:sp>
        <p:nvSpPr>
          <p:cNvPr id="11" name="TextBox 10">
            <a:extLst>
              <a:ext uri="{FF2B5EF4-FFF2-40B4-BE49-F238E27FC236}">
                <a16:creationId xmlns:a16="http://schemas.microsoft.com/office/drawing/2014/main" id="{D0EF29B5-B047-B8DB-D371-D2FD33E4D710}"/>
              </a:ext>
            </a:extLst>
          </p:cNvPr>
          <p:cNvSpPr txBox="1"/>
          <p:nvPr/>
        </p:nvSpPr>
        <p:spPr>
          <a:xfrm>
            <a:off x="835742" y="1674674"/>
            <a:ext cx="8190271" cy="3693319"/>
          </a:xfrm>
          <a:prstGeom prst="rect">
            <a:avLst/>
          </a:prstGeom>
          <a:noFill/>
        </p:spPr>
        <p:txBody>
          <a:bodyPr wrap="square" rtlCol="0">
            <a:spAutoFit/>
          </a:bodyPr>
          <a:lstStyle/>
          <a:p>
            <a:pPr marL="285750" indent="-285750">
              <a:buFont typeface="Wingdings" panose="05000000000000000000" pitchFamily="2" charset="2"/>
              <a:buChar char="§"/>
            </a:pPr>
            <a:r>
              <a:rPr lang="en-IN" sz="2400" dirty="0">
                <a:latin typeface="Calibri"/>
                <a:ea typeface="+mn-lt"/>
                <a:cs typeface="+mn-lt"/>
              </a:rPr>
              <a:t>Academic Researchers</a:t>
            </a:r>
          </a:p>
          <a:p>
            <a:endParaRPr lang="en-IN" sz="2400" dirty="0">
              <a:latin typeface="Calibri"/>
              <a:ea typeface="+mn-lt"/>
              <a:cs typeface="+mn-lt"/>
            </a:endParaRPr>
          </a:p>
          <a:p>
            <a:pPr marL="285750" indent="-285750">
              <a:buFont typeface="Wingdings" panose="05000000000000000000" pitchFamily="2" charset="2"/>
              <a:buChar char="§"/>
            </a:pPr>
            <a:r>
              <a:rPr lang="en-IN" sz="2400" dirty="0">
                <a:latin typeface="Calibri"/>
                <a:ea typeface="+mn-lt"/>
                <a:cs typeface="+mn-lt"/>
              </a:rPr>
              <a:t>Research Institutions and Universities</a:t>
            </a:r>
          </a:p>
          <a:p>
            <a:endParaRPr lang="en-IN" sz="2400" dirty="0">
              <a:latin typeface="Calibri"/>
              <a:ea typeface="+mn-lt"/>
              <a:cs typeface="+mn-lt"/>
            </a:endParaRPr>
          </a:p>
          <a:p>
            <a:pPr marL="285750" indent="-285750">
              <a:buFont typeface="Wingdings" panose="05000000000000000000" pitchFamily="2" charset="2"/>
              <a:buChar char="§"/>
            </a:pPr>
            <a:r>
              <a:rPr lang="en-IN" sz="2400" dirty="0">
                <a:latin typeface="Calibri"/>
                <a:ea typeface="+mn-lt"/>
                <a:cs typeface="+mn-lt"/>
              </a:rPr>
              <a:t>Industry R&amp;D Teams</a:t>
            </a:r>
          </a:p>
          <a:p>
            <a:endParaRPr lang="en-IN" sz="2400" dirty="0">
              <a:latin typeface="Calibri"/>
              <a:ea typeface="+mn-lt"/>
              <a:cs typeface="+mn-lt"/>
            </a:endParaRPr>
          </a:p>
          <a:p>
            <a:pPr marL="285750" indent="-285750">
              <a:buFont typeface="Wingdings" panose="05000000000000000000" pitchFamily="2" charset="2"/>
              <a:buChar char="§"/>
            </a:pPr>
            <a:r>
              <a:rPr lang="en-IN" sz="2400" dirty="0">
                <a:latin typeface="Calibri"/>
                <a:ea typeface="+mn-lt"/>
                <a:cs typeface="+mn-lt"/>
              </a:rPr>
              <a:t>Educators</a:t>
            </a:r>
          </a:p>
          <a:p>
            <a:pPr marL="285750" indent="-285750">
              <a:buFont typeface="Wingdings" panose="05000000000000000000" pitchFamily="2" charset="2"/>
              <a:buChar char="§"/>
            </a:pPr>
            <a:endParaRPr lang="en-IN" sz="2400" dirty="0">
              <a:latin typeface="Calibri"/>
              <a:ea typeface="+mn-lt"/>
              <a:cs typeface="+mn-lt"/>
            </a:endParaRPr>
          </a:p>
          <a:p>
            <a:pPr marL="285750" indent="-285750">
              <a:buFont typeface="Wingdings" panose="05000000000000000000" pitchFamily="2" charset="2"/>
              <a:buChar char="§"/>
            </a:pPr>
            <a:r>
              <a:rPr lang="en-IN" sz="2400" dirty="0">
                <a:latin typeface="Calibri"/>
                <a:ea typeface="+mn-lt"/>
                <a:cs typeface="+mn-lt"/>
              </a:rPr>
              <a:t>Normal Public</a:t>
            </a:r>
            <a:endParaRPr lang="en-IN" sz="2400" dirty="0">
              <a:latin typeface="Calibri"/>
              <a:ea typeface="Calibri"/>
              <a:cs typeface="Calibri"/>
            </a:endParaRPr>
          </a:p>
          <a:p>
            <a:pPr marL="285750" indent="-285750">
              <a:buFont typeface="Wingdings" panose="05000000000000000000" pitchFamily="2" charset="2"/>
              <a:buChar char="§"/>
            </a:pPr>
            <a:endParaRPr lang="en-US" dirty="0">
              <a:solidFill>
                <a:schemeClr val="accent1"/>
              </a:solidFill>
            </a:endParaRPr>
          </a:p>
        </p:txBody>
      </p:sp>
    </p:spTree>
    <p:extLst>
      <p:ext uri="{BB962C8B-B14F-4D97-AF65-F5344CB8AC3E}">
        <p14:creationId xmlns:p14="http://schemas.microsoft.com/office/powerpoint/2010/main" val="1992549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75EF2553-4E2E-2E55-FD53-2738CC78895B}"/>
              </a:ext>
            </a:extLst>
          </p:cNvPr>
          <p:cNvPicPr>
            <a:picLocks noGrp="1" noChangeAspect="1"/>
          </p:cNvPicPr>
          <p:nvPr>
            <p:ph idx="1"/>
          </p:nvPr>
        </p:nvPicPr>
        <p:blipFill>
          <a:blip r:embed="rId2"/>
          <a:stretch>
            <a:fillRect/>
          </a:stretch>
        </p:blipFill>
        <p:spPr>
          <a:xfrm>
            <a:off x="3376362" y="1232452"/>
            <a:ext cx="8815638" cy="4673600"/>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0F6FD-0417-97F7-03A6-B882F192B87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A50969E-8813-14E1-E725-B92E76A6F4B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Picture 6">
            <a:extLst>
              <a:ext uri="{FF2B5EF4-FFF2-40B4-BE49-F238E27FC236}">
                <a16:creationId xmlns:a16="http://schemas.microsoft.com/office/drawing/2014/main" id="{1B20DFE9-313A-041E-E37B-1783B70E80E0}"/>
              </a:ext>
            </a:extLst>
          </p:cNvPr>
          <p:cNvPicPr>
            <a:picLocks noChangeAspect="1"/>
          </p:cNvPicPr>
          <p:nvPr/>
        </p:nvPicPr>
        <p:blipFill>
          <a:blip r:embed="rId2"/>
          <a:stretch>
            <a:fillRect/>
          </a:stretch>
        </p:blipFill>
        <p:spPr>
          <a:xfrm>
            <a:off x="2251151" y="1232452"/>
            <a:ext cx="9359657" cy="5029902"/>
          </a:xfrm>
          <a:prstGeom prst="rect">
            <a:avLst/>
          </a:prstGeom>
        </p:spPr>
      </p:pic>
    </p:spTree>
    <p:extLst>
      <p:ext uri="{BB962C8B-B14F-4D97-AF65-F5344CB8AC3E}">
        <p14:creationId xmlns:p14="http://schemas.microsoft.com/office/powerpoint/2010/main" val="262181029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94</TotalTime>
  <Words>440</Words>
  <Application>Microsoft Office PowerPoint</Application>
  <PresentationFormat>Widescreen</PresentationFormat>
  <Paragraphs>74</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Calibri</vt:lpstr>
      <vt:lpstr>Calibri Light</vt:lpstr>
      <vt:lpstr>Franklin Gothic Book</vt:lpstr>
      <vt:lpstr>Franklin Gothic Demi</vt:lpstr>
      <vt:lpstr>Wingdings</vt:lpstr>
      <vt:lpstr>Wingdings 2</vt:lpstr>
      <vt:lpstr>DividendVTI</vt:lpstr>
      <vt:lpstr>Agentic AI Health Symptom Checker </vt:lpstr>
      <vt:lpstr>OUTLINE</vt:lpstr>
      <vt:lpstr>Problem Statement</vt:lpstr>
      <vt:lpstr>Technology used</vt:lpstr>
      <vt:lpstr>Ibm cloud services used</vt:lpstr>
      <vt:lpstr>Wow factors</vt:lpstr>
      <vt:lpstr>end users</vt:lpstr>
      <vt:lpstr>Result</vt:lpstr>
      <vt:lpstr>Result</vt:lpstr>
      <vt:lpstr>Result</vt:lpstr>
      <vt:lpstr>Result</vt:lpstr>
      <vt:lpstr>Conclusion</vt:lpstr>
      <vt:lpstr>PowerPoint Presentation</vt:lpstr>
      <vt:lpstr>IBM Certifications</vt:lpstr>
      <vt:lpstr>IBM Certifications</vt:lpstr>
      <vt:lpstr>IBM Certifications</vt:lpstr>
      <vt:lpstr>GitHub Link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Anbhav Saw</cp:lastModifiedBy>
  <cp:revision>25</cp:revision>
  <dcterms:created xsi:type="dcterms:W3CDTF">2021-05-26T16:50:10Z</dcterms:created>
  <dcterms:modified xsi:type="dcterms:W3CDTF">2025-08-05T08:44:34Z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