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83AC4-6F0E-4C37-9182-775F7BB47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D49E28-08D3-4FDB-A82A-F89D57380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45E94E-CF69-4054-9D5C-591E3526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241C-2E5C-4027-85DA-86CD7C8DA7AE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060221-CB4C-41A2-8208-37A90277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2B4BF6-9132-477E-BA5E-3428E76F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796F-B922-46EB-9B76-65CC99370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57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D5946-5924-4B1E-A1DA-8E9FE89B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B46E9E-EDBC-410F-BA10-42B90C180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6B5FE2-EF4B-4BEC-BB30-A9502F81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241C-2E5C-4027-85DA-86CD7C8DA7AE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78A7A-302F-4B47-A706-4352FBA6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174105-0083-4BC3-A83D-064F4BA7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796F-B922-46EB-9B76-65CC99370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98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E9FCBFE-FB60-43F8-88CF-62EE9E7C3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37A1DF-1190-4207-A822-694D3CE79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024533-2EB5-4300-A50B-E3BE2CBF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241C-2E5C-4027-85DA-86CD7C8DA7AE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CD43EF-00E3-47EE-95AE-89143638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9FD077-8A15-480B-A404-B3D22B6C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796F-B922-46EB-9B76-65CC99370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88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8AE4F-706A-4D17-8290-F0AA9C14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86584A-7A7A-43E6-B1E6-AB6716CD7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D66489-55D8-470D-A830-8864414C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241C-2E5C-4027-85DA-86CD7C8DA7AE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95853E-2424-41F1-A208-386A7EAC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BFB951-D89D-435E-9A62-90598BF1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796F-B922-46EB-9B76-65CC99370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46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806F6-C17D-495C-BF2B-C05322EED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F9CDB3-5821-4085-AFF7-AD78F990B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886289-7146-4FD7-ADC5-B36FC5C3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241C-2E5C-4027-85DA-86CD7C8DA7AE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1372E7-6008-4992-898F-EC2C16EC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81BE04-E051-49E9-A560-98AF9BB5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796F-B922-46EB-9B76-65CC99370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25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C4910-9D34-4AAD-9C4C-3D59C459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799CB-B0C3-48F4-BB72-EC386BC70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1925F2-6E3D-4A77-82DD-0CC2C6DBC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A9E581-E09B-4C87-A139-485554D5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241C-2E5C-4027-85DA-86CD7C8DA7AE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8E1AB3-BAD6-4475-8211-F6863C1E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5F285D-87E7-46D6-8078-ADB6A016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796F-B922-46EB-9B76-65CC99370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4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45CE3-91AF-4DE6-AB62-0BC2D610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648A52-16CC-4DFA-BF13-4890A0E5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4B7F3-7B3F-4DB6-94F6-2BA972503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6A7938-01C5-48DC-95E4-33344228E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8642892-5629-486D-AECC-EDBCB9DA5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6BB633D-EACB-4944-ACF1-4B820B86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241C-2E5C-4027-85DA-86CD7C8DA7AE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CD9CEE6-41EB-49C5-850D-84DE3E2B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E632F5-D61F-4F29-9949-066D1725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796F-B922-46EB-9B76-65CC99370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22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9305-C2FC-4ECA-B859-C6D5FCEF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617BE4-B654-4170-B5C8-D193678B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241C-2E5C-4027-85DA-86CD7C8DA7AE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797262-0324-490F-93F9-71DD04DE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11DBFDF-8C2D-49E7-A3F3-8A2C4286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796F-B922-46EB-9B76-65CC99370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21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6E29D32-E2A2-4095-B5B3-9067FD44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241C-2E5C-4027-85DA-86CD7C8DA7AE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EED4A3-3357-4DDF-9772-FF3E82BE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022D16-7649-4EA5-8BAF-0DFF449E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796F-B922-46EB-9B76-65CC99370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87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B74CD-10F0-40B5-BAF1-51A53000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CA95A9-9B2B-4555-926E-9075FBBBB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9DD677-EA24-49C9-B5DD-7F0FC5CAD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8FF29A-3BAF-4834-81FB-B0B678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241C-2E5C-4027-85DA-86CD7C8DA7AE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6E65D5-86D5-46C2-9536-6C4FBB32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C30086-4F23-4637-AE6F-A7C74740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796F-B922-46EB-9B76-65CC99370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36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7688-B112-48A9-B854-D2310EDEE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D5A0172-050D-441B-A577-D28FB04AB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5CBBFE-1280-46E1-BB30-FB958C869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A97A47-7DAE-4402-85C3-5107CEBD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241C-2E5C-4027-85DA-86CD7C8DA7AE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EC5085-EAE6-479F-BC13-0B37C9A4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6D3B88-3C5E-42DE-BB8F-FC1F3DDB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796F-B922-46EB-9B76-65CC99370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04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006AA-04E9-4EF7-B3CB-809A3F24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D29FAA-A118-4B6C-A87E-715AFA2BB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F931E8-6E32-4349-BCD7-B14CD42FC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9241C-2E5C-4027-85DA-86CD7C8DA7AE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615877-FBD1-45AF-B0A2-CDEDDEF80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DFBDFC-6DEE-4B43-8B7D-4DB1DB190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B796F-B922-46EB-9B76-65CC99370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73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04234F-C878-4A96-BFF0-D27551F49ECE}"/>
              </a:ext>
            </a:extLst>
          </p:cNvPr>
          <p:cNvSpPr txBox="1"/>
          <p:nvPr/>
        </p:nvSpPr>
        <p:spPr>
          <a:xfrm>
            <a:off x="967666" y="221942"/>
            <a:ext cx="6506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Тест </a:t>
            </a:r>
            <a:r>
              <a:rPr lang="en-US" sz="2800" b="1" dirty="0"/>
              <a:t>GAD-7 (</a:t>
            </a:r>
            <a:r>
              <a:rPr lang="en-US" sz="2800" b="1" dirty="0" err="1"/>
              <a:t>Generalised</a:t>
            </a:r>
            <a:r>
              <a:rPr lang="en-US" sz="2800" b="1" dirty="0"/>
              <a:t> Anxiety Disorder)</a:t>
            </a:r>
            <a:endParaRPr lang="ru-RU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CE88-4B94-4D25-80C6-B8C14F236CAA}"/>
              </a:ext>
            </a:extLst>
          </p:cNvPr>
          <p:cNvSpPr txBox="1"/>
          <p:nvPr/>
        </p:nvSpPr>
        <p:spPr>
          <a:xfrm>
            <a:off x="783454" y="785647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Предназначен </a:t>
            </a:r>
            <a:r>
              <a:rPr lang="ru-RU" b="0" dirty="0">
                <a:effectLst/>
              </a:rPr>
              <a:t>для оценки уровня тревожности и выявления симптомов тревожных расстройств, в частности генерализированного тревожного расстройства.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2D08A-E144-483F-BEFA-6AA4F537237C}"/>
              </a:ext>
            </a:extLst>
          </p:cNvPr>
          <p:cNvSpPr txBox="1"/>
          <p:nvPr/>
        </p:nvSpPr>
        <p:spPr>
          <a:xfrm>
            <a:off x="685800" y="1951672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effectLst/>
              </a:rPr>
              <a:t>Интерпретация данных анкетирования:</a:t>
            </a:r>
            <a:br>
              <a:rPr lang="ru-RU" b="1" dirty="0">
                <a:effectLst/>
              </a:rPr>
            </a:br>
            <a:r>
              <a:rPr lang="ru-RU" b="0" dirty="0">
                <a:effectLst/>
              </a:rPr>
              <a:t>0-4 балла</a:t>
            </a:r>
            <a:r>
              <a:rPr lang="ru-RU" dirty="0"/>
              <a:t> - </a:t>
            </a:r>
            <a:r>
              <a:rPr lang="ru-RU" b="0" dirty="0">
                <a:effectLst/>
              </a:rPr>
              <a:t>Минимальный уровень тревожности. </a:t>
            </a:r>
          </a:p>
          <a:p>
            <a:pPr algn="l"/>
            <a:r>
              <a:rPr lang="ru-RU" b="0" dirty="0">
                <a:effectLst/>
              </a:rPr>
              <a:t>5-9 баллов</a:t>
            </a:r>
            <a:r>
              <a:rPr lang="ru-RU" dirty="0"/>
              <a:t> -</a:t>
            </a:r>
            <a:r>
              <a:rPr lang="ru-RU" b="0" dirty="0">
                <a:effectLst/>
              </a:rPr>
              <a:t> Умеренный уровень тревожности.</a:t>
            </a:r>
          </a:p>
          <a:p>
            <a:pPr algn="l"/>
            <a:r>
              <a:rPr lang="ru-RU" b="0" dirty="0">
                <a:effectLst/>
              </a:rPr>
              <a:t>10-14 баллов - Средний уровень тревожности.</a:t>
            </a:r>
          </a:p>
          <a:p>
            <a:pPr algn="l"/>
            <a:r>
              <a:rPr lang="ru-RU" b="0" dirty="0">
                <a:effectLst/>
              </a:rPr>
              <a:t>15-21 балл</a:t>
            </a:r>
            <a:r>
              <a:rPr lang="ru-RU" dirty="0"/>
              <a:t> -</a:t>
            </a:r>
            <a:r>
              <a:rPr lang="ru-RU" b="0" dirty="0">
                <a:effectLst/>
              </a:rPr>
              <a:t> Высокий уровень тревожности.</a:t>
            </a:r>
          </a:p>
          <a:p>
            <a:pPr algn="l"/>
            <a:endParaRPr lang="ru-RU" dirty="0"/>
          </a:p>
          <a:p>
            <a:pPr algn="l"/>
            <a:r>
              <a:rPr lang="ru-RU" b="0" dirty="0">
                <a:effectLst/>
              </a:rPr>
              <a:t>При количестве баллов </a:t>
            </a:r>
            <a:r>
              <a:rPr lang="en-US" b="0" dirty="0">
                <a:effectLst/>
              </a:rPr>
              <a:t>&gt; 10 </a:t>
            </a:r>
            <a:r>
              <a:rPr lang="ru-RU" b="0" dirty="0">
                <a:effectLst/>
              </a:rPr>
              <a:t>рекомендуется дальнейшее обследование и наблюдение.</a:t>
            </a:r>
          </a:p>
        </p:txBody>
      </p:sp>
    </p:spTree>
    <p:extLst>
      <p:ext uri="{BB962C8B-B14F-4D97-AF65-F5344CB8AC3E}">
        <p14:creationId xmlns:p14="http://schemas.microsoft.com/office/powerpoint/2010/main" val="198957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5A4887-EF2D-4CF1-80FB-144D864E3664}"/>
              </a:ext>
            </a:extLst>
          </p:cNvPr>
          <p:cNvSpPr txBox="1"/>
          <p:nvPr/>
        </p:nvSpPr>
        <p:spPr>
          <a:xfrm>
            <a:off x="914400" y="497150"/>
            <a:ext cx="10176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Тест </a:t>
            </a:r>
            <a:r>
              <a:rPr lang="en-US" sz="2000" b="1" dirty="0"/>
              <a:t>SWLS </a:t>
            </a:r>
            <a:r>
              <a:rPr lang="ru-RU" sz="2000" b="1" dirty="0"/>
              <a:t>(</a:t>
            </a:r>
            <a:r>
              <a:rPr lang="en-US" sz="2000" b="1" i="0" dirty="0">
                <a:effectLst/>
              </a:rPr>
              <a:t>Satisfaction with Life Scale</a:t>
            </a:r>
            <a:r>
              <a:rPr lang="ru-RU" sz="2000" b="1" i="0" dirty="0">
                <a:effectLst/>
              </a:rPr>
              <a:t>) </a:t>
            </a:r>
            <a:r>
              <a:rPr lang="ru-RU" b="1" i="0" dirty="0">
                <a:effectLst/>
              </a:rPr>
              <a:t>– </a:t>
            </a:r>
          </a:p>
          <a:p>
            <a:r>
              <a:rPr lang="ru-RU" b="0" i="0" dirty="0">
                <a:effectLst/>
              </a:rPr>
              <a:t>краткий скрининговый </a:t>
            </a:r>
            <a:r>
              <a:rPr lang="ru-RU" b="0" i="0" dirty="0" err="1">
                <a:effectLst/>
              </a:rPr>
              <a:t>самоопросник</a:t>
            </a:r>
            <a:r>
              <a:rPr lang="ru-RU" b="0" i="0" dirty="0">
                <a:effectLst/>
              </a:rPr>
              <a:t>, предназначенный для массовых опросов респондентов о степени субъективной удовлетворённости их жизнью.</a:t>
            </a:r>
            <a:endParaRPr lang="en-US" b="1" i="0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4E91A-DD44-467D-9BAA-AD08D6F4BCDE}"/>
              </a:ext>
            </a:extLst>
          </p:cNvPr>
          <p:cNvSpPr txBox="1"/>
          <p:nvPr/>
        </p:nvSpPr>
        <p:spPr>
          <a:xfrm>
            <a:off x="914400" y="1559757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</a:rPr>
              <a:t>30- 35 </a:t>
            </a:r>
            <a:r>
              <a:rPr lang="ru-RU" b="0" i="0" dirty="0">
                <a:effectLst/>
              </a:rPr>
              <a:t>Совершенно удовлетворён</a:t>
            </a:r>
            <a:endParaRPr lang="en-US" b="0" i="0" dirty="0">
              <a:effectLst/>
            </a:endParaRPr>
          </a:p>
          <a:p>
            <a:pPr algn="l"/>
            <a:r>
              <a:rPr lang="en-US" b="0" i="0" dirty="0">
                <a:effectLst/>
              </a:rPr>
              <a:t>25 – 29 </a:t>
            </a:r>
            <a:r>
              <a:rPr lang="ru-RU" dirty="0"/>
              <a:t>У</a:t>
            </a:r>
            <a:r>
              <a:rPr lang="ru-RU" b="0" i="0" dirty="0">
                <a:effectLst/>
              </a:rPr>
              <a:t>довлетворён </a:t>
            </a:r>
          </a:p>
          <a:p>
            <a:pPr algn="l"/>
            <a:r>
              <a:rPr lang="en-US" b="0" i="0" dirty="0">
                <a:effectLst/>
              </a:rPr>
              <a:t>20 – 24 </a:t>
            </a:r>
            <a:r>
              <a:rPr lang="ru-RU" b="0" i="0" dirty="0">
                <a:effectLst/>
              </a:rPr>
              <a:t>Слегка удовлетворён</a:t>
            </a:r>
            <a:endParaRPr lang="en-US" b="0" i="0" dirty="0">
              <a:effectLst/>
            </a:endParaRPr>
          </a:p>
          <a:p>
            <a:r>
              <a:rPr lang="en-US" b="0" i="0" dirty="0">
                <a:effectLst/>
              </a:rPr>
              <a:t>15 – 19 </a:t>
            </a:r>
            <a:r>
              <a:rPr lang="ru-RU" b="0" i="0" dirty="0">
                <a:effectLst/>
              </a:rPr>
              <a:t>Слегка разочарован</a:t>
            </a:r>
            <a:endParaRPr lang="en-US" b="0" i="0" dirty="0">
              <a:effectLst/>
            </a:endParaRPr>
          </a:p>
          <a:p>
            <a:pPr algn="l"/>
            <a:r>
              <a:rPr lang="en-US" b="0" i="0" dirty="0">
                <a:effectLst/>
              </a:rPr>
              <a:t>10 – 14 </a:t>
            </a:r>
            <a:r>
              <a:rPr lang="ru-RU" dirty="0"/>
              <a:t>Р</a:t>
            </a:r>
            <a:r>
              <a:rPr lang="ru-RU" b="0" i="0" dirty="0">
                <a:effectLst/>
              </a:rPr>
              <a:t>азочарован</a:t>
            </a:r>
            <a:endParaRPr lang="en-US" b="0" i="0" dirty="0">
              <a:effectLst/>
            </a:endParaRPr>
          </a:p>
          <a:p>
            <a:pPr algn="l"/>
            <a:r>
              <a:rPr lang="en-US" b="0" i="0" dirty="0">
                <a:effectLst/>
              </a:rPr>
              <a:t>5 – 9 </a:t>
            </a:r>
            <a:r>
              <a:rPr lang="ru-RU" b="0" i="0" dirty="0">
                <a:effectLst/>
              </a:rPr>
              <a:t>Совершенно разочарован</a:t>
            </a:r>
            <a:endParaRPr lang="en-US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695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24A6B5-3323-4816-8F6A-D3A5A49F1D0B}"/>
              </a:ext>
            </a:extLst>
          </p:cNvPr>
          <p:cNvSpPr txBox="1"/>
          <p:nvPr/>
        </p:nvSpPr>
        <p:spPr>
          <a:xfrm>
            <a:off x="87198" y="409222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090909"/>
                </a:solidFill>
                <a:effectLst/>
                <a:latin typeface="Matter TRIAL"/>
              </a:rPr>
              <a:t>Social Phobia Inventory (SPIN)</a:t>
            </a:r>
            <a:r>
              <a:rPr lang="ru-RU" b="1" i="0" dirty="0">
                <a:solidFill>
                  <a:srgbClr val="090909"/>
                </a:solidFill>
                <a:effectLst/>
                <a:latin typeface="Matter TRIAL"/>
              </a:rPr>
              <a:t> - </a:t>
            </a:r>
            <a:r>
              <a:rPr lang="ru-RU" b="0" i="0" dirty="0">
                <a:solidFill>
                  <a:srgbClr val="292929"/>
                </a:solidFill>
                <a:effectLst/>
                <a:latin typeface="-apple-system"/>
              </a:rPr>
              <a:t>краткая скрининговая методика, предназначенная для верификации социальных фобий.</a:t>
            </a:r>
            <a:endParaRPr lang="en-US" b="0" i="0" dirty="0">
              <a:solidFill>
                <a:srgbClr val="090909"/>
              </a:solidFill>
              <a:effectLst/>
              <a:latin typeface="Matter T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5CC3E0-DA4B-4508-B445-53C3FE854A8B}"/>
              </a:ext>
            </a:extLst>
          </p:cNvPr>
          <p:cNvSpPr txBox="1"/>
          <p:nvPr/>
        </p:nvSpPr>
        <p:spPr>
          <a:xfrm>
            <a:off x="683367" y="1821784"/>
            <a:ext cx="60943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Выраженность (серьёзность) симптомов:</a:t>
            </a:r>
            <a:endParaRPr lang="en-US" dirty="0"/>
          </a:p>
          <a:p>
            <a:r>
              <a:rPr lang="en-US" dirty="0"/>
              <a:t>None</a:t>
            </a:r>
            <a:r>
              <a:rPr lang="ru-RU" dirty="0"/>
              <a:t> -</a:t>
            </a:r>
            <a:r>
              <a:rPr lang="en-US" dirty="0"/>
              <a:t> Less than 20 </a:t>
            </a:r>
          </a:p>
          <a:p>
            <a:r>
              <a:rPr lang="en-US" dirty="0"/>
              <a:t>Mild</a:t>
            </a:r>
            <a:r>
              <a:rPr lang="ru-RU" dirty="0"/>
              <a:t> -</a:t>
            </a:r>
            <a:r>
              <a:rPr lang="en-US" dirty="0"/>
              <a:t> 21 - 30 </a:t>
            </a:r>
          </a:p>
          <a:p>
            <a:r>
              <a:rPr lang="en-US" dirty="0"/>
              <a:t>Moderate</a:t>
            </a:r>
            <a:r>
              <a:rPr lang="ru-RU" dirty="0"/>
              <a:t> -</a:t>
            </a:r>
            <a:r>
              <a:rPr lang="en-US" dirty="0"/>
              <a:t> 31 - 40 </a:t>
            </a:r>
          </a:p>
          <a:p>
            <a:r>
              <a:rPr lang="en-US" dirty="0"/>
              <a:t>Severe</a:t>
            </a:r>
            <a:r>
              <a:rPr lang="ru-RU" dirty="0"/>
              <a:t> -</a:t>
            </a:r>
            <a:r>
              <a:rPr lang="en-US" dirty="0"/>
              <a:t> 41 - 50</a:t>
            </a:r>
          </a:p>
          <a:p>
            <a:r>
              <a:rPr lang="en-US" dirty="0"/>
              <a:t>Very Severe</a:t>
            </a:r>
            <a:r>
              <a:rPr lang="ru-RU" dirty="0"/>
              <a:t> -</a:t>
            </a:r>
            <a:r>
              <a:rPr lang="en-US" dirty="0"/>
              <a:t> 51 or more</a:t>
            </a:r>
          </a:p>
        </p:txBody>
      </p:sp>
    </p:spTree>
    <p:extLst>
      <p:ext uri="{BB962C8B-B14F-4D97-AF65-F5344CB8AC3E}">
        <p14:creationId xmlns:p14="http://schemas.microsoft.com/office/powerpoint/2010/main" val="21876451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169</Words>
  <Application>Microsoft Office PowerPoint</Application>
  <PresentationFormat>Широкоэкранный</PresentationFormat>
  <Paragraphs>23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Matter TRIAL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Khlopkov</dc:creator>
  <cp:lastModifiedBy>Andrey Khlopkov</cp:lastModifiedBy>
  <cp:revision>3</cp:revision>
  <dcterms:created xsi:type="dcterms:W3CDTF">2023-10-17T18:28:31Z</dcterms:created>
  <dcterms:modified xsi:type="dcterms:W3CDTF">2023-10-17T18:51:52Z</dcterms:modified>
</cp:coreProperties>
</file>