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  <p:sldId id="285" r:id="rId12"/>
    <p:sldId id="284" r:id="rId13"/>
    <p:sldId id="283" r:id="rId14"/>
    <p:sldId id="286" r:id="rId15"/>
    <p:sldId id="27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27.10.2023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datasets/divyansh22/online-gaming-anxiety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smtClean="0"/>
              <a:t>Хлопков А.Д.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Общее тревожное расстройство у геймеров</a:t>
            </a:r>
            <a:endParaRPr lang="ru-RU" dirty="0"/>
          </a:p>
        </p:txBody>
      </p:sp>
      <p:pic>
        <p:nvPicPr>
          <p:cNvPr id="1026" name="Picture 2" descr="Internet gaming disorder: A real mental health issue on the rise in  adolescents and young adults - Counseling Tod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9965" r="13376"/>
          <a:stretch/>
        </p:blipFill>
        <p:spPr bwMode="auto">
          <a:xfrm>
            <a:off x="941831" y="2217858"/>
            <a:ext cx="4868875" cy="4018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857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Текст 1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Текст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Объект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Объект 1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Объект 18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Объект 19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1" name="Объект 20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7545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333498" y="268091"/>
            <a:ext cx="3171825" cy="1325563"/>
          </a:xfrm>
        </p:spPr>
        <p:txBody>
          <a:bodyPr/>
          <a:lstStyle/>
          <a:p>
            <a:r>
              <a:rPr lang="ru-RU" dirty="0" smtClean="0"/>
              <a:t>Что за источник данных?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33497" y="1801430"/>
            <a:ext cx="5190360" cy="3337729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размещён по адресу: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www.kaggle.com/datasets/divyansh22/online-gaming-anxiety-data</a:t>
            </a:r>
            <a:endParaRPr lang="en-US" dirty="0" smtClean="0"/>
          </a:p>
          <a:p>
            <a:r>
              <a:rPr lang="ru-RU" dirty="0" smtClean="0"/>
              <a:t>Данные были собраны </a:t>
            </a:r>
            <a:r>
              <a:rPr lang="sv-SE" dirty="0"/>
              <a:t>Marian Sauter </a:t>
            </a:r>
            <a:r>
              <a:rPr lang="ru-RU" dirty="0"/>
              <a:t>и</a:t>
            </a:r>
            <a:r>
              <a:rPr lang="sv-SE" dirty="0" smtClean="0"/>
              <a:t> </a:t>
            </a:r>
            <a:r>
              <a:rPr lang="sv-SE" dirty="0"/>
              <a:t>Dejan </a:t>
            </a:r>
            <a:r>
              <a:rPr lang="sv-SE" dirty="0" smtClean="0"/>
              <a:t>Draschkow</a:t>
            </a:r>
            <a:r>
              <a:rPr lang="ru-RU" dirty="0" smtClean="0"/>
              <a:t> и опубликованы в 2020 году. </a:t>
            </a:r>
          </a:p>
          <a:p>
            <a:r>
              <a:rPr lang="ru-RU" dirty="0" smtClean="0"/>
              <a:t>Данные представляют собой опрос 13.5 тысяч геймеров на сайте </a:t>
            </a:r>
            <a:r>
              <a:rPr lang="en-US" dirty="0" smtClean="0"/>
              <a:t>reddit.com</a:t>
            </a:r>
            <a:r>
              <a:rPr lang="ru-RU" dirty="0" smtClean="0"/>
              <a:t> . Респонденты как указывали ряд параметров касательно игр (время игр, </a:t>
            </a:r>
            <a:r>
              <a:rPr lang="ru-RU" dirty="0" err="1" smtClean="0"/>
              <a:t>стриминга</a:t>
            </a:r>
            <a:r>
              <a:rPr lang="ru-RU" dirty="0" smtClean="0"/>
              <a:t>, платформа, игра и т.д.), так и заполняли медицинские опросники </a:t>
            </a:r>
            <a:r>
              <a:rPr lang="en-US" dirty="0" smtClean="0"/>
              <a:t>GAD-7, SWLS </a:t>
            </a:r>
            <a:r>
              <a:rPr lang="ru-RU" dirty="0" smtClean="0"/>
              <a:t>И </a:t>
            </a:r>
            <a:r>
              <a:rPr lang="en-US" dirty="0" smtClean="0"/>
              <a:t>SPIN</a:t>
            </a:r>
            <a:r>
              <a:rPr lang="ru-RU" dirty="0" smtClean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2</a:t>
            </a:fld>
            <a:endParaRPr lang="ru-RU" noProof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84" y="930872"/>
            <a:ext cx="5272851" cy="39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448" y="944427"/>
            <a:ext cx="3929885" cy="8463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GAD-7</a:t>
            </a:r>
            <a:r>
              <a:rPr lang="ru-RU" dirty="0" smtClean="0"/>
              <a:t> (</a:t>
            </a:r>
            <a:r>
              <a:rPr lang="en-US" dirty="0" err="1" smtClean="0"/>
              <a:t>Generalised</a:t>
            </a:r>
            <a:r>
              <a:rPr lang="en-US" dirty="0" smtClean="0"/>
              <a:t> </a:t>
            </a:r>
            <a:r>
              <a:rPr lang="en-US" dirty="0"/>
              <a:t>Anxiety Disorder)</a:t>
            </a:r>
            <a:br>
              <a:rPr lang="en-US" dirty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306449" y="28190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Опросники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>
          <a:xfrm>
            <a:off x="5081286" y="944427"/>
            <a:ext cx="6272513" cy="2412463"/>
          </a:xfrm>
        </p:spPr>
        <p:txBody>
          <a:bodyPr>
            <a:normAutofit/>
          </a:bodyPr>
          <a:lstStyle/>
          <a:p>
            <a:r>
              <a:rPr lang="ru-RU" dirty="0"/>
              <a:t>Предназначен для оценки уровня тревожности и выявления симптомов тревожных расстройств, в частности генерализированного тревожного расстройства.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4"/>
          </p:nvPr>
        </p:nvSpPr>
        <p:spPr>
          <a:xfrm>
            <a:off x="5081286" y="2129741"/>
            <a:ext cx="6272513" cy="3414531"/>
          </a:xfrm>
        </p:spPr>
        <p:txBody>
          <a:bodyPr>
            <a:normAutofit/>
          </a:bodyPr>
          <a:lstStyle/>
          <a:p>
            <a:r>
              <a:rPr lang="ru-RU" b="1" dirty="0"/>
              <a:t>Интерпретация данных анкетирования:</a:t>
            </a:r>
            <a:br>
              <a:rPr lang="ru-RU" b="1" dirty="0"/>
            </a:br>
            <a:endParaRPr lang="ru-RU" b="1" dirty="0" smtClean="0"/>
          </a:p>
          <a:p>
            <a:r>
              <a:rPr lang="ru-RU" dirty="0" smtClean="0"/>
              <a:t>0-4</a:t>
            </a:r>
            <a:r>
              <a:rPr lang="ru-RU" dirty="0"/>
              <a:t> балла - </a:t>
            </a:r>
            <a:r>
              <a:rPr lang="ru-RU" dirty="0" smtClean="0"/>
              <a:t>минимальный </a:t>
            </a:r>
            <a:r>
              <a:rPr lang="ru-RU" dirty="0"/>
              <a:t>уровень </a:t>
            </a:r>
            <a:r>
              <a:rPr lang="ru-RU" dirty="0" smtClean="0"/>
              <a:t>тревожности;</a:t>
            </a:r>
            <a:r>
              <a:rPr lang="ru-RU" dirty="0"/>
              <a:t> </a:t>
            </a:r>
          </a:p>
          <a:p>
            <a:r>
              <a:rPr lang="ru-RU" dirty="0"/>
              <a:t>5-9 баллов - </a:t>
            </a:r>
            <a:r>
              <a:rPr lang="ru-RU" dirty="0" smtClean="0"/>
              <a:t>умеренный </a:t>
            </a:r>
            <a:r>
              <a:rPr lang="ru-RU" dirty="0"/>
              <a:t>уровень </a:t>
            </a:r>
            <a:r>
              <a:rPr lang="ru-RU" dirty="0" smtClean="0"/>
              <a:t>тревожности;</a:t>
            </a:r>
            <a:endParaRPr lang="ru-RU" dirty="0"/>
          </a:p>
          <a:p>
            <a:r>
              <a:rPr lang="ru-RU" dirty="0"/>
              <a:t>10-14 баллов - </a:t>
            </a:r>
            <a:r>
              <a:rPr lang="ru-RU" dirty="0" smtClean="0"/>
              <a:t>средний </a:t>
            </a:r>
            <a:r>
              <a:rPr lang="ru-RU" dirty="0"/>
              <a:t>уровень </a:t>
            </a:r>
            <a:r>
              <a:rPr lang="ru-RU" dirty="0" smtClean="0"/>
              <a:t>тревожности;</a:t>
            </a:r>
            <a:endParaRPr lang="ru-RU" dirty="0"/>
          </a:p>
          <a:p>
            <a:r>
              <a:rPr lang="ru-RU" dirty="0"/>
              <a:t>15-21 балл - </a:t>
            </a:r>
            <a:r>
              <a:rPr lang="ru-RU" dirty="0" smtClean="0"/>
              <a:t>высокий </a:t>
            </a:r>
            <a:r>
              <a:rPr lang="ru-RU" dirty="0"/>
              <a:t>уровень тревожности.</a:t>
            </a:r>
          </a:p>
          <a:p>
            <a:endParaRPr lang="ru-RU" dirty="0"/>
          </a:p>
          <a:p>
            <a:r>
              <a:rPr lang="ru-RU" dirty="0"/>
              <a:t>При количестве </a:t>
            </a:r>
            <a:r>
              <a:rPr lang="ru-RU" b="1" dirty="0"/>
              <a:t>баллов </a:t>
            </a:r>
            <a:r>
              <a:rPr lang="en-US" b="1" dirty="0"/>
              <a:t>&gt; 10 </a:t>
            </a:r>
            <a:r>
              <a:rPr lang="ru-RU" dirty="0"/>
              <a:t>рекомендуется дальнейшее обследование и наблюдение.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82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448" y="944427"/>
            <a:ext cx="3929885" cy="8463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SWLS</a:t>
            </a:r>
            <a:r>
              <a:rPr lang="en-US" dirty="0"/>
              <a:t> (Satisfaction with Life Scale)</a:t>
            </a:r>
            <a:br>
              <a:rPr lang="en-US" dirty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306449" y="28190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Опросники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>
          <a:xfrm>
            <a:off x="5081286" y="944427"/>
            <a:ext cx="6272513" cy="2412463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раткий </a:t>
            </a:r>
            <a:r>
              <a:rPr lang="ru-RU" dirty="0" err="1" smtClean="0"/>
              <a:t>скрин</a:t>
            </a:r>
            <a:r>
              <a:rPr lang="ru-RU" dirty="0" err="1"/>
              <a:t>н</a:t>
            </a:r>
            <a:r>
              <a:rPr lang="ru-RU" dirty="0" err="1" smtClean="0"/>
              <a:t>инговый</a:t>
            </a:r>
            <a:r>
              <a:rPr lang="ru-RU" dirty="0" smtClean="0"/>
              <a:t> опросник</a:t>
            </a:r>
            <a:r>
              <a:rPr lang="ru-RU" dirty="0"/>
              <a:t>, предназначенный для массовых опросов респондентов о степени субъективной удовлетворённости их жизнью.</a:t>
            </a:r>
            <a:endParaRPr lang="en-US" b="1" dirty="0"/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4"/>
          </p:nvPr>
        </p:nvSpPr>
        <p:spPr>
          <a:xfrm>
            <a:off x="5081286" y="2129741"/>
            <a:ext cx="6272513" cy="3414531"/>
          </a:xfrm>
        </p:spPr>
        <p:txBody>
          <a:bodyPr>
            <a:normAutofit/>
          </a:bodyPr>
          <a:lstStyle/>
          <a:p>
            <a:r>
              <a:rPr lang="ru-RU" b="1" dirty="0"/>
              <a:t>Интерпретация данных анкетирования:</a:t>
            </a:r>
            <a:br>
              <a:rPr lang="ru-RU" b="1" dirty="0"/>
            </a:br>
            <a:endParaRPr lang="ru-RU" b="1" dirty="0" smtClean="0"/>
          </a:p>
          <a:p>
            <a:r>
              <a:rPr lang="en-US" dirty="0" smtClean="0"/>
              <a:t>30</a:t>
            </a:r>
            <a:r>
              <a:rPr lang="ru-RU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35</a:t>
            </a:r>
            <a:r>
              <a:rPr lang="ru-RU" dirty="0"/>
              <a:t> </a:t>
            </a:r>
            <a:r>
              <a:rPr lang="ru-RU" dirty="0" smtClean="0"/>
              <a:t>баллов:</a:t>
            </a:r>
            <a:r>
              <a:rPr lang="en-US" dirty="0" smtClean="0"/>
              <a:t> </a:t>
            </a:r>
            <a:r>
              <a:rPr lang="ru-RU" dirty="0" smtClean="0"/>
              <a:t>совершенно удовлетворён;</a:t>
            </a:r>
            <a:endParaRPr lang="en-US" dirty="0"/>
          </a:p>
          <a:p>
            <a:r>
              <a:rPr lang="en-US" dirty="0"/>
              <a:t>25 – </a:t>
            </a:r>
            <a:r>
              <a:rPr lang="en-US" dirty="0" smtClean="0"/>
              <a:t>29</a:t>
            </a:r>
            <a:r>
              <a:rPr lang="ru-RU" dirty="0"/>
              <a:t> баллов:</a:t>
            </a:r>
            <a:r>
              <a:rPr lang="en-US" dirty="0"/>
              <a:t> </a:t>
            </a:r>
            <a:r>
              <a:rPr lang="ru-RU" dirty="0" smtClean="0"/>
              <a:t>удовлетворён;</a:t>
            </a:r>
            <a:endParaRPr lang="ru-RU" dirty="0"/>
          </a:p>
          <a:p>
            <a:r>
              <a:rPr lang="en-US" dirty="0"/>
              <a:t>20 – </a:t>
            </a:r>
            <a:r>
              <a:rPr lang="en-US" dirty="0" smtClean="0"/>
              <a:t>24</a:t>
            </a:r>
            <a:r>
              <a:rPr lang="ru-RU" dirty="0"/>
              <a:t> баллов:</a:t>
            </a:r>
            <a:r>
              <a:rPr lang="en-US" dirty="0"/>
              <a:t> </a:t>
            </a:r>
            <a:r>
              <a:rPr lang="ru-RU" dirty="0" smtClean="0"/>
              <a:t>слегка удовлетворён;</a:t>
            </a:r>
            <a:endParaRPr lang="en-US" dirty="0"/>
          </a:p>
          <a:p>
            <a:r>
              <a:rPr lang="en-US" dirty="0"/>
              <a:t>15 – </a:t>
            </a:r>
            <a:r>
              <a:rPr lang="en-US" dirty="0" smtClean="0"/>
              <a:t>19</a:t>
            </a:r>
            <a:r>
              <a:rPr lang="ru-RU" dirty="0"/>
              <a:t> баллов: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ru-RU" dirty="0" smtClean="0"/>
              <a:t>легка разочарован;</a:t>
            </a:r>
            <a:endParaRPr lang="en-US" dirty="0"/>
          </a:p>
          <a:p>
            <a:r>
              <a:rPr lang="en-US" dirty="0"/>
              <a:t>10 – </a:t>
            </a:r>
            <a:r>
              <a:rPr lang="en-US" dirty="0" smtClean="0"/>
              <a:t>14</a:t>
            </a:r>
            <a:r>
              <a:rPr lang="ru-RU" dirty="0"/>
              <a:t> баллов:</a:t>
            </a:r>
            <a:r>
              <a:rPr lang="en-US" dirty="0"/>
              <a:t> </a:t>
            </a:r>
            <a:r>
              <a:rPr lang="ru-RU" dirty="0" smtClean="0"/>
              <a:t>разочарован;</a:t>
            </a:r>
            <a:endParaRPr lang="en-US" dirty="0"/>
          </a:p>
          <a:p>
            <a:r>
              <a:rPr lang="en-US" dirty="0"/>
              <a:t>5 – </a:t>
            </a:r>
            <a:r>
              <a:rPr lang="en-US" dirty="0" smtClean="0"/>
              <a:t>9</a:t>
            </a:r>
            <a:r>
              <a:rPr lang="ru-RU" dirty="0"/>
              <a:t> баллов:</a:t>
            </a:r>
            <a:r>
              <a:rPr lang="en-US" dirty="0"/>
              <a:t> </a:t>
            </a:r>
            <a:r>
              <a:rPr lang="ru-RU" dirty="0" smtClean="0"/>
              <a:t>совершенно разочарован.</a:t>
            </a:r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646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06448" y="944427"/>
            <a:ext cx="3929885" cy="8463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SPIN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Social </a:t>
            </a:r>
            <a:r>
              <a:rPr lang="en-US" dirty="0"/>
              <a:t>Phobia </a:t>
            </a:r>
            <a:r>
              <a:rPr lang="en-US" dirty="0" smtClean="0"/>
              <a:t>Inventory)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306449" y="28190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Опросники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>
          <a:xfrm>
            <a:off x="5081286" y="944427"/>
            <a:ext cx="6272513" cy="24124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292929"/>
                </a:solidFill>
                <a:latin typeface="-apple-system"/>
              </a:rPr>
              <a:t>Краткая </a:t>
            </a:r>
            <a:r>
              <a:rPr lang="ru-RU" dirty="0" err="1" smtClean="0">
                <a:solidFill>
                  <a:srgbClr val="292929"/>
                </a:solidFill>
                <a:latin typeface="-apple-system"/>
              </a:rPr>
              <a:t>скриннинговая</a:t>
            </a:r>
            <a:r>
              <a:rPr lang="ru-RU" dirty="0" smtClean="0">
                <a:solidFill>
                  <a:srgbClr val="292929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292929"/>
                </a:solidFill>
                <a:latin typeface="-apple-system"/>
              </a:rPr>
              <a:t>методика, предназначенная для верификации социальных </a:t>
            </a:r>
            <a:r>
              <a:rPr lang="ru-RU" dirty="0" smtClean="0">
                <a:solidFill>
                  <a:srgbClr val="292929"/>
                </a:solidFill>
                <a:latin typeface="-apple-system"/>
              </a:rPr>
              <a:t>фобий.</a:t>
            </a:r>
            <a:endParaRPr lang="ru-RU" dirty="0"/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4"/>
          </p:nvPr>
        </p:nvSpPr>
        <p:spPr>
          <a:xfrm>
            <a:off x="5081286" y="2129741"/>
            <a:ext cx="6272513" cy="3414531"/>
          </a:xfrm>
        </p:spPr>
        <p:txBody>
          <a:bodyPr>
            <a:normAutofit/>
          </a:bodyPr>
          <a:lstStyle/>
          <a:p>
            <a:r>
              <a:rPr lang="ru-RU" b="1" dirty="0"/>
              <a:t>Интерпретация данных анкетирования:</a:t>
            </a:r>
            <a:br>
              <a:rPr lang="ru-RU" b="1" dirty="0"/>
            </a:br>
            <a:endParaRPr lang="ru-RU" b="1" dirty="0" smtClean="0"/>
          </a:p>
          <a:p>
            <a:r>
              <a:rPr lang="ru-RU" dirty="0"/>
              <a:t>Выраженность (серьёзность) симптомов:</a:t>
            </a:r>
            <a:endParaRPr lang="en-US" dirty="0"/>
          </a:p>
          <a:p>
            <a:r>
              <a:rPr lang="ru-RU" dirty="0" smtClean="0"/>
              <a:t>Отсутствует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 smtClean="0"/>
              <a:t>менее</a:t>
            </a:r>
            <a:r>
              <a:rPr lang="en-US" dirty="0" smtClean="0"/>
              <a:t> </a:t>
            </a:r>
            <a:r>
              <a:rPr lang="en-US" dirty="0"/>
              <a:t>20 </a:t>
            </a:r>
            <a:r>
              <a:rPr lang="ru-RU" dirty="0" smtClean="0"/>
              <a:t>баллов;</a:t>
            </a:r>
            <a:endParaRPr lang="en-US" dirty="0"/>
          </a:p>
          <a:p>
            <a:r>
              <a:rPr lang="ru-RU" dirty="0"/>
              <a:t>У</a:t>
            </a:r>
            <a:r>
              <a:rPr lang="ru-RU" dirty="0" smtClean="0"/>
              <a:t>меренная </a:t>
            </a:r>
            <a:r>
              <a:rPr lang="ru-RU" dirty="0"/>
              <a:t>-</a:t>
            </a:r>
            <a:r>
              <a:rPr lang="en-US" dirty="0"/>
              <a:t> 21 </a:t>
            </a:r>
            <a:r>
              <a:rPr lang="en-US" dirty="0" smtClean="0"/>
              <a:t>– 30</a:t>
            </a:r>
            <a:r>
              <a:rPr lang="ru-RU" dirty="0" smtClean="0"/>
              <a:t> баллов;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Средняя </a:t>
            </a:r>
            <a:r>
              <a:rPr lang="ru-RU" dirty="0"/>
              <a:t>-</a:t>
            </a:r>
            <a:r>
              <a:rPr lang="en-US" dirty="0"/>
              <a:t> 31 </a:t>
            </a:r>
            <a:r>
              <a:rPr lang="en-US" dirty="0" smtClean="0"/>
              <a:t>– 40</a:t>
            </a:r>
            <a:r>
              <a:rPr lang="ru-RU" dirty="0" smtClean="0"/>
              <a:t> баллов;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Серьёзная </a:t>
            </a:r>
            <a:r>
              <a:rPr lang="ru-RU" dirty="0"/>
              <a:t>-</a:t>
            </a:r>
            <a:r>
              <a:rPr lang="en-US" dirty="0"/>
              <a:t> 41 </a:t>
            </a:r>
            <a:r>
              <a:rPr lang="en-US" dirty="0" smtClean="0"/>
              <a:t>– 50</a:t>
            </a:r>
            <a:r>
              <a:rPr lang="ru-RU" dirty="0" smtClean="0"/>
              <a:t> баллов;</a:t>
            </a:r>
            <a:endParaRPr lang="en-US" dirty="0"/>
          </a:p>
          <a:p>
            <a:r>
              <a:rPr lang="ru-RU" dirty="0" smtClean="0"/>
              <a:t>Очень серьёзная </a:t>
            </a:r>
            <a:r>
              <a:rPr lang="ru-RU" dirty="0"/>
              <a:t>-</a:t>
            </a:r>
            <a:r>
              <a:rPr lang="en-US" dirty="0"/>
              <a:t> 51 </a:t>
            </a:r>
            <a:r>
              <a:rPr lang="ru-RU" dirty="0" smtClean="0"/>
              <a:t>и более.</a:t>
            </a:r>
            <a:endParaRPr lang="en-US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4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Цель: </a:t>
            </a:r>
            <a:r>
              <a:rPr lang="ru-RU" dirty="0" smtClean="0"/>
              <a:t>Предсказать результаты </a:t>
            </a:r>
            <a:r>
              <a:rPr lang="en-US" dirty="0" smtClean="0"/>
              <a:t>GAD</a:t>
            </a:r>
            <a:r>
              <a:rPr lang="ru-RU" dirty="0" smtClean="0"/>
              <a:t>-7 с </a:t>
            </a:r>
            <a:r>
              <a:rPr lang="en-US" dirty="0" smtClean="0"/>
              <a:t>MAE </a:t>
            </a:r>
            <a:r>
              <a:rPr lang="ru-RU" dirty="0" smtClean="0"/>
              <a:t>Не более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485901" y="2563123"/>
            <a:ext cx="4293108" cy="2008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GAD-7 </a:t>
            </a:r>
            <a:r>
              <a:rPr lang="ru-RU" dirty="0" smtClean="0"/>
              <a:t>используется по причине наличия чёткой границы: 10 баллов. Будем использовать её как некий порог. Остальные опросники</a:t>
            </a:r>
            <a:r>
              <a:rPr lang="en-US" dirty="0" smtClean="0"/>
              <a:t> </a:t>
            </a:r>
            <a:r>
              <a:rPr lang="ru-RU" dirty="0" smtClean="0"/>
              <a:t>использовать не будем, чтобы сделать модель, которая может работать на данных, которые можно собрать о пользователе без его участия.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SWLS </a:t>
            </a:r>
            <a:r>
              <a:rPr lang="ru-RU" dirty="0" smtClean="0"/>
              <a:t>и </a:t>
            </a:r>
            <a:r>
              <a:rPr lang="en-US" dirty="0" smtClean="0"/>
              <a:t>SPIN </a:t>
            </a:r>
            <a:r>
              <a:rPr lang="ru-RU" smtClean="0"/>
              <a:t>отыбрасываем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3618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Количество респондентов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Количество колонок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Используемое количество колонок в модели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Количество респондентов, у которых </a:t>
            </a:r>
            <a:r>
              <a:rPr lang="en-US" dirty="0" smtClean="0"/>
              <a:t>gad </a:t>
            </a:r>
            <a:r>
              <a:rPr lang="ru-RU" dirty="0" smtClean="0"/>
              <a:t>более 10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Год сбора данных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dirty="0" smtClean="0"/>
              <a:t>Мб что-то ещё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396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это вообще нужно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Счастливый клиент может иметь </a:t>
            </a:r>
            <a:r>
              <a:rPr lang="ru-RU" dirty="0" err="1" smtClean="0"/>
              <a:t>бо́льшие</a:t>
            </a:r>
            <a:r>
              <a:rPr lang="ru-RU" dirty="0" smtClean="0"/>
              <a:t> успехи в работе, лучший уровень жизни и больше тратить денег на покупку новых игр/</a:t>
            </a:r>
            <a:r>
              <a:rPr lang="ru-RU" dirty="0" err="1" smtClean="0"/>
              <a:t>внутриигровой</a:t>
            </a:r>
            <a:r>
              <a:rPr lang="ru-RU" dirty="0" smtClean="0"/>
              <a:t> валюты/косметических улучшений.</a:t>
            </a:r>
          </a:p>
          <a:p>
            <a:r>
              <a:rPr lang="ru-RU" dirty="0" smtClean="0"/>
              <a:t>*возможен обратный эффект, </a:t>
            </a:r>
            <a:r>
              <a:rPr lang="ru-RU" dirty="0" err="1" smtClean="0"/>
              <a:t>немобходимо</a:t>
            </a:r>
            <a:r>
              <a:rPr lang="ru-RU" dirty="0" smtClean="0"/>
              <a:t> проводить тесты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722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8757342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14FED0-9A95-4A83-8CAA-A3BB5938F80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287</Words>
  <Application>Microsoft Office PowerPoint</Application>
  <PresentationFormat>Широкоэкранный</PresentationFormat>
  <Paragraphs>65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Одиночная линия</vt:lpstr>
      <vt:lpstr>Общее тревожное расстройство у геймеров</vt:lpstr>
      <vt:lpstr>Что за источник данных?</vt:lpstr>
      <vt:lpstr>GAD-7 (Generalised Anxiety Disorder) </vt:lpstr>
      <vt:lpstr>SWLS (Satisfaction with Life Scale) </vt:lpstr>
      <vt:lpstr>SPIN (Social Phobia Inventory)</vt:lpstr>
      <vt:lpstr>Цель: Предсказать результаты GAD-7 с MAE Не более 1</vt:lpstr>
      <vt:lpstr>Информация о данных</vt:lpstr>
      <vt:lpstr>Зачем это вообще нужно</vt:lpstr>
      <vt:lpstr>Модель</vt:lpstr>
      <vt:lpstr>Презентация PowerPoint</vt:lpstr>
      <vt:lpstr>Презентация PowerPoint</vt:lpstr>
      <vt:lpstr>СПАСИБО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2023-10-27T14:53:07Z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