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18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14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248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EBA98CF-752F-45B8-8E3E-5325141278D0}"/>
              </a:ext>
            </a:extLst>
          </p:cNvPr>
          <p:cNvSpPr/>
          <p:nvPr userDrawn="1"/>
        </p:nvSpPr>
        <p:spPr>
          <a:xfrm>
            <a:off x="0" y="0"/>
            <a:ext cx="12192000" cy="674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14047-48A2-49FA-9B71-90AE3A67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0799"/>
            <a:ext cx="9144000" cy="1655763"/>
          </a:xfrm>
        </p:spPr>
        <p:txBody>
          <a:bodyPr anchor="b"/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06D998-B656-4F5D-9F39-C81514CE2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94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1FF5F5A-C63E-4A83-9895-5204EAD7A015}"/>
              </a:ext>
            </a:extLst>
          </p:cNvPr>
          <p:cNvCxnSpPr/>
          <p:nvPr userDrawn="1"/>
        </p:nvCxnSpPr>
        <p:spPr>
          <a:xfrm>
            <a:off x="330200" y="546100"/>
            <a:ext cx="11531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3F35F7E-7192-435A-A897-E00DE905DEFE}"/>
              </a:ext>
            </a:extLst>
          </p:cNvPr>
          <p:cNvCxnSpPr/>
          <p:nvPr userDrawn="1"/>
        </p:nvCxnSpPr>
        <p:spPr>
          <a:xfrm>
            <a:off x="330200" y="6305550"/>
            <a:ext cx="1153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5B14D3-D900-45BF-98FF-88DD4B770F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5253" y="806451"/>
            <a:ext cx="5161493" cy="132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EED6-8DC9-4046-9DA2-43753BA7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9B32B-9760-45D2-BEBD-7CC7757F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DE80E-F905-4E2E-975F-2D7E3D9A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D81F50-E5EA-4478-B28A-7477F99E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8E88B-C0A7-433B-A329-66679D02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DB1CC2-8E4B-4697-AAF5-58EF75CD831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9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EED6-8DC9-4046-9DA2-43753BA7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11766006" cy="828663"/>
          </a:xfrm>
          <a:solidFill>
            <a:schemeClr val="bg1"/>
          </a:solidFill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9B32B-9760-45D2-BEBD-7CC7757F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DE80E-F905-4E2E-975F-2D7E3D9A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D81F50-E5EA-4478-B28A-7477F99E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8E88B-C0A7-433B-A329-66679D02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DB1CC2-8E4B-4697-AAF5-58EF75CD8318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DB111E-7C37-4CAB-8FEC-A15C82A43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660" y="6441446"/>
            <a:ext cx="1343079" cy="2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1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85315-B2BB-4F0A-B622-0D27FEA7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494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D2603D-57CC-4783-83EF-363DC2CB8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7F0E1-C22F-44E8-AE0A-3EF3FDBC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36C49C-514A-4700-A9D4-88DE33A7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AED83-D346-4D17-A252-C78309DB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66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53D83-7CEC-4F3D-97A3-6C645386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4F340B-E173-40CB-BFBD-5B5776083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200" y="1282700"/>
            <a:ext cx="5689600" cy="48942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1E1FD-96E8-47D9-BC78-492F583B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700"/>
            <a:ext cx="5702300" cy="48942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6C220E-1D3C-4E3C-A41F-6C302C30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9A6D6E-6DC9-43CB-9FE9-8B7A2519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92286B-6C16-46BE-81EC-AB49D8E7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64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73691-4C94-4AEA-A9DD-C0D83E7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53989"/>
            <a:ext cx="9423400" cy="82391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2E142D-4125-44EA-B901-3719C8B9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200" y="1287463"/>
            <a:ext cx="5667375" cy="8239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E81C71-2A45-4497-819D-95789775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200" y="2111374"/>
            <a:ext cx="5667375" cy="4244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4F7492-99C5-4443-9A44-D4022BFD2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7463"/>
            <a:ext cx="5689600" cy="8239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C5359F-511C-45A7-BDBE-E54BDCA72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11374"/>
            <a:ext cx="5689600" cy="4244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228842-BB74-40C2-A77F-CE561589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3D9C55-6607-4A8F-8A5B-CE31432A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EE1411-0DE7-4D98-BD5F-62D019DE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6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380B4-A38F-415E-9206-8E90F227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9A902F-6E40-4B9E-B3E0-CB8C1771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9F9844-86C0-4E9D-B2B4-31E80D05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0732A0-B717-4E71-BAA5-E4BCC8A2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D038D2-001A-475E-AD26-B4139D4A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028067-6C45-4C72-A6EF-BB8AC1F0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FE677-A6C0-4497-B5ED-EB9038B5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6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09262F2-B8AC-40BE-9709-6C8144BC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200" y="1231900"/>
            <a:ext cx="11531600" cy="494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6377A6-9115-485C-B17F-E50829E8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1300" y="6381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DB1CC2-8E4B-4697-AAF5-58EF75CD8318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4830A8D-D47B-40B6-B36B-A920DEF2BF61}"/>
              </a:ext>
            </a:extLst>
          </p:cNvPr>
          <p:cNvCxnSpPr/>
          <p:nvPr userDrawn="1"/>
        </p:nvCxnSpPr>
        <p:spPr>
          <a:xfrm>
            <a:off x="330200" y="965200"/>
            <a:ext cx="11531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2E5FF-6351-4060-A11D-F43C60D1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9410700" cy="828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6A2980-E2BD-496C-8F40-545D3E7BB18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135" y="348883"/>
            <a:ext cx="2037742" cy="40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2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ru-RU/download/details.aspx?id=40784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.com/ru-ru/support/downloads/drivers/download.ni-visa.html#40983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414EC5-8F6A-474B-8514-078762D1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6842"/>
            <a:ext cx="9144000" cy="1643270"/>
          </a:xfrm>
        </p:spPr>
        <p:txBody>
          <a:bodyPr>
            <a:noAutofit/>
          </a:bodyPr>
          <a:lstStyle/>
          <a:p>
            <a:r>
              <a:rPr lang="ru-RU" sz="5400" dirty="0"/>
              <a:t>Инструкция по применению программы для измерения диаметра пучка лазерного излучения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F957E-ACA5-4416-BE53-3354FF0F384D}"/>
              </a:ext>
            </a:extLst>
          </p:cNvPr>
          <p:cNvSpPr txBox="1"/>
          <p:nvPr/>
        </p:nvSpPr>
        <p:spPr>
          <a:xfrm>
            <a:off x="9323592" y="5342965"/>
            <a:ext cx="2471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/>
              <a:t>Разработано: </a:t>
            </a:r>
          </a:p>
          <a:p>
            <a:pPr algn="r"/>
            <a:r>
              <a:rPr lang="ru-RU" sz="1400" dirty="0"/>
              <a:t>Младший научный сотрудник</a:t>
            </a:r>
          </a:p>
          <a:p>
            <a:pPr algn="r"/>
            <a:r>
              <a:rPr lang="ru-RU" sz="1400" dirty="0"/>
              <a:t>Хлопков А. Д.</a:t>
            </a:r>
          </a:p>
          <a:p>
            <a:pPr algn="r"/>
            <a:r>
              <a:rPr lang="ru-RU" sz="1400" dirty="0"/>
              <a:t>06.04.2023</a:t>
            </a:r>
          </a:p>
        </p:txBody>
      </p:sp>
    </p:spTree>
    <p:extLst>
      <p:ext uri="{BB962C8B-B14F-4D97-AF65-F5344CB8AC3E}">
        <p14:creationId xmlns:p14="http://schemas.microsoft.com/office/powerpoint/2010/main" val="40457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68C7F-C37E-493F-BEBA-F25EFA2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9410700" cy="828663"/>
          </a:xfrm>
        </p:spPr>
        <p:txBody>
          <a:bodyPr/>
          <a:lstStyle/>
          <a:p>
            <a:r>
              <a:rPr lang="ru-RU" dirty="0"/>
              <a:t>Запуск измерения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6BDE3-689E-430F-ADBA-6A1946B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5272FE-DFD5-4140-82D4-F931F21E1F7D}"/>
              </a:ext>
            </a:extLst>
          </p:cNvPr>
          <p:cNvSpPr/>
          <p:nvPr/>
        </p:nvSpPr>
        <p:spPr>
          <a:xfrm>
            <a:off x="330200" y="965187"/>
            <a:ext cx="6096000" cy="7107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Укажите длину волны лазера в соответствующем поле. При необходимости скорректируйте уровень.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3C005-0FF9-47DF-B1FD-AF061FB500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24598" y="1009597"/>
            <a:ext cx="2619375" cy="695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4C3D7A-5C45-4655-8986-3963E66CF394}"/>
              </a:ext>
            </a:extLst>
          </p:cNvPr>
          <p:cNvSpPr/>
          <p:nvPr/>
        </p:nvSpPr>
        <p:spPr>
          <a:xfrm>
            <a:off x="330199" y="1675894"/>
            <a:ext cx="70140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Установите нож в начальную точку (см.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Настройка подвижки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Задайте в соответствующие поля величину и количество шагов по оси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(поперёк пучка), а также величину и количество шагов по оси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(вдоль пучка).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Будьте осторожны, и убедитесь, что движению подвижки ничего не препятствует! В случае, если будут заданы параметры перемещения, выходящие за допустимые пределы перемещения подвижки, будет показано уведомление, некорректные значения будут выделены красным шрифтом. Убедитесь, что направление движения ножа задано верно и он будет постепенно «открывать» пучок излучения.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случае, если подвижка и измеритель были подключены и были заданы корректные параметры перемещения, кнопка «Начать измерение» станет активна.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Запустите измерение. Подвижка придёт в движение, на графике начнут появляться точки.</a:t>
            </a:r>
            <a:endParaRPr lang="ru-R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C91FB-409C-4FF0-B80B-9ACDC1B30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972" y="2484328"/>
            <a:ext cx="347662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3D84C-9688-4414-B4F6-E45BCDBCC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972" y="4858798"/>
            <a:ext cx="3468925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7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68C7F-C37E-493F-BEBA-F25EFA2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9410700" cy="828663"/>
          </a:xfrm>
        </p:spPr>
        <p:txBody>
          <a:bodyPr/>
          <a:lstStyle/>
          <a:p>
            <a:r>
              <a:rPr lang="ru-RU" dirty="0"/>
              <a:t>Сохранение результатов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6BDE3-689E-430F-ADBA-6A1946B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B63F3-0FE4-4B71-8E7C-81F2FFA4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31" y="1003108"/>
            <a:ext cx="866376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По окончании измерения перейдите в верхней части приложения: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Файл -&gt; Сохранять в…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Откроется окно сохранения результатов.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39">
            <a:extLst>
              <a:ext uri="{FF2B5EF4-FFF2-40B4-BE49-F238E27FC236}">
                <a16:creationId xmlns:a16="http://schemas.microsoft.com/office/drawing/2014/main" id="{5A4DE12B-3BDF-41C5-B308-0CF0F4C2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828" y="1122377"/>
            <a:ext cx="1986978" cy="100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5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68C7F-C37E-493F-BEBA-F25EFA2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9410700" cy="828663"/>
          </a:xfrm>
        </p:spPr>
        <p:txBody>
          <a:bodyPr/>
          <a:lstStyle/>
          <a:p>
            <a:r>
              <a:rPr lang="ru-RU" dirty="0"/>
              <a:t>Просмотр записей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6BDE3-689E-430F-ADBA-6A1946B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25B6-B39F-4000-9B57-98C50A1C07D0}"/>
              </a:ext>
            </a:extLst>
          </p:cNvPr>
          <p:cNvSpPr/>
          <p:nvPr/>
        </p:nvSpPr>
        <p:spPr>
          <a:xfrm>
            <a:off x="330200" y="1173937"/>
            <a:ext cx="5422900" cy="23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открыть запись, перейдите: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 -&gt; Открыть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основном графике будет отображён график изменения диаметра пучка в зависимости от перемещения подвижки по оси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график координат перемещения подвижки во время измерения.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60963-62DB-4FCF-9F89-9FDB98E54517}"/>
              </a:ext>
            </a:extLst>
          </p:cNvPr>
          <p:cNvSpPr/>
          <p:nvPr/>
        </p:nvSpPr>
        <p:spPr>
          <a:xfrm>
            <a:off x="330200" y="4654807"/>
            <a:ext cx="5422900" cy="134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увидеть графики значения мощности и производной мощности для каждой конкретной точки, нажмите на интересующую точку на основном графике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4D49B-4AC1-4BCB-957F-10996571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80" y="988047"/>
            <a:ext cx="5400000" cy="2861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3A2B2A-BF83-4B00-ADEB-582A7EA7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3913975"/>
            <a:ext cx="5400000" cy="28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68C7F-C37E-493F-BEBA-F25EFA2D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FFC67-2075-440B-9A2D-A37BE487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102594"/>
            <a:ext cx="11531600" cy="19104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Настоящая инструкция разработана для обучения пользователя работе с программой для измерения диаметра пучка излучения с применением двухосевого линейного транслятора </a:t>
            </a:r>
            <a:r>
              <a:rPr lang="en-US" dirty="0" err="1"/>
              <a:t>Standa</a:t>
            </a:r>
            <a:r>
              <a:rPr lang="en-US" dirty="0"/>
              <a:t> </a:t>
            </a:r>
            <a:r>
              <a:rPr lang="ru-RU" dirty="0"/>
              <a:t>и измерителя мощности </a:t>
            </a:r>
            <a:r>
              <a:rPr lang="en-US" dirty="0" err="1"/>
              <a:t>Gentec</a:t>
            </a:r>
            <a:r>
              <a:rPr lang="en-US" dirty="0"/>
              <a:t> EO </a:t>
            </a:r>
            <a:r>
              <a:rPr lang="ru-RU" dirty="0"/>
              <a:t>или </a:t>
            </a:r>
            <a:r>
              <a:rPr lang="en-US" dirty="0"/>
              <a:t>Thorlabs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6BDE3-689E-430F-ADBA-6A1946B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E28BEC6-B754-417E-8CB1-82BBD0147532}"/>
              </a:ext>
            </a:extLst>
          </p:cNvPr>
          <p:cNvSpPr/>
          <p:nvPr/>
        </p:nvSpPr>
        <p:spPr>
          <a:xfrm>
            <a:off x="330200" y="2895613"/>
            <a:ext cx="1153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	Под программой здесь и далее подразумевается совокупность исполняемых файлов, написанных на языке </a:t>
            </a:r>
            <a:r>
              <a:rPr lang="en-US" sz="2800" dirty="0"/>
              <a:t>Python 3</a:t>
            </a:r>
            <a:r>
              <a:rPr lang="ru-RU" sz="2800" dirty="0"/>
              <a:t> и хранящихся на внутреннем сервере предприятия по адресу: </a:t>
            </a:r>
          </a:p>
        </p:txBody>
      </p:sp>
    </p:spTree>
    <p:extLst>
      <p:ext uri="{BB962C8B-B14F-4D97-AF65-F5344CB8AC3E}">
        <p14:creationId xmlns:p14="http://schemas.microsoft.com/office/powerpoint/2010/main" val="403499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68C7F-C37E-493F-BEBA-F25EFA2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9410700" cy="828663"/>
          </a:xfrm>
        </p:spPr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6BDE3-689E-430F-ADBA-6A1946B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68672-EBB3-40D1-8CF4-683CE08AB285}"/>
              </a:ext>
            </a:extLst>
          </p:cNvPr>
          <p:cNvSpPr/>
          <p:nvPr/>
        </p:nvSpPr>
        <p:spPr>
          <a:xfrm>
            <a:off x="330200" y="1201188"/>
            <a:ext cx="11544300" cy="2475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использования ПО должны быть установлены: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3 (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https://www.python.org/downloads/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Visual C++ Redistributable Package 2013 (x86/x64) (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https://www.microsoft.com/ru-RU/download/details.aspx?id=40784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VISA backend (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https://www.ni.com/ru-ru/support/downloads/drivers/download.ni-visa.html#409839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2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68C7F-C37E-493F-BEBA-F25EFA2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9410700" cy="828663"/>
          </a:xfrm>
        </p:spPr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6BDE3-689E-430F-ADBA-6A1946B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44592C-F4AF-4377-A785-13B1B8E007C5}"/>
              </a:ext>
            </a:extLst>
          </p:cNvPr>
          <p:cNvSpPr/>
          <p:nvPr/>
        </p:nvSpPr>
        <p:spPr>
          <a:xfrm>
            <a:off x="330200" y="1056627"/>
            <a:ext cx="5279884" cy="128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Загрузите репозиторий через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скачайте вручную и распакуйте в нужную папку.</a:t>
            </a: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Запустите командную строку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нажмите правой кнопкой мыши на «Пуск» -&gt; Выполнить -&gt;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49BEA-ED73-4938-9C2A-5C47EA24E458}"/>
              </a:ext>
            </a:extLst>
          </p:cNvPr>
          <p:cNvSpPr/>
          <p:nvPr/>
        </p:nvSpPr>
        <p:spPr>
          <a:xfrm>
            <a:off x="330200" y="2373029"/>
            <a:ext cx="6096000" cy="14199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Убедитесь, что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Перейдите в папку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 </a:t>
            </a:r>
            <a:r>
              <a:rPr lang="ru-RU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полный_путь_до_приложения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0A128-BB75-4C7D-9603-6A11FFB0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579" y="1028656"/>
            <a:ext cx="5935123" cy="1354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AD5A15-1FA1-448B-84F4-21D5843887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79" y="3401273"/>
            <a:ext cx="4968875" cy="389890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040356-7393-4004-B8D9-109BA4B766FF}"/>
              </a:ext>
            </a:extLst>
          </p:cNvPr>
          <p:cNvSpPr/>
          <p:nvPr/>
        </p:nvSpPr>
        <p:spPr>
          <a:xfrm>
            <a:off x="388620" y="3783645"/>
            <a:ext cx="6096000" cy="17613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Установите необходимые библиотеки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 pip install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requirements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Запустите программу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python main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Если вы увидели рабочее окно, установка завершена.</a:t>
            </a:r>
          </a:p>
        </p:txBody>
      </p:sp>
    </p:spTree>
    <p:extLst>
      <p:ext uri="{BB962C8B-B14F-4D97-AF65-F5344CB8AC3E}">
        <p14:creationId xmlns:p14="http://schemas.microsoft.com/office/powerpoint/2010/main" val="116339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68C7F-C37E-493F-BEBA-F25EFA2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9410700" cy="828663"/>
          </a:xfrm>
        </p:spPr>
        <p:txBody>
          <a:bodyPr/>
          <a:lstStyle/>
          <a:p>
            <a:r>
              <a:rPr lang="ru-RU" dirty="0"/>
              <a:t>Запуск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6BDE3-689E-430F-ADBA-6A1946B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44F5A-3A52-4FC7-A7C8-A3DF12C72F56}"/>
              </a:ext>
            </a:extLst>
          </p:cNvPr>
          <p:cNvSpPr/>
          <p:nvPr/>
        </p:nvSpPr>
        <p:spPr>
          <a:xfrm>
            <a:off x="330200" y="1851012"/>
            <a:ext cx="4086859" cy="488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Перед вами появится окно приложения, где: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График изменения ширины пучка излучения вдоль распространения излучения.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График положения подвижки.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График измеряемого значения мощности в зависимости от положения ножа.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Производная мощности в зависимости от положения ножа.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Модуль подключения и управления подвижкой.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Модуль подключения измерителя, установки параметров измерения и запуска или остановки измерения.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Информационное окно.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4D6FB-3E75-41B2-996B-FF0146780F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59" y="2051213"/>
            <a:ext cx="7696599" cy="4255466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67C7CC-8B62-4280-AF25-8E17C204F38B}"/>
              </a:ext>
            </a:extLst>
          </p:cNvPr>
          <p:cNvSpPr/>
          <p:nvPr/>
        </p:nvSpPr>
        <p:spPr>
          <a:xfrm>
            <a:off x="330200" y="954724"/>
            <a:ext cx="11531600" cy="988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Запустите командную строку и перейдите в папку с программой, если ещё не сделали этого (см.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установка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Запустите программу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python main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9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68C7F-C37E-493F-BEBA-F25EFA2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9410700" cy="828663"/>
          </a:xfrm>
        </p:spPr>
        <p:txBody>
          <a:bodyPr/>
          <a:lstStyle/>
          <a:p>
            <a:r>
              <a:rPr lang="ru-RU" dirty="0"/>
              <a:t>Подключение измерителя через </a:t>
            </a:r>
            <a:r>
              <a:rPr lang="en-US" dirty="0"/>
              <a:t>USB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6BDE3-689E-430F-ADBA-6A1946B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744D3-A943-4BF9-B253-7A7C22BCB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367" y="1090004"/>
            <a:ext cx="3103133" cy="6889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5B9550-B659-4519-9641-A5F63472EF10}"/>
              </a:ext>
            </a:extLst>
          </p:cNvPr>
          <p:cNvSpPr/>
          <p:nvPr/>
        </p:nvSpPr>
        <p:spPr>
          <a:xfrm>
            <a:off x="330200" y="965187"/>
            <a:ext cx="8366125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Откройте службу «Диспетчер устройств»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Правая кнопка мыши на «Пуск» -&gt; Диспетчер устройств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C28E1-BB10-490E-BABB-3F8F23796FA6}"/>
              </a:ext>
            </a:extLst>
          </p:cNvPr>
          <p:cNvSpPr/>
          <p:nvPr/>
        </p:nvSpPr>
        <p:spPr>
          <a:xfrm>
            <a:off x="330199" y="2651864"/>
            <a:ext cx="7261225" cy="124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Подключите измеритель к компьютеру через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USB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диспетчере устройств отобразится подключённое устройство и его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порт. Если вы уже подключили подвижку, устройств будет отображаться больше. Запомните номер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порта.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327ADA-11E6-45AF-9830-97896887FA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090" y="1903730"/>
            <a:ext cx="4169410" cy="305054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FE386D-5F5E-4F8B-9675-CEB726AEEB5B}"/>
              </a:ext>
            </a:extLst>
          </p:cNvPr>
          <p:cNvSpPr/>
          <p:nvPr/>
        </p:nvSpPr>
        <p:spPr>
          <a:xfrm>
            <a:off x="330199" y="5435847"/>
            <a:ext cx="6096000" cy="7107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3.Вернитесь в приложение.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верхней части приложения перейдите: Подключение -&gt; Подключение измерителя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6E9930-44F3-40A5-8F3C-B91435F3E7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9620" y="5286375"/>
            <a:ext cx="2800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8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68C7F-C37E-493F-BEBA-F25EFA2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9410700" cy="828663"/>
          </a:xfrm>
        </p:spPr>
        <p:txBody>
          <a:bodyPr/>
          <a:lstStyle/>
          <a:p>
            <a:r>
              <a:rPr lang="ru-RU" dirty="0"/>
              <a:t>Подключение измерителя через </a:t>
            </a:r>
            <a:r>
              <a:rPr lang="en-US" dirty="0"/>
              <a:t>USB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6BDE3-689E-430F-ADBA-6A1946B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A2164D-BF40-4BA8-9E78-B376EA3FF02E}"/>
              </a:ext>
            </a:extLst>
          </p:cNvPr>
          <p:cNvSpPr/>
          <p:nvPr/>
        </p:nvSpPr>
        <p:spPr>
          <a:xfrm>
            <a:off x="196165" y="1498587"/>
            <a:ext cx="5760720" cy="134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В открывшемся окне выберите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USB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(1), нажмите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Rescan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(2) чтобы обновить подключённые порты. В выпадающем списке выберите порт, соответствующий измерителю (3). Нажмите ОК (4).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4721-A756-4B71-B12A-1ECA45F216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40" y="993762"/>
            <a:ext cx="5760720" cy="235077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9585D1-8A46-4F53-90BC-DFD8E66DC753}"/>
              </a:ext>
            </a:extLst>
          </p:cNvPr>
          <p:cNvSpPr/>
          <p:nvPr/>
        </p:nvSpPr>
        <p:spPr>
          <a:xfrm>
            <a:off x="196165" y="3815529"/>
            <a:ext cx="6087949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В окне приложения нажмите: Подключить измеритель.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4425F-56D1-46B3-BB48-08517CFB1B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87185" y="3835395"/>
            <a:ext cx="5324475" cy="352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642153-CA51-4D9E-82F1-5FFECCE07923}"/>
              </a:ext>
            </a:extLst>
          </p:cNvPr>
          <p:cNvSpPr/>
          <p:nvPr/>
        </p:nvSpPr>
        <p:spPr>
          <a:xfrm>
            <a:off x="196165" y="4678683"/>
            <a:ext cx="6096000" cy="7107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Если в информационном окне появилось сообщение о том, что измеритель подключён, всё прошло успешно.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0C4F00-AEC2-41CD-AFAB-4F5DAC1019C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935" y="4475679"/>
            <a:ext cx="3895725" cy="932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889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68C7F-C37E-493F-BEBA-F25EFA2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9410700" cy="828663"/>
          </a:xfrm>
        </p:spPr>
        <p:txBody>
          <a:bodyPr/>
          <a:lstStyle/>
          <a:p>
            <a:r>
              <a:rPr lang="ru-RU" dirty="0"/>
              <a:t>Подключение подвижки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6BDE3-689E-430F-ADBA-6A1946B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E8406-4732-41FF-BC61-78C5B6EAFF9B}"/>
              </a:ext>
            </a:extLst>
          </p:cNvPr>
          <p:cNvSpPr/>
          <p:nvPr/>
        </p:nvSpPr>
        <p:spPr>
          <a:xfrm>
            <a:off x="330200" y="1114601"/>
            <a:ext cx="6096000" cy="10292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Подключите блок управления подвижкой к ПК.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В окне приложения нажмите: Подключить подвижку (подключение занимает некоторое время).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35A61-0CA1-429C-8661-79E892A57F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4300" y="1541686"/>
            <a:ext cx="5410200" cy="552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C4B4B6-60C0-47E5-9C97-F166BB4A8866}"/>
              </a:ext>
            </a:extLst>
          </p:cNvPr>
          <p:cNvSpPr/>
          <p:nvPr/>
        </p:nvSpPr>
        <p:spPr>
          <a:xfrm>
            <a:off x="330200" y="2143857"/>
            <a:ext cx="6096000" cy="7107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Если в диалоговом окне появилось сообщение о том, что подвижка подключена, всё прошло успешно.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43446-0BAF-4049-B8C1-79573F6C5BE0}"/>
              </a:ext>
            </a:extLst>
          </p:cNvPr>
          <p:cNvSpPr/>
          <p:nvPr/>
        </p:nvSpPr>
        <p:spPr>
          <a:xfrm>
            <a:off x="330200" y="2854564"/>
            <a:ext cx="6096000" cy="19849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Проверьте правильность подключения с помощью тестовых передвижений подвижки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X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Y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задав в соответствующих полях 1 и 2 небольшие значения (1-2). Значения перемещения подвижки задаются в мм.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solidFill>
                  <a:srgbClr val="FF0000"/>
                </a:solidFill>
              </a:rPr>
              <a:t>Убедитесь, что ничего не препятствует движению подвижки! </a:t>
            </a:r>
            <a:endParaRPr lang="ru-RU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C9084A-2A80-47B1-B449-5FA12811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75" y="3051677"/>
            <a:ext cx="53054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68C7F-C37E-493F-BEBA-F25EFA2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524"/>
            <a:ext cx="9410700" cy="828663"/>
          </a:xfrm>
        </p:spPr>
        <p:txBody>
          <a:bodyPr/>
          <a:lstStyle/>
          <a:p>
            <a:r>
              <a:rPr lang="ru-RU" dirty="0"/>
              <a:t>Настройка подвижки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6BDE3-689E-430F-ADBA-6A1946B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CC2-8E4B-4697-AAF5-58EF75CD8318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06396-3EF9-496F-8790-53EF80ECF913}"/>
              </a:ext>
            </a:extLst>
          </p:cNvPr>
          <p:cNvSpPr/>
          <p:nvPr/>
        </p:nvSpPr>
        <p:spPr>
          <a:xfrm>
            <a:off x="330200" y="965187"/>
            <a:ext cx="11544300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Ось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должна быть расположена вдоль направления распространения пучка излучения, а ось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поперёк. В случае необходимости поменяйте оси местами: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&lt;-&gt;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или поменяйте направление движения по оси: Реверс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Реверс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00F82-BAC6-4BDD-9B3E-1A7670068D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5" y="1647747"/>
            <a:ext cx="5939790" cy="334073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FD8154-0865-48ED-BC47-15E63B0A5AE5}"/>
              </a:ext>
            </a:extLst>
          </p:cNvPr>
          <p:cNvSpPr/>
          <p:nvPr/>
        </p:nvSpPr>
        <p:spPr>
          <a:xfrm>
            <a:off x="330200" y="4988482"/>
            <a:ext cx="11544300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Выставите нож в начальное положение либо при помощи клавиш на блоке управления (не рекомендуется), либо при помощи модуля управления подвижкой в приложении. Будьте осторожны, и убедитесь, что движению подвижки ничего не препятствует! Начальное положение должно быть по оси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самой близкой к источнику излучения точке (выходному окну манипулы, выходной линзе и т/д). По оси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нож должен быть выставлен таким образом, чтобы на 1-1.5 мм полностью перекрывать пучок излучения. </a:t>
            </a:r>
          </a:p>
        </p:txBody>
      </p:sp>
    </p:spTree>
    <p:extLst>
      <p:ext uri="{BB962C8B-B14F-4D97-AF65-F5344CB8AC3E}">
        <p14:creationId xmlns:p14="http://schemas.microsoft.com/office/powerpoint/2010/main" val="1477859697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958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Times New Roman</vt:lpstr>
      <vt:lpstr>1_Тема Office</vt:lpstr>
      <vt:lpstr>Инструкция по применению программы для измерения диаметра пучка лазерного излучения</vt:lpstr>
      <vt:lpstr>Общие положения</vt:lpstr>
      <vt:lpstr>Требования</vt:lpstr>
      <vt:lpstr>Установка</vt:lpstr>
      <vt:lpstr>Запуск</vt:lpstr>
      <vt:lpstr>Подключение измерителя через USB</vt:lpstr>
      <vt:lpstr>Подключение измерителя через USB</vt:lpstr>
      <vt:lpstr>Подключение подвижки</vt:lpstr>
      <vt:lpstr>Настройка подвижки</vt:lpstr>
      <vt:lpstr>Запуск измерения</vt:lpstr>
      <vt:lpstr>Сохранение результатов</vt:lpstr>
      <vt:lpstr>Просмотр записей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Выбор названий для новых приборов</dc:title>
  <dc:creator>Анна</dc:creator>
  <cp:lastModifiedBy>Andrei KHlopkov</cp:lastModifiedBy>
  <cp:revision>309</cp:revision>
  <dcterms:created xsi:type="dcterms:W3CDTF">2020-11-29T21:21:49Z</dcterms:created>
  <dcterms:modified xsi:type="dcterms:W3CDTF">2023-04-06T08:12:19Z</dcterms:modified>
</cp:coreProperties>
</file>