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8" r:id="rId17"/>
    <p:sldId id="279" r:id="rId18"/>
    <p:sldId id="280" r:id="rId19"/>
    <p:sldId id="281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E0EB0-D6D9-412A-8B77-DB1FCB3F43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E6ABB1-A9C1-4D7F-930C-60F0EBA1998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400" i="1" dirty="0"/>
            <a:t>It </a:t>
          </a:r>
          <a:r>
            <a:rPr lang="en-US" sz="1400" i="1" dirty="0">
              <a:latin typeface="Constantia" panose="02030602050306030303" pitchFamily="18" charset="0"/>
            </a:rPr>
            <a:t>improves soil structure, percolation and reduce change of creation of hard.  pan in sub soil and also reduces soil erosion.</a:t>
          </a:r>
          <a:endParaRPr lang="en-US" sz="1400" dirty="0">
            <a:latin typeface="Constantia" panose="02030602050306030303" pitchFamily="18" charset="0"/>
          </a:endParaRPr>
        </a:p>
      </dgm:t>
    </dgm:pt>
    <dgm:pt modelId="{6A4FD532-C8CE-44DE-9859-4300A8358B63}" type="parTrans" cxnId="{71C0D3F6-352B-4408-B3CD-A50909FA8968}">
      <dgm:prSet/>
      <dgm:spPr/>
      <dgm:t>
        <a:bodyPr/>
        <a:lstStyle/>
        <a:p>
          <a:endParaRPr lang="en-US"/>
        </a:p>
      </dgm:t>
    </dgm:pt>
    <dgm:pt modelId="{AB3EBE27-DAFA-4AF9-8116-5CD74110C980}" type="sibTrans" cxnId="{71C0D3F6-352B-4408-B3CD-A50909FA8968}">
      <dgm:prSet/>
      <dgm:spPr/>
      <dgm:t>
        <a:bodyPr/>
        <a:lstStyle/>
        <a:p>
          <a:endParaRPr lang="en-US"/>
        </a:p>
      </dgm:t>
    </dgm:pt>
    <dgm:pt modelId="{A4FE535A-1DA7-4EAE-9A92-A7351B4BAA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i="1" dirty="0">
              <a:latin typeface="Constantia" panose="02030602050306030303" pitchFamily="18" charset="0"/>
            </a:rPr>
            <a:t>Farmers get a better price for his produce due to higher demand in local market.  so there is regular flow of income over year.</a:t>
          </a:r>
          <a:endParaRPr lang="en-US" sz="1400" dirty="0">
            <a:latin typeface="Constantia" panose="02030602050306030303" pitchFamily="18" charset="0"/>
          </a:endParaRPr>
        </a:p>
      </dgm:t>
    </dgm:pt>
    <dgm:pt modelId="{68DD40B6-B78B-4FB6-8AED-5B5CD7790C1C}" type="parTrans" cxnId="{34993321-5FDD-4027-93AB-22A25C6D4B44}">
      <dgm:prSet/>
      <dgm:spPr/>
      <dgm:t>
        <a:bodyPr/>
        <a:lstStyle/>
        <a:p>
          <a:endParaRPr lang="en-US"/>
        </a:p>
      </dgm:t>
    </dgm:pt>
    <dgm:pt modelId="{5DDA1B4A-FD90-4C0A-AD4B-9ABB51F92CEA}" type="sibTrans" cxnId="{34993321-5FDD-4027-93AB-22A25C6D4B44}">
      <dgm:prSet/>
      <dgm:spPr/>
      <dgm:t>
        <a:bodyPr/>
        <a:lstStyle/>
        <a:p>
          <a:endParaRPr lang="en-US"/>
        </a:p>
      </dgm:t>
    </dgm:pt>
    <dgm:pt modelId="{225F3F36-F3D4-447A-837A-660DF512FB29}" type="pres">
      <dgm:prSet presAssocID="{E9FE0EB0-D6D9-412A-8B77-DB1FCB3F4339}" presName="root" presStyleCnt="0">
        <dgm:presLayoutVars>
          <dgm:dir/>
          <dgm:resizeHandles val="exact"/>
        </dgm:presLayoutVars>
      </dgm:prSet>
      <dgm:spPr/>
    </dgm:pt>
    <dgm:pt modelId="{5F7C1EEC-E3A7-4699-87B6-93AAB71F06B8}" type="pres">
      <dgm:prSet presAssocID="{6AE6ABB1-A9C1-4D7F-930C-60F0EBA1998E}" presName="compNode" presStyleCnt="0"/>
      <dgm:spPr/>
    </dgm:pt>
    <dgm:pt modelId="{97C676EF-7058-4A71-B60F-FE6E67944979}" type="pres">
      <dgm:prSet presAssocID="{6AE6ABB1-A9C1-4D7F-930C-60F0EBA199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BCA3977-9E7C-423A-BE4D-56AC3DF79D89}" type="pres">
      <dgm:prSet presAssocID="{6AE6ABB1-A9C1-4D7F-930C-60F0EBA1998E}" presName="spaceRect" presStyleCnt="0"/>
      <dgm:spPr/>
    </dgm:pt>
    <dgm:pt modelId="{F812E19F-311A-420A-BFEE-BFE7912CC1B6}" type="pres">
      <dgm:prSet presAssocID="{6AE6ABB1-A9C1-4D7F-930C-60F0EBA1998E}" presName="textRect" presStyleLbl="revTx" presStyleIdx="0" presStyleCnt="2">
        <dgm:presLayoutVars>
          <dgm:chMax val="1"/>
          <dgm:chPref val="1"/>
        </dgm:presLayoutVars>
      </dgm:prSet>
      <dgm:spPr/>
    </dgm:pt>
    <dgm:pt modelId="{7E35C408-09EC-4D1E-97AD-849A74F37DA0}" type="pres">
      <dgm:prSet presAssocID="{AB3EBE27-DAFA-4AF9-8116-5CD74110C980}" presName="sibTrans" presStyleCnt="0"/>
      <dgm:spPr/>
    </dgm:pt>
    <dgm:pt modelId="{9132DCA7-F629-4D33-AF8F-AE8921765C0C}" type="pres">
      <dgm:prSet presAssocID="{A4FE535A-1DA7-4EAE-9A92-A7351B4BAADC}" presName="compNode" presStyleCnt="0"/>
      <dgm:spPr/>
    </dgm:pt>
    <dgm:pt modelId="{25D03519-BAD8-441C-AF6E-9A4E589C8F94}" type="pres">
      <dgm:prSet presAssocID="{A4FE535A-1DA7-4EAE-9A92-A7351B4BAA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7C5B45BC-4F75-4F16-AC09-9806343ECB7A}" type="pres">
      <dgm:prSet presAssocID="{A4FE535A-1DA7-4EAE-9A92-A7351B4BAADC}" presName="spaceRect" presStyleCnt="0"/>
      <dgm:spPr/>
    </dgm:pt>
    <dgm:pt modelId="{8A1A9533-F5B0-4F0D-9E1A-9E5DFAE7FFE9}" type="pres">
      <dgm:prSet presAssocID="{A4FE535A-1DA7-4EAE-9A92-A7351B4BAA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993321-5FDD-4027-93AB-22A25C6D4B44}" srcId="{E9FE0EB0-D6D9-412A-8B77-DB1FCB3F4339}" destId="{A4FE535A-1DA7-4EAE-9A92-A7351B4BAADC}" srcOrd="1" destOrd="0" parTransId="{68DD40B6-B78B-4FB6-8AED-5B5CD7790C1C}" sibTransId="{5DDA1B4A-FD90-4C0A-AD4B-9ABB51F92CEA}"/>
    <dgm:cxn modelId="{B254B965-7B51-4A95-981F-59BADC74628D}" type="presOf" srcId="{E9FE0EB0-D6D9-412A-8B77-DB1FCB3F4339}" destId="{225F3F36-F3D4-447A-837A-660DF512FB29}" srcOrd="0" destOrd="0" presId="urn:microsoft.com/office/officeart/2018/2/layout/IconLabelList"/>
    <dgm:cxn modelId="{614D5F4C-28F4-40FE-9D68-34C951A9E634}" type="presOf" srcId="{A4FE535A-1DA7-4EAE-9A92-A7351B4BAADC}" destId="{8A1A9533-F5B0-4F0D-9E1A-9E5DFAE7FFE9}" srcOrd="0" destOrd="0" presId="urn:microsoft.com/office/officeart/2018/2/layout/IconLabelList"/>
    <dgm:cxn modelId="{74E5B1D2-C252-4B6B-A5B1-6B1F29501858}" type="presOf" srcId="{6AE6ABB1-A9C1-4D7F-930C-60F0EBA1998E}" destId="{F812E19F-311A-420A-BFEE-BFE7912CC1B6}" srcOrd="0" destOrd="0" presId="urn:microsoft.com/office/officeart/2018/2/layout/IconLabelList"/>
    <dgm:cxn modelId="{71C0D3F6-352B-4408-B3CD-A50909FA8968}" srcId="{E9FE0EB0-D6D9-412A-8B77-DB1FCB3F4339}" destId="{6AE6ABB1-A9C1-4D7F-930C-60F0EBA1998E}" srcOrd="0" destOrd="0" parTransId="{6A4FD532-C8CE-44DE-9859-4300A8358B63}" sibTransId="{AB3EBE27-DAFA-4AF9-8116-5CD74110C980}"/>
    <dgm:cxn modelId="{A9CE788B-26C1-467E-87FD-D039EF5B8FC7}" type="presParOf" srcId="{225F3F36-F3D4-447A-837A-660DF512FB29}" destId="{5F7C1EEC-E3A7-4699-87B6-93AAB71F06B8}" srcOrd="0" destOrd="0" presId="urn:microsoft.com/office/officeart/2018/2/layout/IconLabelList"/>
    <dgm:cxn modelId="{5F648351-8A45-49E0-974F-2DD356953C7F}" type="presParOf" srcId="{5F7C1EEC-E3A7-4699-87B6-93AAB71F06B8}" destId="{97C676EF-7058-4A71-B60F-FE6E67944979}" srcOrd="0" destOrd="0" presId="urn:microsoft.com/office/officeart/2018/2/layout/IconLabelList"/>
    <dgm:cxn modelId="{D5760931-7769-46DD-A1AC-A3E1EC23A78B}" type="presParOf" srcId="{5F7C1EEC-E3A7-4699-87B6-93AAB71F06B8}" destId="{5BCA3977-9E7C-423A-BE4D-56AC3DF79D89}" srcOrd="1" destOrd="0" presId="urn:microsoft.com/office/officeart/2018/2/layout/IconLabelList"/>
    <dgm:cxn modelId="{2155CFBC-6C24-4F5E-88B5-02A294985035}" type="presParOf" srcId="{5F7C1EEC-E3A7-4699-87B6-93AAB71F06B8}" destId="{F812E19F-311A-420A-BFEE-BFE7912CC1B6}" srcOrd="2" destOrd="0" presId="urn:microsoft.com/office/officeart/2018/2/layout/IconLabelList"/>
    <dgm:cxn modelId="{8E7E5D96-DA82-4A35-B2BC-02792394965F}" type="presParOf" srcId="{225F3F36-F3D4-447A-837A-660DF512FB29}" destId="{7E35C408-09EC-4D1E-97AD-849A74F37DA0}" srcOrd="1" destOrd="0" presId="urn:microsoft.com/office/officeart/2018/2/layout/IconLabelList"/>
    <dgm:cxn modelId="{DA01B6C2-36A0-46A8-A659-B97A84510560}" type="presParOf" srcId="{225F3F36-F3D4-447A-837A-660DF512FB29}" destId="{9132DCA7-F629-4D33-AF8F-AE8921765C0C}" srcOrd="2" destOrd="0" presId="urn:microsoft.com/office/officeart/2018/2/layout/IconLabelList"/>
    <dgm:cxn modelId="{E55AE5CA-F69E-4679-B7B7-47F0738D2A5B}" type="presParOf" srcId="{9132DCA7-F629-4D33-AF8F-AE8921765C0C}" destId="{25D03519-BAD8-441C-AF6E-9A4E589C8F94}" srcOrd="0" destOrd="0" presId="urn:microsoft.com/office/officeart/2018/2/layout/IconLabelList"/>
    <dgm:cxn modelId="{09DB601E-05E4-4317-9332-D5213FA9D07C}" type="presParOf" srcId="{9132DCA7-F629-4D33-AF8F-AE8921765C0C}" destId="{7C5B45BC-4F75-4F16-AC09-9806343ECB7A}" srcOrd="1" destOrd="0" presId="urn:microsoft.com/office/officeart/2018/2/layout/IconLabelList"/>
    <dgm:cxn modelId="{CCA7CA31-989C-43F4-9564-F756BC187726}" type="presParOf" srcId="{9132DCA7-F629-4D33-AF8F-AE8921765C0C}" destId="{8A1A9533-F5B0-4F0D-9E1A-9E5DFAE7FF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21F5B-F718-4122-902F-08B30CAC3DF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7C162-E01B-47B0-84AF-165C2109C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>
              <a:latin typeface="Arial Black" panose="020B0A04020102020204" pitchFamily="34" charset="0"/>
            </a:rPr>
            <a:t>Employment opportunities are provided by agriculture as well as non-agricultural activities.</a:t>
          </a:r>
          <a:endParaRPr lang="en-US" i="1" dirty="0">
            <a:latin typeface="Arial Black" panose="020B0A04020102020204" pitchFamily="34" charset="0"/>
          </a:endParaRPr>
        </a:p>
      </dgm:t>
    </dgm:pt>
    <dgm:pt modelId="{E2E0C0C0-93EC-4ED9-9D68-05A4AC43AC5B}" type="parTrans" cxnId="{2BC0376F-BE4A-4B01-9A20-524BEEB16EE0}">
      <dgm:prSet/>
      <dgm:spPr/>
      <dgm:t>
        <a:bodyPr/>
        <a:lstStyle/>
        <a:p>
          <a:endParaRPr lang="en-US"/>
        </a:p>
      </dgm:t>
    </dgm:pt>
    <dgm:pt modelId="{4D04595B-9FF9-447D-B365-6C1F47EFA119}" type="sibTrans" cxnId="{2BC0376F-BE4A-4B01-9A20-524BEEB16E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09EB32-05B1-479E-B6EE-DAB36B6F8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>
              <a:latin typeface="Arial Black" panose="020B0A04020102020204" pitchFamily="34" charset="0"/>
            </a:rPr>
            <a:t>Agriculture plays a very crucial role in international trades as well as import and export</a:t>
          </a:r>
          <a:r>
            <a:rPr lang="en-US" b="1" dirty="0"/>
            <a:t>.</a:t>
          </a:r>
          <a:endParaRPr lang="en-US" dirty="0"/>
        </a:p>
      </dgm:t>
    </dgm:pt>
    <dgm:pt modelId="{F4209E50-57AA-4D7F-AEAE-7610BD3424E8}" type="parTrans" cxnId="{09D2E64B-F27E-4F13-8E4E-784CBDE257A8}">
      <dgm:prSet/>
      <dgm:spPr/>
      <dgm:t>
        <a:bodyPr/>
        <a:lstStyle/>
        <a:p>
          <a:endParaRPr lang="en-US"/>
        </a:p>
      </dgm:t>
    </dgm:pt>
    <dgm:pt modelId="{BD8FD7B6-9C2B-4EF0-8FF3-F9E41E2B0EA5}" type="sibTrans" cxnId="{09D2E64B-F27E-4F13-8E4E-784CBDE257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2B57DB-DB54-456E-A8F6-138332309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>
              <a:latin typeface="Arial Black" panose="020B0A04020102020204" pitchFamily="34" charset="0"/>
            </a:rPr>
            <a:t>Agriculture is key in all economies no matter what their degree of advancement</a:t>
          </a:r>
          <a:r>
            <a:rPr lang="en-US" b="1" dirty="0"/>
            <a:t>.  </a:t>
          </a:r>
          <a:endParaRPr lang="en-US" dirty="0"/>
        </a:p>
      </dgm:t>
    </dgm:pt>
    <dgm:pt modelId="{D0D89D5F-42DF-4C9D-B6CB-1B32AAF2F184}" type="parTrans" cxnId="{6194769E-FD80-4EE5-8976-3AC92AD434D5}">
      <dgm:prSet/>
      <dgm:spPr/>
      <dgm:t>
        <a:bodyPr/>
        <a:lstStyle/>
        <a:p>
          <a:endParaRPr lang="en-US"/>
        </a:p>
      </dgm:t>
    </dgm:pt>
    <dgm:pt modelId="{B05A24B6-385C-4A95-92F1-0E2CB4636535}" type="sibTrans" cxnId="{6194769E-FD80-4EE5-8976-3AC92AD434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9DB3F2-753F-4DB3-9B97-984D63D69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>
              <a:latin typeface="Arial Black" panose="020B0A04020102020204" pitchFamily="34" charset="0"/>
            </a:rPr>
            <a:t>Farmer get a better price for his produce due to higher demand in local market.</a:t>
          </a:r>
          <a:endParaRPr lang="en-US" i="1" dirty="0">
            <a:latin typeface="Arial Black" panose="020B0A04020102020204" pitchFamily="34" charset="0"/>
          </a:endParaRPr>
        </a:p>
      </dgm:t>
    </dgm:pt>
    <dgm:pt modelId="{E5D7D0C4-14C4-4B63-B040-4F996D5110ED}" type="parTrans" cxnId="{85A2CAF5-5B1F-4435-90C5-7C9E300C466E}">
      <dgm:prSet/>
      <dgm:spPr/>
      <dgm:t>
        <a:bodyPr/>
        <a:lstStyle/>
        <a:p>
          <a:endParaRPr lang="en-US"/>
        </a:p>
      </dgm:t>
    </dgm:pt>
    <dgm:pt modelId="{D978E611-80F5-4430-B442-100BAA216D8D}" type="sibTrans" cxnId="{85A2CAF5-5B1F-4435-90C5-7C9E300C466E}">
      <dgm:prSet/>
      <dgm:spPr/>
      <dgm:t>
        <a:bodyPr/>
        <a:lstStyle/>
        <a:p>
          <a:endParaRPr lang="en-US"/>
        </a:p>
      </dgm:t>
    </dgm:pt>
    <dgm:pt modelId="{8938D860-0222-4357-B20C-C1EF00440B6B}" type="pres">
      <dgm:prSet presAssocID="{B3E21F5B-F718-4122-902F-08B30CAC3DFD}" presName="root" presStyleCnt="0">
        <dgm:presLayoutVars>
          <dgm:dir/>
          <dgm:resizeHandles val="exact"/>
        </dgm:presLayoutVars>
      </dgm:prSet>
      <dgm:spPr/>
    </dgm:pt>
    <dgm:pt modelId="{30CE3E0E-0149-4C49-AFFD-3EC6C41304FC}" type="pres">
      <dgm:prSet presAssocID="{B3E21F5B-F718-4122-902F-08B30CAC3DFD}" presName="container" presStyleCnt="0">
        <dgm:presLayoutVars>
          <dgm:dir/>
          <dgm:resizeHandles val="exact"/>
        </dgm:presLayoutVars>
      </dgm:prSet>
      <dgm:spPr/>
    </dgm:pt>
    <dgm:pt modelId="{05345D54-02D3-40C5-9366-DE93A757048B}" type="pres">
      <dgm:prSet presAssocID="{4077C162-E01B-47B0-84AF-165C2109CE4A}" presName="compNode" presStyleCnt="0"/>
      <dgm:spPr/>
    </dgm:pt>
    <dgm:pt modelId="{206A6B6D-C4CB-4E3E-8F69-E8450FA61A92}" type="pres">
      <dgm:prSet presAssocID="{4077C162-E01B-47B0-84AF-165C2109CE4A}" presName="iconBgRect" presStyleLbl="bgShp" presStyleIdx="0" presStyleCnt="4"/>
      <dgm:spPr/>
    </dgm:pt>
    <dgm:pt modelId="{AE525314-D513-4E95-BAAC-B8E7201E92F3}" type="pres">
      <dgm:prSet presAssocID="{4077C162-E01B-47B0-84AF-165C2109CE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B2777760-6829-4FA8-BC50-EFD61338B07B}" type="pres">
      <dgm:prSet presAssocID="{4077C162-E01B-47B0-84AF-165C2109CE4A}" presName="spaceRect" presStyleCnt="0"/>
      <dgm:spPr/>
    </dgm:pt>
    <dgm:pt modelId="{5B757183-BCB5-41BE-812E-62B39699EB60}" type="pres">
      <dgm:prSet presAssocID="{4077C162-E01B-47B0-84AF-165C2109CE4A}" presName="textRect" presStyleLbl="revTx" presStyleIdx="0" presStyleCnt="4">
        <dgm:presLayoutVars>
          <dgm:chMax val="1"/>
          <dgm:chPref val="1"/>
        </dgm:presLayoutVars>
      </dgm:prSet>
      <dgm:spPr/>
    </dgm:pt>
    <dgm:pt modelId="{9498A832-F8CC-429D-9F85-E36A6B518904}" type="pres">
      <dgm:prSet presAssocID="{4D04595B-9FF9-447D-B365-6C1F47EFA119}" presName="sibTrans" presStyleLbl="sibTrans2D1" presStyleIdx="0" presStyleCnt="0"/>
      <dgm:spPr/>
    </dgm:pt>
    <dgm:pt modelId="{36DC2F96-8CC1-4AE9-95F8-D2454F1AB35D}" type="pres">
      <dgm:prSet presAssocID="{D909EB32-05B1-479E-B6EE-DAB36B6F8C39}" presName="compNode" presStyleCnt="0"/>
      <dgm:spPr/>
    </dgm:pt>
    <dgm:pt modelId="{C2D79996-E80B-48FE-85CB-B1B0BF1BBCB7}" type="pres">
      <dgm:prSet presAssocID="{D909EB32-05B1-479E-B6EE-DAB36B6F8C39}" presName="iconBgRect" presStyleLbl="bgShp" presStyleIdx="1" presStyleCnt="4"/>
      <dgm:spPr/>
    </dgm:pt>
    <dgm:pt modelId="{47CEDB5A-00DE-478F-B70E-27E32AAA0BB7}" type="pres">
      <dgm:prSet presAssocID="{D909EB32-05B1-479E-B6EE-DAB36B6F8C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CF82EAE-AAE3-44FF-9F26-9AFFBF73DCAC}" type="pres">
      <dgm:prSet presAssocID="{D909EB32-05B1-479E-B6EE-DAB36B6F8C39}" presName="spaceRect" presStyleCnt="0"/>
      <dgm:spPr/>
    </dgm:pt>
    <dgm:pt modelId="{1FF7F532-5F25-4695-8DC5-537545D408B3}" type="pres">
      <dgm:prSet presAssocID="{D909EB32-05B1-479E-B6EE-DAB36B6F8C39}" presName="textRect" presStyleLbl="revTx" presStyleIdx="1" presStyleCnt="4">
        <dgm:presLayoutVars>
          <dgm:chMax val="1"/>
          <dgm:chPref val="1"/>
        </dgm:presLayoutVars>
      </dgm:prSet>
      <dgm:spPr/>
    </dgm:pt>
    <dgm:pt modelId="{24BCF3F5-6DC1-40E4-B3BF-929BE60B4916}" type="pres">
      <dgm:prSet presAssocID="{BD8FD7B6-9C2B-4EF0-8FF3-F9E41E2B0EA5}" presName="sibTrans" presStyleLbl="sibTrans2D1" presStyleIdx="0" presStyleCnt="0"/>
      <dgm:spPr/>
    </dgm:pt>
    <dgm:pt modelId="{D4ACCB65-466D-444C-B006-9C41712BDF50}" type="pres">
      <dgm:prSet presAssocID="{DC2B57DB-DB54-456E-A8F6-138332309FA5}" presName="compNode" presStyleCnt="0"/>
      <dgm:spPr/>
    </dgm:pt>
    <dgm:pt modelId="{C731F170-E2BE-45E7-8B7C-641433A9103B}" type="pres">
      <dgm:prSet presAssocID="{DC2B57DB-DB54-456E-A8F6-138332309FA5}" presName="iconBgRect" presStyleLbl="bgShp" presStyleIdx="2" presStyleCnt="4"/>
      <dgm:spPr/>
    </dgm:pt>
    <dgm:pt modelId="{A5E83317-F1A7-42F2-BF82-93B2BE4EDE26}" type="pres">
      <dgm:prSet presAssocID="{DC2B57DB-DB54-456E-A8F6-138332309F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7855EFB-282E-4549-A869-0C4E6EB3DEF8}" type="pres">
      <dgm:prSet presAssocID="{DC2B57DB-DB54-456E-A8F6-138332309FA5}" presName="spaceRect" presStyleCnt="0"/>
      <dgm:spPr/>
    </dgm:pt>
    <dgm:pt modelId="{B7A8ECD9-64B6-44E3-8995-96595A8B9D97}" type="pres">
      <dgm:prSet presAssocID="{DC2B57DB-DB54-456E-A8F6-138332309FA5}" presName="textRect" presStyleLbl="revTx" presStyleIdx="2" presStyleCnt="4">
        <dgm:presLayoutVars>
          <dgm:chMax val="1"/>
          <dgm:chPref val="1"/>
        </dgm:presLayoutVars>
      </dgm:prSet>
      <dgm:spPr/>
    </dgm:pt>
    <dgm:pt modelId="{FC552C8E-ADFC-4901-90DB-67FB6766AA7B}" type="pres">
      <dgm:prSet presAssocID="{B05A24B6-385C-4A95-92F1-0E2CB4636535}" presName="sibTrans" presStyleLbl="sibTrans2D1" presStyleIdx="0" presStyleCnt="0"/>
      <dgm:spPr/>
    </dgm:pt>
    <dgm:pt modelId="{993A8CDB-3A6C-46EC-8478-81F4725C8997}" type="pres">
      <dgm:prSet presAssocID="{059DB3F2-753F-4DB3-9B97-984D63D69252}" presName="compNode" presStyleCnt="0"/>
      <dgm:spPr/>
    </dgm:pt>
    <dgm:pt modelId="{98395869-B088-4478-ABE3-3CE6A86BAE3A}" type="pres">
      <dgm:prSet presAssocID="{059DB3F2-753F-4DB3-9B97-984D63D69252}" presName="iconBgRect" presStyleLbl="bgShp" presStyleIdx="3" presStyleCnt="4"/>
      <dgm:spPr/>
    </dgm:pt>
    <dgm:pt modelId="{06FF3A5E-139B-4EF8-A36F-042A229DC9E1}" type="pres">
      <dgm:prSet presAssocID="{059DB3F2-753F-4DB3-9B97-984D63D692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05ED0A40-5739-4200-BD91-E28DE1570754}" type="pres">
      <dgm:prSet presAssocID="{059DB3F2-753F-4DB3-9B97-984D63D69252}" presName="spaceRect" presStyleCnt="0"/>
      <dgm:spPr/>
    </dgm:pt>
    <dgm:pt modelId="{A1E7C3DC-20A9-4389-A113-6EAC6B5924E2}" type="pres">
      <dgm:prSet presAssocID="{059DB3F2-753F-4DB3-9B97-984D63D692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F73206-35A4-4DC3-A1A3-81D433955234}" type="presOf" srcId="{4077C162-E01B-47B0-84AF-165C2109CE4A}" destId="{5B757183-BCB5-41BE-812E-62B39699EB60}" srcOrd="0" destOrd="0" presId="urn:microsoft.com/office/officeart/2018/2/layout/IconCircleList"/>
    <dgm:cxn modelId="{470B2925-5B78-4165-A6E4-862DB4082CBA}" type="presOf" srcId="{059DB3F2-753F-4DB3-9B97-984D63D69252}" destId="{A1E7C3DC-20A9-4389-A113-6EAC6B5924E2}" srcOrd="0" destOrd="0" presId="urn:microsoft.com/office/officeart/2018/2/layout/IconCircleList"/>
    <dgm:cxn modelId="{ADCA922F-C5EC-4673-B622-11F407B4C96D}" type="presOf" srcId="{DC2B57DB-DB54-456E-A8F6-138332309FA5}" destId="{B7A8ECD9-64B6-44E3-8995-96595A8B9D97}" srcOrd="0" destOrd="0" presId="urn:microsoft.com/office/officeart/2018/2/layout/IconCircleList"/>
    <dgm:cxn modelId="{09D2E64B-F27E-4F13-8E4E-784CBDE257A8}" srcId="{B3E21F5B-F718-4122-902F-08B30CAC3DFD}" destId="{D909EB32-05B1-479E-B6EE-DAB36B6F8C39}" srcOrd="1" destOrd="0" parTransId="{F4209E50-57AA-4D7F-AEAE-7610BD3424E8}" sibTransId="{BD8FD7B6-9C2B-4EF0-8FF3-F9E41E2B0EA5}"/>
    <dgm:cxn modelId="{BD0DB14E-1800-4A68-B792-9FE5BA90EC1C}" type="presOf" srcId="{BD8FD7B6-9C2B-4EF0-8FF3-F9E41E2B0EA5}" destId="{24BCF3F5-6DC1-40E4-B3BF-929BE60B4916}" srcOrd="0" destOrd="0" presId="urn:microsoft.com/office/officeart/2018/2/layout/IconCircleList"/>
    <dgm:cxn modelId="{2BC0376F-BE4A-4B01-9A20-524BEEB16EE0}" srcId="{B3E21F5B-F718-4122-902F-08B30CAC3DFD}" destId="{4077C162-E01B-47B0-84AF-165C2109CE4A}" srcOrd="0" destOrd="0" parTransId="{E2E0C0C0-93EC-4ED9-9D68-05A4AC43AC5B}" sibTransId="{4D04595B-9FF9-447D-B365-6C1F47EFA119}"/>
    <dgm:cxn modelId="{C6A9B57F-D8F2-41BD-8F44-1A5371BC146D}" type="presOf" srcId="{4D04595B-9FF9-447D-B365-6C1F47EFA119}" destId="{9498A832-F8CC-429D-9F85-E36A6B518904}" srcOrd="0" destOrd="0" presId="urn:microsoft.com/office/officeart/2018/2/layout/IconCircleList"/>
    <dgm:cxn modelId="{6194769E-FD80-4EE5-8976-3AC92AD434D5}" srcId="{B3E21F5B-F718-4122-902F-08B30CAC3DFD}" destId="{DC2B57DB-DB54-456E-A8F6-138332309FA5}" srcOrd="2" destOrd="0" parTransId="{D0D89D5F-42DF-4C9D-B6CB-1B32AAF2F184}" sibTransId="{B05A24B6-385C-4A95-92F1-0E2CB4636535}"/>
    <dgm:cxn modelId="{CDA325C6-F29C-462B-99C7-DD9735AB7EC0}" type="presOf" srcId="{B3E21F5B-F718-4122-902F-08B30CAC3DFD}" destId="{8938D860-0222-4357-B20C-C1EF00440B6B}" srcOrd="0" destOrd="0" presId="urn:microsoft.com/office/officeart/2018/2/layout/IconCircleList"/>
    <dgm:cxn modelId="{C6AD0FE1-35B1-4A45-B43D-D34682DD21FC}" type="presOf" srcId="{D909EB32-05B1-479E-B6EE-DAB36B6F8C39}" destId="{1FF7F532-5F25-4695-8DC5-537545D408B3}" srcOrd="0" destOrd="0" presId="urn:microsoft.com/office/officeart/2018/2/layout/IconCircleList"/>
    <dgm:cxn modelId="{F82BE8EF-E738-43D0-8722-F7F637CECE56}" type="presOf" srcId="{B05A24B6-385C-4A95-92F1-0E2CB4636535}" destId="{FC552C8E-ADFC-4901-90DB-67FB6766AA7B}" srcOrd="0" destOrd="0" presId="urn:microsoft.com/office/officeart/2018/2/layout/IconCircleList"/>
    <dgm:cxn modelId="{85A2CAF5-5B1F-4435-90C5-7C9E300C466E}" srcId="{B3E21F5B-F718-4122-902F-08B30CAC3DFD}" destId="{059DB3F2-753F-4DB3-9B97-984D63D69252}" srcOrd="3" destOrd="0" parTransId="{E5D7D0C4-14C4-4B63-B040-4F996D5110ED}" sibTransId="{D978E611-80F5-4430-B442-100BAA216D8D}"/>
    <dgm:cxn modelId="{3B6D3FF7-CEBC-496D-970F-9229DDFB6FBC}" type="presParOf" srcId="{8938D860-0222-4357-B20C-C1EF00440B6B}" destId="{30CE3E0E-0149-4C49-AFFD-3EC6C41304FC}" srcOrd="0" destOrd="0" presId="urn:microsoft.com/office/officeart/2018/2/layout/IconCircleList"/>
    <dgm:cxn modelId="{FC319979-3746-46CA-9C2E-33C4D7A928CE}" type="presParOf" srcId="{30CE3E0E-0149-4C49-AFFD-3EC6C41304FC}" destId="{05345D54-02D3-40C5-9366-DE93A757048B}" srcOrd="0" destOrd="0" presId="urn:microsoft.com/office/officeart/2018/2/layout/IconCircleList"/>
    <dgm:cxn modelId="{400613C8-F8C6-4779-8B5C-FA1F01DEDDC3}" type="presParOf" srcId="{05345D54-02D3-40C5-9366-DE93A757048B}" destId="{206A6B6D-C4CB-4E3E-8F69-E8450FA61A92}" srcOrd="0" destOrd="0" presId="urn:microsoft.com/office/officeart/2018/2/layout/IconCircleList"/>
    <dgm:cxn modelId="{61F16030-B11A-4090-AC8B-9FAA80962519}" type="presParOf" srcId="{05345D54-02D3-40C5-9366-DE93A757048B}" destId="{AE525314-D513-4E95-BAAC-B8E7201E92F3}" srcOrd="1" destOrd="0" presId="urn:microsoft.com/office/officeart/2018/2/layout/IconCircleList"/>
    <dgm:cxn modelId="{768203F4-5DAA-42F9-A798-333D7DF3C31C}" type="presParOf" srcId="{05345D54-02D3-40C5-9366-DE93A757048B}" destId="{B2777760-6829-4FA8-BC50-EFD61338B07B}" srcOrd="2" destOrd="0" presId="urn:microsoft.com/office/officeart/2018/2/layout/IconCircleList"/>
    <dgm:cxn modelId="{C662F4AC-10D8-4584-AB51-14AAA433E890}" type="presParOf" srcId="{05345D54-02D3-40C5-9366-DE93A757048B}" destId="{5B757183-BCB5-41BE-812E-62B39699EB60}" srcOrd="3" destOrd="0" presId="urn:microsoft.com/office/officeart/2018/2/layout/IconCircleList"/>
    <dgm:cxn modelId="{E51FFECE-19FB-4FE9-BDF8-A7DDA68FA468}" type="presParOf" srcId="{30CE3E0E-0149-4C49-AFFD-3EC6C41304FC}" destId="{9498A832-F8CC-429D-9F85-E36A6B518904}" srcOrd="1" destOrd="0" presId="urn:microsoft.com/office/officeart/2018/2/layout/IconCircleList"/>
    <dgm:cxn modelId="{B38F3650-3A1B-4898-AF49-9305750379F9}" type="presParOf" srcId="{30CE3E0E-0149-4C49-AFFD-3EC6C41304FC}" destId="{36DC2F96-8CC1-4AE9-95F8-D2454F1AB35D}" srcOrd="2" destOrd="0" presId="urn:microsoft.com/office/officeart/2018/2/layout/IconCircleList"/>
    <dgm:cxn modelId="{0C4582EC-C30C-4106-9FE0-B269CF0A1C39}" type="presParOf" srcId="{36DC2F96-8CC1-4AE9-95F8-D2454F1AB35D}" destId="{C2D79996-E80B-48FE-85CB-B1B0BF1BBCB7}" srcOrd="0" destOrd="0" presId="urn:microsoft.com/office/officeart/2018/2/layout/IconCircleList"/>
    <dgm:cxn modelId="{5EEE2D64-D6E1-4191-9B06-28003F1A551A}" type="presParOf" srcId="{36DC2F96-8CC1-4AE9-95F8-D2454F1AB35D}" destId="{47CEDB5A-00DE-478F-B70E-27E32AAA0BB7}" srcOrd="1" destOrd="0" presId="urn:microsoft.com/office/officeart/2018/2/layout/IconCircleList"/>
    <dgm:cxn modelId="{D9426CF7-9636-4787-9F55-6F2A331508CC}" type="presParOf" srcId="{36DC2F96-8CC1-4AE9-95F8-D2454F1AB35D}" destId="{ECF82EAE-AAE3-44FF-9F26-9AFFBF73DCAC}" srcOrd="2" destOrd="0" presId="urn:microsoft.com/office/officeart/2018/2/layout/IconCircleList"/>
    <dgm:cxn modelId="{56FE7C22-AED0-4B36-BC4A-F358234AB077}" type="presParOf" srcId="{36DC2F96-8CC1-4AE9-95F8-D2454F1AB35D}" destId="{1FF7F532-5F25-4695-8DC5-537545D408B3}" srcOrd="3" destOrd="0" presId="urn:microsoft.com/office/officeart/2018/2/layout/IconCircleList"/>
    <dgm:cxn modelId="{4C3E1CE8-E9BB-4076-817B-1AD0E61EC5CA}" type="presParOf" srcId="{30CE3E0E-0149-4C49-AFFD-3EC6C41304FC}" destId="{24BCF3F5-6DC1-40E4-B3BF-929BE60B4916}" srcOrd="3" destOrd="0" presId="urn:microsoft.com/office/officeart/2018/2/layout/IconCircleList"/>
    <dgm:cxn modelId="{99D277B9-DAFE-4FBA-AFB7-BD7A0AFD1BEB}" type="presParOf" srcId="{30CE3E0E-0149-4C49-AFFD-3EC6C41304FC}" destId="{D4ACCB65-466D-444C-B006-9C41712BDF50}" srcOrd="4" destOrd="0" presId="urn:microsoft.com/office/officeart/2018/2/layout/IconCircleList"/>
    <dgm:cxn modelId="{CE531B0A-1261-4EBF-A3A6-77C5AD6793D8}" type="presParOf" srcId="{D4ACCB65-466D-444C-B006-9C41712BDF50}" destId="{C731F170-E2BE-45E7-8B7C-641433A9103B}" srcOrd="0" destOrd="0" presId="urn:microsoft.com/office/officeart/2018/2/layout/IconCircleList"/>
    <dgm:cxn modelId="{945268FA-178F-41A3-8C33-ED89497B3EF8}" type="presParOf" srcId="{D4ACCB65-466D-444C-B006-9C41712BDF50}" destId="{A5E83317-F1A7-42F2-BF82-93B2BE4EDE26}" srcOrd="1" destOrd="0" presId="urn:microsoft.com/office/officeart/2018/2/layout/IconCircleList"/>
    <dgm:cxn modelId="{B981932A-CF66-4121-BC4E-9ED6EB14BBE3}" type="presParOf" srcId="{D4ACCB65-466D-444C-B006-9C41712BDF50}" destId="{B7855EFB-282E-4549-A869-0C4E6EB3DEF8}" srcOrd="2" destOrd="0" presId="urn:microsoft.com/office/officeart/2018/2/layout/IconCircleList"/>
    <dgm:cxn modelId="{BA51A353-D840-4326-84D2-A053C537B1E0}" type="presParOf" srcId="{D4ACCB65-466D-444C-B006-9C41712BDF50}" destId="{B7A8ECD9-64B6-44E3-8995-96595A8B9D97}" srcOrd="3" destOrd="0" presId="urn:microsoft.com/office/officeart/2018/2/layout/IconCircleList"/>
    <dgm:cxn modelId="{665AFAD6-562D-4F28-80B7-67A3F10F1EA7}" type="presParOf" srcId="{30CE3E0E-0149-4C49-AFFD-3EC6C41304FC}" destId="{FC552C8E-ADFC-4901-90DB-67FB6766AA7B}" srcOrd="5" destOrd="0" presId="urn:microsoft.com/office/officeart/2018/2/layout/IconCircleList"/>
    <dgm:cxn modelId="{DD303572-3281-4D9D-A2B7-8AE33AE5C684}" type="presParOf" srcId="{30CE3E0E-0149-4C49-AFFD-3EC6C41304FC}" destId="{993A8CDB-3A6C-46EC-8478-81F4725C8997}" srcOrd="6" destOrd="0" presId="urn:microsoft.com/office/officeart/2018/2/layout/IconCircleList"/>
    <dgm:cxn modelId="{71881D80-BC0C-4920-B413-1011E7FE4089}" type="presParOf" srcId="{993A8CDB-3A6C-46EC-8478-81F4725C8997}" destId="{98395869-B088-4478-ABE3-3CE6A86BAE3A}" srcOrd="0" destOrd="0" presId="urn:microsoft.com/office/officeart/2018/2/layout/IconCircleList"/>
    <dgm:cxn modelId="{BEB3D411-1FF7-4918-93B3-9D569055795D}" type="presParOf" srcId="{993A8CDB-3A6C-46EC-8478-81F4725C8997}" destId="{06FF3A5E-139B-4EF8-A36F-042A229DC9E1}" srcOrd="1" destOrd="0" presId="urn:microsoft.com/office/officeart/2018/2/layout/IconCircleList"/>
    <dgm:cxn modelId="{E3D10A13-54CC-4B7F-832F-67B1571C818D}" type="presParOf" srcId="{993A8CDB-3A6C-46EC-8478-81F4725C8997}" destId="{05ED0A40-5739-4200-BD91-E28DE1570754}" srcOrd="2" destOrd="0" presId="urn:microsoft.com/office/officeart/2018/2/layout/IconCircleList"/>
    <dgm:cxn modelId="{073A3BE7-8034-4CFE-8D99-338B91C809A4}" type="presParOf" srcId="{993A8CDB-3A6C-46EC-8478-81F4725C8997}" destId="{A1E7C3DC-20A9-4389-A113-6EAC6B5924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676EF-7058-4A71-B60F-FE6E67944979}">
      <dsp:nvSpPr>
        <dsp:cNvPr id="0" name=""/>
        <dsp:cNvSpPr/>
      </dsp:nvSpPr>
      <dsp:spPr>
        <a:xfrm>
          <a:off x="668502" y="571270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2E19F-311A-420A-BFEE-BFE7912CC1B6}">
      <dsp:nvSpPr>
        <dsp:cNvPr id="0" name=""/>
        <dsp:cNvSpPr/>
      </dsp:nvSpPr>
      <dsp:spPr>
        <a:xfrm>
          <a:off x="21909" y="2010817"/>
          <a:ext cx="235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It </a:t>
          </a:r>
          <a:r>
            <a:rPr lang="en-US" sz="1400" i="1" kern="1200" dirty="0">
              <a:latin typeface="Constantia" panose="02030602050306030303" pitchFamily="18" charset="0"/>
            </a:rPr>
            <a:t>improves soil structure, percolation and reduce change of creation of hard.  pan in sub soil and also reduces soil erosion.</a:t>
          </a:r>
          <a:endParaRPr lang="en-US" sz="1400" kern="1200" dirty="0">
            <a:latin typeface="Constantia" panose="02030602050306030303" pitchFamily="18" charset="0"/>
          </a:endParaRPr>
        </a:p>
      </dsp:txBody>
      <dsp:txXfrm>
        <a:off x="21909" y="2010817"/>
        <a:ext cx="2351250" cy="1102500"/>
      </dsp:txXfrm>
    </dsp:sp>
    <dsp:sp modelId="{25D03519-BAD8-441C-AF6E-9A4E589C8F94}">
      <dsp:nvSpPr>
        <dsp:cNvPr id="0" name=""/>
        <dsp:cNvSpPr/>
      </dsp:nvSpPr>
      <dsp:spPr>
        <a:xfrm>
          <a:off x="3431221" y="571270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A9533-F5B0-4F0D-9E1A-9E5DFAE7FFE9}">
      <dsp:nvSpPr>
        <dsp:cNvPr id="0" name=""/>
        <dsp:cNvSpPr/>
      </dsp:nvSpPr>
      <dsp:spPr>
        <a:xfrm>
          <a:off x="2784627" y="2010817"/>
          <a:ext cx="23512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latin typeface="Constantia" panose="02030602050306030303" pitchFamily="18" charset="0"/>
            </a:rPr>
            <a:t>Farmers get a better price for his produce due to higher demand in local market.  so there is regular flow of income over year.</a:t>
          </a:r>
          <a:endParaRPr lang="en-US" sz="1400" kern="1200" dirty="0">
            <a:latin typeface="Constantia" panose="02030602050306030303" pitchFamily="18" charset="0"/>
          </a:endParaRPr>
        </a:p>
      </dsp:txBody>
      <dsp:txXfrm>
        <a:off x="2784627" y="2010817"/>
        <a:ext cx="2351250" cy="110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A6B6D-C4CB-4E3E-8F69-E8450FA61A92}">
      <dsp:nvSpPr>
        <dsp:cNvPr id="0" name=""/>
        <dsp:cNvSpPr/>
      </dsp:nvSpPr>
      <dsp:spPr>
        <a:xfrm>
          <a:off x="123909" y="659740"/>
          <a:ext cx="999357" cy="999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25314-D513-4E95-BAAC-B8E7201E92F3}">
      <dsp:nvSpPr>
        <dsp:cNvPr id="0" name=""/>
        <dsp:cNvSpPr/>
      </dsp:nvSpPr>
      <dsp:spPr>
        <a:xfrm>
          <a:off x="333774" y="869605"/>
          <a:ext cx="579627" cy="579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7183-BCB5-41BE-812E-62B39699EB60}">
      <dsp:nvSpPr>
        <dsp:cNvPr id="0" name=""/>
        <dsp:cNvSpPr/>
      </dsp:nvSpPr>
      <dsp:spPr>
        <a:xfrm>
          <a:off x="1337415" y="659740"/>
          <a:ext cx="2355629" cy="99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Arial Black" panose="020B0A04020102020204" pitchFamily="34" charset="0"/>
            </a:rPr>
            <a:t>Employment opportunities are provided by agriculture as well as non-agricultural activities.</a:t>
          </a:r>
          <a:endParaRPr lang="en-US" sz="1200" i="1" kern="1200" dirty="0">
            <a:latin typeface="Arial Black" panose="020B0A04020102020204" pitchFamily="34" charset="0"/>
          </a:endParaRPr>
        </a:p>
      </dsp:txBody>
      <dsp:txXfrm>
        <a:off x="1337415" y="659740"/>
        <a:ext cx="2355629" cy="999357"/>
      </dsp:txXfrm>
    </dsp:sp>
    <dsp:sp modelId="{C2D79996-E80B-48FE-85CB-B1B0BF1BBCB7}">
      <dsp:nvSpPr>
        <dsp:cNvPr id="0" name=""/>
        <dsp:cNvSpPr/>
      </dsp:nvSpPr>
      <dsp:spPr>
        <a:xfrm>
          <a:off x="4103495" y="659740"/>
          <a:ext cx="999357" cy="999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EDB5A-00DE-478F-B70E-27E32AAA0BB7}">
      <dsp:nvSpPr>
        <dsp:cNvPr id="0" name=""/>
        <dsp:cNvSpPr/>
      </dsp:nvSpPr>
      <dsp:spPr>
        <a:xfrm>
          <a:off x="4313360" y="869605"/>
          <a:ext cx="579627" cy="579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7F532-5F25-4695-8DC5-537545D408B3}">
      <dsp:nvSpPr>
        <dsp:cNvPr id="0" name=""/>
        <dsp:cNvSpPr/>
      </dsp:nvSpPr>
      <dsp:spPr>
        <a:xfrm>
          <a:off x="5317001" y="659740"/>
          <a:ext cx="2355629" cy="99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Arial Black" panose="020B0A04020102020204" pitchFamily="34" charset="0"/>
            </a:rPr>
            <a:t>Agriculture plays a very crucial role in international trades as well as import and export</a:t>
          </a:r>
          <a:r>
            <a:rPr lang="en-US" sz="1200" b="1" kern="1200" dirty="0"/>
            <a:t>.</a:t>
          </a:r>
          <a:endParaRPr lang="en-US" sz="1200" kern="1200" dirty="0"/>
        </a:p>
      </dsp:txBody>
      <dsp:txXfrm>
        <a:off x="5317001" y="659740"/>
        <a:ext cx="2355629" cy="999357"/>
      </dsp:txXfrm>
    </dsp:sp>
    <dsp:sp modelId="{C731F170-E2BE-45E7-8B7C-641433A9103B}">
      <dsp:nvSpPr>
        <dsp:cNvPr id="0" name=""/>
        <dsp:cNvSpPr/>
      </dsp:nvSpPr>
      <dsp:spPr>
        <a:xfrm>
          <a:off x="123909" y="2338729"/>
          <a:ext cx="999357" cy="999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83317-F1A7-42F2-BF82-93B2BE4EDE26}">
      <dsp:nvSpPr>
        <dsp:cNvPr id="0" name=""/>
        <dsp:cNvSpPr/>
      </dsp:nvSpPr>
      <dsp:spPr>
        <a:xfrm>
          <a:off x="333774" y="2548594"/>
          <a:ext cx="579627" cy="579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8ECD9-64B6-44E3-8995-96595A8B9D97}">
      <dsp:nvSpPr>
        <dsp:cNvPr id="0" name=""/>
        <dsp:cNvSpPr/>
      </dsp:nvSpPr>
      <dsp:spPr>
        <a:xfrm>
          <a:off x="1337415" y="2338729"/>
          <a:ext cx="2355629" cy="99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Arial Black" panose="020B0A04020102020204" pitchFamily="34" charset="0"/>
            </a:rPr>
            <a:t>Agriculture is key in all economies no matter what their degree of advancement</a:t>
          </a:r>
          <a:r>
            <a:rPr lang="en-US" sz="1200" b="1" kern="1200" dirty="0"/>
            <a:t>.  </a:t>
          </a:r>
          <a:endParaRPr lang="en-US" sz="1200" kern="1200" dirty="0"/>
        </a:p>
      </dsp:txBody>
      <dsp:txXfrm>
        <a:off x="1337415" y="2338729"/>
        <a:ext cx="2355629" cy="999357"/>
      </dsp:txXfrm>
    </dsp:sp>
    <dsp:sp modelId="{98395869-B088-4478-ABE3-3CE6A86BAE3A}">
      <dsp:nvSpPr>
        <dsp:cNvPr id="0" name=""/>
        <dsp:cNvSpPr/>
      </dsp:nvSpPr>
      <dsp:spPr>
        <a:xfrm>
          <a:off x="4103495" y="2338729"/>
          <a:ext cx="999357" cy="9993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F3A5E-139B-4EF8-A36F-042A229DC9E1}">
      <dsp:nvSpPr>
        <dsp:cNvPr id="0" name=""/>
        <dsp:cNvSpPr/>
      </dsp:nvSpPr>
      <dsp:spPr>
        <a:xfrm>
          <a:off x="4313360" y="2548594"/>
          <a:ext cx="579627" cy="579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7C3DC-20A9-4389-A113-6EAC6B5924E2}">
      <dsp:nvSpPr>
        <dsp:cNvPr id="0" name=""/>
        <dsp:cNvSpPr/>
      </dsp:nvSpPr>
      <dsp:spPr>
        <a:xfrm>
          <a:off x="5317001" y="2338729"/>
          <a:ext cx="2355629" cy="999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latin typeface="Arial Black" panose="020B0A04020102020204" pitchFamily="34" charset="0"/>
            </a:rPr>
            <a:t>Farmer get a better price for his produce due to higher demand in local market.</a:t>
          </a:r>
          <a:endParaRPr lang="en-US" sz="1200" i="1" kern="1200" dirty="0">
            <a:latin typeface="Arial Black" panose="020B0A04020102020204" pitchFamily="34" charset="0"/>
          </a:endParaRPr>
        </a:p>
      </dsp:txBody>
      <dsp:txXfrm>
        <a:off x="5317001" y="2338729"/>
        <a:ext cx="2355629" cy="999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1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93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80A32A6-DA7D-4F2C-98FB-090B13067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709BF-3BCA-4FF7-A988-B7DF8A32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B1ACB-6F60-4E06-AA2C-11F345C7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003C76-212B-44F4-99E4-066DBDE6C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89602-BA32-46D5-8D6C-E97FB2D5F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7869" y="0"/>
            <a:ext cx="59499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ield with trees and blue sky&#10;&#10;Description automatically generated">
            <a:extLst>
              <a:ext uri="{FF2B5EF4-FFF2-40B4-BE49-F238E27FC236}">
                <a16:creationId xmlns:a16="http://schemas.microsoft.com/office/drawing/2014/main" id="{EF414BB2-7253-2258-19B4-E4DC204DA3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204" r="-3" b="26056"/>
          <a:stretch/>
        </p:blipFill>
        <p:spPr>
          <a:xfrm>
            <a:off x="1007760" y="10"/>
            <a:ext cx="4430108" cy="3421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 descr="A group of people digging in a field&#10;&#10;Description automatically generated">
            <a:extLst>
              <a:ext uri="{FF2B5EF4-FFF2-40B4-BE49-F238E27FC236}">
                <a16:creationId xmlns:a16="http://schemas.microsoft.com/office/drawing/2014/main" id="{FE38B764-37F1-5AE0-0415-A0DC55B147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9128" r="-2" b="9778"/>
          <a:stretch/>
        </p:blipFill>
        <p:spPr>
          <a:xfrm>
            <a:off x="1007761" y="3432139"/>
            <a:ext cx="4430108" cy="34258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D2D50D-23B0-4923-B7F9-451C903E6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7586" y="968823"/>
            <a:ext cx="4673132" cy="1650333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Calibri"/>
                <a:ea typeface="Calibri"/>
                <a:cs typeface="Arial"/>
              </a:rPr>
              <a:t>INDIAN AGRICULTURAL CROP PRODUCTION ANALYSIS (1997-2021) </a:t>
            </a:r>
            <a:r>
              <a:rPr lang="en-US" sz="3600" dirty="0">
                <a:cs typeface="Arial" panose="020B0604020202020204"/>
              </a:rPr>
              <a:t>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BF05D-902A-45E1-8650-EFD6845A9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46DF7-BFA5-4983-9584-6668AD3793DD}"/>
              </a:ext>
            </a:extLst>
          </p:cNvPr>
          <p:cNvSpPr/>
          <p:nvPr/>
        </p:nvSpPr>
        <p:spPr>
          <a:xfrm>
            <a:off x="6656535" y="3133111"/>
            <a:ext cx="3817235" cy="31251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i="1" dirty="0">
                <a:solidFill>
                  <a:schemeClr val="tx2">
                    <a:lumMod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TEAM </a:t>
            </a:r>
          </a:p>
          <a:p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i="1" dirty="0">
                <a:solidFill>
                  <a:schemeClr val="tx2">
                    <a:lumMod val="10000"/>
                  </a:schemeClr>
                </a:solidFill>
                <a:latin typeface="Constantia" panose="02030602050306030303" pitchFamily="18" charset="0"/>
              </a:rPr>
              <a:t>DHARANI RAVI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i="1" dirty="0">
                <a:solidFill>
                  <a:schemeClr val="tx2">
                    <a:lumMod val="10000"/>
                  </a:schemeClr>
                </a:solidFill>
                <a:latin typeface="Constantia" panose="02030602050306030303" pitchFamily="18" charset="0"/>
              </a:rPr>
              <a:t>M.DHARANI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i="1" dirty="0">
                <a:solidFill>
                  <a:schemeClr val="tx2">
                    <a:lumMod val="10000"/>
                  </a:schemeClr>
                </a:solidFill>
                <a:latin typeface="Constantia" panose="02030602050306030303" pitchFamily="18" charset="0"/>
              </a:rPr>
              <a:t>H.DURGA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000" b="1" i="1" dirty="0">
                <a:solidFill>
                  <a:schemeClr val="tx2">
                    <a:lumMod val="10000"/>
                  </a:schemeClr>
                </a:solidFill>
                <a:latin typeface="Constantia" panose="02030602050306030303" pitchFamily="18" charset="0"/>
              </a:rPr>
              <a:t>M.DURGA</a:t>
            </a:r>
            <a:endParaRPr lang="en-US" sz="2000" b="1" i="1" dirty="0">
              <a:solidFill>
                <a:schemeClr val="tx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0" advTm="23000">
        <p:checker/>
      </p:transition>
    </mc:Choice>
    <mc:Fallback>
      <p:transition spd="slow" advClick="0" advTm="23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6E0DB-C767-F181-FC56-142C5BCE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09" y="2590237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 dirty="0">
                <a:latin typeface="Georgia" panose="02040502050405020303" pitchFamily="18" charset="0"/>
              </a:rPr>
              <a:t>Yield by season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36180283-AAAC-8513-E3DB-200969153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505" y="316485"/>
            <a:ext cx="3112514" cy="6225029"/>
          </a:xfrm>
          <a:prstGeom prst="rect">
            <a:avLst/>
          </a:prstGeom>
          <a:ln w="12700">
            <a:noFill/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5000">
        <p14:glitter pattern="hexago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79E0E-254A-D0FB-3A40-18ADEF24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79" y="2489191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i="1" dirty="0">
                <a:latin typeface="Bahnschrift SemiLight SemiConde" panose="020B0502040204020203" pitchFamily="34" charset="0"/>
              </a:rPr>
              <a:t>Crop Plantation by Area</a:t>
            </a:r>
          </a:p>
        </p:txBody>
      </p:sp>
      <p:pic>
        <p:nvPicPr>
          <p:cNvPr id="3" name="Picture 2" descr="A diagram of different types of grains&#10;&#10;Description automatically generated">
            <a:extLst>
              <a:ext uri="{FF2B5EF4-FFF2-40B4-BE49-F238E27FC236}">
                <a16:creationId xmlns:a16="http://schemas.microsoft.com/office/drawing/2014/main" id="{00981C0D-DA5D-A830-1029-98DA1273B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677" y="647191"/>
            <a:ext cx="475746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14:switch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9CFED-C887-333B-B136-10C052BF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07" y="2444260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i="1" dirty="0">
                <a:latin typeface="Consolas" panose="020B0609020204030204" pitchFamily="49" charset="0"/>
              </a:rPr>
              <a:t>Major Crops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C66F6-9C1B-4AF7-8D65-76E486311F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37" r="-2" b="15045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C3D7-4310-B41F-E8DD-524BD73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07" y="2455853"/>
            <a:ext cx="2819723" cy="2025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i="1" dirty="0">
                <a:latin typeface="Bahnschrift Light Condensed" panose="020B0502040204020203" pitchFamily="34" charset="0"/>
              </a:rPr>
              <a:t>Crops(Plantation by count)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E9C555-985F-510F-1EF5-8CA8D23C10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66" r="11260" b="-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14:switch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B4A37-ABF9-F9E5-665E-9CF11247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i="1" dirty="0">
                <a:latin typeface="Bahnschrift Light Condensed" panose="020B0502040204020203" pitchFamily="34" charset="0"/>
              </a:rPr>
              <a:t>Season wise Production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0A0A276-9429-9ABF-4FA8-010476747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970" y="316485"/>
            <a:ext cx="4995585" cy="6225029"/>
          </a:xfrm>
          <a:prstGeom prst="rect">
            <a:avLst/>
          </a:prstGeom>
          <a:ln w="12700"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2000">
        <p14:gallery dir="l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A15A2-1383-2E7D-8DAF-0FBEA2CE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i="1" dirty="0">
                <a:latin typeface="Bahnschrift SemiBold SemiConden" panose="020B0502040204020203" pitchFamily="34" charset="0"/>
              </a:rPr>
              <a:t>Kpi's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6FFA1B-E852-A00B-A762-CCCDE54EF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346" y="647191"/>
            <a:ext cx="4966123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prism isContent="1" isInverted="1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CEFB-7DFA-52F9-B1B3-82A236E7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551" y="794969"/>
            <a:ext cx="7956560" cy="1078348"/>
          </a:xfrm>
        </p:spPr>
        <p:txBody>
          <a:bodyPr/>
          <a:lstStyle/>
          <a:p>
            <a:pPr algn="ctr"/>
            <a:r>
              <a:rPr lang="en-US" i="1" dirty="0">
                <a:latin typeface="Angsana New"/>
                <a:ea typeface="Calibri Light"/>
                <a:cs typeface="Calibri Light"/>
              </a:rPr>
              <a:t>INDIAN AGRICULTURAL CROP PRODUCTION ANALYSIS (1997-2021)</a:t>
            </a:r>
            <a:endParaRPr lang="en-US" i="1" dirty="0">
              <a:latin typeface="Angsana New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BC8E9-ACE4-BFA1-94BE-50E16C13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870" y="2005415"/>
            <a:ext cx="4880184" cy="71381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  <a:ea typeface="Calibri"/>
                <a:cs typeface="Calibri"/>
              </a:rPr>
              <a:t>Advantages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2D82B89-8C06-E50D-3180-E462CC909D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171825"/>
              </p:ext>
            </p:extLst>
          </p:nvPr>
        </p:nvGraphicFramePr>
        <p:xfrm>
          <a:off x="1095616" y="237844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AC6B-355D-14EF-4FA5-5BB0173BB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latin typeface="Bahnschrift SemiBold" panose="020B0502040204020203" pitchFamily="34" charset="0"/>
                <a:ea typeface="Calibri"/>
                <a:cs typeface="Calibri"/>
              </a:rPr>
              <a:t>Disadvantages</a:t>
            </a:r>
            <a:endParaRPr lang="en-US" sz="3200" i="1" dirty="0">
              <a:latin typeface="Bahnschrift SemiBold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5CC61-43ED-FA87-4F6C-F4A3BA098D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    </a:t>
            </a:r>
            <a:r>
              <a:rPr lang="en-US" i="1" dirty="0">
                <a:latin typeface="Book Antiqua"/>
                <a:ea typeface="Calibri"/>
                <a:cs typeface="Calibri"/>
              </a:rPr>
              <a:t>     </a:t>
            </a:r>
            <a:r>
              <a:rPr lang="en-US" dirty="0">
                <a:latin typeface="Constantia" panose="02030602050306030303" pitchFamily="18" charset="0"/>
                <a:ea typeface="Calibri"/>
                <a:cs typeface="Calibri"/>
              </a:rPr>
              <a:t> Financial risk results when the farm business borrows money and creates an obligation to repay.</a:t>
            </a:r>
          </a:p>
          <a:p>
            <a:pPr marL="0" indent="0">
              <a:buNone/>
            </a:pPr>
            <a:r>
              <a:rPr lang="en-US" dirty="0">
                <a:latin typeface="Constantia" panose="02030602050306030303" pitchFamily="18" charset="0"/>
                <a:ea typeface="Calibri"/>
                <a:cs typeface="Calibri"/>
              </a:rPr>
              <a:t>            Five general types of risk described there:</a:t>
            </a:r>
          </a:p>
          <a:p>
            <a:pPr marL="0" indent="0">
              <a:buNone/>
            </a:pPr>
            <a:r>
              <a:rPr lang="en-US" dirty="0">
                <a:latin typeface="Constantia" panose="02030602050306030303" pitchFamily="18" charset="0"/>
                <a:ea typeface="Calibri"/>
                <a:cs typeface="Calibri"/>
              </a:rPr>
              <a:t>                   Production risk, price or market risk, financial risk, institutional risk, and human or personal risk.</a:t>
            </a:r>
          </a:p>
        </p:txBody>
      </p:sp>
    </p:spTree>
    <p:extLst>
      <p:ext uri="{BB962C8B-B14F-4D97-AF65-F5344CB8AC3E}">
        <p14:creationId xmlns:p14="http://schemas.microsoft.com/office/powerpoint/2010/main" val="214129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2000">
        <p14:vortex dir="r"/>
      </p:transition>
    </mc:Choice>
    <mc:Fallback>
      <p:transition spd="slow" advClick="0" advTm="2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CC07D-CD09-A7E5-0CC4-147240D5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b="1" i="1" dirty="0">
                <a:latin typeface="Angsana New"/>
                <a:ea typeface="Calibri Light"/>
                <a:cs typeface="Calibri Light"/>
              </a:rPr>
              <a:t>Applications</a:t>
            </a:r>
            <a:endParaRPr lang="en-US" sz="4800" b="1" i="1" dirty="0">
              <a:latin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8853-6F09-D253-9272-85AFB51D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>
                <a:ea typeface="Calibri"/>
                <a:cs typeface="Calibri"/>
              </a:rPr>
              <a:t>  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         </a:t>
            </a:r>
            <a:r>
              <a:rPr lang="en-US" sz="3200" b="1" i="1" dirty="0">
                <a:latin typeface="Angsana New"/>
                <a:ea typeface="Calibri"/>
                <a:cs typeface="Calibri"/>
              </a:rPr>
              <a:t>   Agriculture analysis is a very important aspect to crop growing.  To increase quality and yields. </a:t>
            </a:r>
          </a:p>
          <a:p>
            <a:pPr marL="0" indent="0">
              <a:buNone/>
            </a:pPr>
            <a:r>
              <a:rPr lang="en-US" sz="3200" b="1" i="1" dirty="0">
                <a:latin typeface="Angsana New"/>
                <a:ea typeface="Calibri"/>
                <a:cs typeface="Calibri"/>
              </a:rPr>
              <a:t>              Increasing crop yields is a high priority for growers. </a:t>
            </a:r>
          </a:p>
          <a:p>
            <a:pPr marL="0" indent="0">
              <a:buNone/>
            </a:pPr>
            <a:r>
              <a:rPr lang="en-US" sz="3200" b="1" i="1" dirty="0">
                <a:latin typeface="Angsana New"/>
                <a:ea typeface="Calibri"/>
                <a:cs typeface="Calibri"/>
              </a:rPr>
              <a:t>              Market for industrial products.</a:t>
            </a:r>
          </a:p>
          <a:p>
            <a:pPr marL="0" indent="0">
              <a:buNone/>
            </a:pPr>
            <a:r>
              <a:rPr lang="en-US" sz="3200" b="1" i="1" dirty="0">
                <a:latin typeface="Angsana New"/>
                <a:ea typeface="Calibri"/>
                <a:cs typeface="Calibri"/>
              </a:rPr>
              <a:t>              Contribution to capital formation.</a:t>
            </a:r>
          </a:p>
          <a:p>
            <a:pPr marL="0" indent="0">
              <a:buNone/>
            </a:pPr>
            <a:r>
              <a:rPr lang="en-US" sz="3200" b="1" i="1" dirty="0">
                <a:latin typeface="Angsana New"/>
                <a:ea typeface="Calibri"/>
                <a:cs typeface="Calibri"/>
              </a:rPr>
              <a:t>              Largest employment providing sector.</a:t>
            </a:r>
          </a:p>
          <a:p>
            <a:pPr marL="0" indent="0">
              <a:buNone/>
            </a:pPr>
            <a:r>
              <a:rPr lang="en-US" sz="3200" b="1" i="1" dirty="0">
                <a:latin typeface="Angsana New"/>
                <a:ea typeface="Calibri"/>
                <a:cs typeface="Calibri"/>
              </a:rPr>
              <a:t>              Our floor scene spectroscopy instruments can be advantageous to help predict current yield factors.</a:t>
            </a:r>
          </a:p>
        </p:txBody>
      </p:sp>
    </p:spTree>
    <p:extLst>
      <p:ext uri="{BB962C8B-B14F-4D97-AF65-F5344CB8AC3E}">
        <p14:creationId xmlns:p14="http://schemas.microsoft.com/office/powerpoint/2010/main" val="325440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1000">
        <p14:glitter pattern="hexagon"/>
      </p:transition>
    </mc:Choice>
    <mc:Fallback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EF5D4-8975-E6AA-0C3D-93151F0B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384" y="710932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b="1" i="1" dirty="0">
                <a:latin typeface="Book Antiqua"/>
                <a:ea typeface="Calibri Light"/>
                <a:cs typeface="Calibri Light"/>
              </a:rPr>
              <a:t>Conclusion</a:t>
            </a:r>
            <a:endParaRPr lang="en-US" sz="4800" b="1" i="1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5624-FA78-4AAE-1EBA-57050A5C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Calibri" panose="020F0502020204030204"/>
                <a:cs typeface="Calibri" panose="020F0502020204030204"/>
              </a:rPr>
              <a:t>     </a:t>
            </a:r>
            <a:r>
              <a:rPr lang="en-US" sz="1800" b="1" dirty="0">
                <a:latin typeface="Book Antiqua"/>
                <a:ea typeface="Calibri" panose="020F0502020204030204"/>
                <a:cs typeface="Calibri" panose="020F0502020204030204"/>
              </a:rPr>
              <a:t>    </a:t>
            </a:r>
            <a:r>
              <a:rPr lang="en-US" sz="1800" b="1" i="1" dirty="0">
                <a:latin typeface="Angsana New" panose="020B0502040204020203" pitchFamily="18" charset="-34"/>
                <a:ea typeface="Calibri" panose="020F0502020204030204"/>
                <a:cs typeface="Angsana New" panose="020B0502040204020203" pitchFamily="18" charset="-34"/>
              </a:rPr>
              <a:t>Indian agriculture forms the back bone of Indian economy and despite concerted industrialization in the last six decades, agriculture occupies a place of pride.</a:t>
            </a:r>
          </a:p>
          <a:p>
            <a:pPr marL="0" indent="0">
              <a:buNone/>
            </a:pPr>
            <a:r>
              <a:rPr lang="en-US" sz="1800" b="1" i="1" dirty="0">
                <a:latin typeface="Angsana New" panose="020B0502040204020203" pitchFamily="18" charset="-34"/>
                <a:ea typeface="Calibri" panose="020F0502020204030204"/>
                <a:cs typeface="Angsana New" panose="020B0502040204020203" pitchFamily="18" charset="-34"/>
              </a:rPr>
              <a:t>         Indian agriculture needs shift itself form traditional approach to scientific approach.</a:t>
            </a:r>
          </a:p>
          <a:p>
            <a:pPr marL="0" indent="0">
              <a:buNone/>
            </a:pPr>
            <a:r>
              <a:rPr lang="en-US" sz="1800" b="1" i="1" dirty="0">
                <a:latin typeface="Angsana New" panose="020B0502040204020203" pitchFamily="18" charset="-34"/>
                <a:ea typeface="Calibri" panose="020F0502020204030204"/>
                <a:cs typeface="Angsana New" panose="020B0502040204020203" pitchFamily="18" charset="-34"/>
              </a:rPr>
              <a:t>         Indian agriculture needs to adapt technological and research oriented environment instead of struggling in traditional and superstitious environment</a:t>
            </a:r>
            <a:r>
              <a:rPr lang="en-US" sz="1800" b="1" dirty="0">
                <a:latin typeface="Book Antiqua"/>
                <a:ea typeface="Calibri" panose="020F0502020204030204"/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a typeface="Calibri" panose="020F0502020204030204"/>
                <a:cs typeface="Calibri" panose="020F0502020204030204"/>
              </a:rPr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5267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0">
        <p14:shred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9E39-8D4C-B23A-1F6F-3FC86065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07" y="808056"/>
            <a:ext cx="7958331" cy="1077229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Arial Black" panose="020B0A04020102020204" pitchFamily="34" charset="0"/>
                <a:ea typeface="Calibri Light"/>
                <a:cs typeface="Calibri Light"/>
              </a:rPr>
              <a:t>Future Scope</a:t>
            </a:r>
            <a:endParaRPr lang="en-US" sz="3600" b="1" i="1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56D95-5280-A97D-5BC6-606E5A286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218889"/>
              </p:ext>
            </p:extLst>
          </p:nvPr>
        </p:nvGraphicFramePr>
        <p:xfrm>
          <a:off x="2773599" y="2052116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330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13000">
        <p15:prstTrans prst="airplane"/>
      </p:transition>
    </mc:Choice>
    <mc:Fallback>
      <p:transition spd="slow" advClick="0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D57AA-FD94-BC0D-3392-F24D1A2F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pPr algn="l"/>
            <a:r>
              <a:rPr lang="en-US" sz="3200" i="1" dirty="0">
                <a:latin typeface="Bahnschrift SemiBold Condensed" panose="020B0502040204020203" pitchFamily="34" charset="0"/>
                <a:cs typeface="Angsana New" panose="020B0502040204020203" pitchFamily="18" charset="-34"/>
              </a:rPr>
              <a:t>INDIAN AGRICULTURAL CROP PRODUCTION ANALYSIS (1997-2021)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C79B-F50D-12CF-E2DC-4E5EBD33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pPr marL="344170" indent="-344170"/>
            <a:r>
              <a:rPr lang="en-US" sz="1800" dirty="0">
                <a:cs typeface="Arial"/>
              </a:rPr>
              <a:t>OVERVIEW : 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cs typeface="Arial"/>
              </a:rPr>
              <a:t>                     Indian Agricultural has long old and beyond memory history which begins the individually civilization.</a:t>
            </a:r>
          </a:p>
          <a:p>
            <a:pPr marL="0" indent="0">
              <a:buNone/>
            </a:pPr>
            <a:r>
              <a:rPr lang="en-US" sz="1800" dirty="0">
                <a:cs typeface="Arial"/>
              </a:rPr>
              <a:t>                     India's economy has progressively declined to less than 15% due to the high growth rates of the industrial and services sectors.</a:t>
            </a:r>
          </a:p>
        </p:txBody>
      </p:sp>
    </p:spTree>
    <p:extLst>
      <p:ext uri="{BB962C8B-B14F-4D97-AF65-F5344CB8AC3E}">
        <p14:creationId xmlns:p14="http://schemas.microsoft.com/office/powerpoint/2010/main" val="1832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9000">
        <p14:ripple/>
      </p:transition>
    </mc:Choice>
    <mc:Fallback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215D-9ED9-30C6-204D-2B8F71B3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829" y="2459891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i="1" dirty="0">
                <a:latin typeface="Segoe Script" panose="030B0504020000000003" pitchFamily="66" charset="0"/>
                <a:cs typeface="Angsana New" panose="020B0502040204020203" pitchFamily="18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452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6000">
        <p14:flash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F05C8-3838-73AD-A8A5-79D4C57A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567" y="905272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 b="1" i="1" dirty="0">
                <a:latin typeface="Sitka Small" panose="02000505000000020004" pitchFamily="2" charset="0"/>
                <a:ea typeface="Calibri Light"/>
                <a:cs typeface="Calibri Light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2E6E-B4B9-3A14-83D5-DB0438F2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Segoe UI Black" panose="020B0A02040204020203" pitchFamily="34" charset="0"/>
                <a:ea typeface="Segoe UI Black" panose="020B0A02040204020203" pitchFamily="34" charset="0"/>
                <a:cs typeface="Calibri"/>
              </a:rPr>
              <a:t>Indian economy is mostly agricultural based economy and highly dependent on agriculture for production, distribution, and also consumption.</a:t>
            </a:r>
          </a:p>
          <a:p>
            <a:pPr marL="0" indent="0">
              <a:buNone/>
            </a:pPr>
            <a:r>
              <a:rPr lang="en-US" sz="1800" b="1" dirty="0">
                <a:latin typeface="Segoe UI Black" panose="020B0A02040204020203" pitchFamily="34" charset="0"/>
                <a:ea typeface="Segoe UI Black" panose="020B0A02040204020203" pitchFamily="34" charset="0"/>
                <a:cs typeface="Calibri"/>
              </a:rPr>
              <a:t>Agriculture plays a very crucial role in international trade as well as import and export. </a:t>
            </a:r>
            <a:r>
              <a:rPr lang="en-US" sz="1800" dirty="0">
                <a:latin typeface="Segoe UI Black" panose="020B0A02040204020203" pitchFamily="34" charset="0"/>
                <a:ea typeface="Segoe UI Black" panose="020B0A02040204020203" pitchFamily="34" charset="0"/>
                <a:cs typeface="Calibri"/>
              </a:rPr>
              <a:t> </a:t>
            </a:r>
          </a:p>
          <a:p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02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9000">
        <p14:ripple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981C6-BD60-D11A-D87B-E864E68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i="1" dirty="0">
                <a:latin typeface="Segoe Script" panose="030B0504020000000003" pitchFamily="66" charset="0"/>
                <a:ea typeface="Segoe UI Black" panose="020B0A02040204020203" pitchFamily="34" charset="0"/>
              </a:rPr>
              <a:t>EMPATHY MAP</a:t>
            </a:r>
          </a:p>
        </p:txBody>
      </p:sp>
      <p:sp>
        <p:nvSpPr>
          <p:cNvPr id="71" name="Content Placeholder 7">
            <a:extLst>
              <a:ext uri="{FF2B5EF4-FFF2-40B4-BE49-F238E27FC236}">
                <a16:creationId xmlns:a16="http://schemas.microsoft.com/office/drawing/2014/main" id="{FF01B8E5-A29F-0F96-1157-CCD88D57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2268786"/>
            <a:ext cx="2664620" cy="116021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600" i="1"/>
              <a:t>Problem Definition</a:t>
            </a:r>
            <a:endParaRPr lang="en-US" sz="1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FD9B5-A9C5-5555-3B56-AECCCF5775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8" b="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7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8000">
        <p14:prism isInverted="1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7489EB-355C-4170-8C70-5CDD42EFD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21CC0F3-7B68-4C9C-999A-74F8925C3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EB18ECF-1C11-48BB-8C2B-DC5532A90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8887E40-5A0B-4897-80F0-0BAFAAB61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3B1B6-DAAA-408B-A99C-2A7EE040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72B882-D016-4849-AF04-88E39D13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05036-62CA-10E5-4A3A-67DB6E0A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437" y="4837296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i="1" dirty="0">
                <a:latin typeface="Constantia" panose="02030602050306030303" pitchFamily="18" charset="0"/>
              </a:rPr>
              <a:t>IDEATION AND BRAINSTORMING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FF9E96-6955-4599-A2D0-1FF57939C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2A210A-ADCC-C3AE-16FA-B380D9756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37443" y="972646"/>
            <a:ext cx="7905620" cy="2648383"/>
          </a:xfrm>
          <a:prstGeom prst="rect">
            <a:avLst/>
          </a:prstGeom>
          <a:ln>
            <a:noFill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15CFF31-2A56-4E24-9263-DC4342144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8613076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8907EB-52AA-4516-BC6A-7861CE077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0">
        <p14:ripple/>
      </p:transition>
    </mc:Choice>
    <mc:Fallback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0989E-BFBB-43E4-927B-2C51C7AE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CA2469-91AA-459B-A5DD-8FFC0F70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60FD2-CA19-4064-AA6F-68050C3D2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83DBC4-DF1F-47B4-A427-3A02BF6F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505947-2EDE-4036-BAB7-9D467D50A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E107CE-A324-40CD-893D-2D871179D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9206E69-8320-4953-8527-D4C926A46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B0BA3C-4542-415C-9AD5-4A65B973D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FCC301-B2A8-4BFA-8ADD-314A8AC88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3A265-791B-8ABD-B63E-026427A8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38" y="814335"/>
            <a:ext cx="3974905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i="1" dirty="0">
                <a:latin typeface="Segoe Script" panose="030B0504020000000003" pitchFamily="66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3C1CB-C2F9-0F06-96D3-913CF68AC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8684" y="2105202"/>
            <a:ext cx="3972159" cy="3997828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 </a:t>
            </a:r>
            <a:r>
              <a:rPr lang="en-US" sz="3200" b="1" dirty="0"/>
              <a:t>       </a:t>
            </a:r>
            <a:endParaRPr lang="en-US" sz="3200" b="1" dirty="0"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i="1" dirty="0">
                <a:latin typeface="Lucida Console" panose="020B0609040504020204" pitchFamily="49" charset="0"/>
              </a:rPr>
              <a:t>      </a:t>
            </a:r>
            <a:r>
              <a:rPr lang="en-US" sz="3700" b="1" i="1" u="sng" dirty="0">
                <a:latin typeface="Lucida Console" panose="020B0609040504020204" pitchFamily="49" charset="0"/>
              </a:rPr>
              <a:t>      </a:t>
            </a:r>
            <a:r>
              <a:rPr lang="en-US" sz="3700" i="1" u="sng" dirty="0">
                <a:latin typeface="Lucida Console" panose="020B0609040504020204" pitchFamily="49" charset="0"/>
              </a:rPr>
              <a:t> </a:t>
            </a:r>
            <a:r>
              <a:rPr lang="en-US" sz="4900" i="1" u="sng" dirty="0">
                <a:latin typeface="Lucida Console" panose="020B0609040504020204" pitchFamily="49" charset="0"/>
              </a:rPr>
              <a:t>Area occupied by plantation crops in India = 4 million ha. = 2.8% of total cropped area.   </a:t>
            </a:r>
            <a:endParaRPr lang="en-US" sz="4900" i="1" u="sng" dirty="0">
              <a:latin typeface="Lucida Console" panose="020B0609040504020204" pitchFamily="49" charset="0"/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4900" i="1" u="sng" dirty="0">
              <a:latin typeface="Lucida Console" panose="020B0609040504020204" pitchFamily="49" charset="0"/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4900" i="1" u="sng" dirty="0">
                <a:latin typeface="Lucida Console" panose="020B0609040504020204" pitchFamily="49" charset="0"/>
              </a:rPr>
              <a:t>         Indian Agricultural yield per Hectare: Gram data was reported at 973.000 kg/ha in 2017.</a:t>
            </a:r>
            <a:endParaRPr lang="en-US" sz="4900" i="1" u="sng" dirty="0">
              <a:latin typeface="Lucida Console" panose="020B0609040504020204" pitchFamily="49" charset="0"/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4900" i="1" u="sng" dirty="0">
              <a:latin typeface="Lucida Console" panose="020B0609040504020204" pitchFamily="49" charset="0"/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4900" i="1" u="sng" dirty="0">
                <a:latin typeface="Lucida Console" panose="020B0609040504020204" pitchFamily="49" charset="0"/>
              </a:rPr>
              <a:t>      Major crops grown in India are rice. Wheat, millets, pulses, tea, coffee, sugarcane. Oil seeds. Cotton and juice.</a:t>
            </a:r>
            <a:endParaRPr lang="en-US" sz="4900" i="1" u="sng" dirty="0">
              <a:latin typeface="Lucida Console" panose="020B0609040504020204" pitchFamily="49" charset="0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4900" b="1" i="1" dirty="0">
                <a:latin typeface="Lucida Console" panose="020B0609040504020204" pitchFamily="49" charset="0"/>
              </a:rPr>
              <a:t>    </a:t>
            </a:r>
            <a:endParaRPr lang="en-US" sz="4900" b="1" i="1" dirty="0">
              <a:latin typeface="Lucida Console" panose="020B0609040504020204" pitchFamily="49" charset="0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             </a:t>
            </a:r>
            <a:endParaRPr lang="en-US" sz="3200" dirty="0"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900" dirty="0">
              <a:cs typeface="Arial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9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1BA995-C21C-4D29-BE49-3CBE57189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295" y="0"/>
            <a:ext cx="46426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546DE20A-7148-6519-8E65-6262F8E27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57639" y="325457"/>
            <a:ext cx="3599795" cy="6206544"/>
          </a:xfrm>
          <a:prstGeom prst="rect">
            <a:avLst/>
          </a:prstGeom>
          <a:ln w="12700"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6B63D7C-DA20-4B10-8164-8F1ACA90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0379" y="244088"/>
            <a:ext cx="4139753" cy="636792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EB1DFB-E9D4-4418-85B6-90079F889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170-A56D-5C2A-9E2B-61183CF1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97" y="806450"/>
            <a:ext cx="4406689" cy="895710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Segoe Script" panose="030B0504020000000003" pitchFamily="66" charset="0"/>
                <a:ea typeface="Segoe UI Emoji" panose="020B05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9115C-41F2-A8A5-ABC3-0DE2171B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897" y="806450"/>
            <a:ext cx="2996293" cy="52435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526F-8EA3-164E-9501-B9185F695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771" y="2438935"/>
            <a:ext cx="4406689" cy="40128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       </a:t>
            </a:r>
            <a:r>
              <a:rPr lang="en-US" sz="2000" b="1" dirty="0">
                <a:latin typeface="Book Antiqua"/>
                <a:ea typeface="Calibri"/>
                <a:cs typeface="Calibri"/>
              </a:rPr>
              <a:t>       </a:t>
            </a:r>
            <a:r>
              <a:rPr lang="en-US" sz="2000" b="1" i="1" dirty="0">
                <a:latin typeface="Lucida Console" panose="020B0609040504020204" pitchFamily="49" charset="0"/>
                <a:ea typeface="Calibri"/>
                <a:cs typeface="Calibri"/>
              </a:rPr>
              <a:t>     </a:t>
            </a:r>
            <a:r>
              <a:rPr lang="en-US" sz="2000" b="1" dirty="0">
                <a:latin typeface="Lucida Sans Unicode" panose="020B0602030504020204" pitchFamily="34" charset="0"/>
                <a:ea typeface="Calibri"/>
                <a:cs typeface="Lucida Sans Unicode" panose="020B0602030504020204" pitchFamily="34" charset="0"/>
              </a:rPr>
              <a:t>India is the world's largest producer of milk, Pulses, and jute. And ranks as the second-largest producer of rice, wheat, sugarcane, groundnut, vegetables, fruit. And cotton.</a:t>
            </a:r>
          </a:p>
          <a:p>
            <a:endParaRPr lang="en-US" sz="2000" b="1" dirty="0">
              <a:latin typeface="Lucida Sans Unicode" panose="020B0602030504020204" pitchFamily="34" charset="0"/>
              <a:ea typeface="Calibri"/>
              <a:cs typeface="Lucida Sans Unicode" panose="020B0602030504020204" pitchFamily="34" charset="0"/>
            </a:endParaRPr>
          </a:p>
          <a:p>
            <a:r>
              <a:rPr lang="en-US" sz="2000" b="1" dirty="0">
                <a:latin typeface="Lucida Sans Unicode" panose="020B0602030504020204" pitchFamily="34" charset="0"/>
                <a:ea typeface="Calibri"/>
                <a:cs typeface="Lucida Sans Unicode" panose="020B0602030504020204" pitchFamily="34" charset="0"/>
              </a:rPr>
              <a:t>                   Area occupied by plantation crops in India=4 million ha.=2.8% of total cropped area.</a:t>
            </a:r>
          </a:p>
          <a:p>
            <a:endParaRPr lang="en-US" sz="2000" b="1" dirty="0">
              <a:latin typeface="Book Antiqua"/>
              <a:ea typeface="Calibri"/>
              <a:cs typeface="Calibri"/>
            </a:endParaRPr>
          </a:p>
          <a:p>
            <a:r>
              <a:rPr lang="en-US" sz="2000" b="1" dirty="0">
                <a:latin typeface="Book Antiqua"/>
                <a:ea typeface="Calibri"/>
                <a:cs typeface="Calibri"/>
              </a:rPr>
              <a:t>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05065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>
        <p14:vortex dir="r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DCB46-363A-65C2-B72F-23B39AB0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172" y="2556801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i="1" dirty="0">
                <a:latin typeface="Constantia" panose="02030602050306030303" pitchFamily="18" charset="0"/>
              </a:rPr>
              <a:t>Area Vs Production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4199865-F988-9C3D-AFD7-CB52650D43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25683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8495"/>
      </p:ext>
    </p:extLst>
  </p:cSld>
  <p:clrMapOvr>
    <a:masterClrMapping/>
  </p:clrMapOvr>
  <p:transition spd="slow" advClick="0" advTm="6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9FB3-180A-03BD-E53F-838BCA8B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05" y="2505088"/>
            <a:ext cx="2819723" cy="2029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>
                <a:latin typeface="Constantia" panose="02030602050306030303" pitchFamily="18" charset="0"/>
              </a:rPr>
              <a:t>Season based cultivation area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B800C7B-3E17-495F-DB8B-F3EF49D53C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" b="25948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2000">
        <p14:glitter pattern="hexagon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865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44" baseType="lpstr">
      <vt:lpstr>Angsana New</vt:lpstr>
      <vt:lpstr>Arial</vt:lpstr>
      <vt:lpstr>Arial Black</vt:lpstr>
      <vt:lpstr>Bahnschrift Light Condensed</vt:lpstr>
      <vt:lpstr>Bahnschrift SemiBold</vt:lpstr>
      <vt:lpstr>Bahnschrift SemiBold Condensed</vt:lpstr>
      <vt:lpstr>Bahnschrift SemiBold SemiConden</vt:lpstr>
      <vt:lpstr>Bahnschrift SemiLight SemiConde</vt:lpstr>
      <vt:lpstr>Book Antiqua</vt:lpstr>
      <vt:lpstr>Calibri</vt:lpstr>
      <vt:lpstr>Calibri Light</vt:lpstr>
      <vt:lpstr>Cambria Math</vt:lpstr>
      <vt:lpstr>Consolas</vt:lpstr>
      <vt:lpstr>Constantia</vt:lpstr>
      <vt:lpstr>Georgia</vt:lpstr>
      <vt:lpstr>Lucida Console</vt:lpstr>
      <vt:lpstr>Lucida Sans Unicode</vt:lpstr>
      <vt:lpstr>MS Shell Dlg 2</vt:lpstr>
      <vt:lpstr>Segoe Script</vt:lpstr>
      <vt:lpstr>Segoe UI Black</vt:lpstr>
      <vt:lpstr>Sitka Small</vt:lpstr>
      <vt:lpstr>Wingdings</vt:lpstr>
      <vt:lpstr>Wingdings 3</vt:lpstr>
      <vt:lpstr>Madison</vt:lpstr>
      <vt:lpstr>INDIAN AGRICULTURAL CROP PRODUCTION ANALYSIS (1997-2021)  </vt:lpstr>
      <vt:lpstr>INDIAN AGRICULTURAL CROP PRODUCTION ANALYSIS (1997-2021)</vt:lpstr>
      <vt:lpstr>PURPOSE</vt:lpstr>
      <vt:lpstr>EMPATHY MAP</vt:lpstr>
      <vt:lpstr>IDEATION AND BRAINSTORMING</vt:lpstr>
      <vt:lpstr>RESULT</vt:lpstr>
      <vt:lpstr>RESULT</vt:lpstr>
      <vt:lpstr>Area Vs Production</vt:lpstr>
      <vt:lpstr>Season based cultivation area</vt:lpstr>
      <vt:lpstr>Yield by season</vt:lpstr>
      <vt:lpstr>Crop Plantation by Area</vt:lpstr>
      <vt:lpstr>Major Crops</vt:lpstr>
      <vt:lpstr>Crops(Plantation by count)</vt:lpstr>
      <vt:lpstr>Season wise Production</vt:lpstr>
      <vt:lpstr>Kpi's</vt:lpstr>
      <vt:lpstr>INDIAN AGRICULTURAL CROP PRODUCTION ANALYSIS (1997-2021)</vt:lpstr>
      <vt:lpstr>Applications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sarojini</cp:lastModifiedBy>
  <cp:revision>3</cp:revision>
  <dcterms:created xsi:type="dcterms:W3CDTF">2013-07-15T20:26:40Z</dcterms:created>
  <dcterms:modified xsi:type="dcterms:W3CDTF">2023-10-18T05:19:18Z</dcterms:modified>
</cp:coreProperties>
</file>