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5" r:id="rId19"/>
    <p:sldId id="279" r:id="rId20"/>
    <p:sldId id="276" r:id="rId21"/>
    <p:sldId id="277" r:id="rId22"/>
    <p:sldId id="278" r:id="rId23"/>
    <p:sldId id="280" r:id="rId24"/>
    <p:sldId id="281" r:id="rId25"/>
    <p:sldId id="282" r:id="rId26"/>
    <p:sldId id="283" r:id="rId27"/>
    <p:sldId id="284" r:id="rId28"/>
    <p:sldId id="285" r:id="rId29"/>
    <p:sldId id="286" r:id="rId30"/>
    <p:sldId id="307" r:id="rId31"/>
    <p:sldId id="308" r:id="rId32"/>
    <p:sldId id="288" r:id="rId33"/>
    <p:sldId id="311" r:id="rId34"/>
    <p:sldId id="287"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304" r:id="rId50"/>
    <p:sldId id="305" r:id="rId51"/>
    <p:sldId id="295" r:id="rId52"/>
    <p:sldId id="309" r:id="rId53"/>
    <p:sldId id="310" r:id="rId54"/>
    <p:sldId id="30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a:srgbClr val="191B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1EBF4-BB94-474C-97A3-E5B1F24B6B6E}" v="831" dt="2019-12-10T17:24:22.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4660"/>
  </p:normalViewPr>
  <p:slideViewPr>
    <p:cSldViewPr snapToGrid="0">
      <p:cViewPr varScale="1">
        <p:scale>
          <a:sx n="85" d="100"/>
          <a:sy n="85"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E82A30C-F73C-4AF4-AA95-7086FBDE5599}" type="datetimeFigureOut">
              <a:rPr lang="en-US" smtClean="0"/>
              <a:t>12/11/2019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1569B8A-5E0C-4571-9029-56C392A44A8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196356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2A30C-F73C-4AF4-AA95-7086FBDE559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219441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2A30C-F73C-4AF4-AA95-7086FBDE559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337932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2A30C-F73C-4AF4-AA95-7086FBDE5599}"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366799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E82A30C-F73C-4AF4-AA95-7086FBDE5599}" type="datetimeFigureOut">
              <a:rPr lang="en-US" smtClean="0"/>
              <a:t>12/11/2019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1569B8A-5E0C-4571-9029-56C392A44A8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027851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82A30C-F73C-4AF4-AA95-7086FBDE5599}"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393293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82A30C-F73C-4AF4-AA95-7086FBDE5599}"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330476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82A30C-F73C-4AF4-AA95-7086FBDE5599}"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16216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2A30C-F73C-4AF4-AA95-7086FBDE5599}"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9B8A-5E0C-4571-9029-56C392A44A8F}" type="slidenum">
              <a:rPr lang="en-US" smtClean="0"/>
              <a:t>‹#›</a:t>
            </a:fld>
            <a:endParaRPr lang="en-US"/>
          </a:p>
        </p:txBody>
      </p:sp>
    </p:spTree>
    <p:extLst>
      <p:ext uri="{BB962C8B-B14F-4D97-AF65-F5344CB8AC3E}">
        <p14:creationId xmlns:p14="http://schemas.microsoft.com/office/powerpoint/2010/main" val="410394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E82A30C-F73C-4AF4-AA95-7086FBDE5599}" type="datetimeFigureOut">
              <a:rPr lang="en-US" smtClean="0"/>
              <a:t>12/11/2019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569B8A-5E0C-4571-9029-56C392A44A8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47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E82A30C-F73C-4AF4-AA95-7086FBDE5599}" type="datetimeFigureOut">
              <a:rPr lang="en-US" smtClean="0"/>
              <a:t>12/11/2019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569B8A-5E0C-4571-9029-56C392A44A8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256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E82A30C-F73C-4AF4-AA95-7086FBDE5599}" type="datetimeFigureOut">
              <a:rPr lang="en-US" smtClean="0"/>
              <a:t>12/11/2019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1569B8A-5E0C-4571-9029-56C392A44A8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944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1BD2-5ABE-49E3-BA2A-3C37F706A140}"/>
              </a:ext>
            </a:extLst>
          </p:cNvPr>
          <p:cNvSpPr>
            <a:spLocks noGrp="1"/>
          </p:cNvSpPr>
          <p:nvPr>
            <p:ph type="ctrTitle"/>
          </p:nvPr>
        </p:nvSpPr>
        <p:spPr>
          <a:xfrm>
            <a:off x="1915385" y="2379887"/>
            <a:ext cx="8361229" cy="2098226"/>
          </a:xfrm>
        </p:spPr>
        <p:txBody>
          <a:bodyPr/>
          <a:lstStyle/>
          <a:p>
            <a:r>
              <a:rPr lang="vi-VN">
                <a:solidFill>
                  <a:srgbClr val="191B0E"/>
                </a:solidFill>
                <a:latin typeface="Open Sans" panose="020B0606030504020204" pitchFamily="34" charset="0"/>
                <a:ea typeface="Open Sans" panose="020B0606030504020204" pitchFamily="34" charset="0"/>
                <a:cs typeface="Open Sans" panose="020B0606030504020204" pitchFamily="34" charset="0"/>
              </a:rPr>
              <a:t>PHÁT TRIỂN</a:t>
            </a:r>
            <a:br>
              <a:rPr lang="vi-VN">
                <a:solidFill>
                  <a:srgbClr val="191B0E"/>
                </a:solidFill>
                <a:latin typeface="Open Sans" panose="020B0606030504020204" pitchFamily="34" charset="0"/>
                <a:ea typeface="Open Sans" panose="020B0606030504020204" pitchFamily="34" charset="0"/>
                <a:cs typeface="Open Sans" panose="020B0606030504020204" pitchFamily="34" charset="0"/>
              </a:rPr>
            </a:br>
            <a:r>
              <a:rPr lang="vi-VN">
                <a:solidFill>
                  <a:srgbClr val="191B0E"/>
                </a:solidFill>
                <a:latin typeface="Open Sans" panose="020B0606030504020204" pitchFamily="34" charset="0"/>
                <a:ea typeface="Open Sans" panose="020B0606030504020204" pitchFamily="34" charset="0"/>
                <a:cs typeface="Open Sans" panose="020B0606030504020204" pitchFamily="34" charset="0"/>
              </a:rPr>
              <a:t>ỨNG DỤNG</a:t>
            </a:r>
            <a:endParaRPr lang="en-US">
              <a:solidFill>
                <a:srgbClr val="191B0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40DF60E1-A982-4B29-B4EA-BDE8E46713E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1</a:t>
            </a:r>
          </a:p>
        </p:txBody>
      </p:sp>
    </p:spTree>
    <p:extLst>
      <p:ext uri="{BB962C8B-B14F-4D97-AF65-F5344CB8AC3E}">
        <p14:creationId xmlns:p14="http://schemas.microsoft.com/office/powerpoint/2010/main" val="140274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10</a:t>
            </a:r>
          </a:p>
        </p:txBody>
      </p:sp>
      <p:pic>
        <p:nvPicPr>
          <p:cNvPr id="5" name="Picture 2" descr="Class_Main">
            <a:extLst>
              <a:ext uri="{FF2B5EF4-FFF2-40B4-BE49-F238E27FC236}">
                <a16:creationId xmlns:a16="http://schemas.microsoft.com/office/drawing/2014/main" id="{60F21F45-24C9-4DB6-97DA-BF1E2E8E5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0" y="-6679096"/>
            <a:ext cx="12142675" cy="153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1968B13-C4E7-475F-B129-0BFE5E5ACB04}"/>
              </a:ext>
            </a:extLst>
          </p:cNvPr>
          <p:cNvSpPr txBox="1"/>
          <p:nvPr/>
        </p:nvSpPr>
        <p:spPr>
          <a:xfrm>
            <a:off x="3125820" y="66102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10</a:t>
            </a:r>
          </a:p>
        </p:txBody>
      </p:sp>
    </p:spTree>
    <p:extLst>
      <p:ext uri="{BB962C8B-B14F-4D97-AF65-F5344CB8AC3E}">
        <p14:creationId xmlns:p14="http://schemas.microsoft.com/office/powerpoint/2010/main" val="38956181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11</a:t>
            </a:r>
          </a:p>
        </p:txBody>
      </p:sp>
      <p:pic>
        <p:nvPicPr>
          <p:cNvPr id="5" name="Picture 2" descr="Class_Main">
            <a:extLst>
              <a:ext uri="{FF2B5EF4-FFF2-40B4-BE49-F238E27FC236}">
                <a16:creationId xmlns:a16="http://schemas.microsoft.com/office/drawing/2014/main" id="{D765D5F7-1F7A-4645-9732-38DFEFCA0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20350"/>
            <a:ext cx="12142675" cy="153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2DBFD17-87A4-45D6-9600-B8917971A235}"/>
              </a:ext>
            </a:extLst>
          </p:cNvPr>
          <p:cNvSpPr txBox="1"/>
          <p:nvPr/>
        </p:nvSpPr>
        <p:spPr>
          <a:xfrm>
            <a:off x="3125820" y="6257835"/>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11</a:t>
            </a:r>
          </a:p>
        </p:txBody>
      </p:sp>
    </p:spTree>
    <p:extLst>
      <p:ext uri="{BB962C8B-B14F-4D97-AF65-F5344CB8AC3E}">
        <p14:creationId xmlns:p14="http://schemas.microsoft.com/office/powerpoint/2010/main" val="97755809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2.2 Đặc tả Use Case</a:t>
            </a:r>
            <a:endParaRPr lang="en-US"/>
          </a:p>
        </p:txBody>
      </p:sp>
      <p:graphicFrame>
        <p:nvGraphicFramePr>
          <p:cNvPr id="5" name="Content Placeholder 4">
            <a:extLst>
              <a:ext uri="{FF2B5EF4-FFF2-40B4-BE49-F238E27FC236}">
                <a16:creationId xmlns:a16="http://schemas.microsoft.com/office/drawing/2014/main" id="{586C8292-1F37-4DFE-B013-481E65E44304}"/>
              </a:ext>
            </a:extLst>
          </p:cNvPr>
          <p:cNvGraphicFramePr>
            <a:graphicFrameLocks noGrp="1"/>
          </p:cNvGraphicFramePr>
          <p:nvPr>
            <p:ph idx="1"/>
            <p:extLst>
              <p:ext uri="{D42A27DB-BD31-4B8C-83A1-F6EECF244321}">
                <p14:modId xmlns:p14="http://schemas.microsoft.com/office/powerpoint/2010/main" val="2801535042"/>
              </p:ext>
            </p:extLst>
          </p:nvPr>
        </p:nvGraphicFramePr>
        <p:xfrm>
          <a:off x="0" y="0"/>
          <a:ext cx="12192000" cy="48580349"/>
        </p:xfrm>
        <a:graphic>
          <a:graphicData uri="http://schemas.openxmlformats.org/drawingml/2006/table">
            <a:tbl>
              <a:tblPr firstRow="1" firstCol="1" lastRow="1" lastCol="1" bandRow="1" bandCol="1">
                <a:tableStyleId>{5C22544A-7EE6-4342-B048-85BDC9FD1C3A}</a:tableStyleId>
              </a:tblPr>
              <a:tblGrid>
                <a:gridCol w="5990983">
                  <a:extLst>
                    <a:ext uri="{9D8B030D-6E8A-4147-A177-3AD203B41FA5}">
                      <a16:colId xmlns:a16="http://schemas.microsoft.com/office/drawing/2014/main" val="248520077"/>
                    </a:ext>
                  </a:extLst>
                </a:gridCol>
                <a:gridCol w="6201017">
                  <a:extLst>
                    <a:ext uri="{9D8B030D-6E8A-4147-A177-3AD203B41FA5}">
                      <a16:colId xmlns:a16="http://schemas.microsoft.com/office/drawing/2014/main" val="306524372"/>
                    </a:ext>
                  </a:extLst>
                </a:gridCol>
              </a:tblGrid>
              <a:tr h="1031345">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Use case: UC004.1</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Lập hóa đơn </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38566376"/>
                  </a:ext>
                </a:extLst>
              </a:tr>
              <a:tr h="128415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 tin các các lần bán hàng sẽ được lưu vào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891042624"/>
                  </a:ext>
                </a:extLst>
              </a:tr>
              <a:tr h="1120877">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chọn chức năng lập hóa đơn cho</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khách mua hàng</a:t>
                      </a: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596436092"/>
                  </a:ext>
                </a:extLst>
              </a:tr>
              <a:tr h="342162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175163451"/>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 đã có khách hàng, đã có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41704621"/>
                  </a:ext>
                </a:extLst>
              </a:tr>
              <a:tr h="790023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Nếu lập hóa đơn thành công thì hệ thống sẽ thông báo là hoàn thành đơn hàng và hệ thống sẽ cho thấy hóa đơn hoàn chỉnh và in ra . Nếu thất bại thì hệ thống sẽ thông báo là thiếu thông tin cần bổ sung đầy đủ</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4820042"/>
                  </a:ext>
                </a:extLst>
              </a:tr>
              <a:tr h="1559368">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58370654"/>
                  </a:ext>
                </a:extLst>
              </a:tr>
              <a:tr h="50515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0741461"/>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1.Đăng nhập vào chương trình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77952742"/>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 Hiển thị giao diện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13475984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2.Nhấn nút Thêm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02147261"/>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3.Chọn khách hàng mua xe</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8039020"/>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4.Nhấn nút thêm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221068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5. Kiểm tra thông tin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52105639"/>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 Lưu lại thông tin hóa đơn và thông báo hóa đơn thành công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110709"/>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7. Cập nhật danh sách các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27262238"/>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8.Chọn hóa đơn vừa lập</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1083091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9.Chọn xe cần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016712796"/>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10.Nhập số lượng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410134007"/>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11.Hiển thị thành tiền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397753517"/>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12.Nhấn nút Thêm để thêm chi tiết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2486504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13. Kiểm tra thông tin Chi tiết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73359099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14.Lưu lại thông tin chi tiết và thông báo thêm chi tiết hóa đơn thành công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35775450"/>
                  </a:ext>
                </a:extLst>
              </a:tr>
              <a:tr h="314458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64590455"/>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6.1 Thông báo thêm hóa đơn thất bại và quay lại bước 2</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4211606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14.1 Thông báo thêm chi tiết hóa đơn thất bại và quay lại bước 10</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26583827"/>
                  </a:ext>
                </a:extLst>
              </a:tr>
            </a:tbl>
          </a:graphicData>
        </a:graphic>
      </p:graphicFrame>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9CB22D-A2E3-48D9-BD8D-754361817AD9}"/>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12</a:t>
            </a:r>
          </a:p>
        </p:txBody>
      </p:sp>
    </p:spTree>
    <p:extLst>
      <p:ext uri="{BB962C8B-B14F-4D97-AF65-F5344CB8AC3E}">
        <p14:creationId xmlns:p14="http://schemas.microsoft.com/office/powerpoint/2010/main" val="122655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2.2 Đặc tả Use Case</a:t>
            </a:r>
            <a:endParaRPr lang="en-US"/>
          </a:p>
        </p:txBody>
      </p:sp>
      <p:graphicFrame>
        <p:nvGraphicFramePr>
          <p:cNvPr id="5" name="Content Placeholder 4">
            <a:extLst>
              <a:ext uri="{FF2B5EF4-FFF2-40B4-BE49-F238E27FC236}">
                <a16:creationId xmlns:a16="http://schemas.microsoft.com/office/drawing/2014/main" id="{586C8292-1F37-4DFE-B013-481E65E44304}"/>
              </a:ext>
            </a:extLst>
          </p:cNvPr>
          <p:cNvGraphicFramePr>
            <a:graphicFrameLocks noGrp="1"/>
          </p:cNvGraphicFramePr>
          <p:nvPr>
            <p:ph idx="1"/>
            <p:extLst>
              <p:ext uri="{D42A27DB-BD31-4B8C-83A1-F6EECF244321}">
                <p14:modId xmlns:p14="http://schemas.microsoft.com/office/powerpoint/2010/main" val="648335664"/>
              </p:ext>
            </p:extLst>
          </p:nvPr>
        </p:nvGraphicFramePr>
        <p:xfrm>
          <a:off x="0" y="-6843247"/>
          <a:ext cx="12192000" cy="44936682"/>
        </p:xfrm>
        <a:graphic>
          <a:graphicData uri="http://schemas.openxmlformats.org/drawingml/2006/table">
            <a:tbl>
              <a:tblPr firstRow="1" firstCol="1" lastRow="1" lastCol="1" bandRow="1" bandCol="1">
                <a:tableStyleId>{5C22544A-7EE6-4342-B048-85BDC9FD1C3A}</a:tableStyleId>
              </a:tblPr>
              <a:tblGrid>
                <a:gridCol w="5990983">
                  <a:extLst>
                    <a:ext uri="{9D8B030D-6E8A-4147-A177-3AD203B41FA5}">
                      <a16:colId xmlns:a16="http://schemas.microsoft.com/office/drawing/2014/main" val="248520077"/>
                    </a:ext>
                  </a:extLst>
                </a:gridCol>
                <a:gridCol w="6201017">
                  <a:extLst>
                    <a:ext uri="{9D8B030D-6E8A-4147-A177-3AD203B41FA5}">
                      <a16:colId xmlns:a16="http://schemas.microsoft.com/office/drawing/2014/main" val="306524372"/>
                    </a:ext>
                  </a:extLst>
                </a:gridCol>
              </a:tblGrid>
              <a:tr h="1031345">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Use case: UC004.1</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Lập hóa đơn </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38566376"/>
                  </a:ext>
                </a:extLst>
              </a:tr>
              <a:tr h="128415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 tin các các lần bán hàng sẽ được lưu vào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891042624"/>
                  </a:ext>
                </a:extLst>
              </a:tr>
              <a:tr h="1120877">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chọn chức năng lập hóa đơn cho</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khách mua hàng</a:t>
                      </a: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596436092"/>
                  </a:ext>
                </a:extLst>
              </a:tr>
              <a:tr h="342162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175163451"/>
                  </a:ext>
                </a:extLst>
              </a:tr>
              <a:tr h="163706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 đã có khách hàng, đã có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41704621"/>
                  </a:ext>
                </a:extLst>
              </a:tr>
              <a:tr h="523567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Nếu lập hóa đơn thành công thì hệ thống sẽ thông báo là hoàn thành đơn hàng và hệ thống sẽ cho thấy hóa đơn hoàn chỉnh và in ra . Nếu thất bại thì hệ thống sẽ thông báo là thiếu thông tin cần bổ sung đầy đủ</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4820042"/>
                  </a:ext>
                </a:extLst>
              </a:tr>
              <a:tr h="1559368">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58370654"/>
                  </a:ext>
                </a:extLst>
              </a:tr>
              <a:tr h="50515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0741461"/>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1.Đăng nhập vào chương trình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77952742"/>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 Hiển thị giao diện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13475984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2.Nhấn nút Thêm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02147261"/>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3.Chọn khách hàng mua xe</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8039020"/>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4.Nhấn nút thêm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221068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5. Kiểm tra thông tin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52105639"/>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 Lưu lại thông tin hóa đơn và thông báo hóa đơn thành công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110709"/>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7. Cập nhật danh sách các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27262238"/>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8.Chọn hóa đơn vừa lập</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1083091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9.Chọn xe cần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016712796"/>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10.Nhập số lượng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410134007"/>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11.Hiển thị thành tiền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397753517"/>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12.Nhấn nút Thêm để thêm chi tiết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2486504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13. Kiểm tra thông tin Chi tiết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73359099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14.Lưu lại thông tin chi tiết và thông báo thêm chi tiết hóa đơn thành công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35775450"/>
                  </a:ext>
                </a:extLst>
              </a:tr>
              <a:tr h="314458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64590455"/>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6.1 Thông báo thêm hóa đơn thất bại và quay lại bước 2</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4211606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14.1 Thông báo thêm chi tiết hóa đơn thất bại và quay lại bước 10</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26583827"/>
                  </a:ext>
                </a:extLst>
              </a:tr>
            </a:tbl>
          </a:graphicData>
        </a:graphic>
      </p:graphicFrame>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9DC911-12C6-41B1-8E80-711215A39F30}"/>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13</a:t>
            </a:r>
          </a:p>
        </p:txBody>
      </p:sp>
    </p:spTree>
    <p:extLst>
      <p:ext uri="{BB962C8B-B14F-4D97-AF65-F5344CB8AC3E}">
        <p14:creationId xmlns:p14="http://schemas.microsoft.com/office/powerpoint/2010/main" val="48706013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2.2 Đặc tả Use Case</a:t>
            </a:r>
            <a:endParaRPr lang="en-US"/>
          </a:p>
        </p:txBody>
      </p:sp>
      <p:graphicFrame>
        <p:nvGraphicFramePr>
          <p:cNvPr id="5" name="Content Placeholder 4">
            <a:extLst>
              <a:ext uri="{FF2B5EF4-FFF2-40B4-BE49-F238E27FC236}">
                <a16:creationId xmlns:a16="http://schemas.microsoft.com/office/drawing/2014/main" id="{586C8292-1F37-4DFE-B013-481E65E44304}"/>
              </a:ext>
            </a:extLst>
          </p:cNvPr>
          <p:cNvGraphicFramePr>
            <a:graphicFrameLocks noGrp="1"/>
          </p:cNvGraphicFramePr>
          <p:nvPr>
            <p:ph idx="1"/>
            <p:extLst>
              <p:ext uri="{D42A27DB-BD31-4B8C-83A1-F6EECF244321}">
                <p14:modId xmlns:p14="http://schemas.microsoft.com/office/powerpoint/2010/main" val="2477963501"/>
              </p:ext>
            </p:extLst>
          </p:nvPr>
        </p:nvGraphicFramePr>
        <p:xfrm>
          <a:off x="0" y="-13715999"/>
          <a:ext cx="12192000" cy="44003404"/>
        </p:xfrm>
        <a:graphic>
          <a:graphicData uri="http://schemas.openxmlformats.org/drawingml/2006/table">
            <a:tbl>
              <a:tblPr firstRow="1" firstCol="1" lastRow="1" lastCol="1" bandRow="1" bandCol="1">
                <a:tableStyleId>{5C22544A-7EE6-4342-B048-85BDC9FD1C3A}</a:tableStyleId>
              </a:tblPr>
              <a:tblGrid>
                <a:gridCol w="5990983">
                  <a:extLst>
                    <a:ext uri="{9D8B030D-6E8A-4147-A177-3AD203B41FA5}">
                      <a16:colId xmlns:a16="http://schemas.microsoft.com/office/drawing/2014/main" val="248520077"/>
                    </a:ext>
                  </a:extLst>
                </a:gridCol>
                <a:gridCol w="6201017">
                  <a:extLst>
                    <a:ext uri="{9D8B030D-6E8A-4147-A177-3AD203B41FA5}">
                      <a16:colId xmlns:a16="http://schemas.microsoft.com/office/drawing/2014/main" val="306524372"/>
                    </a:ext>
                  </a:extLst>
                </a:gridCol>
              </a:tblGrid>
              <a:tr h="1031345">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Use case: UC004.1</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Lập hóa đơn </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38566376"/>
                  </a:ext>
                </a:extLst>
              </a:tr>
              <a:tr h="128415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 tin các các lần bán hàng sẽ được lưu vào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891042624"/>
                  </a:ext>
                </a:extLst>
              </a:tr>
              <a:tr h="1120877">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chọn chức năng lập hóa đơn cho</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khách mua hàng</a:t>
                      </a: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596436092"/>
                  </a:ext>
                </a:extLst>
              </a:tr>
              <a:tr h="342162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175163451"/>
                  </a:ext>
                </a:extLst>
              </a:tr>
              <a:tr h="163706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 đã có khách hàng, đã có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41704621"/>
                  </a:ext>
                </a:extLst>
              </a:tr>
              <a:tr h="523567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Nếu lập hóa đơn thành công thì hệ thống sẽ thông báo là hoàn thành đơn hàng và hệ thống sẽ cho thấy hóa đơn hoàn chỉnh và in ra . Nếu thất bại thì hệ thống sẽ thông báo là thiếu thông tin cần bổ sung đầy đủ</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4820042"/>
                  </a:ext>
                </a:extLst>
              </a:tr>
              <a:tr h="752171">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58370654"/>
                  </a:ext>
                </a:extLst>
              </a:tr>
              <a:tr h="50515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0741461"/>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1.Đăng nhập vào chương trình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77952742"/>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 Hiển thị giao diện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13475984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2.Nhấn nút Thêm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02147261"/>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3.Chọn khách hàng mua xe</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8039020"/>
                  </a:ext>
                </a:extLst>
              </a:tr>
              <a:tr h="893521">
                <a:tc>
                  <a:txBody>
                    <a:bodyPr/>
                    <a:lstStyle/>
                    <a:p>
                      <a:pPr algn="just">
                        <a:lnSpc>
                          <a:spcPct val="107000"/>
                        </a:lnSpc>
                        <a:spcAft>
                          <a:spcPts val="0"/>
                        </a:spcAft>
                      </a:pP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4.Nhấn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nút</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smtClean="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Lưu</a:t>
                      </a:r>
                      <a:endPar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221068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5. Kiểm tra thông tin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52105639"/>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 Lưu lại thông tin hóa đơn và thông báo hóa đơn thành công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110709"/>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7. Cập nhật danh sách các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27262238"/>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8.Chọn hóa đơn vừa lập</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1083091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9.Chọn xe cần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016712796"/>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10.Nhập số lượng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410134007"/>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11.Hiển thị thành tiền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397753517"/>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12.Nhấn nút Thêm để thêm chi tiết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2486504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13. Kiểm tra thông tin Chi tiết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73359099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14.Lưu lại thông tin chi tiết và thông báo thêm chi tiết hóa đơn thành công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35775450"/>
                  </a:ext>
                </a:extLst>
              </a:tr>
              <a:tr h="314458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64590455"/>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6.1 Thông báo thêm hóa đơn thất bại và quay lại bước 2</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4211606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14.1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báo</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thêm</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chi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tiết</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hóa</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đơn</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thất</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bại</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và</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quay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lại</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r>
                        <a:rPr lang="en-US" sz="3200" dirty="0" err="1">
                          <a:solidFill>
                            <a:srgbClr val="191B0E"/>
                          </a:solidFill>
                          <a:effectLst/>
                          <a:latin typeface="Open Sans" panose="020B0606030504020204" pitchFamily="34" charset="0"/>
                          <a:ea typeface="Open Sans" panose="020B0606030504020204" pitchFamily="34" charset="0"/>
                          <a:cs typeface="Open Sans" panose="020B0606030504020204" pitchFamily="34" charset="0"/>
                        </a:rPr>
                        <a:t>bước</a:t>
                      </a:r>
                      <a:r>
                        <a:rPr lang="en-US" sz="3200" dirty="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10</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26583827"/>
                  </a:ext>
                </a:extLst>
              </a:tr>
            </a:tbl>
          </a:graphicData>
        </a:graphic>
      </p:graphicFrame>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6FB6A1-0AE8-4351-8CE3-F3277433DBAD}"/>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14</a:t>
            </a:r>
          </a:p>
        </p:txBody>
      </p:sp>
    </p:spTree>
    <p:extLst>
      <p:ext uri="{BB962C8B-B14F-4D97-AF65-F5344CB8AC3E}">
        <p14:creationId xmlns:p14="http://schemas.microsoft.com/office/powerpoint/2010/main" val="268366174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2.2 Đặc tả Use Case</a:t>
            </a:r>
            <a:endParaRPr lang="en-US"/>
          </a:p>
        </p:txBody>
      </p:sp>
      <p:graphicFrame>
        <p:nvGraphicFramePr>
          <p:cNvPr id="5" name="Content Placeholder 4">
            <a:extLst>
              <a:ext uri="{FF2B5EF4-FFF2-40B4-BE49-F238E27FC236}">
                <a16:creationId xmlns:a16="http://schemas.microsoft.com/office/drawing/2014/main" id="{586C8292-1F37-4DFE-B013-481E65E44304}"/>
              </a:ext>
            </a:extLst>
          </p:cNvPr>
          <p:cNvGraphicFramePr>
            <a:graphicFrameLocks noGrp="1"/>
          </p:cNvGraphicFramePr>
          <p:nvPr>
            <p:ph idx="1"/>
            <p:extLst>
              <p:ext uri="{D42A27DB-BD31-4B8C-83A1-F6EECF244321}">
                <p14:modId xmlns:p14="http://schemas.microsoft.com/office/powerpoint/2010/main" val="283219534"/>
              </p:ext>
            </p:extLst>
          </p:nvPr>
        </p:nvGraphicFramePr>
        <p:xfrm>
          <a:off x="0" y="-20529749"/>
          <a:ext cx="12192000" cy="39367587"/>
        </p:xfrm>
        <a:graphic>
          <a:graphicData uri="http://schemas.openxmlformats.org/drawingml/2006/table">
            <a:tbl>
              <a:tblPr firstRow="1" firstCol="1" lastRow="1" lastCol="1" bandRow="1" bandCol="1">
                <a:tableStyleId>{5C22544A-7EE6-4342-B048-85BDC9FD1C3A}</a:tableStyleId>
              </a:tblPr>
              <a:tblGrid>
                <a:gridCol w="5990983">
                  <a:extLst>
                    <a:ext uri="{9D8B030D-6E8A-4147-A177-3AD203B41FA5}">
                      <a16:colId xmlns:a16="http://schemas.microsoft.com/office/drawing/2014/main" val="248520077"/>
                    </a:ext>
                  </a:extLst>
                </a:gridCol>
                <a:gridCol w="6201017">
                  <a:extLst>
                    <a:ext uri="{9D8B030D-6E8A-4147-A177-3AD203B41FA5}">
                      <a16:colId xmlns:a16="http://schemas.microsoft.com/office/drawing/2014/main" val="306524372"/>
                    </a:ext>
                  </a:extLst>
                </a:gridCol>
              </a:tblGrid>
              <a:tr h="1031345">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Use case: UC004.1</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Lập hóa đơn </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38566376"/>
                  </a:ext>
                </a:extLst>
              </a:tr>
              <a:tr h="128415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 tin các các lần bán hàng sẽ được lưu vào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891042624"/>
                  </a:ext>
                </a:extLst>
              </a:tr>
              <a:tr h="1120877">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chọn chức năng lập hóa đơn cho</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khách mua hàng</a:t>
                      </a: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596436092"/>
                  </a:ext>
                </a:extLst>
              </a:tr>
              <a:tr h="342162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175163451"/>
                  </a:ext>
                </a:extLst>
              </a:tr>
              <a:tr h="163706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 đã có khách hàng, đã có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41704621"/>
                  </a:ext>
                </a:extLst>
              </a:tr>
              <a:tr h="523567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Nếu lập hóa đơn thành công thì hệ thống sẽ thông báo là hoàn thành đơn hàng và hệ thống sẽ cho thấy hóa đơn hoàn chỉnh và in ra . Nếu thất bại thì hệ thống sẽ thông báo là thiếu thông tin cần bổ sung đầy đủ</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4820042"/>
                  </a:ext>
                </a:extLst>
              </a:tr>
              <a:tr h="752171">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58370654"/>
                  </a:ext>
                </a:extLst>
              </a:tr>
              <a:tr h="50515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0741461"/>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1.Đăng nhập vào chương trình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77952742"/>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 Hiển thị giao diện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13475984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2.Nhấn nút Thêm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02147261"/>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3.Chọn khách hàng mua xe</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8039020"/>
                  </a:ext>
                </a:extLst>
              </a:tr>
              <a:tr h="89352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4.Nhấn nút thêm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2210688"/>
                  </a:ext>
                </a:extLst>
              </a:tr>
              <a:tr h="6636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5. Kiểm tra thông tin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52105639"/>
                  </a:ext>
                </a:extLst>
              </a:tr>
              <a:tr h="115037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 Lưu lại thông tin hóa đơn và thông báo hóa đơn thành công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110709"/>
                  </a:ext>
                </a:extLst>
              </a:tr>
              <a:tr h="104713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7. Cập nhật danh sách các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27262238"/>
                  </a:ext>
                </a:extLst>
              </a:tr>
              <a:tr h="61943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8.Chọn hóa đơn vừa lập</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10830911"/>
                  </a:ext>
                </a:extLst>
              </a:tr>
              <a:tr h="545690">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9.Chọn xe cần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016712796"/>
                  </a:ext>
                </a:extLst>
              </a:tr>
              <a:tr h="70792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10.Nhập số lượng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410134007"/>
                  </a:ext>
                </a:extLst>
              </a:tr>
              <a:tr h="64892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11.Hiển thị thành tiền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397753517"/>
                  </a:ext>
                </a:extLst>
              </a:tr>
              <a:tr h="141584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12.Nhấn nút Thêm để thêm chi tiết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2486504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13. Kiểm tra thông tin Chi tiết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73359099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14.Lưu lại thông tin chi tiết và thông báo thêm chi tiết hóa đơn thành công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35775450"/>
                  </a:ext>
                </a:extLst>
              </a:tr>
              <a:tr h="314458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64590455"/>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6.1 Thông báo thêm hóa đơn thất bại và quay lại bước 2</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4211606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14.1 Thông báo thêm chi tiết hóa đơn thất bại và quay lại bước 10</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26583827"/>
                  </a:ext>
                </a:extLst>
              </a:tr>
            </a:tbl>
          </a:graphicData>
        </a:graphic>
      </p:graphicFrame>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E77B3A-25AA-4F61-A4DB-F44E05C5C72B}"/>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15</a:t>
            </a:r>
          </a:p>
        </p:txBody>
      </p:sp>
    </p:spTree>
    <p:extLst>
      <p:ext uri="{BB962C8B-B14F-4D97-AF65-F5344CB8AC3E}">
        <p14:creationId xmlns:p14="http://schemas.microsoft.com/office/powerpoint/2010/main" val="110246660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2.2 Đặc tả Use Case</a:t>
            </a:r>
            <a:endParaRPr lang="en-US"/>
          </a:p>
        </p:txBody>
      </p:sp>
      <p:graphicFrame>
        <p:nvGraphicFramePr>
          <p:cNvPr id="5" name="Content Placeholder 4">
            <a:extLst>
              <a:ext uri="{FF2B5EF4-FFF2-40B4-BE49-F238E27FC236}">
                <a16:creationId xmlns:a16="http://schemas.microsoft.com/office/drawing/2014/main" id="{586C8292-1F37-4DFE-B013-481E65E44304}"/>
              </a:ext>
            </a:extLst>
          </p:cNvPr>
          <p:cNvGraphicFramePr>
            <a:graphicFrameLocks noGrp="1"/>
          </p:cNvGraphicFramePr>
          <p:nvPr>
            <p:ph idx="1"/>
            <p:extLst>
              <p:ext uri="{D42A27DB-BD31-4B8C-83A1-F6EECF244321}">
                <p14:modId xmlns:p14="http://schemas.microsoft.com/office/powerpoint/2010/main" val="4290484532"/>
              </p:ext>
            </p:extLst>
          </p:nvPr>
        </p:nvGraphicFramePr>
        <p:xfrm>
          <a:off x="0" y="-27301277"/>
          <a:ext cx="12192000" cy="41995456"/>
        </p:xfrm>
        <a:graphic>
          <a:graphicData uri="http://schemas.openxmlformats.org/drawingml/2006/table">
            <a:tbl>
              <a:tblPr firstRow="1" firstCol="1" lastRow="1" lastCol="1" bandRow="1" bandCol="1">
                <a:tableStyleId>{5C22544A-7EE6-4342-B048-85BDC9FD1C3A}</a:tableStyleId>
              </a:tblPr>
              <a:tblGrid>
                <a:gridCol w="5990983">
                  <a:extLst>
                    <a:ext uri="{9D8B030D-6E8A-4147-A177-3AD203B41FA5}">
                      <a16:colId xmlns:a16="http://schemas.microsoft.com/office/drawing/2014/main" val="248520077"/>
                    </a:ext>
                  </a:extLst>
                </a:gridCol>
                <a:gridCol w="6201017">
                  <a:extLst>
                    <a:ext uri="{9D8B030D-6E8A-4147-A177-3AD203B41FA5}">
                      <a16:colId xmlns:a16="http://schemas.microsoft.com/office/drawing/2014/main" val="306524372"/>
                    </a:ext>
                  </a:extLst>
                </a:gridCol>
              </a:tblGrid>
              <a:tr h="1031345">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Use case: UC004.1</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Lập hóa đơn </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38566376"/>
                  </a:ext>
                </a:extLst>
              </a:tr>
              <a:tr h="128415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 tin các các lần bán hàng sẽ được lưu vào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891042624"/>
                  </a:ext>
                </a:extLst>
              </a:tr>
              <a:tr h="1120877">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chọn chức năng lập hóa đơn cho</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khách mua hàng</a:t>
                      </a: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596436092"/>
                  </a:ext>
                </a:extLst>
              </a:tr>
              <a:tr h="342162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175163451"/>
                  </a:ext>
                </a:extLst>
              </a:tr>
              <a:tr h="163706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 đã có khách hàng, đã có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41704621"/>
                  </a:ext>
                </a:extLst>
              </a:tr>
              <a:tr h="523567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Nếu lập hóa đơn thành công thì hệ thống sẽ thông báo là hoàn thành đơn hàng và hệ thống sẽ cho thấy hóa đơn hoàn chỉnh và in ra . Nếu thất bại thì hệ thống sẽ thông báo là thiếu thông tin cần bổ sung đầy đủ</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4820042"/>
                  </a:ext>
                </a:extLst>
              </a:tr>
              <a:tr h="752171">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58370654"/>
                  </a:ext>
                </a:extLst>
              </a:tr>
              <a:tr h="50515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0741461"/>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1.Đăng nhập vào chương trình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77952742"/>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 Hiển thị giao diện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134759841"/>
                  </a:ext>
                </a:extLst>
              </a:tr>
              <a:tr h="103096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2.Nhấn nút Thêm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02147261"/>
                  </a:ext>
                </a:extLst>
              </a:tr>
              <a:tr h="103629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3.Chọn khách hàng mua xe</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8039020"/>
                  </a:ext>
                </a:extLst>
              </a:tr>
              <a:tr h="89352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4.Nhấn nút thêm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2210688"/>
                  </a:ext>
                </a:extLst>
              </a:tr>
              <a:tr h="6636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5. Kiểm tra thông tin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52105639"/>
                  </a:ext>
                </a:extLst>
              </a:tr>
              <a:tr h="115037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 Lưu lại thông tin hóa đơn và thông báo hóa đơn thành công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110709"/>
                  </a:ext>
                </a:extLst>
              </a:tr>
              <a:tr h="104713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7. Cập nhật danh sách các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27262238"/>
                  </a:ext>
                </a:extLst>
              </a:tr>
              <a:tr h="61943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8.Chọn hóa đơn vừa lập</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10830911"/>
                  </a:ext>
                </a:extLst>
              </a:tr>
              <a:tr h="545690">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9.Chọn xe cần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016712796"/>
                  </a:ext>
                </a:extLst>
              </a:tr>
              <a:tr h="70792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10.Nhập số lượng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410134007"/>
                  </a:ext>
                </a:extLst>
              </a:tr>
              <a:tr h="64892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11.Hiển thị thành tiền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397753517"/>
                  </a:ext>
                </a:extLst>
              </a:tr>
              <a:tr h="141584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12.Nhấn nút Thêm để thêm chi tiết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24865048"/>
                  </a:ext>
                </a:extLst>
              </a:tr>
              <a:tr h="15593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13. Kiểm tra thông tin Chi tiết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733590998"/>
                  </a:ext>
                </a:extLst>
              </a:tr>
              <a:tr h="524404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14.Lưu lại thông tin chi tiết và thông báo thêm chi tiết hóa đơn thành công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35775450"/>
                  </a:ext>
                </a:extLst>
              </a:tr>
              <a:tr h="314458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64590455"/>
                  </a:ext>
                </a:extLst>
              </a:tr>
              <a:tr h="208777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6.1 Thông báo thêm hóa đơn thất bại và quay lại bước 2</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42116068"/>
                  </a:ext>
                </a:extLst>
              </a:tr>
              <a:tr h="261617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14.1 Thông báo thêm chi tiết hóa đơn thất bại và quay lại bước 10</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26583827"/>
                  </a:ext>
                </a:extLst>
              </a:tr>
            </a:tbl>
          </a:graphicData>
        </a:graphic>
      </p:graphicFrame>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434052-4481-463D-863E-6262FD51BF1D}"/>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16</a:t>
            </a:r>
          </a:p>
        </p:txBody>
      </p:sp>
    </p:spTree>
    <p:extLst>
      <p:ext uri="{BB962C8B-B14F-4D97-AF65-F5344CB8AC3E}">
        <p14:creationId xmlns:p14="http://schemas.microsoft.com/office/powerpoint/2010/main" val="1599626711"/>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2.2 Đặc tả Use Case</a:t>
            </a:r>
            <a:endParaRPr lang="en-US"/>
          </a:p>
        </p:txBody>
      </p:sp>
      <p:graphicFrame>
        <p:nvGraphicFramePr>
          <p:cNvPr id="5" name="Content Placeholder 4">
            <a:extLst>
              <a:ext uri="{FF2B5EF4-FFF2-40B4-BE49-F238E27FC236}">
                <a16:creationId xmlns:a16="http://schemas.microsoft.com/office/drawing/2014/main" id="{586C8292-1F37-4DFE-B013-481E65E44304}"/>
              </a:ext>
            </a:extLst>
          </p:cNvPr>
          <p:cNvGraphicFramePr>
            <a:graphicFrameLocks noGrp="1"/>
          </p:cNvGraphicFramePr>
          <p:nvPr>
            <p:ph idx="1"/>
            <p:extLst>
              <p:ext uri="{D42A27DB-BD31-4B8C-83A1-F6EECF244321}">
                <p14:modId xmlns:p14="http://schemas.microsoft.com/office/powerpoint/2010/main" val="1593229460"/>
              </p:ext>
            </p:extLst>
          </p:nvPr>
        </p:nvGraphicFramePr>
        <p:xfrm>
          <a:off x="0" y="-34201507"/>
          <a:ext cx="12192000" cy="41089004"/>
        </p:xfrm>
        <a:graphic>
          <a:graphicData uri="http://schemas.openxmlformats.org/drawingml/2006/table">
            <a:tbl>
              <a:tblPr firstRow="1" firstCol="1" lastRow="1" lastCol="1" bandRow="1" bandCol="1">
                <a:tableStyleId>{5C22544A-7EE6-4342-B048-85BDC9FD1C3A}</a:tableStyleId>
              </a:tblPr>
              <a:tblGrid>
                <a:gridCol w="5990983">
                  <a:extLst>
                    <a:ext uri="{9D8B030D-6E8A-4147-A177-3AD203B41FA5}">
                      <a16:colId xmlns:a16="http://schemas.microsoft.com/office/drawing/2014/main" val="248520077"/>
                    </a:ext>
                  </a:extLst>
                </a:gridCol>
                <a:gridCol w="6201017">
                  <a:extLst>
                    <a:ext uri="{9D8B030D-6E8A-4147-A177-3AD203B41FA5}">
                      <a16:colId xmlns:a16="http://schemas.microsoft.com/office/drawing/2014/main" val="306524372"/>
                    </a:ext>
                  </a:extLst>
                </a:gridCol>
              </a:tblGrid>
              <a:tr h="1048912">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Use case: UC004.1</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Lập hóa đơn </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38566376"/>
                  </a:ext>
                </a:extLst>
              </a:tr>
              <a:tr h="130602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Thông tin các các lần bán hàng sẽ được lưu vào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891042624"/>
                  </a:ext>
                </a:extLst>
              </a:tr>
              <a:tr h="113996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chọn chức năng lập hóa đơn cho</a:t>
                      </a:r>
                      <a:r>
                        <a:rPr lang="vi-VN"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khách mua hàng</a:t>
                      </a: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596436092"/>
                  </a:ext>
                </a:extLst>
              </a:tr>
              <a:tr h="347990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175163451"/>
                  </a:ext>
                </a:extLst>
              </a:tr>
              <a:tr h="1664950">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 đã có khách hàng, đã có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41704621"/>
                  </a:ext>
                </a:extLst>
              </a:tr>
              <a:tr h="532485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Nếu lập hóa đơn thành công thì hệ thống sẽ thông báo là hoàn thành đơn hàng và hệ thống sẽ cho thấy hóa đơn hoàn chỉnh và in ra . Nếu thất bại thì hệ thống sẽ thông báo là thiếu thông tin cần bổ sung đầy đủ</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4820042"/>
                  </a:ext>
                </a:extLst>
              </a:tr>
              <a:tr h="764983">
                <a:tc gridSpan="2">
                  <a:txBody>
                    <a:bodyPr/>
                    <a:lstStyle/>
                    <a:p>
                      <a:pPr algn="ct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txBody>
                  <a:tcPr marL="36066" marR="360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endParaRP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258370654"/>
                  </a:ext>
                </a:extLst>
              </a:tr>
              <a:tr h="51375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0741461"/>
                  </a:ext>
                </a:extLst>
              </a:tr>
              <a:tr h="158592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1.Đăng nhập vào chương trình</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77952742"/>
                  </a:ext>
                </a:extLst>
              </a:tr>
              <a:tr h="105394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 Hiển thị giao diện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134759841"/>
                  </a:ext>
                </a:extLst>
              </a:tr>
              <a:tr h="104852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2.Nhấn nút Thêm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02147261"/>
                  </a:ext>
                </a:extLst>
              </a:tr>
              <a:tr h="1053942">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3.Chọn khách hàng mua xe</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8039020"/>
                  </a:ext>
                </a:extLst>
              </a:tr>
              <a:tr h="90874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4.Nhấn nút thêm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2210688"/>
                  </a:ext>
                </a:extLst>
              </a:tr>
              <a:tr h="674977">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5. Kiểm tra thông tin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52105639"/>
                  </a:ext>
                </a:extLst>
              </a:tr>
              <a:tr h="1169968">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 Lưu lại thông tin hóa đơn và thông báo hóa đơn thành công</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63110709"/>
                  </a:ext>
                </a:extLst>
              </a:tr>
              <a:tr h="106497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7. Cập nhật danh sách các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27262238"/>
                  </a:ext>
                </a:extLst>
              </a:tr>
              <a:tr h="629984">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8.Chọn hóa đơn vừa lập</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10830911"/>
                  </a:ext>
                </a:extLst>
              </a:tr>
              <a:tr h="55498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9.Chọn xe cần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016712796"/>
                  </a:ext>
                </a:extLst>
              </a:tr>
              <a:tr h="71998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10.Nhập số lượng mua</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410134007"/>
                  </a:ext>
                </a:extLst>
              </a:tr>
              <a:tr h="659983">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11.Hiển thị thành tiền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397753517"/>
                  </a:ext>
                </a:extLst>
              </a:tr>
              <a:tr h="143996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12.Nhấn nút Thêm để thêm chi tiết sản phẩm</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24865048"/>
                  </a:ext>
                </a:extLst>
              </a:tr>
              <a:tr h="1585929">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13. Kiểm tra thông tin Chi tiết hóa đơn</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733590998"/>
                  </a:ext>
                </a:extLst>
              </a:tr>
              <a:tr h="485057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14.Lưu lại thông tin chi tiết và thông báo thêm chi tiết hóa đơn thành công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35775450"/>
                  </a:ext>
                </a:extLst>
              </a:tr>
              <a:tr h="1769961">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64590455"/>
                  </a:ext>
                </a:extLst>
              </a:tr>
              <a:tr h="2123335">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6.1 Thông báo thêm hóa đơn thất bại và quay lại bước 2</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1342116068"/>
                  </a:ext>
                </a:extLst>
              </a:tr>
              <a:tr h="2949956">
                <a:tc>
                  <a:txBody>
                    <a:bodyPr/>
                    <a:lstStyle/>
                    <a:p>
                      <a:pPr algn="just">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 </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rgbClr val="191B0E"/>
                          </a:solidFill>
                          <a:effectLst/>
                          <a:latin typeface="Open Sans" panose="020B0606030504020204" pitchFamily="34" charset="0"/>
                          <a:ea typeface="Open Sans" panose="020B0606030504020204" pitchFamily="34" charset="0"/>
                          <a:cs typeface="Open Sans" panose="020B0606030504020204" pitchFamily="34" charset="0"/>
                        </a:rPr>
                        <a:t>14.1 Thông báo thêm chi tiết hóa đơn thất bại và quay lại bước 10</a:t>
                      </a:r>
                    </a:p>
                  </a:txBody>
                  <a:tcPr marL="36066" marR="360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26583827"/>
                  </a:ext>
                </a:extLst>
              </a:tr>
            </a:tbl>
          </a:graphicData>
        </a:graphic>
      </p:graphicFrame>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E89738-E00B-4386-B67D-0E2853A8B137}"/>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17</a:t>
            </a:r>
          </a:p>
        </p:txBody>
      </p:sp>
    </p:spTree>
    <p:extLst>
      <p:ext uri="{BB962C8B-B14F-4D97-AF65-F5344CB8AC3E}">
        <p14:creationId xmlns:p14="http://schemas.microsoft.com/office/powerpoint/2010/main" val="21122061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35ADCED-7900-4AFB-BD0C-66BCC584C7CE}"/>
              </a:ext>
            </a:extLst>
          </p:cNvPr>
          <p:cNvGraphicFramePr>
            <a:graphicFrameLocks noGrp="1"/>
          </p:cNvGraphicFramePr>
          <p:nvPr>
            <p:extLst>
              <p:ext uri="{D42A27DB-BD31-4B8C-83A1-F6EECF244321}">
                <p14:modId xmlns:p14="http://schemas.microsoft.com/office/powerpoint/2010/main" val="1492214148"/>
              </p:ext>
            </p:extLst>
          </p:nvPr>
        </p:nvGraphicFramePr>
        <p:xfrm>
          <a:off x="0" y="0"/>
          <a:ext cx="12192000" cy="55377568"/>
        </p:xfrm>
        <a:graphic>
          <a:graphicData uri="http://schemas.openxmlformats.org/drawingml/2006/table">
            <a:tbl>
              <a:tblPr firstRow="1" firstCol="1" lastRow="1" lastCol="1" bandRow="1" bandCol="1">
                <a:tableStyleId>{5C22544A-7EE6-4342-B048-85BDC9FD1C3A}</a:tableStyleId>
              </a:tblPr>
              <a:tblGrid>
                <a:gridCol w="6096000">
                  <a:extLst>
                    <a:ext uri="{9D8B030D-6E8A-4147-A177-3AD203B41FA5}">
                      <a16:colId xmlns:a16="http://schemas.microsoft.com/office/drawing/2014/main" val="1281716418"/>
                    </a:ext>
                  </a:extLst>
                </a:gridCol>
                <a:gridCol w="6096000">
                  <a:extLst>
                    <a:ext uri="{9D8B030D-6E8A-4147-A177-3AD203B41FA5}">
                      <a16:colId xmlns:a16="http://schemas.microsoft.com/office/drawing/2014/main" val="13892251"/>
                    </a:ext>
                  </a:extLst>
                </a:gridCol>
              </a:tblGrid>
              <a:tr h="926757">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Use case: UC002.1</a:t>
                      </a: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thông tin xe</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13992293"/>
                  </a:ext>
                </a:extLst>
              </a:tr>
              <a:tr h="111210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những loại xe mới nhập về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977667101"/>
                  </a:ext>
                </a:extLst>
              </a:tr>
              <a:tr h="158166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Mỗi lần xe được nhập về thì nhân viên sẽ thêm thông tin của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36222685"/>
                  </a:ext>
                </a:extLst>
              </a:tr>
              <a:tr h="31469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71706863"/>
                  </a:ext>
                </a:extLst>
              </a:tr>
              <a:tr h="141265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105698849"/>
                  </a:ext>
                </a:extLst>
              </a:tr>
              <a:tr h="391709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Nếu thêm xe thành công thì hệ thống sẽ thông báo là thêm xe thành công và hệ thống sẽ xuất ra danh sách xe sau khi được câp nhật . Nếu thất bại thì hệ thống sẽ thông báo sai ràng buộc và thông báo thất bại</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16990693"/>
                  </a:ext>
                </a:extLst>
              </a:tr>
              <a:tr h="1024057">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42827324"/>
                  </a:ext>
                </a:extLst>
              </a:tr>
              <a:tr h="101268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036720015"/>
                  </a:ext>
                </a:extLst>
              </a:tr>
              <a:tr h="308882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1.Chọn chức năng Xe Máy</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45886850"/>
                  </a:ext>
                </a:extLst>
              </a:tr>
              <a:tr h="3607860">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2. Hiển thị danh sách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800244795"/>
                  </a:ext>
                </a:extLst>
              </a:tr>
              <a:tr h="153171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3.Nhấn nút Thêm</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53454544"/>
                  </a:ext>
                </a:extLst>
              </a:tr>
              <a:tr h="568400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4.</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Các ô trên giao diện chuyển trạng thái cho phép nhập</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9650383"/>
                  </a:ext>
                </a:extLst>
              </a:tr>
              <a:tr h="205075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5.Nhập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36471827"/>
                  </a:ext>
                </a:extLst>
              </a:tr>
              <a:tr h="153171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6.Nhấn nút Lưu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579318823"/>
                  </a:ext>
                </a:extLst>
              </a:tr>
              <a:tr h="205075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7.Kiểm tra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217392978"/>
                  </a:ext>
                </a:extLst>
              </a:tr>
              <a:tr h="620303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8.Lưu lại thông tin xe và xuất thông báo thêm xe thành công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06805613"/>
                  </a:ext>
                </a:extLst>
              </a:tr>
              <a:tr h="25697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9.Cập nhật danh sách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29656167"/>
                  </a:ext>
                </a:extLst>
              </a:tr>
              <a:tr h="879821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63073284"/>
                  </a:ext>
                </a:extLst>
              </a:tr>
              <a:tr h="412689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8.1 Thông báo thất bại và sai ràng buộc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62453493"/>
                  </a:ext>
                </a:extLst>
              </a:tr>
            </a:tbl>
          </a:graphicData>
        </a:graphic>
      </p:graphicFrame>
      <p:sp>
        <p:nvSpPr>
          <p:cNvPr id="4" name="TextBox 3">
            <a:extLst>
              <a:ext uri="{FF2B5EF4-FFF2-40B4-BE49-F238E27FC236}">
                <a16:creationId xmlns:a16="http://schemas.microsoft.com/office/drawing/2014/main" id="{7FF25BC6-0AFF-4481-9BE3-EF1632C84F23}"/>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18</a:t>
            </a:r>
          </a:p>
        </p:txBody>
      </p:sp>
    </p:spTree>
    <p:extLst>
      <p:ext uri="{BB962C8B-B14F-4D97-AF65-F5344CB8AC3E}">
        <p14:creationId xmlns:p14="http://schemas.microsoft.com/office/powerpoint/2010/main" val="1903196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35ADCED-7900-4AFB-BD0C-66BCC584C7CE}"/>
              </a:ext>
            </a:extLst>
          </p:cNvPr>
          <p:cNvGraphicFramePr>
            <a:graphicFrameLocks noGrp="1"/>
          </p:cNvGraphicFramePr>
          <p:nvPr>
            <p:extLst>
              <p:ext uri="{D42A27DB-BD31-4B8C-83A1-F6EECF244321}">
                <p14:modId xmlns:p14="http://schemas.microsoft.com/office/powerpoint/2010/main" val="1829857535"/>
              </p:ext>
            </p:extLst>
          </p:nvPr>
        </p:nvGraphicFramePr>
        <p:xfrm>
          <a:off x="0" y="-6746810"/>
          <a:ext cx="12192000" cy="56860399"/>
        </p:xfrm>
        <a:graphic>
          <a:graphicData uri="http://schemas.openxmlformats.org/drawingml/2006/table">
            <a:tbl>
              <a:tblPr firstRow="1" firstCol="1" lastRow="1" lastCol="1" bandRow="1" bandCol="1">
                <a:tableStyleId>{5C22544A-7EE6-4342-B048-85BDC9FD1C3A}</a:tableStyleId>
              </a:tblPr>
              <a:tblGrid>
                <a:gridCol w="6096000">
                  <a:extLst>
                    <a:ext uri="{9D8B030D-6E8A-4147-A177-3AD203B41FA5}">
                      <a16:colId xmlns:a16="http://schemas.microsoft.com/office/drawing/2014/main" val="1281716418"/>
                    </a:ext>
                  </a:extLst>
                </a:gridCol>
                <a:gridCol w="6096000">
                  <a:extLst>
                    <a:ext uri="{9D8B030D-6E8A-4147-A177-3AD203B41FA5}">
                      <a16:colId xmlns:a16="http://schemas.microsoft.com/office/drawing/2014/main" val="13892251"/>
                    </a:ext>
                  </a:extLst>
                </a:gridCol>
              </a:tblGrid>
              <a:tr h="926757">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Use case: UC002.1</a:t>
                      </a: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thông tin xe</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13992293"/>
                  </a:ext>
                </a:extLst>
              </a:tr>
              <a:tr h="111210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những loại xe mới nhập về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977667101"/>
                  </a:ext>
                </a:extLst>
              </a:tr>
              <a:tr h="158166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Mỗi lần xe được nhập về thì nhân viên sẽ thêm thông tin của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36222685"/>
                  </a:ext>
                </a:extLst>
              </a:tr>
              <a:tr h="31469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71706863"/>
                  </a:ext>
                </a:extLst>
              </a:tr>
              <a:tr h="141265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105698849"/>
                  </a:ext>
                </a:extLst>
              </a:tr>
              <a:tr h="539992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Nếu thêm xe thành công thì hệ thống sẽ thông báo là thêm xe thành công và hệ thống sẽ xuất ra danh sách xe sau khi được câp nhật . Nếu thất bại thì hệ thống sẽ thông báo sai ràng buộc và thông báo thất bại</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16990693"/>
                  </a:ext>
                </a:extLst>
              </a:tr>
              <a:tr h="1024057">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a:t>
                      </a:r>
                    </a:p>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42827324"/>
                  </a:ext>
                </a:extLst>
              </a:tr>
              <a:tr h="101268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036720015"/>
                  </a:ext>
                </a:extLst>
              </a:tr>
              <a:tr h="308882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1.Chọn chức năng Xe Máy</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45886850"/>
                  </a:ext>
                </a:extLst>
              </a:tr>
              <a:tr h="3607860">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2. Hiển thị danh sách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800244795"/>
                  </a:ext>
                </a:extLst>
              </a:tr>
              <a:tr h="153171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3.Nhấn nút Thêm</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53454544"/>
                  </a:ext>
                </a:extLst>
              </a:tr>
              <a:tr h="568400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4.</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Các ô trên giao diện chuyển trạng thái cho phép nhập</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9650383"/>
                  </a:ext>
                </a:extLst>
              </a:tr>
              <a:tr h="205075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5.Nhập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36471827"/>
                  </a:ext>
                </a:extLst>
              </a:tr>
              <a:tr h="153171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6.Nhấn nút Lưu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579318823"/>
                  </a:ext>
                </a:extLst>
              </a:tr>
              <a:tr h="205075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7.Kiểm tra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217392978"/>
                  </a:ext>
                </a:extLst>
              </a:tr>
              <a:tr h="620303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8.Lưu lại thông tin xe và xuất thông báo thêm xe thành công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06805613"/>
                  </a:ext>
                </a:extLst>
              </a:tr>
              <a:tr h="25697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9.Cập nhật danh sách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29656167"/>
                  </a:ext>
                </a:extLst>
              </a:tr>
              <a:tr h="879821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63073284"/>
                  </a:ext>
                </a:extLst>
              </a:tr>
              <a:tr h="412689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8.1 Thông báo thất bại và sai ràng buộc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62453493"/>
                  </a:ext>
                </a:extLst>
              </a:tr>
            </a:tbl>
          </a:graphicData>
        </a:graphic>
      </p:graphicFrame>
      <p:sp>
        <p:nvSpPr>
          <p:cNvPr id="5" name="TextBox 4">
            <a:extLst>
              <a:ext uri="{FF2B5EF4-FFF2-40B4-BE49-F238E27FC236}">
                <a16:creationId xmlns:a16="http://schemas.microsoft.com/office/drawing/2014/main" id="{87D35D4F-1826-4EF0-BCB3-F24476A7BA96}"/>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19</a:t>
            </a:r>
          </a:p>
        </p:txBody>
      </p:sp>
    </p:spTree>
    <p:extLst>
      <p:ext uri="{BB962C8B-B14F-4D97-AF65-F5344CB8AC3E}">
        <p14:creationId xmlns:p14="http://schemas.microsoft.com/office/powerpoint/2010/main" val="10346712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51B158-AAB7-4828-A8B3-63F2A1DA9FCF}"/>
              </a:ext>
            </a:extLst>
          </p:cNvPr>
          <p:cNvSpPr txBox="1"/>
          <p:nvPr/>
        </p:nvSpPr>
        <p:spPr>
          <a:xfrm>
            <a:off x="2973421" y="2459504"/>
            <a:ext cx="6245157" cy="1938992"/>
          </a:xfrm>
          <a:prstGeom prst="rect">
            <a:avLst/>
          </a:prstGeom>
          <a:noFill/>
        </p:spPr>
        <p:txBody>
          <a:bodyPr wrap="square" rtlCol="0">
            <a:spAutoFit/>
          </a:bodyPr>
          <a:lstStyle/>
          <a:p>
            <a:pPr algn="ctr"/>
            <a:r>
              <a:rPr lang="en-US" sz="4000" b="1">
                <a:latin typeface="Open Sans" panose="020B0606030504020204" pitchFamily="34" charset="0"/>
                <a:ea typeface="Open Sans" panose="020B0606030504020204" pitchFamily="34" charset="0"/>
                <a:cs typeface="Open Sans" panose="020B0606030504020204" pitchFamily="34" charset="0"/>
              </a:rPr>
              <a:t>NGUYỄN MAI ANH</a:t>
            </a:r>
          </a:p>
          <a:p>
            <a:pPr algn="ctr"/>
            <a:r>
              <a:rPr lang="en-US" sz="4000" b="1">
                <a:latin typeface="Open Sans" panose="020B0606030504020204" pitchFamily="34" charset="0"/>
                <a:ea typeface="Open Sans" panose="020B0606030504020204" pitchFamily="34" charset="0"/>
                <a:cs typeface="Open Sans" panose="020B0606030504020204" pitchFamily="34" charset="0"/>
              </a:rPr>
              <a:t>NGUYỄN ANH KHOA</a:t>
            </a:r>
          </a:p>
          <a:p>
            <a:pPr algn="ctr"/>
            <a:r>
              <a:rPr lang="en-US" sz="4000" b="1">
                <a:latin typeface="Open Sans" panose="020B0606030504020204" pitchFamily="34" charset="0"/>
                <a:ea typeface="Open Sans" panose="020B0606030504020204" pitchFamily="34" charset="0"/>
                <a:cs typeface="Open Sans" panose="020B0606030504020204" pitchFamily="34" charset="0"/>
              </a:rPr>
              <a:t>PHAN DUY TUẤN</a:t>
            </a:r>
          </a:p>
        </p:txBody>
      </p:sp>
      <p:sp>
        <p:nvSpPr>
          <p:cNvPr id="6" name="TextBox 5">
            <a:extLst>
              <a:ext uri="{FF2B5EF4-FFF2-40B4-BE49-F238E27FC236}">
                <a16:creationId xmlns:a16="http://schemas.microsoft.com/office/drawing/2014/main" id="{ABBCE816-34C5-4CD8-9964-1AE88CF4676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2</a:t>
            </a:r>
          </a:p>
        </p:txBody>
      </p:sp>
    </p:spTree>
    <p:extLst>
      <p:ext uri="{BB962C8B-B14F-4D97-AF65-F5344CB8AC3E}">
        <p14:creationId xmlns:p14="http://schemas.microsoft.com/office/powerpoint/2010/main" val="1271061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35ADCED-7900-4AFB-BD0C-66BCC584C7CE}"/>
              </a:ext>
            </a:extLst>
          </p:cNvPr>
          <p:cNvGraphicFramePr>
            <a:graphicFrameLocks noGrp="1"/>
          </p:cNvGraphicFramePr>
          <p:nvPr>
            <p:extLst>
              <p:ext uri="{D42A27DB-BD31-4B8C-83A1-F6EECF244321}">
                <p14:modId xmlns:p14="http://schemas.microsoft.com/office/powerpoint/2010/main" val="3991068607"/>
              </p:ext>
            </p:extLst>
          </p:nvPr>
        </p:nvGraphicFramePr>
        <p:xfrm>
          <a:off x="0" y="-13543048"/>
          <a:ext cx="12192000" cy="32844040"/>
        </p:xfrm>
        <a:graphic>
          <a:graphicData uri="http://schemas.openxmlformats.org/drawingml/2006/table">
            <a:tbl>
              <a:tblPr firstRow="1" firstCol="1" lastRow="1" lastCol="1" bandRow="1" bandCol="1">
                <a:tableStyleId>{5C22544A-7EE6-4342-B048-85BDC9FD1C3A}</a:tableStyleId>
              </a:tblPr>
              <a:tblGrid>
                <a:gridCol w="6096000">
                  <a:extLst>
                    <a:ext uri="{9D8B030D-6E8A-4147-A177-3AD203B41FA5}">
                      <a16:colId xmlns:a16="http://schemas.microsoft.com/office/drawing/2014/main" val="1281716418"/>
                    </a:ext>
                  </a:extLst>
                </a:gridCol>
                <a:gridCol w="6096000">
                  <a:extLst>
                    <a:ext uri="{9D8B030D-6E8A-4147-A177-3AD203B41FA5}">
                      <a16:colId xmlns:a16="http://schemas.microsoft.com/office/drawing/2014/main" val="13892251"/>
                    </a:ext>
                  </a:extLst>
                </a:gridCol>
              </a:tblGrid>
              <a:tr h="926757">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Use case: UC002.1</a:t>
                      </a: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thông tin xe</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13992293"/>
                  </a:ext>
                </a:extLst>
              </a:tr>
              <a:tr h="111210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những loại xe mới nhập về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977667101"/>
                  </a:ext>
                </a:extLst>
              </a:tr>
              <a:tr h="158166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Mỗi lần xe được nhập về thì nhân viên sẽ thêm thông tin của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36222685"/>
                  </a:ext>
                </a:extLst>
              </a:tr>
              <a:tr h="31469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71706863"/>
                  </a:ext>
                </a:extLst>
              </a:tr>
              <a:tr h="114082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105698849"/>
                  </a:ext>
                </a:extLst>
              </a:tr>
              <a:tr h="564703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Nếu thêm xe thành công thì hệ thống sẽ thông báo là thêm xe thành công và hệ thống sẽ xuất ra danh sách xe sau khi được câp nhật . Nếu thất bại thì hệ thống sẽ thông báo sai ràng buộc và thông báo thất bại</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16990693"/>
                  </a:ext>
                </a:extLst>
              </a:tr>
              <a:tr h="889686">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 </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42827324"/>
                  </a:ext>
                </a:extLst>
              </a:tr>
              <a:tr h="50664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036720015"/>
                  </a:ext>
                </a:extLst>
              </a:tr>
              <a:tr h="72904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1.Chọn chức năng Xe Máy</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45886850"/>
                  </a:ext>
                </a:extLst>
              </a:tr>
              <a:tr h="124803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2. Hiển thị danh sách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800244795"/>
                  </a:ext>
                </a:extLst>
              </a:tr>
              <a:tr h="55605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3.Nhấn nút Thêm</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53454544"/>
                  </a:ext>
                </a:extLst>
              </a:tr>
              <a:tr h="123567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4.</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Các ô trên giao diện chuyển trạng thái cho phép nhập</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9650383"/>
                  </a:ext>
                </a:extLst>
              </a:tr>
              <a:tr h="76611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5.Nhập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36471827"/>
                  </a:ext>
                </a:extLst>
              </a:tr>
              <a:tr h="92675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6.Nhấn nút Lưu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579318823"/>
                  </a:ext>
                </a:extLst>
              </a:tr>
              <a:tr h="205075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7.Kiểm tra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217392978"/>
                  </a:ext>
                </a:extLst>
              </a:tr>
              <a:tr h="147092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8.Lưu lại thông tin xe và xuất thông báo thêm xe thành công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06805613"/>
                  </a:ext>
                </a:extLst>
              </a:tr>
              <a:tr h="25697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9.Cập nhật danh sách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29656167"/>
                  </a:ext>
                </a:extLst>
              </a:tr>
              <a:tr h="221227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63073284"/>
                  </a:ext>
                </a:extLst>
              </a:tr>
              <a:tr h="412689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8.1 Thông báo thất bại và sai ràng buộc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62453493"/>
                  </a:ext>
                </a:extLst>
              </a:tr>
            </a:tbl>
          </a:graphicData>
        </a:graphic>
      </p:graphicFrame>
      <p:sp>
        <p:nvSpPr>
          <p:cNvPr id="4" name="TextBox 3">
            <a:extLst>
              <a:ext uri="{FF2B5EF4-FFF2-40B4-BE49-F238E27FC236}">
                <a16:creationId xmlns:a16="http://schemas.microsoft.com/office/drawing/2014/main" id="{5007F98E-6334-4DA5-9ECF-738F50616388}"/>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20</a:t>
            </a:r>
          </a:p>
        </p:txBody>
      </p:sp>
    </p:spTree>
    <p:extLst>
      <p:ext uri="{BB962C8B-B14F-4D97-AF65-F5344CB8AC3E}">
        <p14:creationId xmlns:p14="http://schemas.microsoft.com/office/powerpoint/2010/main" val="281280799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35ADCED-7900-4AFB-BD0C-66BCC584C7CE}"/>
              </a:ext>
            </a:extLst>
          </p:cNvPr>
          <p:cNvGraphicFramePr>
            <a:graphicFrameLocks noGrp="1"/>
          </p:cNvGraphicFramePr>
          <p:nvPr>
            <p:extLst>
              <p:ext uri="{D42A27DB-BD31-4B8C-83A1-F6EECF244321}">
                <p14:modId xmlns:p14="http://schemas.microsoft.com/office/powerpoint/2010/main" val="3627395194"/>
              </p:ext>
            </p:extLst>
          </p:nvPr>
        </p:nvGraphicFramePr>
        <p:xfrm>
          <a:off x="0" y="-20376360"/>
          <a:ext cx="12192000" cy="40171828"/>
        </p:xfrm>
        <a:graphic>
          <a:graphicData uri="http://schemas.openxmlformats.org/drawingml/2006/table">
            <a:tbl>
              <a:tblPr firstRow="1" firstCol="1" lastRow="1" lastCol="1" bandRow="1" bandCol="1">
                <a:tableStyleId>{5C22544A-7EE6-4342-B048-85BDC9FD1C3A}</a:tableStyleId>
              </a:tblPr>
              <a:tblGrid>
                <a:gridCol w="6096000">
                  <a:extLst>
                    <a:ext uri="{9D8B030D-6E8A-4147-A177-3AD203B41FA5}">
                      <a16:colId xmlns:a16="http://schemas.microsoft.com/office/drawing/2014/main" val="1281716418"/>
                    </a:ext>
                  </a:extLst>
                </a:gridCol>
                <a:gridCol w="6096000">
                  <a:extLst>
                    <a:ext uri="{9D8B030D-6E8A-4147-A177-3AD203B41FA5}">
                      <a16:colId xmlns:a16="http://schemas.microsoft.com/office/drawing/2014/main" val="13892251"/>
                    </a:ext>
                  </a:extLst>
                </a:gridCol>
              </a:tblGrid>
              <a:tr h="926757">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Use case: UC002.1</a:t>
                      </a: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thông tin xe</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13992293"/>
                  </a:ext>
                </a:extLst>
              </a:tr>
              <a:tr h="111210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những loại xe mới nhập về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977667101"/>
                  </a:ext>
                </a:extLst>
              </a:tr>
              <a:tr h="158166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Mỗi lần xe được nhập về thì nhân viên sẽ thêm thông tin của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36222685"/>
                  </a:ext>
                </a:extLst>
              </a:tr>
              <a:tr h="314698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71706863"/>
                  </a:ext>
                </a:extLst>
              </a:tr>
              <a:tr h="114082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105698849"/>
                  </a:ext>
                </a:extLst>
              </a:tr>
              <a:tr h="5647038">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Nếu thêm xe thành công thì hệ thống sẽ thông báo là thêm xe thành công và hệ thống sẽ xuất ra danh sách xe sau khi được câp nhật . Nếu thất bại thì hệ thống sẽ thông báo sai ràng buộc và thông báo thất bại</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16990693"/>
                  </a:ext>
                </a:extLst>
              </a:tr>
              <a:tr h="889686">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 </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42827324"/>
                  </a:ext>
                </a:extLst>
              </a:tr>
              <a:tr h="50664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036720015"/>
                  </a:ext>
                </a:extLst>
              </a:tr>
              <a:tr h="72904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1.Chọn chức năng Xe Máy</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45886850"/>
                  </a:ext>
                </a:extLst>
              </a:tr>
              <a:tr h="124803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2. Hiển thị danh sách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800244795"/>
                  </a:ext>
                </a:extLst>
              </a:tr>
              <a:tr h="55605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3.Nhấn nút Thêm</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53454544"/>
                  </a:ext>
                </a:extLst>
              </a:tr>
              <a:tr h="123567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4.</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Các ô trên giao diện chuyển trạng thái cho phép nhập</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9650383"/>
                  </a:ext>
                </a:extLst>
              </a:tr>
              <a:tr h="76611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5.Nhập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36471827"/>
                  </a:ext>
                </a:extLst>
              </a:tr>
              <a:tr h="92675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6.Nhấn nút Lưu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579318823"/>
                  </a:ext>
                </a:extLst>
              </a:tr>
              <a:tr h="630220">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7.Kiểm tra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217392978"/>
                  </a:ext>
                </a:extLst>
              </a:tr>
              <a:tr h="127274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8.Lưu lại thông tin xe và xuất thông báo thêm xe thành công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06805613"/>
                  </a:ext>
                </a:extLst>
              </a:tr>
              <a:tr h="493034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9.Cập nhật danh sách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29656167"/>
                  </a:ext>
                </a:extLst>
              </a:tr>
              <a:tr h="879821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63073284"/>
                  </a:ext>
                </a:extLst>
              </a:tr>
              <a:tr h="412689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8.1 Thông báo thất bại và sai ràng buộc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62453493"/>
                  </a:ext>
                </a:extLst>
              </a:tr>
            </a:tbl>
          </a:graphicData>
        </a:graphic>
      </p:graphicFrame>
      <p:sp>
        <p:nvSpPr>
          <p:cNvPr id="4" name="TextBox 3">
            <a:extLst>
              <a:ext uri="{FF2B5EF4-FFF2-40B4-BE49-F238E27FC236}">
                <a16:creationId xmlns:a16="http://schemas.microsoft.com/office/drawing/2014/main" id="{62E2B6C6-7150-4B64-BE6A-A78B143EC8AA}"/>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21</a:t>
            </a:r>
          </a:p>
        </p:txBody>
      </p:sp>
    </p:spTree>
    <p:extLst>
      <p:ext uri="{BB962C8B-B14F-4D97-AF65-F5344CB8AC3E}">
        <p14:creationId xmlns:p14="http://schemas.microsoft.com/office/powerpoint/2010/main" val="79199829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35ADCED-7900-4AFB-BD0C-66BCC584C7CE}"/>
              </a:ext>
            </a:extLst>
          </p:cNvPr>
          <p:cNvGraphicFramePr>
            <a:graphicFrameLocks noGrp="1"/>
          </p:cNvGraphicFramePr>
          <p:nvPr>
            <p:extLst>
              <p:ext uri="{D42A27DB-BD31-4B8C-83A1-F6EECF244321}">
                <p14:modId xmlns:p14="http://schemas.microsoft.com/office/powerpoint/2010/main" val="2136633202"/>
              </p:ext>
            </p:extLst>
          </p:nvPr>
        </p:nvGraphicFramePr>
        <p:xfrm>
          <a:off x="-86498" y="-27135530"/>
          <a:ext cx="12270260" cy="33981173"/>
        </p:xfrm>
        <a:graphic>
          <a:graphicData uri="http://schemas.openxmlformats.org/drawingml/2006/table">
            <a:tbl>
              <a:tblPr firstRow="1" firstCol="1" lastRow="1" lastCol="1" bandRow="1" bandCol="1">
                <a:tableStyleId>{5C22544A-7EE6-4342-B048-85BDC9FD1C3A}</a:tableStyleId>
              </a:tblPr>
              <a:tblGrid>
                <a:gridCol w="6096000">
                  <a:extLst>
                    <a:ext uri="{9D8B030D-6E8A-4147-A177-3AD203B41FA5}">
                      <a16:colId xmlns:a16="http://schemas.microsoft.com/office/drawing/2014/main" val="1281716418"/>
                    </a:ext>
                  </a:extLst>
                </a:gridCol>
                <a:gridCol w="6174260">
                  <a:extLst>
                    <a:ext uri="{9D8B030D-6E8A-4147-A177-3AD203B41FA5}">
                      <a16:colId xmlns:a16="http://schemas.microsoft.com/office/drawing/2014/main" val="13892251"/>
                    </a:ext>
                  </a:extLst>
                </a:gridCol>
              </a:tblGrid>
              <a:tr h="976720">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Use case: UC002.1</a:t>
                      </a: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_</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thông tin xe</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13992293"/>
                  </a:ext>
                </a:extLst>
              </a:tr>
              <a:tr h="117206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Mục đích:</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Thêm những loại xe mới nhập về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977667101"/>
                  </a:ext>
                </a:extLst>
              </a:tr>
              <a:tr h="166693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Mô tả:</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Mỗi lần xe được nhập về thì nhân viên sẽ thêm thông tin của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36222685"/>
                  </a:ext>
                </a:extLst>
              </a:tr>
              <a:tr h="331664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Nhân viên, chủ cửa hàng (Nhân viên đóng vai trò chính trong lập hóa đơn, chủ cửa hàng cũng có thể tham gia vào nhờ phân quyền cao hơn trong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571706863"/>
                  </a:ext>
                </a:extLst>
              </a:tr>
              <a:tr h="120233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trước: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Đăng nhập thành công vào 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105698849"/>
                  </a:ext>
                </a:extLst>
              </a:tr>
              <a:tr h="5951480">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Điều kiện sau: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Nếu thêm xe thành công thì hệ thống sẽ thông báo là thêm xe thành công và hệ thống sẽ xuất ra danh sách xe sau khi được câp nhật . Nếu thất bại thì hệ thống sẽ thông báo sai ràng buộc và thông báo thất bại</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16990693"/>
                  </a:ext>
                </a:extLst>
              </a:tr>
              <a:tr h="937651">
                <a:tc gridSpan="2">
                  <a:txBody>
                    <a:bodyPr/>
                    <a:lstStyle/>
                    <a:p>
                      <a:pPr algn="ct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chính (Basic flows) </a:t>
                      </a: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hMerge="1">
                  <a:txBody>
                    <a:bodyPr/>
                    <a:lstStyle/>
                    <a:p>
                      <a:pPr>
                        <a:lnSpc>
                          <a:spcPct val="107000"/>
                        </a:lnSpc>
                        <a:spcAft>
                          <a:spcPts val="0"/>
                        </a:spcAft>
                      </a:pPr>
                      <a:endPar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33375" marR="333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642827324"/>
                  </a:ext>
                </a:extLst>
              </a:tr>
              <a:tr h="533961">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Tác nhân</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Hệ thống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036720015"/>
                  </a:ext>
                </a:extLst>
              </a:tr>
              <a:tr h="76835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1.Chọn chức năng Xe Máy</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945886850"/>
                  </a:ext>
                </a:extLst>
              </a:tr>
              <a:tr h="1315316">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2. Hiển thị danh sách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800244795"/>
                  </a:ext>
                </a:extLst>
              </a:tr>
              <a:tr h="586031">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3.Nhấn nút Thêm</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453454544"/>
                  </a:ext>
                </a:extLst>
              </a:tr>
              <a:tr h="1302293">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vi-VN"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4.</a:t>
                      </a: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Các ô trên giao diện chuyển trạng thái cho phép nhập</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79650383"/>
                  </a:ext>
                </a:extLst>
              </a:tr>
              <a:tr h="807421">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5.Nhập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836471827"/>
                  </a:ext>
                </a:extLst>
              </a:tr>
              <a:tr h="976720">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6.Nhấn nút Lưu</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579318823"/>
                  </a:ext>
                </a:extLst>
              </a:tr>
              <a:tr h="664197">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7.Kiểm tra thông tin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217392978"/>
                  </a:ext>
                </a:extLst>
              </a:tr>
              <a:tr h="1341362">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8.Lưu lại thông tin xe và xuất thông báo thêm xe thành công</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2006805613"/>
                  </a:ext>
                </a:extLst>
              </a:tr>
              <a:tr h="3616045">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9.Cập nhật danh sách xe</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429656167"/>
                  </a:ext>
                </a:extLst>
              </a:tr>
              <a:tr h="1810209">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Luồng sự kiện phụ (Alternative Flows):</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&lt;Các luồng sự kiện ngoại lệ, không thành công của Use case theo trình tự thời gian&gt;</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3763073284"/>
                  </a:ext>
                </a:extLst>
              </a:tr>
              <a:tr h="5035434">
                <a:tc>
                  <a:txBody>
                    <a:bodyPr/>
                    <a:lstStyle/>
                    <a:p>
                      <a:pPr algn="just">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 </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tc>
                  <a:txBody>
                    <a:bodyPr/>
                    <a:lstStyle/>
                    <a:p>
                      <a:pPr>
                        <a:lnSpc>
                          <a:spcPct val="107000"/>
                        </a:lnSpc>
                        <a:spcAft>
                          <a:spcPts val="0"/>
                        </a:spcAft>
                      </a:pPr>
                      <a:r>
                        <a:rPr lang="en-US" sz="3200">
                          <a:solidFill>
                            <a:schemeClr val="tx1">
                              <a:lumMod val="95000"/>
                              <a:lumOff val="5000"/>
                            </a:schemeClr>
                          </a:solidFill>
                          <a:effectLst/>
                          <a:latin typeface="Open Sans" panose="020B0606030504020204" pitchFamily="34" charset="0"/>
                          <a:ea typeface="Open Sans" panose="020B0606030504020204" pitchFamily="34" charset="0"/>
                          <a:cs typeface="Open Sans" panose="020B0606030504020204" pitchFamily="34" charset="0"/>
                        </a:rPr>
                        <a:t>8.1 Thông báo thất bại và sai ràng buộc</a:t>
                      </a:r>
                    </a:p>
                  </a:txBody>
                  <a:tcPr marL="33375" marR="333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DE3"/>
                    </a:solidFill>
                  </a:tcPr>
                </a:tc>
                <a:extLst>
                  <a:ext uri="{0D108BD9-81ED-4DB2-BD59-A6C34878D82A}">
                    <a16:rowId xmlns:a16="http://schemas.microsoft.com/office/drawing/2014/main" val="4262453493"/>
                  </a:ext>
                </a:extLst>
              </a:tr>
            </a:tbl>
          </a:graphicData>
        </a:graphic>
      </p:graphicFrame>
      <p:sp>
        <p:nvSpPr>
          <p:cNvPr id="4" name="TextBox 3">
            <a:extLst>
              <a:ext uri="{FF2B5EF4-FFF2-40B4-BE49-F238E27FC236}">
                <a16:creationId xmlns:a16="http://schemas.microsoft.com/office/drawing/2014/main" id="{9DCE73F7-96C7-410D-8ABA-69C512679689}"/>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22</a:t>
            </a:r>
          </a:p>
        </p:txBody>
      </p:sp>
    </p:spTree>
    <p:extLst>
      <p:ext uri="{BB962C8B-B14F-4D97-AF65-F5344CB8AC3E}">
        <p14:creationId xmlns:p14="http://schemas.microsoft.com/office/powerpoint/2010/main" val="180899659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Lập hoá đ</a:t>
            </a:r>
            <a:r>
              <a:rPr lang="vi-VN">
                <a:latin typeface="Open Sans" panose="020B0606030504020204" pitchFamily="34" charset="0"/>
                <a:ea typeface="Open Sans" panose="020B0606030504020204" pitchFamily="34" charset="0"/>
                <a:cs typeface="Open Sans" panose="020B0606030504020204" pitchFamily="34" charset="0"/>
              </a:rPr>
              <a:t>ơ</a:t>
            </a:r>
            <a:r>
              <a:rPr lang="en-US">
                <a:latin typeface="Open Sans" panose="020B0606030504020204" pitchFamily="34" charset="0"/>
                <a:ea typeface="Open Sans" panose="020B0606030504020204" pitchFamily="34" charset="0"/>
                <a:cs typeface="Open Sans" panose="020B0606030504020204" pitchFamily="34" charset="0"/>
              </a:rPr>
              <a:t>n</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2290" name="Picture 2" descr="Activity_LapHD">
            <a:extLst>
              <a:ext uri="{FF2B5EF4-FFF2-40B4-BE49-F238E27FC236}">
                <a16:creationId xmlns:a16="http://schemas.microsoft.com/office/drawing/2014/main" id="{E985070D-9084-4DDD-AFC3-DAFCE35E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3"/>
            <a:ext cx="12192002" cy="1809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2697FE5-4300-49E3-BC16-D1B59B5347A0}"/>
              </a:ext>
            </a:extLst>
          </p:cNvPr>
          <p:cNvSpPr/>
          <p:nvPr/>
        </p:nvSpPr>
        <p:spPr>
          <a:xfrm rot="5400000">
            <a:off x="5560951" y="1002832"/>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A752D7-E1E1-481B-B34C-153C2B1779CA}"/>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23</a:t>
            </a:r>
          </a:p>
        </p:txBody>
      </p:sp>
    </p:spTree>
    <p:extLst>
      <p:ext uri="{BB962C8B-B14F-4D97-AF65-F5344CB8AC3E}">
        <p14:creationId xmlns:p14="http://schemas.microsoft.com/office/powerpoint/2010/main" val="227504656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Lập hoá đ</a:t>
            </a:r>
            <a:r>
              <a:rPr lang="vi-VN">
                <a:latin typeface="Open Sans" panose="020B0606030504020204" pitchFamily="34" charset="0"/>
                <a:ea typeface="Open Sans" panose="020B0606030504020204" pitchFamily="34" charset="0"/>
                <a:cs typeface="Open Sans" panose="020B0606030504020204" pitchFamily="34" charset="0"/>
              </a:rPr>
              <a:t>ơ</a:t>
            </a:r>
            <a:r>
              <a:rPr lang="en-US">
                <a:latin typeface="Open Sans" panose="020B0606030504020204" pitchFamily="34" charset="0"/>
                <a:ea typeface="Open Sans" panose="020B0606030504020204" pitchFamily="34" charset="0"/>
                <a:cs typeface="Open Sans" panose="020B0606030504020204" pitchFamily="34" charset="0"/>
              </a:rPr>
              <a:t>n</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2290" name="Picture 2" descr="Activity_LapHD">
            <a:extLst>
              <a:ext uri="{FF2B5EF4-FFF2-40B4-BE49-F238E27FC236}">
                <a16:creationId xmlns:a16="http://schemas.microsoft.com/office/drawing/2014/main" id="{E985070D-9084-4DDD-AFC3-DAFCE35E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7274870"/>
            <a:ext cx="12192002" cy="1809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BE002B2-D30A-4721-B16E-1DB74C43FF47}"/>
              </a:ext>
            </a:extLst>
          </p:cNvPr>
          <p:cNvSpPr/>
          <p:nvPr/>
        </p:nvSpPr>
        <p:spPr>
          <a:xfrm rot="5400000">
            <a:off x="5560951" y="1002832"/>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D06D71-1486-4049-9D4C-16A16C0CC444}"/>
              </a:ext>
            </a:extLst>
          </p:cNvPr>
          <p:cNvSpPr/>
          <p:nvPr/>
        </p:nvSpPr>
        <p:spPr>
          <a:xfrm rot="5400000">
            <a:off x="4655517" y="-7536485"/>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DBB505-C1AA-4412-B9FA-12598D616A17}"/>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24</a:t>
            </a:r>
          </a:p>
        </p:txBody>
      </p:sp>
    </p:spTree>
    <p:extLst>
      <p:ext uri="{BB962C8B-B14F-4D97-AF65-F5344CB8AC3E}">
        <p14:creationId xmlns:p14="http://schemas.microsoft.com/office/powerpoint/2010/main" val="2058487240"/>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8E7AFB-F125-454C-9364-B3D3051F3FE0}"/>
              </a:ext>
            </a:extLst>
          </p:cNvPr>
          <p:cNvSpPr/>
          <p:nvPr/>
        </p:nvSpPr>
        <p:spPr>
          <a:xfrm>
            <a:off x="-1681316" y="1"/>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Lập hoá đ</a:t>
            </a:r>
            <a:r>
              <a:rPr lang="vi-VN">
                <a:latin typeface="Open Sans" panose="020B0606030504020204" pitchFamily="34" charset="0"/>
                <a:ea typeface="Open Sans" panose="020B0606030504020204" pitchFamily="34" charset="0"/>
                <a:cs typeface="Open Sans" panose="020B0606030504020204" pitchFamily="34" charset="0"/>
              </a:rPr>
              <a:t>ơ</a:t>
            </a:r>
            <a:r>
              <a:rPr lang="en-US">
                <a:latin typeface="Open Sans" panose="020B0606030504020204" pitchFamily="34" charset="0"/>
                <a:ea typeface="Open Sans" panose="020B0606030504020204" pitchFamily="34" charset="0"/>
                <a:cs typeface="Open Sans" panose="020B0606030504020204" pitchFamily="34" charset="0"/>
              </a:rPr>
              <a:t>n</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2290" name="Picture 2" descr="Activity_LapHD">
            <a:extLst>
              <a:ext uri="{FF2B5EF4-FFF2-40B4-BE49-F238E27FC236}">
                <a16:creationId xmlns:a16="http://schemas.microsoft.com/office/drawing/2014/main" id="{E985070D-9084-4DDD-AFC3-DAFCE35E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1214853"/>
            <a:ext cx="12192002" cy="1809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BE002B2-D30A-4721-B16E-1DB74C43FF47}"/>
              </a:ext>
            </a:extLst>
          </p:cNvPr>
          <p:cNvSpPr/>
          <p:nvPr/>
        </p:nvSpPr>
        <p:spPr>
          <a:xfrm rot="5400000">
            <a:off x="5560951" y="1002832"/>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D06D71-1486-4049-9D4C-16A16C0CC444}"/>
              </a:ext>
            </a:extLst>
          </p:cNvPr>
          <p:cNvSpPr/>
          <p:nvPr/>
        </p:nvSpPr>
        <p:spPr>
          <a:xfrm rot="5400000">
            <a:off x="4655517" y="-7536485"/>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E7929D-E374-43A4-BDA6-C61A28EFFBEC}"/>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25</a:t>
            </a:r>
          </a:p>
        </p:txBody>
      </p:sp>
    </p:spTree>
    <p:extLst>
      <p:ext uri="{BB962C8B-B14F-4D97-AF65-F5344CB8AC3E}">
        <p14:creationId xmlns:p14="http://schemas.microsoft.com/office/powerpoint/2010/main" val="66169634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Lập hoá đ</a:t>
            </a:r>
            <a:r>
              <a:rPr lang="vi-VN">
                <a:latin typeface="Open Sans" panose="020B0606030504020204" pitchFamily="34" charset="0"/>
                <a:ea typeface="Open Sans" panose="020B0606030504020204" pitchFamily="34" charset="0"/>
                <a:cs typeface="Open Sans" panose="020B0606030504020204" pitchFamily="34" charset="0"/>
              </a:rPr>
              <a:t>ơ</a:t>
            </a:r>
            <a:r>
              <a:rPr lang="en-US">
                <a:latin typeface="Open Sans" panose="020B0606030504020204" pitchFamily="34" charset="0"/>
                <a:ea typeface="Open Sans" panose="020B0606030504020204" pitchFamily="34" charset="0"/>
                <a:cs typeface="Open Sans" panose="020B0606030504020204" pitchFamily="34" charset="0"/>
              </a:rPr>
              <a:t>n</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3314" name="Picture 2" descr="Sequence_LapHD">
            <a:extLst>
              <a:ext uri="{FF2B5EF4-FFF2-40B4-BE49-F238E27FC236}">
                <a16:creationId xmlns:a16="http://schemas.microsoft.com/office/drawing/2014/main" id="{4CA02068-FBE0-4EBE-9C44-3872595F8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340263" cy="692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88E7AFB-F125-454C-9364-B3D3051F3FE0}"/>
              </a:ext>
            </a:extLst>
          </p:cNvPr>
          <p:cNvSpPr/>
          <p:nvPr/>
        </p:nvSpPr>
        <p:spPr>
          <a:xfrm>
            <a:off x="12192000" y="-34375"/>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E1A0742-6293-40AC-8BB2-D06189C133A3}"/>
              </a:ext>
            </a:extLst>
          </p:cNvPr>
          <p:cNvSpPr txBox="1"/>
          <p:nvPr/>
        </p:nvSpPr>
        <p:spPr>
          <a:xfrm>
            <a:off x="604684" y="6078280"/>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26</a:t>
            </a:r>
          </a:p>
        </p:txBody>
      </p:sp>
    </p:spTree>
    <p:extLst>
      <p:ext uri="{BB962C8B-B14F-4D97-AF65-F5344CB8AC3E}">
        <p14:creationId xmlns:p14="http://schemas.microsoft.com/office/powerpoint/2010/main" val="2767133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Lập hoá đ</a:t>
            </a:r>
            <a:r>
              <a:rPr lang="vi-VN">
                <a:latin typeface="Open Sans" panose="020B0606030504020204" pitchFamily="34" charset="0"/>
                <a:ea typeface="Open Sans" panose="020B0606030504020204" pitchFamily="34" charset="0"/>
                <a:cs typeface="Open Sans" panose="020B0606030504020204" pitchFamily="34" charset="0"/>
              </a:rPr>
              <a:t>ơ</a:t>
            </a:r>
            <a:r>
              <a:rPr lang="en-US">
                <a:latin typeface="Open Sans" panose="020B0606030504020204" pitchFamily="34" charset="0"/>
                <a:ea typeface="Open Sans" panose="020B0606030504020204" pitchFamily="34" charset="0"/>
                <a:cs typeface="Open Sans" panose="020B0606030504020204" pitchFamily="34" charset="0"/>
              </a:rPr>
              <a:t>n</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1" name="Picture 2" descr="Sequence_LapHD">
            <a:extLst>
              <a:ext uri="{FF2B5EF4-FFF2-40B4-BE49-F238E27FC236}">
                <a16:creationId xmlns:a16="http://schemas.microsoft.com/office/drawing/2014/main" id="{31C33C86-F3BF-4D1E-8A19-F94A9786D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610" y="0"/>
            <a:ext cx="15340263" cy="692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88E7AFB-F125-454C-9364-B3D3051F3FE0}"/>
              </a:ext>
            </a:extLst>
          </p:cNvPr>
          <p:cNvSpPr/>
          <p:nvPr/>
        </p:nvSpPr>
        <p:spPr>
          <a:xfrm>
            <a:off x="12192000" y="0"/>
            <a:ext cx="168131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10A06D-EA97-43E9-A7A9-AF34B796DAC1}"/>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27</a:t>
            </a:r>
          </a:p>
        </p:txBody>
      </p:sp>
    </p:spTree>
    <p:extLst>
      <p:ext uri="{BB962C8B-B14F-4D97-AF65-F5344CB8AC3E}">
        <p14:creationId xmlns:p14="http://schemas.microsoft.com/office/powerpoint/2010/main" val="399394875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Thêm xe</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4338" name="Picture 2" descr="Activity_ThemXe">
            <a:extLst>
              <a:ext uri="{FF2B5EF4-FFF2-40B4-BE49-F238E27FC236}">
                <a16:creationId xmlns:a16="http://schemas.microsoft.com/office/drawing/2014/main" id="{DC4F8E4D-6D63-4C66-868B-77E42E72F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0" cy="1352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F24E587-AB8E-4253-8006-9B760B348A65}"/>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28</a:t>
            </a:r>
          </a:p>
        </p:txBody>
      </p:sp>
    </p:spTree>
    <p:extLst>
      <p:ext uri="{BB962C8B-B14F-4D97-AF65-F5344CB8AC3E}">
        <p14:creationId xmlns:p14="http://schemas.microsoft.com/office/powerpoint/2010/main" val="5941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Thêm xe</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14338" name="Picture 2" descr="Activity_ThemXe">
            <a:extLst>
              <a:ext uri="{FF2B5EF4-FFF2-40B4-BE49-F238E27FC236}">
                <a16:creationId xmlns:a16="http://schemas.microsoft.com/office/drawing/2014/main" id="{DC4F8E4D-6D63-4C66-868B-77E42E72F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6656298"/>
            <a:ext cx="12192000" cy="1352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D224883-FA0A-4344-ADEC-5CDFE464FEE8}"/>
              </a:ext>
            </a:extLst>
          </p:cNvPr>
          <p:cNvSpPr/>
          <p:nvPr/>
        </p:nvSpPr>
        <p:spPr>
          <a:xfrm rot="5400000">
            <a:off x="5560951" y="1002832"/>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467B55-0688-4541-90B5-922D191CBD0E}"/>
              </a:ext>
            </a:extLst>
          </p:cNvPr>
          <p:cNvSpPr/>
          <p:nvPr/>
        </p:nvSpPr>
        <p:spPr>
          <a:xfrm rot="5400000">
            <a:off x="4655517" y="-7536485"/>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6E0B4E-CD77-49BB-8CF0-768F1DC1F955}"/>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29</a:t>
            </a:r>
          </a:p>
        </p:txBody>
      </p:sp>
    </p:spTree>
    <p:extLst>
      <p:ext uri="{BB962C8B-B14F-4D97-AF65-F5344CB8AC3E}">
        <p14:creationId xmlns:p14="http://schemas.microsoft.com/office/powerpoint/2010/main" val="279939527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51B158-AAB7-4828-A8B3-63F2A1DA9FCF}"/>
              </a:ext>
            </a:extLst>
          </p:cNvPr>
          <p:cNvSpPr txBox="1"/>
          <p:nvPr/>
        </p:nvSpPr>
        <p:spPr>
          <a:xfrm>
            <a:off x="2973420" y="2459504"/>
            <a:ext cx="6245157" cy="1938992"/>
          </a:xfrm>
          <a:prstGeom prst="rect">
            <a:avLst/>
          </a:prstGeom>
          <a:noFill/>
        </p:spPr>
        <p:txBody>
          <a:bodyPr wrap="square" rtlCol="0">
            <a:spAutoFit/>
          </a:bodyPr>
          <a:lstStyle/>
          <a:p>
            <a:pPr algn="ctr"/>
            <a:r>
              <a:rPr lang="en-US" sz="4000" b="1">
                <a:latin typeface="Open Sans" panose="020B0606030504020204" pitchFamily="34" charset="0"/>
                <a:ea typeface="Open Sans" panose="020B0606030504020204" pitchFamily="34" charset="0"/>
                <a:cs typeface="Open Sans" panose="020B0606030504020204" pitchFamily="34" charset="0"/>
              </a:rPr>
              <a:t>QUẢN LÝ CỬA HÀNG</a:t>
            </a:r>
          </a:p>
          <a:p>
            <a:pPr algn="ctr"/>
            <a:r>
              <a:rPr lang="en-US" sz="4000" b="1">
                <a:latin typeface="Open Sans" panose="020B0606030504020204" pitchFamily="34" charset="0"/>
                <a:ea typeface="Open Sans" panose="020B0606030504020204" pitchFamily="34" charset="0"/>
                <a:cs typeface="Open Sans" panose="020B0606030504020204" pitchFamily="34" charset="0"/>
              </a:rPr>
              <a:t>BÁN XE MÁY</a:t>
            </a:r>
          </a:p>
          <a:p>
            <a:pPr algn="ctr"/>
            <a:r>
              <a:rPr lang="en-US" sz="4000" b="1">
                <a:latin typeface="Open Sans" panose="020B0606030504020204" pitchFamily="34" charset="0"/>
                <a:ea typeface="Open Sans" panose="020B0606030504020204" pitchFamily="34" charset="0"/>
                <a:cs typeface="Open Sans" panose="020B0606030504020204" pitchFamily="34" charset="0"/>
              </a:rPr>
              <a:t>PHÁT TIẾN</a:t>
            </a:r>
          </a:p>
        </p:txBody>
      </p:sp>
      <p:sp>
        <p:nvSpPr>
          <p:cNvPr id="6" name="TextBox 5">
            <a:extLst>
              <a:ext uri="{FF2B5EF4-FFF2-40B4-BE49-F238E27FC236}">
                <a16:creationId xmlns:a16="http://schemas.microsoft.com/office/drawing/2014/main" id="{ABBCE816-34C5-4CD8-9964-1AE88CF4676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3</a:t>
            </a:r>
          </a:p>
        </p:txBody>
      </p:sp>
    </p:spTree>
    <p:extLst>
      <p:ext uri="{BB962C8B-B14F-4D97-AF65-F5344CB8AC3E}">
        <p14:creationId xmlns:p14="http://schemas.microsoft.com/office/powerpoint/2010/main" val="2295924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Thêm xe</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sp>
        <p:nvSpPr>
          <p:cNvPr id="5" name="Rectangle 4">
            <a:extLst>
              <a:ext uri="{FF2B5EF4-FFF2-40B4-BE49-F238E27FC236}">
                <a16:creationId xmlns:a16="http://schemas.microsoft.com/office/drawing/2014/main" id="{0D224883-FA0A-4344-ADEC-5CDFE464FEE8}"/>
              </a:ext>
            </a:extLst>
          </p:cNvPr>
          <p:cNvSpPr/>
          <p:nvPr/>
        </p:nvSpPr>
        <p:spPr>
          <a:xfrm rot="5400000">
            <a:off x="5560951" y="1002832"/>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467B55-0688-4541-90B5-922D191CBD0E}"/>
              </a:ext>
            </a:extLst>
          </p:cNvPr>
          <p:cNvSpPr/>
          <p:nvPr/>
        </p:nvSpPr>
        <p:spPr>
          <a:xfrm rot="5400000">
            <a:off x="4655517" y="-7536485"/>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quence_ThemXe">
            <a:extLst>
              <a:ext uri="{FF2B5EF4-FFF2-40B4-BE49-F238E27FC236}">
                <a16:creationId xmlns:a16="http://schemas.microsoft.com/office/drawing/2014/main" id="{4353BB0A-A601-4CAE-A701-4D21907FB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4763"/>
            <a:ext cx="13577296"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158C036-5549-40B7-832F-E8287F5A0D18}"/>
              </a:ext>
            </a:extLst>
          </p:cNvPr>
          <p:cNvSpPr txBox="1"/>
          <p:nvPr/>
        </p:nvSpPr>
        <p:spPr>
          <a:xfrm>
            <a:off x="604684" y="5979477"/>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30</a:t>
            </a:r>
          </a:p>
        </p:txBody>
      </p:sp>
    </p:spTree>
    <p:extLst>
      <p:ext uri="{BB962C8B-B14F-4D97-AF65-F5344CB8AC3E}">
        <p14:creationId xmlns:p14="http://schemas.microsoft.com/office/powerpoint/2010/main" val="241997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8543FC-E390-451B-910A-0CBF3232B867}"/>
              </a:ext>
            </a:extLst>
          </p:cNvPr>
          <p:cNvSpPr>
            <a:spLocks noGrp="1"/>
          </p:cNvSpPr>
          <p:nvPr>
            <p:ph type="title"/>
          </p:nvPr>
        </p:nvSpPr>
        <p:spPr>
          <a:xfrm>
            <a:off x="1371600" y="685800"/>
            <a:ext cx="9601200" cy="1427480"/>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2.3 Mô hình Activity, Sequence</a:t>
            </a:r>
            <a:br>
              <a:rPr lang="en-US">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Thêm xe</a:t>
            </a:r>
          </a:p>
        </p:txBody>
      </p:sp>
      <p:sp>
        <p:nvSpPr>
          <p:cNvPr id="6" name="TextBox 5">
            <a:extLst>
              <a:ext uri="{FF2B5EF4-FFF2-40B4-BE49-F238E27FC236}">
                <a16:creationId xmlns:a16="http://schemas.microsoft.com/office/drawing/2014/main" id="{1DB41D8F-8344-4CDF-8F54-9BD8F0B9755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sp>
        <p:nvSpPr>
          <p:cNvPr id="5" name="Rectangle 4">
            <a:extLst>
              <a:ext uri="{FF2B5EF4-FFF2-40B4-BE49-F238E27FC236}">
                <a16:creationId xmlns:a16="http://schemas.microsoft.com/office/drawing/2014/main" id="{0D224883-FA0A-4344-ADEC-5CDFE464FEE8}"/>
              </a:ext>
            </a:extLst>
          </p:cNvPr>
          <p:cNvSpPr/>
          <p:nvPr/>
        </p:nvSpPr>
        <p:spPr>
          <a:xfrm rot="5400000">
            <a:off x="5560951" y="1002832"/>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467B55-0688-4541-90B5-922D191CBD0E}"/>
              </a:ext>
            </a:extLst>
          </p:cNvPr>
          <p:cNvSpPr/>
          <p:nvPr/>
        </p:nvSpPr>
        <p:spPr>
          <a:xfrm rot="5400000">
            <a:off x="4655517" y="-7536485"/>
            <a:ext cx="1681316" cy="1339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quence_ThemXe">
            <a:extLst>
              <a:ext uri="{FF2B5EF4-FFF2-40B4-BE49-F238E27FC236}">
                <a16:creationId xmlns:a16="http://schemas.microsoft.com/office/drawing/2014/main" id="{4353BB0A-A601-4CAE-A701-4D21907FB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296" y="4763"/>
            <a:ext cx="13577296"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F067F19-31CA-43AB-A7B5-FA1D1238A8CF}"/>
              </a:ext>
            </a:extLst>
          </p:cNvPr>
          <p:cNvSpPr txBox="1"/>
          <p:nvPr/>
        </p:nvSpPr>
        <p:spPr>
          <a:xfrm>
            <a:off x="604684" y="6046712"/>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31</a:t>
            </a:r>
          </a:p>
        </p:txBody>
      </p:sp>
    </p:spTree>
    <p:extLst>
      <p:ext uri="{BB962C8B-B14F-4D97-AF65-F5344CB8AC3E}">
        <p14:creationId xmlns:p14="http://schemas.microsoft.com/office/powerpoint/2010/main" val="552284431"/>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54EBD07-CBEF-4814-940A-456144E8B95A}"/>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3. Mô hình lớp –  thực thể</a:t>
            </a:r>
            <a:endParaRPr lang="en-US"/>
          </a:p>
        </p:txBody>
      </p:sp>
      <p:sp>
        <p:nvSpPr>
          <p:cNvPr id="14" name="TextBox 13">
            <a:extLst>
              <a:ext uri="{FF2B5EF4-FFF2-40B4-BE49-F238E27FC236}">
                <a16:creationId xmlns:a16="http://schemas.microsoft.com/office/drawing/2014/main" id="{17A14917-E746-4AEF-BDF0-EAEDE26B5607}"/>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pic>
        <p:nvPicPr>
          <p:cNvPr id="5" name="Picture 4">
            <a:extLst>
              <a:ext uri="{FF2B5EF4-FFF2-40B4-BE49-F238E27FC236}">
                <a16:creationId xmlns:a16="http://schemas.microsoft.com/office/drawing/2014/main" id="{1961CA03-CFFC-46F4-8812-028AB9A35BC9}"/>
              </a:ext>
            </a:extLst>
          </p:cNvPr>
          <p:cNvPicPr/>
          <p:nvPr/>
        </p:nvPicPr>
        <p:blipFill>
          <a:blip r:embed="rId2"/>
          <a:stretch>
            <a:fillRect/>
          </a:stretch>
        </p:blipFill>
        <p:spPr>
          <a:xfrm>
            <a:off x="-2" y="0"/>
            <a:ext cx="12192000" cy="6858000"/>
          </a:xfrm>
          <a:prstGeom prst="rect">
            <a:avLst/>
          </a:prstGeom>
        </p:spPr>
      </p:pic>
      <p:sp>
        <p:nvSpPr>
          <p:cNvPr id="6" name="TextBox 5">
            <a:extLst>
              <a:ext uri="{FF2B5EF4-FFF2-40B4-BE49-F238E27FC236}">
                <a16:creationId xmlns:a16="http://schemas.microsoft.com/office/drawing/2014/main" id="{7CC7A426-DB79-4D80-BDB1-BD6198840EAF}"/>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32</a:t>
            </a:r>
          </a:p>
        </p:txBody>
      </p:sp>
      <p:sp>
        <p:nvSpPr>
          <p:cNvPr id="2" name="Rectangle 6">
            <a:extLst>
              <a:ext uri="{FF2B5EF4-FFF2-40B4-BE49-F238E27FC236}">
                <a16:creationId xmlns:a16="http://schemas.microsoft.com/office/drawing/2014/main" id="{906391CC-2051-45A7-A664-67CA1DAC4302}"/>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B63EAC64-9FFB-4D6D-8B5D-65C3601C31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a:extLst>
              <a:ext uri="{FF2B5EF4-FFF2-40B4-BE49-F238E27FC236}">
                <a16:creationId xmlns:a16="http://schemas.microsoft.com/office/drawing/2014/main" id="{267F7385-D37D-4B93-994E-7FC5882427A0}"/>
              </a:ext>
            </a:extLst>
          </p:cNvPr>
          <p:cNvSpPr>
            <a:spLocks noChangeArrowheads="1"/>
          </p:cNvSpPr>
          <p:nvPr/>
        </p:nvSpPr>
        <p:spPr bwMode="auto">
          <a:xfrm>
            <a:off x="0" y="31702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049626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54EBD07-CBEF-4814-940A-456144E8B95A}"/>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3. Mô hình lớp –  thực thể</a:t>
            </a:r>
            <a:endParaRPr lang="en-US"/>
          </a:p>
        </p:txBody>
      </p:sp>
      <p:sp>
        <p:nvSpPr>
          <p:cNvPr id="14" name="TextBox 13">
            <a:extLst>
              <a:ext uri="{FF2B5EF4-FFF2-40B4-BE49-F238E27FC236}">
                <a16:creationId xmlns:a16="http://schemas.microsoft.com/office/drawing/2014/main" id="{17A14917-E746-4AEF-BDF0-EAEDE26B5607}"/>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sp>
        <p:nvSpPr>
          <p:cNvPr id="6" name="TextBox 5">
            <a:extLst>
              <a:ext uri="{FF2B5EF4-FFF2-40B4-BE49-F238E27FC236}">
                <a16:creationId xmlns:a16="http://schemas.microsoft.com/office/drawing/2014/main" id="{7CC7A426-DB79-4D80-BDB1-BD6198840EAF}"/>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32</a:t>
            </a:r>
          </a:p>
        </p:txBody>
      </p:sp>
      <p:pic>
        <p:nvPicPr>
          <p:cNvPr id="5121" name="Picture 5">
            <a:extLst>
              <a:ext uri="{FF2B5EF4-FFF2-40B4-BE49-F238E27FC236}">
                <a16:creationId xmlns:a16="http://schemas.microsoft.com/office/drawing/2014/main" id="{70CFA029-627D-4C11-B769-F41C4463D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CBA64D0-ABCC-480B-B95D-198CD4B2F05D}"/>
              </a:ext>
            </a:extLst>
          </p:cNvPr>
          <p:cNvSpPr/>
          <p:nvPr/>
        </p:nvSpPr>
        <p:spPr>
          <a:xfrm>
            <a:off x="5314949" y="0"/>
            <a:ext cx="2974908" cy="198343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a:extLst>
              <a:ext uri="{FF2B5EF4-FFF2-40B4-BE49-F238E27FC236}">
                <a16:creationId xmlns:a16="http://schemas.microsoft.com/office/drawing/2014/main" id="{81F297F0-257A-4121-9E56-76506F59F297}"/>
              </a:ext>
            </a:extLst>
          </p:cNvPr>
          <p:cNvSpPr/>
          <p:nvPr/>
        </p:nvSpPr>
        <p:spPr>
          <a:xfrm rot="5400000">
            <a:off x="3316605" y="560705"/>
            <a:ext cx="372110" cy="1790700"/>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26881110-413A-49C1-968D-1768AD130AB7}"/>
              </a:ext>
            </a:extLst>
          </p:cNvPr>
          <p:cNvSpPr/>
          <p:nvPr/>
        </p:nvSpPr>
        <p:spPr>
          <a:xfrm rot="5400000">
            <a:off x="3008515" y="287864"/>
            <a:ext cx="1332459" cy="1790700"/>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3330985B-E641-476C-A9C6-6DDB010DB39E}"/>
              </a:ext>
            </a:extLst>
          </p:cNvPr>
          <p:cNvSpPr/>
          <p:nvPr/>
        </p:nvSpPr>
        <p:spPr>
          <a:xfrm rot="5400000">
            <a:off x="2115185" y="185420"/>
            <a:ext cx="815975" cy="977265"/>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Rectangle 6">
            <a:extLst>
              <a:ext uri="{FF2B5EF4-FFF2-40B4-BE49-F238E27FC236}">
                <a16:creationId xmlns:a16="http://schemas.microsoft.com/office/drawing/2014/main" id="{906391CC-2051-45A7-A664-67CA1DAC4302}"/>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B63EAC64-9FFB-4D6D-8B5D-65C3601C31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a:extLst>
              <a:ext uri="{FF2B5EF4-FFF2-40B4-BE49-F238E27FC236}">
                <a16:creationId xmlns:a16="http://schemas.microsoft.com/office/drawing/2014/main" id="{267F7385-D37D-4B93-994E-7FC5882427A0}"/>
              </a:ext>
            </a:extLst>
          </p:cNvPr>
          <p:cNvSpPr>
            <a:spLocks noChangeArrowheads="1"/>
          </p:cNvSpPr>
          <p:nvPr/>
        </p:nvSpPr>
        <p:spPr bwMode="auto">
          <a:xfrm>
            <a:off x="0" y="31702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4">
            <a:extLst>
              <a:ext uri="{FF2B5EF4-FFF2-40B4-BE49-F238E27FC236}">
                <a16:creationId xmlns:a16="http://schemas.microsoft.com/office/drawing/2014/main" id="{C064BEBA-B556-4406-81A6-AB47613CE01E}"/>
              </a:ext>
            </a:extLst>
          </p:cNvPr>
          <p:cNvSpPr/>
          <p:nvPr/>
        </p:nvSpPr>
        <p:spPr>
          <a:xfrm rot="5400000">
            <a:off x="4288403" y="1888315"/>
            <a:ext cx="1332459" cy="1790700"/>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C8E6ECED-B340-445F-B55E-F3F95DCEED93}"/>
              </a:ext>
            </a:extLst>
          </p:cNvPr>
          <p:cNvSpPr/>
          <p:nvPr/>
        </p:nvSpPr>
        <p:spPr>
          <a:xfrm rot="5400000">
            <a:off x="4675526" y="867284"/>
            <a:ext cx="1332459" cy="1790700"/>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D8D7A518-0FB8-4654-86C3-B8DC8E6D222F}"/>
              </a:ext>
            </a:extLst>
          </p:cNvPr>
          <p:cNvSpPr/>
          <p:nvPr/>
        </p:nvSpPr>
        <p:spPr>
          <a:xfrm rot="5400000">
            <a:off x="3009047" y="3305266"/>
            <a:ext cx="3226383" cy="1686278"/>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a:extLst>
              <a:ext uri="{FF2B5EF4-FFF2-40B4-BE49-F238E27FC236}">
                <a16:creationId xmlns:a16="http://schemas.microsoft.com/office/drawing/2014/main" id="{73D76C6D-D4D6-429F-8216-7FB97B76904F}"/>
              </a:ext>
            </a:extLst>
          </p:cNvPr>
          <p:cNvSpPr/>
          <p:nvPr/>
        </p:nvSpPr>
        <p:spPr>
          <a:xfrm>
            <a:off x="3223070" y="59676"/>
            <a:ext cx="2974908" cy="185245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309FBDBD-C5DD-428F-92D3-4BD1BC525DB7}"/>
              </a:ext>
            </a:extLst>
          </p:cNvPr>
          <p:cNvSpPr/>
          <p:nvPr/>
        </p:nvSpPr>
        <p:spPr>
          <a:xfrm>
            <a:off x="3521177" y="-1"/>
            <a:ext cx="3383623" cy="4400131"/>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521883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54EBD07-CBEF-4814-940A-456144E8B95A}"/>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4. Mô hình lớp – Tổng quát</a:t>
            </a:r>
            <a:endParaRPr lang="en-US"/>
          </a:p>
        </p:txBody>
      </p:sp>
      <p:pic>
        <p:nvPicPr>
          <p:cNvPr id="15" name="Content Placeholder 14">
            <a:extLst>
              <a:ext uri="{FF2B5EF4-FFF2-40B4-BE49-F238E27FC236}">
                <a16:creationId xmlns:a16="http://schemas.microsoft.com/office/drawing/2014/main" id="{5F8C6B14-5B0D-4593-B442-AAF65FB12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0"/>
            <a:ext cx="12192000" cy="15446400"/>
          </a:xfrm>
        </p:spPr>
      </p:pic>
      <p:sp>
        <p:nvSpPr>
          <p:cNvPr id="16" name="Rectangle 15">
            <a:extLst>
              <a:ext uri="{FF2B5EF4-FFF2-40B4-BE49-F238E27FC236}">
                <a16:creationId xmlns:a16="http://schemas.microsoft.com/office/drawing/2014/main" id="{07941418-A575-4B05-9E06-68AB9CEF2CDD}"/>
              </a:ext>
            </a:extLst>
          </p:cNvPr>
          <p:cNvSpPr/>
          <p:nvPr/>
        </p:nvSpPr>
        <p:spPr>
          <a:xfrm>
            <a:off x="-1828801"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A1419D6-5DF7-4881-AEEF-E568B89C82F1}"/>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33</a:t>
            </a:r>
          </a:p>
        </p:txBody>
      </p:sp>
    </p:spTree>
    <p:extLst>
      <p:ext uri="{BB962C8B-B14F-4D97-AF65-F5344CB8AC3E}">
        <p14:creationId xmlns:p14="http://schemas.microsoft.com/office/powerpoint/2010/main" val="105888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54EBD07-CBEF-4814-940A-456144E8B95A}"/>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4. Mô hình lớp – Tổng quát</a:t>
            </a:r>
            <a:endParaRPr lang="en-US"/>
          </a:p>
        </p:txBody>
      </p:sp>
      <p:pic>
        <p:nvPicPr>
          <p:cNvPr id="15" name="Content Placeholder 14">
            <a:extLst>
              <a:ext uri="{FF2B5EF4-FFF2-40B4-BE49-F238E27FC236}">
                <a16:creationId xmlns:a16="http://schemas.microsoft.com/office/drawing/2014/main" id="{5F8C6B14-5B0D-4593-B442-AAF65FB12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6444345"/>
            <a:ext cx="12192000" cy="15446400"/>
          </a:xfrm>
        </p:spPr>
      </p:pic>
      <p:sp>
        <p:nvSpPr>
          <p:cNvPr id="16" name="Rectangle 15">
            <a:extLst>
              <a:ext uri="{FF2B5EF4-FFF2-40B4-BE49-F238E27FC236}">
                <a16:creationId xmlns:a16="http://schemas.microsoft.com/office/drawing/2014/main" id="{07941418-A575-4B05-9E06-68AB9CEF2CDD}"/>
              </a:ext>
            </a:extLst>
          </p:cNvPr>
          <p:cNvSpPr/>
          <p:nvPr/>
        </p:nvSpPr>
        <p:spPr>
          <a:xfrm>
            <a:off x="-1828801"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FFAA-2B2A-4FE2-80DD-079F6B653749}"/>
              </a:ext>
            </a:extLst>
          </p:cNvPr>
          <p:cNvSpPr/>
          <p:nvPr/>
        </p:nvSpPr>
        <p:spPr>
          <a:xfrm>
            <a:off x="-1148444" y="-1501254"/>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784384C-C928-4E8F-941F-AE19590C47DC}"/>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34</a:t>
            </a:r>
          </a:p>
        </p:txBody>
      </p:sp>
    </p:spTree>
    <p:extLst>
      <p:ext uri="{BB962C8B-B14F-4D97-AF65-F5344CB8AC3E}">
        <p14:creationId xmlns:p14="http://schemas.microsoft.com/office/powerpoint/2010/main" val="397317627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54EBD07-CBEF-4814-940A-456144E8B95A}"/>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4. Mô hình lớp – Tổng quát</a:t>
            </a:r>
            <a:endParaRPr lang="en-US"/>
          </a:p>
        </p:txBody>
      </p:sp>
      <p:pic>
        <p:nvPicPr>
          <p:cNvPr id="15" name="Content Placeholder 14">
            <a:extLst>
              <a:ext uri="{FF2B5EF4-FFF2-40B4-BE49-F238E27FC236}">
                <a16:creationId xmlns:a16="http://schemas.microsoft.com/office/drawing/2014/main" id="{5F8C6B14-5B0D-4593-B442-AAF65FB12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 y="-8332143"/>
            <a:ext cx="12192000" cy="15446400"/>
          </a:xfrm>
        </p:spPr>
      </p:pic>
      <p:sp>
        <p:nvSpPr>
          <p:cNvPr id="16" name="Rectangle 15">
            <a:extLst>
              <a:ext uri="{FF2B5EF4-FFF2-40B4-BE49-F238E27FC236}">
                <a16:creationId xmlns:a16="http://schemas.microsoft.com/office/drawing/2014/main" id="{07941418-A575-4B05-9E06-68AB9CEF2CDD}"/>
              </a:ext>
            </a:extLst>
          </p:cNvPr>
          <p:cNvSpPr/>
          <p:nvPr/>
        </p:nvSpPr>
        <p:spPr>
          <a:xfrm>
            <a:off x="-1828801"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FFAA-2B2A-4FE2-80DD-079F6B653749}"/>
              </a:ext>
            </a:extLst>
          </p:cNvPr>
          <p:cNvSpPr/>
          <p:nvPr/>
        </p:nvSpPr>
        <p:spPr>
          <a:xfrm>
            <a:off x="-1148444" y="-1501254"/>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56C149-B662-4A46-8381-A77617B1C27D}"/>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35</a:t>
            </a:r>
          </a:p>
        </p:txBody>
      </p:sp>
    </p:spTree>
    <p:extLst>
      <p:ext uri="{BB962C8B-B14F-4D97-AF65-F5344CB8AC3E}">
        <p14:creationId xmlns:p14="http://schemas.microsoft.com/office/powerpoint/2010/main" val="337870680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7A14917-E746-4AEF-BDF0-EAEDE26B5607}"/>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CCD244-9309-49EA-8602-547279B36A27}"/>
              </a:ext>
            </a:extLst>
          </p:cNvPr>
          <p:cNvSpPr/>
          <p:nvPr/>
        </p:nvSpPr>
        <p:spPr>
          <a:xfrm>
            <a:off x="-2111188" y="6858000"/>
            <a:ext cx="14303186"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150371B-9447-49FC-BEC3-C3E5285CAF1B}"/>
              </a:ext>
            </a:extLst>
          </p:cNvPr>
          <p:cNvGraphicFramePr>
            <a:graphicFrameLocks noGrp="1"/>
          </p:cNvGraphicFramePr>
          <p:nvPr>
            <p:extLst>
              <p:ext uri="{D42A27DB-BD31-4B8C-83A1-F6EECF244321}">
                <p14:modId xmlns:p14="http://schemas.microsoft.com/office/powerpoint/2010/main" val="3429095840"/>
              </p:ext>
            </p:extLst>
          </p:nvPr>
        </p:nvGraphicFramePr>
        <p:xfrm>
          <a:off x="1" y="0"/>
          <a:ext cx="12191999" cy="30698333"/>
        </p:xfrm>
        <a:graphic>
          <a:graphicData uri="http://schemas.openxmlformats.org/drawingml/2006/table">
            <a:tbl>
              <a:tblPr firstRow="1" firstCol="1" bandRow="1">
                <a:tableStyleId>{5940675A-B579-460E-94D1-54222C63F5DA}</a:tableStyleId>
              </a:tblPr>
              <a:tblGrid>
                <a:gridCol w="810131">
                  <a:extLst>
                    <a:ext uri="{9D8B030D-6E8A-4147-A177-3AD203B41FA5}">
                      <a16:colId xmlns:a16="http://schemas.microsoft.com/office/drawing/2014/main" val="1867145822"/>
                    </a:ext>
                  </a:extLst>
                </a:gridCol>
                <a:gridCol w="3703942">
                  <a:extLst>
                    <a:ext uri="{9D8B030D-6E8A-4147-A177-3AD203B41FA5}">
                      <a16:colId xmlns:a16="http://schemas.microsoft.com/office/drawing/2014/main" val="3073883330"/>
                    </a:ext>
                  </a:extLst>
                </a:gridCol>
                <a:gridCol w="1968113">
                  <a:extLst>
                    <a:ext uri="{9D8B030D-6E8A-4147-A177-3AD203B41FA5}">
                      <a16:colId xmlns:a16="http://schemas.microsoft.com/office/drawing/2014/main" val="327420214"/>
                    </a:ext>
                  </a:extLst>
                </a:gridCol>
                <a:gridCol w="3106641">
                  <a:extLst>
                    <a:ext uri="{9D8B030D-6E8A-4147-A177-3AD203B41FA5}">
                      <a16:colId xmlns:a16="http://schemas.microsoft.com/office/drawing/2014/main" val="865070135"/>
                    </a:ext>
                  </a:extLst>
                </a:gridCol>
                <a:gridCol w="2603172">
                  <a:extLst>
                    <a:ext uri="{9D8B030D-6E8A-4147-A177-3AD203B41FA5}">
                      <a16:colId xmlns:a16="http://schemas.microsoft.com/office/drawing/2014/main" val="4145255989"/>
                    </a:ext>
                  </a:extLst>
                </a:gridCol>
              </a:tblGrid>
              <a:tr h="729049">
                <a:tc gridSpan="5">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Mô hình lớp hoá đ</a:t>
                      </a:r>
                      <a:r>
                        <a:rPr lang="vi-VN" sz="3200">
                          <a:effectLst/>
                          <a:latin typeface="Open Sans" panose="020B0606030504020204" pitchFamily="34" charset="0"/>
                          <a:ea typeface="Open Sans" panose="020B0606030504020204" pitchFamily="34" charset="0"/>
                          <a:cs typeface="Open Sans" panose="020B0606030504020204" pitchFamily="34" charset="0"/>
                        </a:rPr>
                        <a:t>ơ</a:t>
                      </a:r>
                      <a:r>
                        <a:rPr lang="en-US" sz="3200">
                          <a:effectLst/>
                          <a:latin typeface="Open Sans" panose="020B0606030504020204" pitchFamily="34" charset="0"/>
                          <a:ea typeface="Open Sans" panose="020B0606030504020204" pitchFamily="34" charset="0"/>
                          <a:cs typeface="Open Sans" panose="020B0606030504020204" pitchFamily="34" charset="0"/>
                        </a:rPr>
                        <a:t>n</a:t>
                      </a: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extLst>
                  <a:ext uri="{0D108BD9-81ED-4DB2-BD59-A6C34878D82A}">
                    <a16:rowId xmlns:a16="http://schemas.microsoft.com/office/drawing/2014/main" val="1497981267"/>
                  </a:ext>
                </a:extLst>
              </a:tr>
              <a:tr h="170523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51545" marR="51545" marT="0" marB="0">
                    <a:solidFill>
                      <a:srgbClr val="EFEDE3"/>
                    </a:solidFill>
                  </a:tcPr>
                </a:tc>
                <a:extLst>
                  <a:ext uri="{0D108BD9-81ED-4DB2-BD59-A6C34878D82A}">
                    <a16:rowId xmlns:a16="http://schemas.microsoft.com/office/drawing/2014/main" val="611293103"/>
                  </a:ext>
                </a:extLst>
              </a:tr>
              <a:tr h="1425241">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008930184"/>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51545" marR="51545"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3098050469"/>
                  </a:ext>
                </a:extLst>
              </a:tr>
              <a:tr h="1622664">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51545" marR="51545"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Date</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891819366"/>
                  </a:ext>
                </a:extLst>
              </a:tr>
              <a:tr h="3683461">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51545" marR="51545" marT="0" marB="0" anchor="ctr">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setter</a:t>
                      </a:r>
                    </a:p>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nchor="ctr">
                    <a:solidFill>
                      <a:srgbClr val="EFEDE3"/>
                    </a:solidFill>
                  </a:tcPr>
                </a:tc>
                <a:extLst>
                  <a:ext uri="{0D108BD9-81ED-4DB2-BD59-A6C34878D82A}">
                    <a16:rowId xmlns:a16="http://schemas.microsoft.com/office/drawing/2014/main" val="3791846254"/>
                  </a:ext>
                </a:extLst>
              </a:tr>
              <a:tr h="59416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setmaHoaDon(int 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HDXXX (XXX) là số thứ tự được phát sinh từ 1</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280613480"/>
                  </a:ext>
                </a:extLst>
              </a:tr>
              <a:tr h="368346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setNgayLap(Date 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Mặc định là ngày hiện hành</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4127886357"/>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2.3</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getMaHoaDon()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91345978"/>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getNgayLap()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1672291344"/>
                  </a:ext>
                </a:extLst>
              </a:tr>
              <a:tr h="3195618">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HoaDon(int maHoaDon, Date NgayLap)</a:t>
                      </a: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576235397"/>
                  </a:ext>
                </a:extLst>
              </a:tr>
              <a:tr h="443620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hóa thông tin hóa đơn</a:t>
                      </a:r>
                    </a:p>
                  </a:txBody>
                  <a:tcPr marL="51545" marR="51545" marT="0" marB="0">
                    <a:solidFill>
                      <a:srgbClr val="EFEDE3"/>
                    </a:solidFill>
                  </a:tcPr>
                </a:tc>
                <a:extLst>
                  <a:ext uri="{0D108BD9-81ED-4DB2-BD59-A6C34878D82A}">
                    <a16:rowId xmlns:a16="http://schemas.microsoft.com/office/drawing/2014/main" val="2081423391"/>
                  </a:ext>
                </a:extLst>
              </a:tr>
            </a:tbl>
          </a:graphicData>
        </a:graphic>
      </p:graphicFrame>
      <p:sp>
        <p:nvSpPr>
          <p:cNvPr id="6" name="TextBox 5">
            <a:extLst>
              <a:ext uri="{FF2B5EF4-FFF2-40B4-BE49-F238E27FC236}">
                <a16:creationId xmlns:a16="http://schemas.microsoft.com/office/drawing/2014/main" id="{BB6CA69F-D2CD-46B6-A9CA-F7CF72699ADE}"/>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36</a:t>
            </a:r>
          </a:p>
        </p:txBody>
      </p:sp>
    </p:spTree>
    <p:extLst>
      <p:ext uri="{BB962C8B-B14F-4D97-AF65-F5344CB8AC3E}">
        <p14:creationId xmlns:p14="http://schemas.microsoft.com/office/powerpoint/2010/main" val="900379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150371B-9447-49FC-BEC3-C3E5285CAF1B}"/>
              </a:ext>
            </a:extLst>
          </p:cNvPr>
          <p:cNvGraphicFramePr>
            <a:graphicFrameLocks noGrp="1"/>
          </p:cNvGraphicFramePr>
          <p:nvPr>
            <p:extLst>
              <p:ext uri="{D42A27DB-BD31-4B8C-83A1-F6EECF244321}">
                <p14:modId xmlns:p14="http://schemas.microsoft.com/office/powerpoint/2010/main" val="2639200933"/>
              </p:ext>
            </p:extLst>
          </p:nvPr>
        </p:nvGraphicFramePr>
        <p:xfrm>
          <a:off x="1" y="-6907446"/>
          <a:ext cx="12191999" cy="21313622"/>
        </p:xfrm>
        <a:graphic>
          <a:graphicData uri="http://schemas.openxmlformats.org/drawingml/2006/table">
            <a:tbl>
              <a:tblPr firstRow="1" firstCol="1" bandRow="1">
                <a:tableStyleId>{5940675A-B579-460E-94D1-54222C63F5DA}</a:tableStyleId>
              </a:tblPr>
              <a:tblGrid>
                <a:gridCol w="810131">
                  <a:extLst>
                    <a:ext uri="{9D8B030D-6E8A-4147-A177-3AD203B41FA5}">
                      <a16:colId xmlns:a16="http://schemas.microsoft.com/office/drawing/2014/main" val="1867145822"/>
                    </a:ext>
                  </a:extLst>
                </a:gridCol>
                <a:gridCol w="3703942">
                  <a:extLst>
                    <a:ext uri="{9D8B030D-6E8A-4147-A177-3AD203B41FA5}">
                      <a16:colId xmlns:a16="http://schemas.microsoft.com/office/drawing/2014/main" val="3073883330"/>
                    </a:ext>
                  </a:extLst>
                </a:gridCol>
                <a:gridCol w="1968113">
                  <a:extLst>
                    <a:ext uri="{9D8B030D-6E8A-4147-A177-3AD203B41FA5}">
                      <a16:colId xmlns:a16="http://schemas.microsoft.com/office/drawing/2014/main" val="327420214"/>
                    </a:ext>
                  </a:extLst>
                </a:gridCol>
                <a:gridCol w="3106641">
                  <a:extLst>
                    <a:ext uri="{9D8B030D-6E8A-4147-A177-3AD203B41FA5}">
                      <a16:colId xmlns:a16="http://schemas.microsoft.com/office/drawing/2014/main" val="865070135"/>
                    </a:ext>
                  </a:extLst>
                </a:gridCol>
                <a:gridCol w="2603172">
                  <a:extLst>
                    <a:ext uri="{9D8B030D-6E8A-4147-A177-3AD203B41FA5}">
                      <a16:colId xmlns:a16="http://schemas.microsoft.com/office/drawing/2014/main" val="4145255989"/>
                    </a:ext>
                  </a:extLst>
                </a:gridCol>
              </a:tblGrid>
              <a:tr h="729049">
                <a:tc gridSpan="5">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Mô hình lớp hoá đ</a:t>
                      </a:r>
                      <a:r>
                        <a:rPr lang="vi-VN" sz="3200">
                          <a:effectLst/>
                          <a:latin typeface="Open Sans" panose="020B0606030504020204" pitchFamily="34" charset="0"/>
                          <a:ea typeface="Open Sans" panose="020B0606030504020204" pitchFamily="34" charset="0"/>
                          <a:cs typeface="Open Sans" panose="020B0606030504020204" pitchFamily="34" charset="0"/>
                        </a:rPr>
                        <a:t>ơ</a:t>
                      </a:r>
                      <a:r>
                        <a:rPr lang="en-US" sz="3200">
                          <a:effectLst/>
                          <a:latin typeface="Open Sans" panose="020B0606030504020204" pitchFamily="34" charset="0"/>
                          <a:ea typeface="Open Sans" panose="020B0606030504020204" pitchFamily="34" charset="0"/>
                          <a:cs typeface="Open Sans" panose="020B0606030504020204" pitchFamily="34" charset="0"/>
                        </a:rPr>
                        <a:t>n</a:t>
                      </a: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extLst>
                  <a:ext uri="{0D108BD9-81ED-4DB2-BD59-A6C34878D82A}">
                    <a16:rowId xmlns:a16="http://schemas.microsoft.com/office/drawing/2014/main" val="1497981267"/>
                  </a:ext>
                </a:extLst>
              </a:tr>
              <a:tr h="170523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51545" marR="51545" marT="0" marB="0">
                    <a:solidFill>
                      <a:srgbClr val="EFEDE3"/>
                    </a:solidFill>
                  </a:tcPr>
                </a:tc>
                <a:extLst>
                  <a:ext uri="{0D108BD9-81ED-4DB2-BD59-A6C34878D82A}">
                    <a16:rowId xmlns:a16="http://schemas.microsoft.com/office/drawing/2014/main" val="611293103"/>
                  </a:ext>
                </a:extLst>
              </a:tr>
              <a:tr h="1425241">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008930184"/>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51545" marR="51545"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3098050469"/>
                  </a:ext>
                </a:extLst>
              </a:tr>
              <a:tr h="1622664">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51545" marR="51545"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Date</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891819366"/>
                  </a:ext>
                </a:extLst>
              </a:tr>
              <a:tr h="274619">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51545" marR="51545"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setter</a:t>
                      </a:r>
                    </a:p>
                  </a:txBody>
                  <a:tcPr marL="51545" marR="51545" marT="0" marB="0">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extLst>
                  <a:ext uri="{0D108BD9-81ED-4DB2-BD59-A6C34878D82A}">
                    <a16:rowId xmlns:a16="http://schemas.microsoft.com/office/drawing/2014/main" val="3791846254"/>
                  </a:ext>
                </a:extLst>
              </a:tr>
              <a:tr h="2334299">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setmaHoaDon(int 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là số thứ tự được phát sinh từ 1</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280613480"/>
                  </a:ext>
                </a:extLst>
              </a:tr>
              <a:tr h="147814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setNgayLap(Date 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Mặc định là ngày hiện hành</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4127886357"/>
                  </a:ext>
                </a:extLst>
              </a:tr>
              <a:tr h="883145">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2.3</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getMaHoaDon()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91345978"/>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getNgayLap()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1672291344"/>
                  </a:ext>
                </a:extLst>
              </a:tr>
              <a:tr h="3195618">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HoaDon(int maHoaDon, Date NgayLap)</a:t>
                      </a: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576235397"/>
                  </a:ext>
                </a:extLst>
              </a:tr>
              <a:tr h="443620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hóa thông tin hóa đơn</a:t>
                      </a:r>
                    </a:p>
                  </a:txBody>
                  <a:tcPr marL="51545" marR="51545" marT="0" marB="0">
                    <a:solidFill>
                      <a:srgbClr val="EFEDE3"/>
                    </a:solidFill>
                  </a:tcPr>
                </a:tc>
                <a:extLst>
                  <a:ext uri="{0D108BD9-81ED-4DB2-BD59-A6C34878D82A}">
                    <a16:rowId xmlns:a16="http://schemas.microsoft.com/office/drawing/2014/main" val="2081423391"/>
                  </a:ext>
                </a:extLst>
              </a:tr>
            </a:tbl>
          </a:graphicData>
        </a:graphic>
      </p:graphicFrame>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16DF574-550E-4650-BEE0-4FA5D9D972E8}"/>
              </a:ext>
            </a:extLst>
          </p:cNvPr>
          <p:cNvSpPr/>
          <p:nvPr/>
        </p:nvSpPr>
        <p:spPr>
          <a:xfrm>
            <a:off x="-1828801"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57121D7-89F4-425C-9E5A-87CE249ABCB9}"/>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37</a:t>
            </a:r>
          </a:p>
        </p:txBody>
      </p:sp>
    </p:spTree>
    <p:extLst>
      <p:ext uri="{BB962C8B-B14F-4D97-AF65-F5344CB8AC3E}">
        <p14:creationId xmlns:p14="http://schemas.microsoft.com/office/powerpoint/2010/main" val="244742909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150371B-9447-49FC-BEC3-C3E5285CAF1B}"/>
              </a:ext>
            </a:extLst>
          </p:cNvPr>
          <p:cNvGraphicFramePr>
            <a:graphicFrameLocks noGrp="1"/>
          </p:cNvGraphicFramePr>
          <p:nvPr>
            <p:extLst>
              <p:ext uri="{D42A27DB-BD31-4B8C-83A1-F6EECF244321}">
                <p14:modId xmlns:p14="http://schemas.microsoft.com/office/powerpoint/2010/main" val="158370752"/>
              </p:ext>
            </p:extLst>
          </p:nvPr>
        </p:nvGraphicFramePr>
        <p:xfrm>
          <a:off x="1" y="-13752007"/>
          <a:ext cx="12191999" cy="21313622"/>
        </p:xfrm>
        <a:graphic>
          <a:graphicData uri="http://schemas.openxmlformats.org/drawingml/2006/table">
            <a:tbl>
              <a:tblPr firstRow="1" firstCol="1" bandRow="1">
                <a:tableStyleId>{5940675A-B579-460E-94D1-54222C63F5DA}</a:tableStyleId>
              </a:tblPr>
              <a:tblGrid>
                <a:gridCol w="810131">
                  <a:extLst>
                    <a:ext uri="{9D8B030D-6E8A-4147-A177-3AD203B41FA5}">
                      <a16:colId xmlns:a16="http://schemas.microsoft.com/office/drawing/2014/main" val="1867145822"/>
                    </a:ext>
                  </a:extLst>
                </a:gridCol>
                <a:gridCol w="3703942">
                  <a:extLst>
                    <a:ext uri="{9D8B030D-6E8A-4147-A177-3AD203B41FA5}">
                      <a16:colId xmlns:a16="http://schemas.microsoft.com/office/drawing/2014/main" val="3073883330"/>
                    </a:ext>
                  </a:extLst>
                </a:gridCol>
                <a:gridCol w="1968113">
                  <a:extLst>
                    <a:ext uri="{9D8B030D-6E8A-4147-A177-3AD203B41FA5}">
                      <a16:colId xmlns:a16="http://schemas.microsoft.com/office/drawing/2014/main" val="327420214"/>
                    </a:ext>
                  </a:extLst>
                </a:gridCol>
                <a:gridCol w="3106641">
                  <a:extLst>
                    <a:ext uri="{9D8B030D-6E8A-4147-A177-3AD203B41FA5}">
                      <a16:colId xmlns:a16="http://schemas.microsoft.com/office/drawing/2014/main" val="865070135"/>
                    </a:ext>
                  </a:extLst>
                </a:gridCol>
                <a:gridCol w="2603172">
                  <a:extLst>
                    <a:ext uri="{9D8B030D-6E8A-4147-A177-3AD203B41FA5}">
                      <a16:colId xmlns:a16="http://schemas.microsoft.com/office/drawing/2014/main" val="4145255989"/>
                    </a:ext>
                  </a:extLst>
                </a:gridCol>
              </a:tblGrid>
              <a:tr h="729049">
                <a:tc gridSpan="5">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Mô hình lớp hoá đ</a:t>
                      </a:r>
                      <a:r>
                        <a:rPr lang="vi-VN" sz="3200">
                          <a:effectLst/>
                          <a:latin typeface="Open Sans" panose="020B0606030504020204" pitchFamily="34" charset="0"/>
                          <a:ea typeface="Open Sans" panose="020B0606030504020204" pitchFamily="34" charset="0"/>
                          <a:cs typeface="Open Sans" panose="020B0606030504020204" pitchFamily="34" charset="0"/>
                        </a:rPr>
                        <a:t>ơ</a:t>
                      </a:r>
                      <a:r>
                        <a:rPr lang="en-US" sz="3200">
                          <a:effectLst/>
                          <a:latin typeface="Open Sans" panose="020B0606030504020204" pitchFamily="34" charset="0"/>
                          <a:ea typeface="Open Sans" panose="020B0606030504020204" pitchFamily="34" charset="0"/>
                          <a:cs typeface="Open Sans" panose="020B0606030504020204" pitchFamily="34" charset="0"/>
                        </a:rPr>
                        <a:t>n</a:t>
                      </a: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extLst>
                  <a:ext uri="{0D108BD9-81ED-4DB2-BD59-A6C34878D82A}">
                    <a16:rowId xmlns:a16="http://schemas.microsoft.com/office/drawing/2014/main" val="1497981267"/>
                  </a:ext>
                </a:extLst>
              </a:tr>
              <a:tr h="170523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51545" marR="51545" marT="0" marB="0">
                    <a:solidFill>
                      <a:srgbClr val="EFEDE3"/>
                    </a:solidFill>
                  </a:tcPr>
                </a:tc>
                <a:extLst>
                  <a:ext uri="{0D108BD9-81ED-4DB2-BD59-A6C34878D82A}">
                    <a16:rowId xmlns:a16="http://schemas.microsoft.com/office/drawing/2014/main" val="611293103"/>
                  </a:ext>
                </a:extLst>
              </a:tr>
              <a:tr h="1425241">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008930184"/>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51545" marR="51545"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3098050469"/>
                  </a:ext>
                </a:extLst>
              </a:tr>
              <a:tr h="1622664">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51545" marR="51545"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Date</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891819366"/>
                  </a:ext>
                </a:extLst>
              </a:tr>
              <a:tr h="274619">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51545" marR="51545"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setter</a:t>
                      </a:r>
                    </a:p>
                  </a:txBody>
                  <a:tcPr marL="51545" marR="51545" marT="0" marB="0">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extLst>
                  <a:ext uri="{0D108BD9-81ED-4DB2-BD59-A6C34878D82A}">
                    <a16:rowId xmlns:a16="http://schemas.microsoft.com/office/drawing/2014/main" val="3791846254"/>
                  </a:ext>
                </a:extLst>
              </a:tr>
              <a:tr h="2334299">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setmaHoaDon(int 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51545" marR="51545"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là số thứ tự được phát sinh từ 1</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280613480"/>
                  </a:ext>
                </a:extLst>
              </a:tr>
              <a:tr h="147814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setNgayLap(Date 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Mặc định là ngày hiện hành</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4127886357"/>
                  </a:ext>
                </a:extLst>
              </a:tr>
              <a:tr h="883145">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2.3</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getMaHoaDon()</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91345978"/>
                  </a:ext>
                </a:extLst>
              </a:tr>
              <a:tr h="1425241">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getNgayLap()</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40005">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1672291344"/>
                  </a:ext>
                </a:extLst>
              </a:tr>
              <a:tr h="3195618">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HoaDon(int maHoaDon, Date NgayLap)</a:t>
                      </a: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extLst>
                  <a:ext uri="{0D108BD9-81ED-4DB2-BD59-A6C34878D82A}">
                    <a16:rowId xmlns:a16="http://schemas.microsoft.com/office/drawing/2014/main" val="2576235397"/>
                  </a:ext>
                </a:extLst>
              </a:tr>
              <a:tr h="443620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51545" marR="51545"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51545" marR="51545"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51545" marR="51545"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51545" marR="51545"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hóa thông tin hóa đơn</a:t>
                      </a:r>
                    </a:p>
                  </a:txBody>
                  <a:tcPr marL="51545" marR="51545" marT="0" marB="0">
                    <a:solidFill>
                      <a:srgbClr val="EFEDE3"/>
                    </a:solidFill>
                  </a:tcPr>
                </a:tc>
                <a:extLst>
                  <a:ext uri="{0D108BD9-81ED-4DB2-BD59-A6C34878D82A}">
                    <a16:rowId xmlns:a16="http://schemas.microsoft.com/office/drawing/2014/main" val="2081423391"/>
                  </a:ext>
                </a:extLst>
              </a:tr>
            </a:tbl>
          </a:graphicData>
        </a:graphic>
      </p:graphicFrame>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16DF574-550E-4650-BEE0-4FA5D9D972E8}"/>
              </a:ext>
            </a:extLst>
          </p:cNvPr>
          <p:cNvSpPr/>
          <p:nvPr/>
        </p:nvSpPr>
        <p:spPr>
          <a:xfrm>
            <a:off x="-1828801"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9E603E-7053-4CA9-B4B9-261E5939049D}"/>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38</a:t>
            </a:r>
          </a:p>
        </p:txBody>
      </p:sp>
    </p:spTree>
    <p:extLst>
      <p:ext uri="{BB962C8B-B14F-4D97-AF65-F5344CB8AC3E}">
        <p14:creationId xmlns:p14="http://schemas.microsoft.com/office/powerpoint/2010/main" val="31986631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2161-673A-4170-A0C5-80490A21C262}"/>
              </a:ext>
            </a:extLst>
          </p:cNvPr>
          <p:cNvSpPr>
            <a:spLocks noGrp="1"/>
          </p:cNvSpPr>
          <p:nvPr>
            <p:ph type="title"/>
          </p:nvPr>
        </p:nvSpPr>
        <p:spPr>
          <a:xfrm>
            <a:off x="792480" y="302259"/>
            <a:ext cx="7081520" cy="6555741"/>
          </a:xfrm>
        </p:spPr>
        <p:txBody>
          <a:bodyPr>
            <a:normAutofit fontScale="90000"/>
          </a:bodyPr>
          <a:lstStyle/>
          <a:p>
            <a:pPr>
              <a:spcBef>
                <a:spcPts val="1200"/>
              </a:spcBef>
            </a:pPr>
            <a:r>
              <a:rPr lang="en-US" b="1">
                <a:latin typeface="Open Sans" panose="020B0606030504020204" pitchFamily="34" charset="0"/>
                <a:ea typeface="Open Sans" panose="020B0606030504020204" pitchFamily="34" charset="0"/>
                <a:cs typeface="Open Sans" panose="020B0606030504020204" pitchFamily="34" charset="0"/>
              </a:rPr>
              <a:t>Nội dung:</a:t>
            </a:r>
            <a:r>
              <a:rPr lang="en-US" sz="3200">
                <a:latin typeface="Open Sans" panose="020B0606030504020204" pitchFamily="34" charset="0"/>
                <a:ea typeface="Open Sans" panose="020B0606030504020204" pitchFamily="34" charset="0"/>
                <a:cs typeface="Open Sans" panose="020B0606030504020204" pitchFamily="34" charset="0"/>
              </a:rPr>
              <a:t/>
            </a:r>
            <a:br>
              <a:rPr lang="en-US" sz="32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1. Giới thiệu đề tài</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1.1 Tổng quan</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1.2 Mục tiêu</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1.3 Yêu cầu chức năng</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1.4 Yêu cầu phi chức năng</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2. Phân tích</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2.1 Use Case tổng quát</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2.2 Đặc tả Use Case</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2.3 Activity, Sequence</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
            </a:r>
            <a:br>
              <a:rPr lang="en-US" sz="3600">
                <a:latin typeface="Open Sans" panose="020B0606030504020204" pitchFamily="34" charset="0"/>
                <a:ea typeface="Open Sans" panose="020B0606030504020204" pitchFamily="34" charset="0"/>
                <a:cs typeface="Open Sans" panose="020B0606030504020204" pitchFamily="34" charset="0"/>
              </a:rPr>
            </a:br>
            <a:r>
              <a:rPr lang="en-US">
                <a:latin typeface="Open Sans" panose="020B0606030504020204" pitchFamily="34" charset="0"/>
                <a:ea typeface="Open Sans" panose="020B0606030504020204" pitchFamily="34" charset="0"/>
                <a:cs typeface="Open Sans" panose="020B0606030504020204" pitchFamily="34" charset="0"/>
              </a:rPr>
              <a:t/>
            </a:r>
            <a:br>
              <a:rPr lang="en-US">
                <a:latin typeface="Open Sans" panose="020B0606030504020204" pitchFamily="34" charset="0"/>
                <a:ea typeface="Open Sans" panose="020B0606030504020204" pitchFamily="34" charset="0"/>
                <a:cs typeface="Open Sans" panose="020B0606030504020204" pitchFamily="34" charset="0"/>
              </a:rPr>
            </a:b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3E820CFA-7E31-4ED6-ADA7-9ED257A1019A}"/>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4</a:t>
            </a:r>
          </a:p>
        </p:txBody>
      </p:sp>
      <p:sp>
        <p:nvSpPr>
          <p:cNvPr id="5" name="Title 1">
            <a:extLst>
              <a:ext uri="{FF2B5EF4-FFF2-40B4-BE49-F238E27FC236}">
                <a16:creationId xmlns:a16="http://schemas.microsoft.com/office/drawing/2014/main" id="{351E0819-F8D1-419A-9D1D-1E5BCE29027A}"/>
              </a:ext>
            </a:extLst>
          </p:cNvPr>
          <p:cNvSpPr txBox="1">
            <a:spLocks/>
          </p:cNvSpPr>
          <p:nvPr/>
        </p:nvSpPr>
        <p:spPr>
          <a:xfrm>
            <a:off x="6277337" y="361450"/>
            <a:ext cx="5914663" cy="6555741"/>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spcBef>
                <a:spcPts val="1200"/>
              </a:spcBef>
            </a:pPr>
            <a:r>
              <a:rPr lang="en-US" sz="3200">
                <a:latin typeface="Open Sans" panose="020B0606030504020204" pitchFamily="34" charset="0"/>
                <a:ea typeface="Open Sans" panose="020B0606030504020204" pitchFamily="34" charset="0"/>
                <a:cs typeface="Open Sans" panose="020B0606030504020204" pitchFamily="34" charset="0"/>
              </a:rPr>
              <a:t/>
            </a:r>
            <a:br>
              <a:rPr lang="en-US" sz="3200">
                <a:latin typeface="Open Sans" panose="020B0606030504020204" pitchFamily="34" charset="0"/>
                <a:ea typeface="Open Sans" panose="020B0606030504020204" pitchFamily="34" charset="0"/>
                <a:cs typeface="Open Sans" panose="020B0606030504020204" pitchFamily="34" charset="0"/>
              </a:rPr>
            </a:br>
            <a:r>
              <a:rPr lang="en-US" sz="3200">
                <a:latin typeface="Open Sans" panose="020B0606030504020204" pitchFamily="34" charset="0"/>
                <a:ea typeface="Open Sans" panose="020B0606030504020204" pitchFamily="34" charset="0"/>
                <a:cs typeface="Open Sans" panose="020B0606030504020204" pitchFamily="34" charset="0"/>
              </a:rPr>
              <a:t>3. Mô hình lớp – Thực thể</a:t>
            </a:r>
            <a:br>
              <a:rPr lang="en-US" sz="3200">
                <a:latin typeface="Open Sans" panose="020B0606030504020204" pitchFamily="34" charset="0"/>
                <a:ea typeface="Open Sans" panose="020B0606030504020204" pitchFamily="34" charset="0"/>
                <a:cs typeface="Open Sans" panose="020B0606030504020204" pitchFamily="34" charset="0"/>
              </a:rPr>
            </a:br>
            <a:r>
              <a:rPr lang="en-US" sz="3200">
                <a:latin typeface="Open Sans" panose="020B0606030504020204" pitchFamily="34" charset="0"/>
                <a:ea typeface="Open Sans" panose="020B0606030504020204" pitchFamily="34" charset="0"/>
                <a:cs typeface="Open Sans" panose="020B0606030504020204" pitchFamily="34" charset="0"/>
              </a:rPr>
              <a:t>4. Mô hình lớp – Tổng quát</a:t>
            </a:r>
            <a:br>
              <a:rPr lang="en-US" sz="3200">
                <a:latin typeface="Open Sans" panose="020B0606030504020204" pitchFamily="34" charset="0"/>
                <a:ea typeface="Open Sans" panose="020B0606030504020204" pitchFamily="34" charset="0"/>
                <a:cs typeface="Open Sans" panose="020B0606030504020204" pitchFamily="34" charset="0"/>
              </a:rPr>
            </a:br>
            <a:r>
              <a:rPr lang="en-US" sz="3200">
                <a:latin typeface="Open Sans" panose="020B0606030504020204" pitchFamily="34" charset="0"/>
                <a:ea typeface="Open Sans" panose="020B0606030504020204" pitchFamily="34" charset="0"/>
                <a:cs typeface="Open Sans" panose="020B0606030504020204" pitchFamily="34" charset="0"/>
              </a:rPr>
              <a:t>5. Luồng màn hình</a:t>
            </a:r>
          </a:p>
          <a:p>
            <a:pPr>
              <a:spcBef>
                <a:spcPts val="0"/>
              </a:spcBef>
            </a:pPr>
            <a:r>
              <a:rPr lang="en-US" sz="3200">
                <a:latin typeface="Open Sans" panose="020B0606030504020204" pitchFamily="34" charset="0"/>
                <a:ea typeface="Open Sans" panose="020B0606030504020204" pitchFamily="34" charset="0"/>
                <a:cs typeface="Open Sans" panose="020B0606030504020204" pitchFamily="34" charset="0"/>
              </a:rPr>
              <a:t>6. Hạn chế &amp; h</a:t>
            </a:r>
            <a:r>
              <a:rPr lang="vi-VN" sz="3200">
                <a:latin typeface="Open Sans" panose="020B0606030504020204" pitchFamily="34" charset="0"/>
                <a:ea typeface="Open Sans" panose="020B0606030504020204" pitchFamily="34" charset="0"/>
                <a:cs typeface="Open Sans" panose="020B0606030504020204" pitchFamily="34" charset="0"/>
              </a:rPr>
              <a:t>ư</a:t>
            </a:r>
            <a:r>
              <a:rPr lang="en-US" sz="3200">
                <a:latin typeface="Open Sans" panose="020B0606030504020204" pitchFamily="34" charset="0"/>
                <a:ea typeface="Open Sans" panose="020B0606030504020204" pitchFamily="34" charset="0"/>
                <a:cs typeface="Open Sans" panose="020B0606030504020204" pitchFamily="34" charset="0"/>
              </a:rPr>
              <a:t>ớng phát triển</a:t>
            </a:r>
          </a:p>
        </p:txBody>
      </p:sp>
    </p:spTree>
    <p:extLst>
      <p:ext uri="{BB962C8B-B14F-4D97-AF65-F5344CB8AC3E}">
        <p14:creationId xmlns:p14="http://schemas.microsoft.com/office/powerpoint/2010/main" val="2965519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2710005208"/>
              </p:ext>
            </p:extLst>
          </p:nvPr>
        </p:nvGraphicFramePr>
        <p:xfrm>
          <a:off x="-4" y="0"/>
          <a:ext cx="12192000" cy="98908108"/>
        </p:xfrm>
        <a:graphic>
          <a:graphicData uri="http://schemas.openxmlformats.org/drawingml/2006/table">
            <a:tbl>
              <a:tblPr firstRow="1" firstCol="1" bandRow="1">
                <a:tableStyleId>{5940675A-B579-460E-94D1-54222C63F5DA}</a:tableStyleId>
              </a:tblPr>
              <a:tblGrid>
                <a:gridCol w="810131">
                  <a:extLst>
                    <a:ext uri="{9D8B030D-6E8A-4147-A177-3AD203B41FA5}">
                      <a16:colId xmlns:a16="http://schemas.microsoft.com/office/drawing/2014/main" val="1430632918"/>
                    </a:ext>
                  </a:extLst>
                </a:gridCol>
                <a:gridCol w="3703941">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2848102">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35796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79752844"/>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CE89181-E092-414A-A391-1F43405B0C5A}"/>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39</a:t>
            </a:r>
          </a:p>
        </p:txBody>
      </p:sp>
    </p:spTree>
    <p:extLst>
      <p:ext uri="{BB962C8B-B14F-4D97-AF65-F5344CB8AC3E}">
        <p14:creationId xmlns:p14="http://schemas.microsoft.com/office/powerpoint/2010/main" val="9734392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3607772318"/>
              </p:ext>
            </p:extLst>
          </p:nvPr>
        </p:nvGraphicFramePr>
        <p:xfrm>
          <a:off x="-4" y="-7178040"/>
          <a:ext cx="12192000" cy="98908108"/>
        </p:xfrm>
        <a:graphic>
          <a:graphicData uri="http://schemas.openxmlformats.org/drawingml/2006/table">
            <a:tbl>
              <a:tblPr firstRow="1" firstCol="1" bandRow="1">
                <a:tableStyleId>{5940675A-B579-460E-94D1-54222C63F5DA}</a:tableStyleId>
              </a:tblPr>
              <a:tblGrid>
                <a:gridCol w="1017274">
                  <a:extLst>
                    <a:ext uri="{9D8B030D-6E8A-4147-A177-3AD203B41FA5}">
                      <a16:colId xmlns:a16="http://schemas.microsoft.com/office/drawing/2014/main" val="1430632918"/>
                    </a:ext>
                  </a:extLst>
                </a:gridCol>
                <a:gridCol w="349679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2848102">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35796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79752844"/>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4A4D42-26A7-448D-A52E-53138D5CE328}"/>
              </a:ext>
            </a:extLst>
          </p:cNvPr>
          <p:cNvSpPr txBox="1"/>
          <p:nvPr/>
        </p:nvSpPr>
        <p:spPr>
          <a:xfrm>
            <a:off x="1055922" y="6396335"/>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40</a:t>
            </a:r>
          </a:p>
        </p:txBody>
      </p:sp>
    </p:spTree>
    <p:extLst>
      <p:ext uri="{BB962C8B-B14F-4D97-AF65-F5344CB8AC3E}">
        <p14:creationId xmlns:p14="http://schemas.microsoft.com/office/powerpoint/2010/main" val="82798835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2241114174"/>
              </p:ext>
            </p:extLst>
          </p:nvPr>
        </p:nvGraphicFramePr>
        <p:xfrm>
          <a:off x="-4" y="-14813280"/>
          <a:ext cx="12192000" cy="103781098"/>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698296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31774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4A2779-C142-415D-A948-89EBDFB43407}"/>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41</a:t>
            </a:r>
          </a:p>
        </p:txBody>
      </p:sp>
    </p:spTree>
    <p:extLst>
      <p:ext uri="{BB962C8B-B14F-4D97-AF65-F5344CB8AC3E}">
        <p14:creationId xmlns:p14="http://schemas.microsoft.com/office/powerpoint/2010/main" val="321104293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2666040622"/>
              </p:ext>
            </p:extLst>
          </p:nvPr>
        </p:nvGraphicFramePr>
        <p:xfrm>
          <a:off x="-4" y="-16219170"/>
          <a:ext cx="12192000" cy="93202506"/>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856107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AC11D4-B5C0-4097-95AE-BE0DF9CA5F01}"/>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42</a:t>
            </a:r>
          </a:p>
        </p:txBody>
      </p:sp>
    </p:spTree>
    <p:extLst>
      <p:ext uri="{BB962C8B-B14F-4D97-AF65-F5344CB8AC3E}">
        <p14:creationId xmlns:p14="http://schemas.microsoft.com/office/powerpoint/2010/main" val="236421681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3852309973"/>
              </p:ext>
            </p:extLst>
          </p:nvPr>
        </p:nvGraphicFramePr>
        <p:xfrm>
          <a:off x="-4" y="-26346150"/>
          <a:ext cx="12192000" cy="93202506"/>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856107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37704E-F0C2-4BB9-B4B6-67E021197816}"/>
              </a:ext>
            </a:extLst>
          </p:cNvPr>
          <p:cNvSpPr txBox="1"/>
          <p:nvPr/>
        </p:nvSpPr>
        <p:spPr>
          <a:xfrm>
            <a:off x="610594" y="6378122"/>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43</a:t>
            </a:r>
          </a:p>
        </p:txBody>
      </p:sp>
    </p:spTree>
    <p:extLst>
      <p:ext uri="{BB962C8B-B14F-4D97-AF65-F5344CB8AC3E}">
        <p14:creationId xmlns:p14="http://schemas.microsoft.com/office/powerpoint/2010/main" val="3711761209"/>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3187543959"/>
              </p:ext>
            </p:extLst>
          </p:nvPr>
        </p:nvGraphicFramePr>
        <p:xfrm>
          <a:off x="-4" y="-33649920"/>
          <a:ext cx="12192000" cy="92928694"/>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69634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856107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0A55B4-9BBD-495A-932B-11486CF54836}"/>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44</a:t>
            </a:r>
          </a:p>
        </p:txBody>
      </p:sp>
    </p:spTree>
    <p:extLst>
      <p:ext uri="{BB962C8B-B14F-4D97-AF65-F5344CB8AC3E}">
        <p14:creationId xmlns:p14="http://schemas.microsoft.com/office/powerpoint/2010/main" val="13081970"/>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3774243046"/>
              </p:ext>
            </p:extLst>
          </p:nvPr>
        </p:nvGraphicFramePr>
        <p:xfrm>
          <a:off x="-4" y="-40599360"/>
          <a:ext cx="12192000" cy="92928694"/>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69634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174785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28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856107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9CE7F89-9965-4384-92A1-7C2831584BC6}"/>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45</a:t>
            </a:r>
          </a:p>
        </p:txBody>
      </p:sp>
    </p:spTree>
    <p:extLst>
      <p:ext uri="{BB962C8B-B14F-4D97-AF65-F5344CB8AC3E}">
        <p14:creationId xmlns:p14="http://schemas.microsoft.com/office/powerpoint/2010/main" val="429064081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4271185995"/>
              </p:ext>
            </p:extLst>
          </p:nvPr>
        </p:nvGraphicFramePr>
        <p:xfrm>
          <a:off x="-4" y="-48817530"/>
          <a:ext cx="12192000" cy="83853274"/>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69634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826389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28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72288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1019556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39AF1D-8308-4050-951E-5653EBF94C57}"/>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46</a:t>
            </a:r>
          </a:p>
        </p:txBody>
      </p:sp>
    </p:spTree>
    <p:extLst>
      <p:ext uri="{BB962C8B-B14F-4D97-AF65-F5344CB8AC3E}">
        <p14:creationId xmlns:p14="http://schemas.microsoft.com/office/powerpoint/2010/main" val="255677065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2830063245"/>
              </p:ext>
            </p:extLst>
          </p:nvPr>
        </p:nvGraphicFramePr>
        <p:xfrm>
          <a:off x="-4" y="-60007500"/>
          <a:ext cx="12192000" cy="85035898"/>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69634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826389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28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72288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3299206">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1019556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FFB9EF-3201-4592-AAF4-15DB2913C6B9}"/>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47</a:t>
            </a:r>
          </a:p>
        </p:txBody>
      </p:sp>
    </p:spTree>
    <p:extLst>
      <p:ext uri="{BB962C8B-B14F-4D97-AF65-F5344CB8AC3E}">
        <p14:creationId xmlns:p14="http://schemas.microsoft.com/office/powerpoint/2010/main" val="10764530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3693161177"/>
              </p:ext>
            </p:extLst>
          </p:nvPr>
        </p:nvGraphicFramePr>
        <p:xfrm>
          <a:off x="-4" y="-66911220"/>
          <a:ext cx="12192000" cy="85035898"/>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69634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826389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28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72288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3299206">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10933176">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1019556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8F183E7-3745-4DD5-8237-4124D89D3B83}"/>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48</a:t>
            </a:r>
          </a:p>
        </p:txBody>
      </p:sp>
    </p:spTree>
    <p:extLst>
      <p:ext uri="{BB962C8B-B14F-4D97-AF65-F5344CB8AC3E}">
        <p14:creationId xmlns:p14="http://schemas.microsoft.com/office/powerpoint/2010/main" val="179418450"/>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3D86-E728-4E54-9D1A-47F2BEEDBA2E}"/>
              </a:ext>
            </a:extLst>
          </p:cNvPr>
          <p:cNvSpPr>
            <a:spLocks noGrp="1"/>
          </p:cNvSpPr>
          <p:nvPr>
            <p:ph idx="1"/>
          </p:nvPr>
        </p:nvSpPr>
        <p:spPr>
          <a:xfrm>
            <a:off x="1371600" y="1431636"/>
            <a:ext cx="9601200" cy="4435764"/>
          </a:xfrm>
        </p:spPr>
        <p:txBody>
          <a:bodyPr>
            <a:normAutofit/>
          </a:bodyPr>
          <a:lstStyle/>
          <a:p>
            <a:pPr marL="0" indent="0" algn="just">
              <a:buNone/>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Cửa hàng bán xe máy cần phải dùng phần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mềm quản lý bán hàng để tăng năng suất</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hiệu quả khi xử lý các thông tin khổng lồ,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phức tạp, trong các hoạt động quản lý,...</a:t>
            </a:r>
            <a:endPar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10000"/>
              </a:lnSpc>
              <a:spcBef>
                <a:spcPts val="2400"/>
              </a:spcBef>
              <a:buNone/>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Ngoài ra còn giúp: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Giảm nhẹ sức lao động</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t</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iết kiệm thời gian tìm kiếm thông tin</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l</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à</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m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hẹp không gian lưu trữ.</a:t>
            </a:r>
            <a:endParaRPr lang="en-US" sz="3200"/>
          </a:p>
        </p:txBody>
      </p:sp>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5</a:t>
            </a:r>
          </a:p>
        </p:txBody>
      </p:sp>
      <p:sp>
        <p:nvSpPr>
          <p:cNvPr id="8" name="Title 1">
            <a:extLst>
              <a:ext uri="{FF2B5EF4-FFF2-40B4-BE49-F238E27FC236}">
                <a16:creationId xmlns:a16="http://schemas.microsoft.com/office/drawing/2014/main" id="{845CA258-E679-4BD8-92FC-628CC0590830}"/>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1.1 Tổng quan</a:t>
            </a:r>
            <a:endParaRPr lang="en-US"/>
          </a:p>
        </p:txBody>
      </p:sp>
    </p:spTree>
    <p:extLst>
      <p:ext uri="{BB962C8B-B14F-4D97-AF65-F5344CB8AC3E}">
        <p14:creationId xmlns:p14="http://schemas.microsoft.com/office/powerpoint/2010/main" val="3228080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0D8AFF8-D00D-482B-82B6-35D1AFB98172}"/>
              </a:ext>
            </a:extLst>
          </p:cNvPr>
          <p:cNvGraphicFramePr>
            <a:graphicFrameLocks noGrp="1"/>
          </p:cNvGraphicFramePr>
          <p:nvPr>
            <p:extLst>
              <p:ext uri="{D42A27DB-BD31-4B8C-83A1-F6EECF244321}">
                <p14:modId xmlns:p14="http://schemas.microsoft.com/office/powerpoint/2010/main" val="3993504057"/>
              </p:ext>
            </p:extLst>
          </p:nvPr>
        </p:nvGraphicFramePr>
        <p:xfrm>
          <a:off x="-4" y="-73723500"/>
          <a:ext cx="12192000" cy="80915002"/>
        </p:xfrm>
        <a:graphic>
          <a:graphicData uri="http://schemas.openxmlformats.org/drawingml/2006/table">
            <a:tbl>
              <a:tblPr firstRow="1" firstCol="1" bandRow="1">
                <a:tableStyleId>{5940675A-B579-460E-94D1-54222C63F5DA}</a:tableStyleId>
              </a:tblPr>
              <a:tblGrid>
                <a:gridCol w="1268734">
                  <a:extLst>
                    <a:ext uri="{9D8B030D-6E8A-4147-A177-3AD203B41FA5}">
                      <a16:colId xmlns:a16="http://schemas.microsoft.com/office/drawing/2014/main" val="1430632918"/>
                    </a:ext>
                  </a:extLst>
                </a:gridCol>
                <a:gridCol w="3245338">
                  <a:extLst>
                    <a:ext uri="{9D8B030D-6E8A-4147-A177-3AD203B41FA5}">
                      <a16:colId xmlns:a16="http://schemas.microsoft.com/office/drawing/2014/main" val="699481184"/>
                    </a:ext>
                  </a:extLst>
                </a:gridCol>
                <a:gridCol w="1968109">
                  <a:extLst>
                    <a:ext uri="{9D8B030D-6E8A-4147-A177-3AD203B41FA5}">
                      <a16:colId xmlns:a16="http://schemas.microsoft.com/office/drawing/2014/main" val="1237147338"/>
                    </a:ext>
                  </a:extLst>
                </a:gridCol>
                <a:gridCol w="3106647">
                  <a:extLst>
                    <a:ext uri="{9D8B030D-6E8A-4147-A177-3AD203B41FA5}">
                      <a16:colId xmlns:a16="http://schemas.microsoft.com/office/drawing/2014/main" val="3619157773"/>
                    </a:ext>
                  </a:extLst>
                </a:gridCol>
                <a:gridCol w="2603172">
                  <a:extLst>
                    <a:ext uri="{9D8B030D-6E8A-4147-A177-3AD203B41FA5}">
                      <a16:colId xmlns:a16="http://schemas.microsoft.com/office/drawing/2014/main" val="2222626816"/>
                    </a:ext>
                  </a:extLst>
                </a:gridCol>
              </a:tblGrid>
              <a:tr h="148590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Công việc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Kiểu dữ liệu</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Ràng buộc</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Ghi chú</a:t>
                      </a:r>
                    </a:p>
                  </a:txBody>
                  <a:tcPr marL="15339" marR="15339" marT="0" marB="0">
                    <a:solidFill>
                      <a:srgbClr val="EFEDE3"/>
                    </a:solidFill>
                  </a:tcPr>
                </a:tc>
                <a:extLst>
                  <a:ext uri="{0D108BD9-81ED-4DB2-BD59-A6C34878D82A}">
                    <a16:rowId xmlns:a16="http://schemas.microsoft.com/office/drawing/2014/main" val="3790642756"/>
                  </a:ext>
                </a:extLst>
              </a:tr>
              <a:tr h="138506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Khai báo thuộc tính:</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559646161"/>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592262676"/>
                  </a:ext>
                </a:extLst>
              </a:tr>
              <a:tr h="70866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1.2</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82928947"/>
                  </a:ext>
                </a:extLst>
              </a:tr>
              <a:tr h="6515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1.3</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855406552"/>
                  </a:ext>
                </a:extLst>
              </a:tr>
              <a:tr h="77520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1.4</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 </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31933324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1.5</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690714250"/>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1.6</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642017397"/>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1.7</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Int</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81999428"/>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1.8</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073425976"/>
                  </a:ext>
                </a:extLst>
              </a:tr>
              <a:tr h="138506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1.9</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586012876"/>
                  </a:ext>
                </a:extLst>
              </a:tr>
              <a:tr h="211658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1.10</a:t>
                      </a:r>
                    </a:p>
                  </a:txBody>
                  <a:tcPr marL="15339" marR="15339" marT="0" marB="0">
                    <a:solidFill>
                      <a:srgbClr val="EFEDE3"/>
                    </a:solidFill>
                  </a:tcPr>
                </a:tc>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double</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394218972"/>
                  </a:ext>
                </a:extLst>
              </a:tr>
              <a:tr h="913638">
                <a:tc>
                  <a:txBody>
                    <a:bodyPr/>
                    <a:lstStyle/>
                    <a:p>
                      <a:pPr>
                        <a:lnSpc>
                          <a:spcPct val="150000"/>
                        </a:lnSpc>
                        <a:spcAft>
                          <a:spcPts val="0"/>
                        </a:spcAft>
                        <a:tabLst>
                          <a:tab pos="213360" algn="l"/>
                          <a:tab pos="312420" algn="r"/>
                        </a:tabLst>
                      </a:pPr>
                      <a:r>
                        <a:rPr lang="en-US" sz="3200">
                          <a:effectLst/>
                          <a:latin typeface="Open Sans" panose="020B0606030504020204" pitchFamily="34" charset="0"/>
                          <a:ea typeface="Open Sans" panose="020B0606030504020204" pitchFamily="34" charset="0"/>
                          <a:cs typeface="Open Sans" panose="020B0606030504020204" pitchFamily="34" charset="0"/>
                        </a:rPr>
                        <a:t>	1.11	</a:t>
                      </a:r>
                    </a:p>
                  </a:txBody>
                  <a:tcPr marL="15339" marR="15339" marT="0" marB="0">
                    <a:solidFill>
                      <a:srgbClr val="EFEDE3"/>
                    </a:solidFill>
                  </a:tcPr>
                </a:tc>
                <a:tc>
                  <a:txBody>
                    <a:bodyPr/>
                    <a:lstStyle/>
                    <a:p>
                      <a:pPr algn="r">
                        <a:lnSpc>
                          <a:spcPct val="150000"/>
                        </a:lnSpc>
                        <a:spcAft>
                          <a:spcPts val="0"/>
                        </a:spcAft>
                        <a:tabLst>
                          <a:tab pos="624840" algn="l"/>
                        </a:tabLst>
                      </a:pPr>
                      <a:r>
                        <a:rPr lang="en-US" sz="3200">
                          <a:effectLst/>
                          <a:latin typeface="Open Sans" panose="020B0606030504020204" pitchFamily="34" charset="0"/>
                          <a:ea typeface="Open Sans" panose="020B0606030504020204" pitchFamily="34" charset="0"/>
                          <a:cs typeface="Open Sans" panose="020B0606030504020204" pitchFamily="34" charset="0"/>
                        </a:rPr>
                        <a:t>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559639205"/>
                  </a:ext>
                </a:extLst>
              </a:tr>
              <a:tr h="4953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p>
                  </a:txBody>
                  <a:tcPr marL="15339" marR="15339" marT="0" marB="0">
                    <a:solidFill>
                      <a:srgbClr val="EFEDE3"/>
                    </a:solidFill>
                  </a:tcPr>
                </a:tc>
                <a:tc gridSpan="4">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phương thức getter, settet</a:t>
                      </a:r>
                    </a:p>
                  </a:txBody>
                  <a:tcPr marL="15339" marR="15339" marT="0" marB="0" anchor="ctr">
                    <a:solidFill>
                      <a:srgbClr val="EFEDE3"/>
                    </a:solidFill>
                  </a:tcPr>
                </a:tc>
                <a:tc hMerge="1">
                  <a:txBody>
                    <a:bodyPr/>
                    <a:lstStyle/>
                    <a:p>
                      <a:pPr algn="ct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tc hMerge="1">
                  <a:txBody>
                    <a:bodyPr/>
                    <a:lstStyle/>
                    <a:p>
                      <a:pPr>
                        <a:lnSpc>
                          <a:spcPct val="150000"/>
                        </a:lnSpc>
                        <a:spcAft>
                          <a:spcPts val="0"/>
                        </a:spcAft>
                      </a:pP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nchor="ctr">
                    <a:solidFill>
                      <a:srgbClr val="EFEDE3"/>
                    </a:solidFill>
                  </a:tcPr>
                </a:tc>
                <a:extLst>
                  <a:ext uri="{0D108BD9-81ED-4DB2-BD59-A6C34878D82A}">
                    <a16:rowId xmlns:a16="http://schemas.microsoft.com/office/drawing/2014/main" val="579752844"/>
                  </a:ext>
                </a:extLst>
              </a:tr>
              <a:tr h="226314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setMaXe(int maXe)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a:lnSpc>
                          <a:spcPct val="150000"/>
                        </a:lnSpc>
                        <a:spcAft>
                          <a:spcPts val="0"/>
                        </a:spcAft>
                      </a:pPr>
                      <a:r>
                        <a:rPr lang="vi-VN" sz="3200">
                          <a:effectLst/>
                          <a:latin typeface="Open Sans" panose="020B0606030504020204" pitchFamily="34" charset="0"/>
                          <a:ea typeface="Open Sans" panose="020B0606030504020204" pitchFamily="34" charset="0"/>
                          <a:cs typeface="Open Sans" panose="020B0606030504020204" pitchFamily="34" charset="0"/>
                        </a:rPr>
                        <a:t>Tự phát sinh từ 1, không được nhập</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870114526"/>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2.2</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setMauXe(Sting mauXe)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2800">
                          <a:effectLst/>
                          <a:latin typeface="Open Sans" panose="020B0606030504020204" pitchFamily="34" charset="0"/>
                          <a:ea typeface="Open Sans" panose="020B0606030504020204" pitchFamily="34" charset="0"/>
                          <a:cs typeface="Open Sans" panose="020B0606030504020204" pitchFamily="34" charset="0"/>
                        </a:rPr>
                        <a:t> hợp lệ</a:t>
                      </a:r>
                      <a:r>
                        <a:rPr lang="en-US" sz="28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2129807260"/>
                  </a:ext>
                </a:extLst>
              </a:tr>
              <a:tr h="72372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a:t>
                      </a:r>
                      <a:r>
                        <a:rPr lang="vi-VN" sz="3200">
                          <a:effectLst/>
                          <a:latin typeface="Open Sans" panose="020B0606030504020204" pitchFamily="34" charset="0"/>
                          <a:ea typeface="Open Sans" panose="020B0606030504020204" pitchFamily="34" charset="0"/>
                          <a:cs typeface="Open Sans" panose="020B0606030504020204" pitchFamily="34" charset="0"/>
                        </a:rPr>
                        <a:t>.3</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setTenXe(Sting tenXe)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 “Không</a:t>
                      </a:r>
                      <a:r>
                        <a:rPr lang="vi-VN" sz="3200">
                          <a:effectLst/>
                          <a:latin typeface="Open Sans" panose="020B0606030504020204" pitchFamily="34" charset="0"/>
                          <a:ea typeface="Open Sans" panose="020B0606030504020204" pitchFamily="34" charset="0"/>
                          <a:cs typeface="Open Sans" panose="020B0606030504020204" pitchFamily="34" charset="0"/>
                        </a:rPr>
                        <a:t> hợp lệ</a:t>
                      </a:r>
                      <a:r>
                        <a:rPr lang="en-US" sz="3200">
                          <a:effectLst/>
                          <a:latin typeface="Open Sans" panose="020B0606030504020204" pitchFamily="34" charset="0"/>
                          <a:ea typeface="Open Sans" panose="020B0606030504020204" pitchFamily="34" charset="0"/>
                          <a:cs typeface="Open Sans" panose="020B0606030504020204" pitchFamily="34" charset="0"/>
                        </a:rPr>
                        <a:t>” nếu tham số không hợp lệ</a:t>
                      </a:r>
                    </a:p>
                  </a:txBody>
                  <a:tcPr marL="15339" marR="15339" marT="0" marB="0">
                    <a:solidFill>
                      <a:srgbClr val="EFEDE3"/>
                    </a:solidFill>
                  </a:tcPr>
                </a:tc>
                <a:extLst>
                  <a:ext uri="{0D108BD9-81ED-4DB2-BD59-A6C34878D82A}">
                    <a16:rowId xmlns:a16="http://schemas.microsoft.com/office/drawing/2014/main" val="1228981515"/>
                  </a:ext>
                </a:extLst>
              </a:tr>
              <a:tr h="696341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2.4</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setSoLuong(int soLuong)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chữ</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3200">
                          <a:effectLst/>
                          <a:latin typeface="Open Sans" panose="020B0606030504020204" pitchFamily="34" charset="0"/>
                          <a:ea typeface="Open Sans" panose="020B0606030504020204" pitchFamily="34" charset="0"/>
                          <a:cs typeface="Open Sans" panose="020B0606030504020204" pitchFamily="34" charset="0"/>
                        </a:rPr>
                        <a:t> “Không hợp lệ” nếu tham số vào không hợp lệ</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3167889738"/>
                  </a:ext>
                </a:extLst>
              </a:tr>
              <a:tr h="826389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2.5</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setDonGiaNhap(double donGiaNhap)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a:t>
                      </a:r>
                      <a:r>
                        <a:rPr lang="vi-VN" sz="3200">
                          <a:effectLst/>
                          <a:latin typeface="Open Sans" panose="020B0606030504020204" pitchFamily="34" charset="0"/>
                          <a:ea typeface="Open Sans" panose="020B0606030504020204" pitchFamily="34" charset="0"/>
                          <a:cs typeface="Open Sans" panose="020B0606030504020204" pitchFamily="34" charset="0"/>
                        </a:rPr>
                        <a:t> được bỏ trống, chỉ được nhập 9 hoặc 13 ký tự số</a:t>
                      </a:r>
                      <a:endParaRPr lang="en-US" sz="32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tc>
                  <a:txBody>
                    <a:bodyPr/>
                    <a:lstStyle/>
                    <a:p>
                      <a:pPr marL="17145">
                        <a:lnSpc>
                          <a:spcPct val="150000"/>
                        </a:lnSpc>
                        <a:spcAft>
                          <a:spcPts val="0"/>
                        </a:spcAft>
                      </a:pPr>
                      <a:r>
                        <a:rPr lang="en-US" sz="2800">
                          <a:effectLst/>
                          <a:latin typeface="Open Sans" panose="020B0606030504020204" pitchFamily="34" charset="0"/>
                          <a:ea typeface="Open Sans" panose="020B0606030504020204" pitchFamily="34" charset="0"/>
                          <a:cs typeface="Open Sans" panose="020B0606030504020204" pitchFamily="34" charset="0"/>
                        </a:rPr>
                        <a:t>throw exception</a:t>
                      </a:r>
                      <a:r>
                        <a:rPr lang="vi-VN" sz="2800">
                          <a:effectLst/>
                          <a:latin typeface="Open Sans" panose="020B0606030504020204" pitchFamily="34" charset="0"/>
                          <a:ea typeface="Open Sans" panose="020B0606030504020204" pitchFamily="34" charset="0"/>
                          <a:cs typeface="Open Sans" panose="020B0606030504020204" pitchFamily="34" charset="0"/>
                        </a:rPr>
                        <a:t> “Không được bỏ trống” nếu tham số rỗng. “Chỉ được nhập 9 hoặc 13 ký tự” nếu độ dài tham số không là 9 hoặc 13</a:t>
                      </a:r>
                      <a:endParaRPr lang="en-US" sz="2800">
                        <a:effectLst/>
                        <a:latin typeface="Open Sans" panose="020B0606030504020204" pitchFamily="34" charset="0"/>
                        <a:ea typeface="Open Sans" panose="020B0606030504020204" pitchFamily="34" charset="0"/>
                        <a:cs typeface="Open Sans" panose="020B0606030504020204" pitchFamily="34" charset="0"/>
                      </a:endParaRPr>
                    </a:p>
                  </a:txBody>
                  <a:tcPr marL="15339" marR="15339" marT="0" marB="0">
                    <a:solidFill>
                      <a:srgbClr val="EFEDE3"/>
                    </a:solidFill>
                  </a:tcPr>
                </a:tc>
                <a:extLst>
                  <a:ext uri="{0D108BD9-81ED-4DB2-BD59-A6C34878D82A}">
                    <a16:rowId xmlns:a16="http://schemas.microsoft.com/office/drawing/2014/main" val="2754201833"/>
                  </a:ext>
                </a:extLst>
              </a:tr>
              <a:tr h="154000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2.6</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setMaLoaiXe(int maLoaiXe)</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2668172327"/>
                  </a:ext>
                </a:extLst>
              </a:tr>
              <a:tr h="2583688">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2.7</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setMaNhaCungCap(int maNhaCungCap)</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Phát sinh từ 1</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4047149345"/>
                  </a:ext>
                </a:extLst>
              </a:tr>
              <a:tr h="2722880">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2.8</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setNuocSanXuat(String nuocSanXuat)</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1454309035"/>
                  </a:ext>
                </a:extLst>
              </a:tr>
              <a:tr h="431114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2.9</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setPhanKhoi(float phanKhoi)</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998957963"/>
                  </a:ext>
                </a:extLst>
              </a:tr>
              <a:tr h="3579622">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2.10</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setKhoiLuong(float khoiLuong)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 và phải lớn hơn 0</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757305066"/>
                  </a:ext>
                </a:extLst>
              </a:tr>
              <a:tr h="3299206">
                <a:tc>
                  <a:txBody>
                    <a:bodyPr/>
                    <a:lstStyle/>
                    <a:p>
                      <a:pPr algn="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2.11</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setPhienBan(String phienBan)</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void</a:t>
                      </a:r>
                    </a:p>
                  </a:txBody>
                  <a:tcPr marL="15339" marR="15339" marT="0" marB="0">
                    <a:solidFill>
                      <a:srgbClr val="EFEDE3"/>
                    </a:solidFill>
                  </a:tcPr>
                </a:tc>
                <a:tc>
                  <a:txBody>
                    <a:bodyPr/>
                    <a:lstStyle/>
                    <a:p>
                      <a:pPr marL="4000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Không được bỏ trống</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679021982"/>
                  </a:ext>
                </a:extLst>
              </a:tr>
              <a:tr h="6812280">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3</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các constructor</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a:t>
                      </a:r>
                    </a:p>
                  </a:txBody>
                  <a:tcPr marL="15339" marR="15339" marT="0" marB="0">
                    <a:solidFill>
                      <a:srgbClr val="EFEDE3"/>
                    </a:solidFill>
                  </a:tcPr>
                </a:tc>
                <a:tc>
                  <a:txBody>
                    <a:bodyPr/>
                    <a:lstStyle/>
                    <a:p>
                      <a:pPr>
                        <a:lnSpc>
                          <a:spcPct val="107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public Test(int maKhachHang, String tenKhachHang, String soDienThoai, Diachi diaChi, String soCMND,	 Date ngaySinh, String quocTich, String email)</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extLst>
                  <a:ext uri="{0D108BD9-81ED-4DB2-BD59-A6C34878D82A}">
                    <a16:rowId xmlns:a16="http://schemas.microsoft.com/office/drawing/2014/main" val="3151706754"/>
                  </a:ext>
                </a:extLst>
              </a:tr>
              <a:tr h="7237222">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4</a:t>
                      </a:r>
                    </a:p>
                  </a:txBody>
                  <a:tcPr marL="15339" marR="15339" marT="0" marB="0">
                    <a:solidFill>
                      <a:srgbClr val="EFEDE3"/>
                    </a:solidFill>
                  </a:tcPr>
                </a:tc>
                <a:tc>
                  <a:txBody>
                    <a:bodyPr/>
                    <a:lstStyle/>
                    <a:p>
                      <a:pP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Viết phương thức toString()</a:t>
                      </a:r>
                    </a:p>
                  </a:txBody>
                  <a:tcPr marL="15339" marR="15339" marT="0" marB="0">
                    <a:solidFill>
                      <a:srgbClr val="EFEDE3"/>
                    </a:solidFill>
                  </a:tcPr>
                </a:tc>
                <a:tc>
                  <a:txBody>
                    <a:bodyPr/>
                    <a:lstStyle/>
                    <a:p>
                      <a:pPr algn="ctr">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string</a:t>
                      </a:r>
                    </a:p>
                  </a:txBody>
                  <a:tcPr marL="15339" marR="15339" marT="0" marB="0">
                    <a:solidFill>
                      <a:srgbClr val="EFEDE3"/>
                    </a:solidFill>
                  </a:tcPr>
                </a:tc>
                <a:tc>
                  <a:txBody>
                    <a:bodyPr/>
                    <a:lstStyle/>
                    <a:p>
                      <a:pPr marL="144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 </a:t>
                      </a:r>
                    </a:p>
                  </a:txBody>
                  <a:tcPr marL="15339" marR="15339" marT="0" marB="0">
                    <a:solidFill>
                      <a:srgbClr val="EFEDE3"/>
                    </a:solidFill>
                  </a:tcPr>
                </a:tc>
                <a:tc>
                  <a:txBody>
                    <a:bodyPr/>
                    <a:lstStyle/>
                    <a:p>
                      <a:pPr marL="17145">
                        <a:lnSpc>
                          <a:spcPct val="150000"/>
                        </a:lnSpc>
                        <a:spcAft>
                          <a:spcPts val="0"/>
                        </a:spcAft>
                      </a:pPr>
                      <a:r>
                        <a:rPr lang="en-US" sz="3200">
                          <a:effectLst/>
                          <a:latin typeface="Open Sans" panose="020B0606030504020204" pitchFamily="34" charset="0"/>
                          <a:ea typeface="Open Sans" panose="020B0606030504020204" pitchFamily="34" charset="0"/>
                          <a:cs typeface="Open Sans" panose="020B0606030504020204" pitchFamily="34" charset="0"/>
                        </a:rPr>
                        <a:t>trả về chuỗi chứa giá trị các thuộc tính của nhân viên</a:t>
                      </a:r>
                    </a:p>
                  </a:txBody>
                  <a:tcPr marL="15339" marR="15339" marT="0" marB="0">
                    <a:solidFill>
                      <a:srgbClr val="EFEDE3"/>
                    </a:solidFill>
                  </a:tcPr>
                </a:tc>
                <a:extLst>
                  <a:ext uri="{0D108BD9-81ED-4DB2-BD59-A6C34878D82A}">
                    <a16:rowId xmlns:a16="http://schemas.microsoft.com/office/drawing/2014/main" val="3648620575"/>
                  </a:ext>
                </a:extLst>
              </a:tr>
            </a:tbl>
          </a:graphicData>
        </a:graphic>
      </p:graphicFrame>
      <p:sp>
        <p:nvSpPr>
          <p:cNvPr id="6" name="Rectangle 5">
            <a:extLst>
              <a:ext uri="{FF2B5EF4-FFF2-40B4-BE49-F238E27FC236}">
                <a16:creationId xmlns:a16="http://schemas.microsoft.com/office/drawing/2014/main" id="{D16DF574-550E-4650-BEE0-4FA5D9D972E8}"/>
              </a:ext>
            </a:extLst>
          </p:cNvPr>
          <p:cNvSpPr/>
          <p:nvPr/>
        </p:nvSpPr>
        <p:spPr>
          <a:xfrm>
            <a:off x="-1501259" y="1019556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46B9E4-6052-4605-A7E8-CFD082BDE232}"/>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49</a:t>
            </a:r>
          </a:p>
        </p:txBody>
      </p:sp>
    </p:spTree>
    <p:extLst>
      <p:ext uri="{BB962C8B-B14F-4D97-AF65-F5344CB8AC3E}">
        <p14:creationId xmlns:p14="http://schemas.microsoft.com/office/powerpoint/2010/main" val="108043931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2E9B93-9C7D-4723-B0EA-1D8D71DC5136}"/>
              </a:ext>
            </a:extLst>
          </p:cNvPr>
          <p:cNvSpPr/>
          <p:nvPr/>
        </p:nvSpPr>
        <p:spPr>
          <a:xfrm>
            <a:off x="-2" y="-1680882"/>
            <a:ext cx="12192000" cy="1680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16DF574-550E-4650-BEE0-4FA5D9D972E8}"/>
              </a:ext>
            </a:extLst>
          </p:cNvPr>
          <p:cNvSpPr/>
          <p:nvPr/>
        </p:nvSpPr>
        <p:spPr>
          <a:xfrm>
            <a:off x="-1828801" y="6858000"/>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19850E-0A20-45C4-9224-63E99AA399F0}"/>
              </a:ext>
            </a:extLst>
          </p:cNvPr>
          <p:cNvSpPr/>
          <p:nvPr/>
        </p:nvSpPr>
        <p:spPr>
          <a:xfrm rot="16200000">
            <a:off x="-8209133" y="-1351129"/>
            <a:ext cx="14917003" cy="150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57E0765-65F9-4E9D-8CD9-8CA40E01F653}"/>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5. Luồng màn hình</a:t>
            </a:r>
            <a:endParaRPr lang="en-US"/>
          </a:p>
        </p:txBody>
      </p:sp>
      <p:sp>
        <p:nvSpPr>
          <p:cNvPr id="10" name="TextBox 9">
            <a:extLst>
              <a:ext uri="{FF2B5EF4-FFF2-40B4-BE49-F238E27FC236}">
                <a16:creationId xmlns:a16="http://schemas.microsoft.com/office/drawing/2014/main" id="{BD66BE0B-EC1C-44BA-A6EB-18B5DBD1E7FF}"/>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6</a:t>
            </a:r>
          </a:p>
        </p:txBody>
      </p:sp>
      <p:pic>
        <p:nvPicPr>
          <p:cNvPr id="2050" name="Picture 2" descr="So_do_man_hinh (10)">
            <a:extLst>
              <a:ext uri="{FF2B5EF4-FFF2-40B4-BE49-F238E27FC236}">
                <a16:creationId xmlns:a16="http://schemas.microsoft.com/office/drawing/2014/main" id="{E633ABE9-5254-4587-8BFE-D9ABDAAF008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350" y="3174"/>
            <a:ext cx="12170180" cy="708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BDCD581-6C9D-429F-B7DD-723D00365CF3}"/>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50</a:t>
            </a:r>
          </a:p>
        </p:txBody>
      </p:sp>
    </p:spTree>
    <p:extLst>
      <p:ext uri="{BB962C8B-B14F-4D97-AF65-F5344CB8AC3E}">
        <p14:creationId xmlns:p14="http://schemas.microsoft.com/office/powerpoint/2010/main" val="3587048158"/>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B21C66C-0A40-49EB-A534-7C516A963805}"/>
              </a:ext>
            </a:extLst>
          </p:cNvPr>
          <p:cNvPicPr>
            <a:picLocks noChangeAspect="1"/>
          </p:cNvPicPr>
          <p:nvPr/>
        </p:nvPicPr>
        <p:blipFill>
          <a:blip r:embed="rId2"/>
          <a:stretch>
            <a:fillRect/>
          </a:stretch>
        </p:blipFill>
        <p:spPr>
          <a:xfrm>
            <a:off x="858397" y="480515"/>
            <a:ext cx="10475204" cy="5892302"/>
          </a:xfrm>
          <a:prstGeom prst="rect">
            <a:avLst/>
          </a:prstGeom>
          <a:effectLst>
            <a:outerShdw blurRad="50800" dist="38100" dir="5400000" algn="t" rotWithShape="0">
              <a:prstClr val="black">
                <a:alpha val="40000"/>
              </a:prstClr>
            </a:outerShdw>
          </a:effectLst>
        </p:spPr>
      </p:pic>
      <p:sp>
        <p:nvSpPr>
          <p:cNvPr id="18" name="TextBox 17">
            <a:extLst>
              <a:ext uri="{FF2B5EF4-FFF2-40B4-BE49-F238E27FC236}">
                <a16:creationId xmlns:a16="http://schemas.microsoft.com/office/drawing/2014/main" id="{A1C76614-68B9-47FB-98FD-E654F7B533CD}"/>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51</a:t>
            </a:r>
          </a:p>
        </p:txBody>
      </p:sp>
    </p:spTree>
    <p:extLst>
      <p:ext uri="{BB962C8B-B14F-4D97-AF65-F5344CB8AC3E}">
        <p14:creationId xmlns:p14="http://schemas.microsoft.com/office/powerpoint/2010/main" val="302344657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A6EC888-B85F-410F-B430-06583E94BE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9485DA84-CB73-4E5E-9864-2460CE2805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D49185E-361A-421B-8F2D-11C7FFC686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B85BAA-C37F-44B4-B427-B4F10EBB41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C4EE06-D7B4-4FAC-A561-38A1C38023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18D83B-903C-4782-B1BB-A45164A71F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785589A-A5AC-409A-B2A2-24D871B4CE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B0649C6E-7B08-4B94-AFF9-EE38DB8FBF20}"/>
              </a:ext>
            </a:extLst>
          </p:cNvPr>
          <p:cNvPicPr>
            <a:picLocks noChangeAspect="1"/>
          </p:cNvPicPr>
          <p:nvPr/>
        </p:nvPicPr>
        <p:blipFill>
          <a:blip r:embed="rId2"/>
          <a:stretch>
            <a:fillRect/>
          </a:stretch>
        </p:blipFill>
        <p:spPr>
          <a:xfrm>
            <a:off x="858397" y="480515"/>
            <a:ext cx="10475204" cy="5892302"/>
          </a:xfrm>
          <a:prstGeom prst="rect">
            <a:avLst/>
          </a:prstGeom>
          <a:effectLst>
            <a:outerShdw blurRad="50800" dist="38100" dir="5400000" algn="t" rotWithShape="0">
              <a:prstClr val="black">
                <a:alpha val="40000"/>
              </a:prstClr>
            </a:outerShdw>
          </a:effectLst>
        </p:spPr>
      </p:pic>
      <p:sp>
        <p:nvSpPr>
          <p:cNvPr id="18" name="TextBox 17">
            <a:extLst>
              <a:ext uri="{FF2B5EF4-FFF2-40B4-BE49-F238E27FC236}">
                <a16:creationId xmlns:a16="http://schemas.microsoft.com/office/drawing/2014/main" id="{F8B23417-002D-4529-9B60-728511096F75}"/>
              </a:ext>
            </a:extLst>
          </p:cNvPr>
          <p:cNvSpPr txBox="1"/>
          <p:nvPr/>
        </p:nvSpPr>
        <p:spPr>
          <a:xfrm>
            <a:off x="604684" y="6396334"/>
            <a:ext cx="890657" cy="461665"/>
          </a:xfrm>
          <a:prstGeom prst="rect">
            <a:avLst/>
          </a:prstGeom>
          <a:noFill/>
        </p:spPr>
        <p:txBody>
          <a:bodyPr wrap="square" rtlCol="0">
            <a:spAutoFit/>
          </a:bodyPr>
          <a:lstStyle/>
          <a:p>
            <a:pPr algn="ctr"/>
            <a:r>
              <a:rPr lang="en-US" sz="2400" b="1">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52</a:t>
            </a:r>
          </a:p>
        </p:txBody>
      </p:sp>
    </p:spTree>
    <p:extLst>
      <p:ext uri="{BB962C8B-B14F-4D97-AF65-F5344CB8AC3E}">
        <p14:creationId xmlns:p14="http://schemas.microsoft.com/office/powerpoint/2010/main" val="118881852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72C3000-C888-42EB-9394-B5F210B7F7DE}"/>
              </a:ext>
            </a:extLst>
          </p:cNvPr>
          <p:cNvSpPr>
            <a:spLocks noGrp="1"/>
          </p:cNvSpPr>
          <p:nvPr>
            <p:ph idx="1"/>
          </p:nvPr>
        </p:nvSpPr>
        <p:spPr>
          <a:xfrm>
            <a:off x="1371600" y="1431636"/>
            <a:ext cx="9601200" cy="4435764"/>
          </a:xfrm>
        </p:spPr>
        <p:txBody>
          <a:bodyPr>
            <a:normAutofit/>
          </a:bodyPr>
          <a:lstStyle/>
          <a:p>
            <a:pPr marL="0" indent="0" algn="just">
              <a:buNone/>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Vì không có nhiều kinh nghiệm hẳn là sẽ có nhiều hạn chế về quy trình làm việc, chưa hiểu rõ nghiệp vụ trong đề tài. Chưa có chức năng nổi bật, chỉ mới đáp ứng được nhu cầu cơ bản.</a:t>
            </a:r>
          </a:p>
          <a:p>
            <a:pPr marL="0" indent="0" algn="just">
              <a:buNone/>
            </a:pP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	Đứng trước những khó khăn về thiếu kiến thức thực tế và chuyên môn cần tiếp thu và cải thiện để hoàn thành các chức năng sẵn có và thêm những hướng đi mới trong đề tài.</a:t>
            </a:r>
          </a:p>
          <a:p>
            <a:pPr marL="0" indent="0" algn="just">
              <a:buNone/>
            </a:pPr>
            <a:endParaRPr lang="en-US" sz="3200"/>
          </a:p>
        </p:txBody>
      </p:sp>
      <p:sp>
        <p:nvSpPr>
          <p:cNvPr id="11" name="TextBox 10">
            <a:extLst>
              <a:ext uri="{FF2B5EF4-FFF2-40B4-BE49-F238E27FC236}">
                <a16:creationId xmlns:a16="http://schemas.microsoft.com/office/drawing/2014/main" id="{C2E2B912-4C06-4425-8845-886ED8898C6B}"/>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53</a:t>
            </a:r>
          </a:p>
        </p:txBody>
      </p:sp>
      <p:sp>
        <p:nvSpPr>
          <p:cNvPr id="12" name="Title 1">
            <a:extLst>
              <a:ext uri="{FF2B5EF4-FFF2-40B4-BE49-F238E27FC236}">
                <a16:creationId xmlns:a16="http://schemas.microsoft.com/office/drawing/2014/main" id="{B06CFD45-A813-4FF6-8F8E-EAE8DB99266C}"/>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6. Hạn chế và h</a:t>
            </a:r>
            <a:r>
              <a:rPr lang="vi-VN" b="1">
                <a:latin typeface="Open Sans" panose="020B0606030504020204" pitchFamily="34" charset="0"/>
                <a:ea typeface="Open Sans" panose="020B0606030504020204" pitchFamily="34" charset="0"/>
                <a:cs typeface="Open Sans" panose="020B0606030504020204" pitchFamily="34" charset="0"/>
              </a:rPr>
              <a:t>ư</a:t>
            </a:r>
            <a:r>
              <a:rPr lang="en-US" b="1">
                <a:latin typeface="Open Sans" panose="020B0606030504020204" pitchFamily="34" charset="0"/>
                <a:ea typeface="Open Sans" panose="020B0606030504020204" pitchFamily="34" charset="0"/>
                <a:cs typeface="Open Sans" panose="020B0606030504020204" pitchFamily="34" charset="0"/>
              </a:rPr>
              <a:t>ớng phát triển</a:t>
            </a:r>
            <a:endParaRPr lang="en-US"/>
          </a:p>
        </p:txBody>
      </p:sp>
    </p:spTree>
    <p:extLst>
      <p:ext uri="{BB962C8B-B14F-4D97-AF65-F5344CB8AC3E}">
        <p14:creationId xmlns:p14="http://schemas.microsoft.com/office/powerpoint/2010/main" val="54260825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1.2 Mục tiêu</a:t>
            </a:r>
            <a:endParaRPr lang="en-US"/>
          </a:p>
        </p:txBody>
      </p:sp>
      <p:sp>
        <p:nvSpPr>
          <p:cNvPr id="3" name="Content Placeholder 2">
            <a:extLst>
              <a:ext uri="{FF2B5EF4-FFF2-40B4-BE49-F238E27FC236}">
                <a16:creationId xmlns:a16="http://schemas.microsoft.com/office/drawing/2014/main" id="{D0963D86-E728-4E54-9D1A-47F2BEEDBA2E}"/>
              </a:ext>
            </a:extLst>
          </p:cNvPr>
          <p:cNvSpPr>
            <a:spLocks noGrp="1"/>
          </p:cNvSpPr>
          <p:nvPr>
            <p:ph idx="1"/>
          </p:nvPr>
        </p:nvSpPr>
        <p:spPr>
          <a:xfrm>
            <a:off x="1371600" y="1431636"/>
            <a:ext cx="9601200" cy="4435764"/>
          </a:xfrm>
        </p:spPr>
        <p:txBody>
          <a:bodyPr>
            <a:normAutofit/>
          </a:bodyPr>
          <a:lstStyle/>
          <a:p>
            <a:pPr algn="just">
              <a:buFont typeface="Wingdings" panose="05000000000000000000" pitchFamily="2" charset="2"/>
              <a:buChar char="Ø"/>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Tạo ra chương trình quản lý cửa hàng bán xe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máy phù hợp với nghiệp vụ của cửa hàng.</a:t>
            </a:r>
          </a:p>
          <a:p>
            <a:pPr algn="just">
              <a:buFont typeface="Wingdings" panose="05000000000000000000" pitchFamily="2" charset="2"/>
              <a:buChar char="Ø"/>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Mang lại trải nghiệm dễ dàng, chuyên nghiệp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cho người dùng.</a:t>
            </a:r>
          </a:p>
          <a:p>
            <a:pPr algn="just">
              <a:buFont typeface="Wingdings" panose="05000000000000000000" pitchFamily="2" charset="2"/>
              <a:buChar char="Ø"/>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Giúp người dùng quản lí cửa hàng xe máy dễ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dàng và thuận lợi hơn</a:t>
            </a:r>
          </a:p>
          <a:p>
            <a:pPr algn="just">
              <a:buFont typeface="Wingdings" panose="05000000000000000000" pitchFamily="2" charset="2"/>
              <a:buChar char="Ø"/>
            </a:pP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Hệ thống đầy đủ chức năng phù hợp với nhu </a:t>
            </a:r>
            <a:r>
              <a:rPr lang="en-US" sz="3200">
                <a:solidFill>
                  <a:srgbClr val="191B0E"/>
                </a:solidFill>
                <a:latin typeface="Open Sans" panose="020B0606030504020204" pitchFamily="34" charset="0"/>
                <a:ea typeface="Open Sans" panose="020B0606030504020204" pitchFamily="34" charset="0"/>
                <a:cs typeface="Open Sans" panose="020B0606030504020204" pitchFamily="34" charset="0"/>
              </a:rPr>
              <a:t>	</a:t>
            </a:r>
            <a:r>
              <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rPr>
              <a:t>cầu quản lí của người dùng.</a:t>
            </a:r>
          </a:p>
        </p:txBody>
      </p:sp>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6</a:t>
            </a:r>
          </a:p>
        </p:txBody>
      </p:sp>
    </p:spTree>
    <p:extLst>
      <p:ext uri="{BB962C8B-B14F-4D97-AF65-F5344CB8AC3E}">
        <p14:creationId xmlns:p14="http://schemas.microsoft.com/office/powerpoint/2010/main" val="192632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1.3 Yêu cầu chức năng</a:t>
            </a:r>
            <a:endParaRPr lang="en-US"/>
          </a:p>
        </p:txBody>
      </p:sp>
      <p:sp>
        <p:nvSpPr>
          <p:cNvPr id="3" name="Content Placeholder 2">
            <a:extLst>
              <a:ext uri="{FF2B5EF4-FFF2-40B4-BE49-F238E27FC236}">
                <a16:creationId xmlns:a16="http://schemas.microsoft.com/office/drawing/2014/main" id="{D0963D86-E728-4E54-9D1A-47F2BEEDBA2E}"/>
              </a:ext>
            </a:extLst>
          </p:cNvPr>
          <p:cNvSpPr>
            <a:spLocks noGrp="1"/>
          </p:cNvSpPr>
          <p:nvPr>
            <p:ph idx="1"/>
          </p:nvPr>
        </p:nvSpPr>
        <p:spPr>
          <a:xfrm>
            <a:off x="1371600" y="1431635"/>
            <a:ext cx="9601200" cy="4932219"/>
          </a:xfrm>
        </p:spPr>
        <p:txBody>
          <a:bodyPr>
            <a:noAutofit/>
          </a:bodyPr>
          <a:lstStyle/>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1.</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 Đăng nhập.</a:t>
            </a: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2. </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Quản lý thông tin cá nhân.</a:t>
            </a: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3. </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Quản lý thông tin khách hàng.</a:t>
            </a: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4. </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Quản lý thông tin nhân viên.</a:t>
            </a: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5. </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Quản lý nhà cung cấp.</a:t>
            </a:r>
          </a:p>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6. Quản lý sản phẩm</a:t>
            </a: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a:t>
            </a:r>
            <a:endPar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endParaRP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7</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 Quản lý bán h</a:t>
            </a: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à</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ng</a:t>
            </a: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a:t>
            </a:r>
            <a:endPar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endParaRP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8</a:t>
            </a: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 Thống kê</a:t>
            </a: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a:t>
            </a:r>
          </a:p>
          <a:p>
            <a:pPr marL="530352" lvl="1" indent="0" algn="just">
              <a:buNone/>
            </a:pPr>
            <a:r>
              <a:rPr lang="en-US" sz="3200" i="0">
                <a:solidFill>
                  <a:srgbClr val="191B0E"/>
                </a:solidFill>
                <a:latin typeface="Open Sans" panose="020B0606030504020204" pitchFamily="34" charset="0"/>
                <a:ea typeface="Open Sans" panose="020B0606030504020204" pitchFamily="34" charset="0"/>
                <a:cs typeface="Open Sans" panose="020B0606030504020204" pitchFamily="34" charset="0"/>
              </a:rPr>
              <a:t>9. Tìm kiếm.</a:t>
            </a:r>
            <a:endPar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endPar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7</a:t>
            </a:r>
          </a:p>
        </p:txBody>
      </p:sp>
    </p:spTree>
    <p:extLst>
      <p:ext uri="{BB962C8B-B14F-4D97-AF65-F5344CB8AC3E}">
        <p14:creationId xmlns:p14="http://schemas.microsoft.com/office/powerpoint/2010/main" val="174624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1.4 Yêu cầu phi chức năng</a:t>
            </a:r>
            <a:endParaRPr lang="en-US"/>
          </a:p>
        </p:txBody>
      </p:sp>
      <p:sp>
        <p:nvSpPr>
          <p:cNvPr id="3" name="Content Placeholder 2">
            <a:extLst>
              <a:ext uri="{FF2B5EF4-FFF2-40B4-BE49-F238E27FC236}">
                <a16:creationId xmlns:a16="http://schemas.microsoft.com/office/drawing/2014/main" id="{D0963D86-E728-4E54-9D1A-47F2BEEDBA2E}"/>
              </a:ext>
            </a:extLst>
          </p:cNvPr>
          <p:cNvSpPr>
            <a:spLocks noGrp="1"/>
          </p:cNvSpPr>
          <p:nvPr>
            <p:ph idx="1"/>
          </p:nvPr>
        </p:nvSpPr>
        <p:spPr>
          <a:xfrm>
            <a:off x="1371600" y="1431635"/>
            <a:ext cx="9601200" cy="4932219"/>
          </a:xfrm>
        </p:spPr>
        <p:txBody>
          <a:bodyPr>
            <a:noAutofit/>
          </a:bodyPr>
          <a:lstStyle/>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1. Thiết kế giao diện đơn giản</a:t>
            </a:r>
          </a:p>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2. Giao diện sáng màu</a:t>
            </a:r>
          </a:p>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3. Sử dụng Tiếng Việt</a:t>
            </a:r>
          </a:p>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4. Ngôn ngữ lập trình Java</a:t>
            </a:r>
          </a:p>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5. Phù hợp với các hoạt động của cửa hàng.</a:t>
            </a:r>
          </a:p>
          <a:p>
            <a:pPr marL="530352" lvl="1" indent="0" algn="just">
              <a:buNone/>
            </a:pPr>
            <a:r>
              <a:rPr lang="vi-VN" sz="3200" i="0">
                <a:solidFill>
                  <a:srgbClr val="191B0E"/>
                </a:solidFill>
                <a:latin typeface="Open Sans" panose="020B0606030504020204" pitchFamily="34" charset="0"/>
                <a:ea typeface="Open Sans" panose="020B0606030504020204" pitchFamily="34" charset="0"/>
                <a:cs typeface="Open Sans" panose="020B0606030504020204" pitchFamily="34" charset="0"/>
              </a:rPr>
              <a:t>6. Độ tin cậy cao.</a:t>
            </a:r>
          </a:p>
          <a:p>
            <a:pPr marL="0" indent="0" algn="just">
              <a:buNone/>
            </a:pPr>
            <a:endParaRPr lang="vi-VN" sz="3200">
              <a:solidFill>
                <a:srgbClr val="191B0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8</a:t>
            </a:r>
          </a:p>
        </p:txBody>
      </p:sp>
    </p:spTree>
    <p:extLst>
      <p:ext uri="{BB962C8B-B14F-4D97-AF65-F5344CB8AC3E}">
        <p14:creationId xmlns:p14="http://schemas.microsoft.com/office/powerpoint/2010/main" val="17814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3BDA-A979-456E-BB4F-F6CCA31D71D5}"/>
              </a:ext>
            </a:extLst>
          </p:cNvPr>
          <p:cNvSpPr>
            <a:spLocks noGrp="1"/>
          </p:cNvSpPr>
          <p:nvPr>
            <p:ph type="title"/>
          </p:nvPr>
        </p:nvSpPr>
        <p:spPr>
          <a:xfrm>
            <a:off x="1371600" y="685800"/>
            <a:ext cx="9601200" cy="745836"/>
          </a:xfrm>
        </p:spPr>
        <p:txBody>
          <a:bodyPr/>
          <a:lstStyle/>
          <a:p>
            <a:r>
              <a:rPr lang="en-US" b="1">
                <a:latin typeface="Open Sans" panose="020B0606030504020204" pitchFamily="34" charset="0"/>
                <a:ea typeface="Open Sans" panose="020B0606030504020204" pitchFamily="34" charset="0"/>
                <a:cs typeface="Open Sans" panose="020B0606030504020204" pitchFamily="34" charset="0"/>
              </a:rPr>
              <a:t>2. Phân tích</a:t>
            </a:r>
            <a:endParaRPr lang="en-US"/>
          </a:p>
        </p:txBody>
      </p:sp>
      <p:sp>
        <p:nvSpPr>
          <p:cNvPr id="6" name="Title 1">
            <a:extLst>
              <a:ext uri="{FF2B5EF4-FFF2-40B4-BE49-F238E27FC236}">
                <a16:creationId xmlns:a16="http://schemas.microsoft.com/office/drawing/2014/main" id="{358C0175-A3CC-4C58-8BE5-0F7D4E13B8ED}"/>
              </a:ext>
            </a:extLst>
          </p:cNvPr>
          <p:cNvSpPr txBox="1">
            <a:spLocks/>
          </p:cNvSpPr>
          <p:nvPr/>
        </p:nvSpPr>
        <p:spPr>
          <a:xfrm>
            <a:off x="1371600" y="685800"/>
            <a:ext cx="9601200" cy="74583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a:latin typeface="Open Sans" panose="020B0606030504020204" pitchFamily="34" charset="0"/>
                <a:ea typeface="Open Sans" panose="020B0606030504020204" pitchFamily="34" charset="0"/>
                <a:cs typeface="Open Sans" panose="020B0606030504020204" pitchFamily="34" charset="0"/>
              </a:rPr>
              <a:t>2.1 Use Case tổng quát</a:t>
            </a:r>
            <a:endParaRPr lang="en-US"/>
          </a:p>
        </p:txBody>
      </p:sp>
      <p:sp>
        <p:nvSpPr>
          <p:cNvPr id="4" name="TextBox 3">
            <a:extLst>
              <a:ext uri="{FF2B5EF4-FFF2-40B4-BE49-F238E27FC236}">
                <a16:creationId xmlns:a16="http://schemas.microsoft.com/office/drawing/2014/main" id="{E69CB22D-A2E3-48D9-BD8D-754361817AD9}"/>
              </a:ext>
            </a:extLst>
          </p:cNvPr>
          <p:cNvSpPr txBox="1"/>
          <p:nvPr/>
        </p:nvSpPr>
        <p:spPr>
          <a:xfrm>
            <a:off x="2973420" y="64578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9</a:t>
            </a:r>
          </a:p>
        </p:txBody>
      </p:sp>
      <p:pic>
        <p:nvPicPr>
          <p:cNvPr id="4098" name="Picture 2" descr="Class_Main">
            <a:extLst>
              <a:ext uri="{FF2B5EF4-FFF2-40B4-BE49-F238E27FC236}">
                <a16:creationId xmlns:a16="http://schemas.microsoft.com/office/drawing/2014/main" id="{561844D7-275A-4900-B78F-E6AC77CEE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42675" cy="153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0248E2F-D283-43CA-A267-4CD21B57819B}"/>
              </a:ext>
            </a:extLst>
          </p:cNvPr>
          <p:cNvSpPr txBox="1"/>
          <p:nvPr/>
        </p:nvSpPr>
        <p:spPr>
          <a:xfrm>
            <a:off x="3125820" y="6610290"/>
            <a:ext cx="6245157" cy="400110"/>
          </a:xfrm>
          <a:prstGeom prst="rect">
            <a:avLst/>
          </a:prstGeom>
          <a:noFill/>
        </p:spPr>
        <p:txBody>
          <a:bodyPr wrap="square" rtlCol="0">
            <a:spAutoFit/>
          </a:bodyPr>
          <a:lstStyle/>
          <a:p>
            <a:pPr algn="ctr"/>
            <a:r>
              <a:rPr lang="en-US" sz="2000" b="1">
                <a:latin typeface="Open Sans" panose="020B0606030504020204" pitchFamily="34" charset="0"/>
                <a:ea typeface="Open Sans" panose="020B0606030504020204" pitchFamily="34" charset="0"/>
                <a:cs typeface="Open Sans" panose="020B0606030504020204" pitchFamily="34" charset="0"/>
              </a:rPr>
              <a:t>9</a:t>
            </a:r>
          </a:p>
        </p:txBody>
      </p:sp>
    </p:spTree>
    <p:extLst>
      <p:ext uri="{BB962C8B-B14F-4D97-AF65-F5344CB8AC3E}">
        <p14:creationId xmlns:p14="http://schemas.microsoft.com/office/powerpoint/2010/main" val="16266170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2"/>
                                        </p:tgtEl>
                                      </p:cBhvr>
                                    </p:animEffect>
                                    <p:set>
                                      <p:cBhvr>
                                        <p:cTn id="7" dur="1" fill="hold">
                                          <p:stCondLst>
                                            <p:cond delay="249"/>
                                          </p:stCondLst>
                                        </p:cTn>
                                        <p:tgtEl>
                                          <p:spTgt spid="2"/>
                                        </p:tgtEl>
                                        <p:attrNameLst>
                                          <p:attrName>style.visibility</p:attrName>
                                        </p:attrNameLst>
                                      </p:cBhvr>
                                      <p:to>
                                        <p:strVal val="hidden"/>
                                      </p:to>
                                    </p:se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65</TotalTime>
  <Words>7330</Words>
  <Application>Microsoft Office PowerPoint</Application>
  <PresentationFormat>Widescreen</PresentationFormat>
  <Paragraphs>2245</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Franklin Gothic Book</vt:lpstr>
      <vt:lpstr>Open Sans</vt:lpstr>
      <vt:lpstr>Wingdings</vt:lpstr>
      <vt:lpstr>Crop</vt:lpstr>
      <vt:lpstr>PHÁT TRIỂN ỨNG DỤNG</vt:lpstr>
      <vt:lpstr>PowerPoint Presentation</vt:lpstr>
      <vt:lpstr>PowerPoint Presentation</vt:lpstr>
      <vt:lpstr>Nội dung: 1. Giới thiệu đề tài   1.1 Tổng quan   1.2 Mục tiêu   1.3 Yêu cầu chức năng   1.4 Yêu cầu phi chức năng 2. Phân tích   2.1 Use Case tổng quát   2.2 Đặc tả Use Case   2.3 Activity, Sequence   </vt:lpstr>
      <vt:lpstr>1.1 Tổng quan</vt:lpstr>
      <vt:lpstr>1.2 Mục tiêu</vt:lpstr>
      <vt:lpstr>1.3 Yêu cầu chức năng</vt:lpstr>
      <vt:lpstr>1.4 Yêu cầu phi chức năng</vt:lpstr>
      <vt:lpstr>2. Phân tích</vt:lpstr>
      <vt:lpstr>PowerPoint Presentation</vt:lpstr>
      <vt:lpstr>PowerPoint Presentation</vt:lpstr>
      <vt:lpstr>2.2 Đặc tả Use Case</vt:lpstr>
      <vt:lpstr>2.2 Đặc tả Use Case</vt:lpstr>
      <vt:lpstr>2.2 Đặc tả Use Case</vt:lpstr>
      <vt:lpstr>2.2 Đặc tả Use Case</vt:lpstr>
      <vt:lpstr>2.2 Đặc tả Use Case</vt:lpstr>
      <vt:lpstr>2.2 Đặc tả Use Case</vt:lpstr>
      <vt:lpstr>PowerPoint Presentation</vt:lpstr>
      <vt:lpstr>PowerPoint Presentation</vt:lpstr>
      <vt:lpstr>PowerPoint Presentation</vt:lpstr>
      <vt:lpstr>PowerPoint Presentation</vt:lpstr>
      <vt:lpstr>PowerPoint Presentation</vt:lpstr>
      <vt:lpstr>2.3 Mô hình Activity, Sequence  Lập hoá đơn</vt:lpstr>
      <vt:lpstr>2.3 Mô hình Activity, Sequence  Lập hoá đơn</vt:lpstr>
      <vt:lpstr>2.3 Mô hình Activity, Sequence  Lập hoá đơn</vt:lpstr>
      <vt:lpstr>2.3 Mô hình Activity, Sequence  Lập hoá đơn</vt:lpstr>
      <vt:lpstr>2.3 Mô hình Activity, Sequence  Lập hoá đơn</vt:lpstr>
      <vt:lpstr>2.3 Mô hình Activity, Sequence  Thêm xe</vt:lpstr>
      <vt:lpstr>2.3 Mô hình Activity, Sequence  Thêm xe</vt:lpstr>
      <vt:lpstr>2.3 Mô hình Activity, Sequence  Thêm xe</vt:lpstr>
      <vt:lpstr>2.3 Mô hình Activity, Sequence  Thêm xe</vt:lpstr>
      <vt:lpstr>3. Mô hình lớp –  thực thể</vt:lpstr>
      <vt:lpstr>3. Mô hình lớp –  thực thể</vt:lpstr>
      <vt:lpstr>4. Mô hình lớp – Tổng quát</vt:lpstr>
      <vt:lpstr>4. Mô hình lớp – Tổng quát</vt:lpstr>
      <vt:lpstr>4. Mô hình lớp – Tổng quát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Luồng màn hình</vt:lpstr>
      <vt:lpstr>PowerPoint Presentation</vt:lpstr>
      <vt:lpstr>PowerPoint Presentation</vt:lpstr>
      <vt:lpstr>6. Hạn chế và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TRIỂN ỨNG DỤNG</dc:title>
  <dc:creator>Khoa Nguyễn</dc:creator>
  <cp:lastModifiedBy>tuan phan</cp:lastModifiedBy>
  <cp:revision>2</cp:revision>
  <dcterms:created xsi:type="dcterms:W3CDTF">2019-12-10T16:37:55Z</dcterms:created>
  <dcterms:modified xsi:type="dcterms:W3CDTF">2019-12-11T01:25:49Z</dcterms:modified>
</cp:coreProperties>
</file>