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2" r:id="rId2"/>
    <p:sldId id="327" r:id="rId3"/>
    <p:sldId id="328" r:id="rId4"/>
    <p:sldId id="322" r:id="rId5"/>
    <p:sldId id="329" r:id="rId6"/>
    <p:sldId id="330" r:id="rId7"/>
    <p:sldId id="357" r:id="rId8"/>
    <p:sldId id="331" r:id="rId9"/>
    <p:sldId id="332" r:id="rId10"/>
    <p:sldId id="335" r:id="rId11"/>
    <p:sldId id="344" r:id="rId12"/>
    <p:sldId id="306" r:id="rId13"/>
    <p:sldId id="337" r:id="rId14"/>
    <p:sldId id="338" r:id="rId15"/>
    <p:sldId id="358" r:id="rId16"/>
    <p:sldId id="346" r:id="rId17"/>
    <p:sldId id="353" r:id="rId18"/>
    <p:sldId id="355" r:id="rId19"/>
    <p:sldId id="342" r:id="rId20"/>
    <p:sldId id="348" r:id="rId21"/>
    <p:sldId id="349" r:id="rId22"/>
    <p:sldId id="352" r:id="rId23"/>
    <p:sldId id="341" r:id="rId24"/>
    <p:sldId id="343" r:id="rId25"/>
    <p:sldId id="35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52C9BD"/>
    <a:srgbClr val="F0EEF0"/>
    <a:srgbClr val="FF5969"/>
    <a:srgbClr val="52CDC0"/>
    <a:srgbClr val="FFC730"/>
    <a:srgbClr val="92D050"/>
    <a:srgbClr val="00A0A8"/>
    <a:srgbClr val="FEC630"/>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4" autoAdjust="0"/>
    <p:restoredTop sz="94660"/>
  </p:normalViewPr>
  <p:slideViewPr>
    <p:cSldViewPr snapToGrid="0">
      <p:cViewPr varScale="1">
        <p:scale>
          <a:sx n="115" d="100"/>
          <a:sy n="115" d="100"/>
        </p:scale>
        <p:origin x="7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5AC1A-F8B5-4988-BFFF-DB98C7D4F33B}" type="datetimeFigureOut">
              <a:rPr lang="en-CA" smtClean="0"/>
              <a:t>2023-01-31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9C15D-E471-4ECA-9B10-2D821D9E68C8}" type="slidenum">
              <a:rPr lang="en-CA" smtClean="0"/>
              <a:t>‹#›</a:t>
            </a:fld>
            <a:endParaRPr lang="en-CA"/>
          </a:p>
        </p:txBody>
      </p:sp>
    </p:spTree>
    <p:extLst>
      <p:ext uri="{BB962C8B-B14F-4D97-AF65-F5344CB8AC3E}">
        <p14:creationId xmlns:p14="http://schemas.microsoft.com/office/powerpoint/2010/main" val="275882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31.01.23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31.01.23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31.01.23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31.01.23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31.01.23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31.01.23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31.01.23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31.01.23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31.01.23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31.01.23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31.01.23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31.01.23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gif"/><Relationship Id="rId4" Type="http://schemas.openxmlformats.org/officeDocument/2006/relationships/image" Target="../media/image32.g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machinelearningplus.com/time-series/time-series-analysis-pyth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144486"/>
              <a:ext cx="1168400" cy="274682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226035" y="3317843"/>
              <a:ext cx="3285600"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50" name="TextBox 49">
            <a:extLst>
              <a:ext uri="{FF2B5EF4-FFF2-40B4-BE49-F238E27FC236}">
                <a16:creationId xmlns:a16="http://schemas.microsoft.com/office/drawing/2014/main" id="{9EB0FD16-689C-476C-8309-C7173C257513}"/>
              </a:ext>
            </a:extLst>
          </p:cNvPr>
          <p:cNvSpPr txBox="1"/>
          <p:nvPr/>
        </p:nvSpPr>
        <p:spPr>
          <a:xfrm>
            <a:off x="3244950" y="1457296"/>
            <a:ext cx="8675006" cy="1200329"/>
          </a:xfrm>
          <a:prstGeom prst="rect">
            <a:avLst/>
          </a:prstGeom>
          <a:noFill/>
        </p:spPr>
        <p:txBody>
          <a:bodyPr wrap="square" rtlCol="0">
            <a:spAutoFit/>
          </a:bodyPr>
          <a:lstStyle/>
          <a:p>
            <a:pPr algn="ctr"/>
            <a:r>
              <a:rPr lang="en-US" sz="3600" b="1" dirty="0">
                <a:solidFill>
                  <a:srgbClr val="002060"/>
                </a:solidFill>
                <a:latin typeface="Arial" panose="020B0604020202020204" pitchFamily="34" charset="0"/>
                <a:cs typeface="Arial" panose="020B0604020202020204" pitchFamily="34" charset="0"/>
              </a:rPr>
              <a:t>Time Series Analysis: </a:t>
            </a:r>
          </a:p>
          <a:p>
            <a:pPr algn="ctr"/>
            <a:r>
              <a:rPr lang="en-US" sz="3600" b="1" dirty="0">
                <a:solidFill>
                  <a:srgbClr val="002060"/>
                </a:solidFill>
                <a:latin typeface="Arial" panose="020B0604020202020204" pitchFamily="34" charset="0"/>
                <a:cs typeface="Arial" panose="020B0604020202020204" pitchFamily="34" charset="0"/>
              </a:rPr>
              <a:t>An Introduction with Python</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942996" y="2944636"/>
            <a:ext cx="7278915" cy="3785652"/>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Group 5</a:t>
            </a:r>
          </a:p>
          <a:p>
            <a:pPr algn="ctr"/>
            <a:endParaRPr lang="en-US" sz="20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Hamed </a:t>
            </a:r>
            <a:r>
              <a:rPr lang="en-US" i="1" dirty="0" err="1">
                <a:latin typeface="Arial" panose="020B0604020202020204" pitchFamily="34" charset="0"/>
                <a:cs typeface="Arial" panose="020B0604020202020204" pitchFamily="34" charset="0"/>
              </a:rPr>
              <a:t>Zakeri</a:t>
            </a:r>
            <a:r>
              <a:rPr lang="en-US" i="1" dirty="0">
                <a:latin typeface="Arial" panose="020B0604020202020204" pitchFamily="34" charset="0"/>
                <a:cs typeface="Arial" panose="020B0604020202020204" pitchFamily="34" charset="0"/>
              </a:rPr>
              <a:t>, Sina </a:t>
            </a:r>
            <a:r>
              <a:rPr lang="en-US" i="1" dirty="0" err="1">
                <a:latin typeface="Arial" panose="020B0604020202020204" pitchFamily="34" charset="0"/>
                <a:cs typeface="Arial" panose="020B0604020202020204" pitchFamily="34" charset="0"/>
              </a:rPr>
              <a:t>Davari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Gurkaran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Sran</a:t>
            </a:r>
            <a:r>
              <a:rPr lang="en-US" i="1" dirty="0">
                <a:latin typeface="Arial" panose="020B0604020202020204" pitchFamily="34" charset="0"/>
                <a:cs typeface="Arial" panose="020B0604020202020204" pitchFamily="34" charset="0"/>
              </a:rPr>
              <a:t>, Farshad Tajeddini</a:t>
            </a:r>
          </a:p>
          <a:p>
            <a:pPr algn="ctr"/>
            <a:r>
              <a:rPr lang="en-US" i="1" dirty="0" err="1">
                <a:latin typeface="Arial" panose="020B0604020202020204" pitchFamily="34" charset="0"/>
                <a:cs typeface="Arial" panose="020B0604020202020204" pitchFamily="34" charset="0"/>
              </a:rPr>
              <a:t>Samiramis</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Khazaei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Anbumanivel</a:t>
            </a:r>
            <a:r>
              <a:rPr lang="en-US" i="1" dirty="0">
                <a:latin typeface="Arial" panose="020B0604020202020204" pitchFamily="34" charset="0"/>
                <a:cs typeface="Arial" panose="020B0604020202020204" pitchFamily="34" charset="0"/>
              </a:rPr>
              <a:t> Mohan </a:t>
            </a:r>
            <a:r>
              <a:rPr lang="en-US" i="1" dirty="0" err="1">
                <a:latin typeface="Arial" panose="020B0604020202020204" pitchFamily="34" charset="0"/>
                <a:cs typeface="Arial" panose="020B0604020202020204" pitchFamily="34" charset="0"/>
              </a:rPr>
              <a:t>Suganthi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Dhilip</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Ilanseran</a:t>
            </a:r>
            <a:endParaRPr lang="en-US" i="1" dirty="0">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endParaRPr lang="en-US" sz="500" dirty="0">
              <a:solidFill>
                <a:schemeClr val="tx1">
                  <a:lumMod val="65000"/>
                  <a:lumOff val="35000"/>
                </a:schemeClr>
              </a:solidFill>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January 2023</a:t>
            </a:r>
          </a:p>
        </p:txBody>
      </p:sp>
      <p:grpSp>
        <p:nvGrpSpPr>
          <p:cNvPr id="24" name="Group 23">
            <a:extLst>
              <a:ext uri="{FF2B5EF4-FFF2-40B4-BE49-F238E27FC236}">
                <a16:creationId xmlns:a16="http://schemas.microsoft.com/office/drawing/2014/main" id="{69A27401-3327-4871-86AC-B461CA62C3AC}"/>
              </a:ext>
            </a:extLst>
          </p:cNvPr>
          <p:cNvGrpSpPr/>
          <p:nvPr/>
        </p:nvGrpSpPr>
        <p:grpSpPr>
          <a:xfrm>
            <a:off x="-900660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 name="Group 1">
            <a:extLst>
              <a:ext uri="{FF2B5EF4-FFF2-40B4-BE49-F238E27FC236}">
                <a16:creationId xmlns:a16="http://schemas.microsoft.com/office/drawing/2014/main" id="{2B7AEF19-AB6E-53AB-E4A9-EA2F6C134D04}"/>
              </a:ext>
            </a:extLst>
          </p:cNvPr>
          <p:cNvGrpSpPr/>
          <p:nvPr/>
        </p:nvGrpSpPr>
        <p:grpSpPr>
          <a:xfrm>
            <a:off x="-8232106" y="0"/>
            <a:ext cx="9961092" cy="6858000"/>
            <a:chOff x="-822171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34" name="Group 33">
            <a:extLst>
              <a:ext uri="{FF2B5EF4-FFF2-40B4-BE49-F238E27FC236}">
                <a16:creationId xmlns:a16="http://schemas.microsoft.com/office/drawing/2014/main" id="{0E4F6447-6163-4D6A-A8D2-BD63B6CB3A42}"/>
              </a:ext>
            </a:extLst>
          </p:cNvPr>
          <p:cNvGrpSpPr/>
          <p:nvPr/>
        </p:nvGrpSpPr>
        <p:grpSpPr>
          <a:xfrm>
            <a:off x="-873334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1962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97235" y="3320381"/>
              <a:ext cx="2743202"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160299" y="6096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F83F4F94-3895-C60C-97E8-613395E04DAB}"/>
              </a:ext>
            </a:extLst>
          </p:cNvPr>
          <p:cNvSpPr txBox="1">
            <a:spLocks noChangeAspect="1"/>
          </p:cNvSpPr>
          <p:nvPr/>
        </p:nvSpPr>
        <p:spPr>
          <a:xfrm>
            <a:off x="17500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Time Series Decompositions</a:t>
            </a:r>
          </a:p>
        </p:txBody>
      </p:sp>
      <p:cxnSp>
        <p:nvCxnSpPr>
          <p:cNvPr id="17" name="Straight Connector 16">
            <a:extLst>
              <a:ext uri="{FF2B5EF4-FFF2-40B4-BE49-F238E27FC236}">
                <a16:creationId xmlns:a16="http://schemas.microsoft.com/office/drawing/2014/main" id="{3E91BD87-AFF7-F29A-65ED-E378FD985335}"/>
              </a:ext>
            </a:extLst>
          </p:cNvPr>
          <p:cNvCxnSpPr>
            <a:cxnSpLocks/>
          </p:cNvCxnSpPr>
          <p:nvPr/>
        </p:nvCxnSpPr>
        <p:spPr>
          <a:xfrm>
            <a:off x="1750017" y="744407"/>
            <a:ext cx="985778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848917-047E-B5DC-E029-0538805E4225}"/>
              </a:ext>
            </a:extLst>
          </p:cNvPr>
          <p:cNvSpPr txBox="1"/>
          <p:nvPr/>
        </p:nvSpPr>
        <p:spPr>
          <a:xfrm>
            <a:off x="1611917" y="6356745"/>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8/22</a:t>
            </a:r>
          </a:p>
        </p:txBody>
      </p:sp>
      <p:grpSp>
        <p:nvGrpSpPr>
          <p:cNvPr id="68" name="Group 67">
            <a:extLst>
              <a:ext uri="{FF2B5EF4-FFF2-40B4-BE49-F238E27FC236}">
                <a16:creationId xmlns:a16="http://schemas.microsoft.com/office/drawing/2014/main" id="{24DD7CFD-3B51-8C8B-743B-506B2C275ED3}"/>
              </a:ext>
            </a:extLst>
          </p:cNvPr>
          <p:cNvGrpSpPr/>
          <p:nvPr/>
        </p:nvGrpSpPr>
        <p:grpSpPr>
          <a:xfrm>
            <a:off x="2857734" y="796132"/>
            <a:ext cx="7248001" cy="6066669"/>
            <a:chOff x="2857734" y="796132"/>
            <a:chExt cx="7248001" cy="6066669"/>
          </a:xfrm>
        </p:grpSpPr>
        <p:grpSp>
          <p:nvGrpSpPr>
            <p:cNvPr id="48" name="Group 47">
              <a:extLst>
                <a:ext uri="{FF2B5EF4-FFF2-40B4-BE49-F238E27FC236}">
                  <a16:creationId xmlns:a16="http://schemas.microsoft.com/office/drawing/2014/main" id="{A337AA03-F3BD-0CB4-056F-732684BBF5E8}"/>
                </a:ext>
              </a:extLst>
            </p:cNvPr>
            <p:cNvGrpSpPr/>
            <p:nvPr/>
          </p:nvGrpSpPr>
          <p:grpSpPr>
            <a:xfrm>
              <a:off x="2857734" y="796132"/>
              <a:ext cx="7248001" cy="6066669"/>
              <a:chOff x="2533884" y="796132"/>
              <a:chExt cx="7248001" cy="6066669"/>
            </a:xfrm>
          </p:grpSpPr>
          <p:cxnSp>
            <p:nvCxnSpPr>
              <p:cNvPr id="40" name="Connector: Elbow 39">
                <a:extLst>
                  <a:ext uri="{FF2B5EF4-FFF2-40B4-BE49-F238E27FC236}">
                    <a16:creationId xmlns:a16="http://schemas.microsoft.com/office/drawing/2014/main" id="{54EA0914-1B13-4537-499F-2167511F2446}"/>
                  </a:ext>
                </a:extLst>
              </p:cNvPr>
              <p:cNvCxnSpPr>
                <a:cxnSpLocks/>
                <a:endCxn id="32" idx="0"/>
              </p:cNvCxnSpPr>
              <p:nvPr/>
            </p:nvCxnSpPr>
            <p:spPr>
              <a:xfrm>
                <a:off x="6137200" y="1356794"/>
                <a:ext cx="1668966" cy="17073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47" name="Group 46">
                <a:extLst>
                  <a:ext uri="{FF2B5EF4-FFF2-40B4-BE49-F238E27FC236}">
                    <a16:creationId xmlns:a16="http://schemas.microsoft.com/office/drawing/2014/main" id="{8A964629-7B87-DD2E-84EA-2C1528F23FF6}"/>
                  </a:ext>
                </a:extLst>
              </p:cNvPr>
              <p:cNvGrpSpPr/>
              <p:nvPr/>
            </p:nvGrpSpPr>
            <p:grpSpPr>
              <a:xfrm>
                <a:off x="2533884" y="796132"/>
                <a:ext cx="7248001" cy="6066669"/>
                <a:chOff x="2533884" y="796132"/>
                <a:chExt cx="7248001" cy="6066669"/>
              </a:xfrm>
            </p:grpSpPr>
            <p:grpSp>
              <p:nvGrpSpPr>
                <p:cNvPr id="30" name="Group 29">
                  <a:extLst>
                    <a:ext uri="{FF2B5EF4-FFF2-40B4-BE49-F238E27FC236}">
                      <a16:creationId xmlns:a16="http://schemas.microsoft.com/office/drawing/2014/main" id="{809E9080-6742-5349-6796-9959F8365953}"/>
                    </a:ext>
                  </a:extLst>
                </p:cNvPr>
                <p:cNvGrpSpPr/>
                <p:nvPr/>
              </p:nvGrpSpPr>
              <p:grpSpPr>
                <a:xfrm>
                  <a:off x="2533884" y="796132"/>
                  <a:ext cx="7248001" cy="6029482"/>
                  <a:chOff x="2686284" y="796132"/>
                  <a:chExt cx="7248001" cy="6029482"/>
                </a:xfrm>
              </p:grpSpPr>
              <p:sp>
                <p:nvSpPr>
                  <p:cNvPr id="19" name="Rectangle: Rounded Corners 18">
                    <a:extLst>
                      <a:ext uri="{FF2B5EF4-FFF2-40B4-BE49-F238E27FC236}">
                        <a16:creationId xmlns:a16="http://schemas.microsoft.com/office/drawing/2014/main" id="{05C2D578-8CD4-C262-A982-778D3F1A6428}"/>
                      </a:ext>
                    </a:extLst>
                  </p:cNvPr>
                  <p:cNvSpPr/>
                  <p:nvPr/>
                </p:nvSpPr>
                <p:spPr>
                  <a:xfrm rot="16200000">
                    <a:off x="275768" y="3921417"/>
                    <a:ext cx="5286139" cy="465108"/>
                  </a:xfrm>
                  <a:prstGeom prst="roundRect">
                    <a:avLst/>
                  </a:prstGeom>
                  <a:solidFill>
                    <a:schemeClr val="accent2">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Additive Decomposition </a:t>
                    </a:r>
                  </a:p>
                  <a:p>
                    <a:pPr marL="285750" indent="-285750" algn="ctr"/>
                    <a:r>
                      <a:rPr lang="en-US" sz="1100" dirty="0">
                        <a:solidFill>
                          <a:schemeClr val="tx1"/>
                        </a:solidFill>
                        <a:latin typeface="Arial" panose="020B0604020202020204" pitchFamily="34" charset="0"/>
                        <a:cs typeface="Arial" panose="020B0604020202020204" pitchFamily="34" charset="0"/>
                      </a:rPr>
                      <a:t>Series = Trend + Seasonality + Residuals</a:t>
                    </a:r>
                  </a:p>
                </p:txBody>
              </p:sp>
              <p:sp>
                <p:nvSpPr>
                  <p:cNvPr id="20" name="Rectangle: Rounded Corners 19">
                    <a:extLst>
                      <a:ext uri="{FF2B5EF4-FFF2-40B4-BE49-F238E27FC236}">
                        <a16:creationId xmlns:a16="http://schemas.microsoft.com/office/drawing/2014/main" id="{7035BF4A-357F-7524-723B-159D6F6FD899}"/>
                      </a:ext>
                    </a:extLst>
                  </p:cNvPr>
                  <p:cNvSpPr/>
                  <p:nvPr/>
                </p:nvSpPr>
                <p:spPr>
                  <a:xfrm rot="16200000">
                    <a:off x="7037554" y="3928883"/>
                    <a:ext cx="5298086" cy="495376"/>
                  </a:xfrm>
                  <a:prstGeom prst="roundRect">
                    <a:avLst/>
                  </a:prstGeom>
                  <a:solidFill>
                    <a:schemeClr val="accent6">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Multiplicative Decomposition</a:t>
                    </a:r>
                  </a:p>
                  <a:p>
                    <a:pPr marL="285750" indent="-285750" algn="ctr"/>
                    <a:r>
                      <a:rPr lang="en-US" sz="1100" dirty="0">
                        <a:solidFill>
                          <a:schemeClr val="tx1"/>
                        </a:solidFill>
                        <a:latin typeface="Arial" panose="020B0604020202020204" pitchFamily="34" charset="0"/>
                        <a:cs typeface="Arial" panose="020B0604020202020204" pitchFamily="34" charset="0"/>
                      </a:rPr>
                      <a:t>Series = Trend × Seasonality × Residuals</a:t>
                    </a:r>
                  </a:p>
                </p:txBody>
              </p:sp>
              <p:sp>
                <p:nvSpPr>
                  <p:cNvPr id="21" name="Rectangle: Rounded Corners 20">
                    <a:extLst>
                      <a:ext uri="{FF2B5EF4-FFF2-40B4-BE49-F238E27FC236}">
                        <a16:creationId xmlns:a16="http://schemas.microsoft.com/office/drawing/2014/main" id="{9F8B2503-7716-D93F-EC0E-12F8C9A19238}"/>
                      </a:ext>
                    </a:extLst>
                  </p:cNvPr>
                  <p:cNvSpPr/>
                  <p:nvPr/>
                </p:nvSpPr>
                <p:spPr>
                  <a:xfrm>
                    <a:off x="4959197" y="796132"/>
                    <a:ext cx="2660803" cy="396069"/>
                  </a:xfrm>
                  <a:prstGeom prst="roundRect">
                    <a:avLst/>
                  </a:prstGeom>
                  <a:solidFill>
                    <a:schemeClr val="bg1">
                      <a:lumMod val="85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Three Components</a:t>
                    </a:r>
                  </a:p>
                  <a:p>
                    <a:pPr marL="285750" indent="-285750" algn="ctr"/>
                    <a:r>
                      <a:rPr lang="en-US" sz="1100" dirty="0">
                        <a:solidFill>
                          <a:schemeClr val="tx1"/>
                        </a:solidFill>
                        <a:latin typeface="Arial" panose="020B0604020202020204" pitchFamily="34" charset="0"/>
                        <a:cs typeface="Arial" panose="020B0604020202020204" pitchFamily="34" charset="0"/>
                      </a:rPr>
                      <a:t>1) Trend, 2) Seasonality, 3) Residuals</a:t>
                    </a:r>
                  </a:p>
                </p:txBody>
              </p:sp>
              <p:cxnSp>
                <p:nvCxnSpPr>
                  <p:cNvPr id="24" name="Connector: Elbow 23">
                    <a:extLst>
                      <a:ext uri="{FF2B5EF4-FFF2-40B4-BE49-F238E27FC236}">
                        <a16:creationId xmlns:a16="http://schemas.microsoft.com/office/drawing/2014/main" id="{5BB2712E-85B1-E3A8-51F2-CA312FE355AF}"/>
                      </a:ext>
                    </a:extLst>
                  </p:cNvPr>
                  <p:cNvCxnSpPr>
                    <a:cxnSpLocks/>
                    <a:stCxn id="21" idx="2"/>
                    <a:endCxn id="49" idx="0"/>
                  </p:cNvCxnSpPr>
                  <p:nvPr/>
                </p:nvCxnSpPr>
                <p:spPr>
                  <a:xfrm rot="5400000">
                    <a:off x="5282365" y="503667"/>
                    <a:ext cx="318701" cy="1695768"/>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24A82618-3534-3751-BAA5-08FE801ACC05}"/>
                    </a:ext>
                  </a:extLst>
                </p:cNvPr>
                <p:cNvGrpSpPr/>
                <p:nvPr/>
              </p:nvGrpSpPr>
              <p:grpSpPr>
                <a:xfrm>
                  <a:off x="6408424" y="1527528"/>
                  <a:ext cx="2795483" cy="5332873"/>
                  <a:chOff x="6447261" y="19149"/>
                  <a:chExt cx="3126681" cy="6883755"/>
                </a:xfrm>
              </p:grpSpPr>
              <p:sp>
                <p:nvSpPr>
                  <p:cNvPr id="32" name="Rectangle 31">
                    <a:extLst>
                      <a:ext uri="{FF2B5EF4-FFF2-40B4-BE49-F238E27FC236}">
                        <a16:creationId xmlns:a16="http://schemas.microsoft.com/office/drawing/2014/main" id="{18F071E9-28C0-BA9A-80EB-1A9744EBF4A5}"/>
                      </a:ext>
                    </a:extLst>
                  </p:cNvPr>
                  <p:cNvSpPr/>
                  <p:nvPr/>
                </p:nvSpPr>
                <p:spPr>
                  <a:xfrm>
                    <a:off x="6447261" y="19149"/>
                    <a:ext cx="3126681" cy="6838851"/>
                  </a:xfrm>
                  <a:prstGeom prst="rect">
                    <a:avLst/>
                  </a:prstGeom>
                  <a:solidFill>
                    <a:schemeClr val="accent6">
                      <a:lumMod val="20000"/>
                      <a:lumOff val="80000"/>
                    </a:schemeClr>
                  </a:solidFill>
                  <a:ln>
                    <a:solidFill>
                      <a:schemeClr val="accent6">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33" name="Picture 2">
                    <a:extLst>
                      <a:ext uri="{FF2B5EF4-FFF2-40B4-BE49-F238E27FC236}">
                        <a16:creationId xmlns:a16="http://schemas.microsoft.com/office/drawing/2014/main" id="{4729630B-EA28-49F2-5152-8C8C97CC8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902" y="1854779"/>
                    <a:ext cx="3004745" cy="16682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73DC9A57-A248-C0B6-DCE2-1ACCFBA14F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2247" y="3542329"/>
                    <a:ext cx="2976310" cy="16682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a:extLst>
                      <a:ext uri="{FF2B5EF4-FFF2-40B4-BE49-F238E27FC236}">
                        <a16:creationId xmlns:a16="http://schemas.microsoft.com/office/drawing/2014/main" id="{5C3BC397-9482-EA36-539B-46DCE26844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841" y="5234654"/>
                    <a:ext cx="3075835" cy="1668250"/>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Rectangle 41">
                  <a:extLst>
                    <a:ext uri="{FF2B5EF4-FFF2-40B4-BE49-F238E27FC236}">
                      <a16:creationId xmlns:a16="http://schemas.microsoft.com/office/drawing/2014/main" id="{16632CB9-7706-AECA-639D-EAB2BC855225}"/>
                    </a:ext>
                  </a:extLst>
                </p:cNvPr>
                <p:cNvSpPr/>
                <p:nvPr/>
              </p:nvSpPr>
              <p:spPr>
                <a:xfrm>
                  <a:off x="3084851" y="1527528"/>
                  <a:ext cx="2795482" cy="5335273"/>
                </a:xfrm>
                <a:prstGeom prst="rect">
                  <a:avLst/>
                </a:prstGeom>
                <a:solidFill>
                  <a:schemeClr val="accent2">
                    <a:lumMod val="20000"/>
                    <a:lumOff val="80000"/>
                  </a:schemeClr>
                </a:solidFill>
                <a:ln>
                  <a:solidFill>
                    <a:schemeClr val="accent2">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9DCF777C-8ECD-61FA-B16A-9B502AD305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2476" y="2966211"/>
                  <a:ext cx="2683072" cy="129076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06F58D2-39CC-124C-8A18-FBCF59C13B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3633" y="4276541"/>
                  <a:ext cx="2699636" cy="12907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903C97D-FAFC-1DA1-F6E0-D2D7D36445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2489" y="5581157"/>
                  <a:ext cx="2743058" cy="127021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49" name="Picture 48">
              <a:extLst>
                <a:ext uri="{FF2B5EF4-FFF2-40B4-BE49-F238E27FC236}">
                  <a16:creationId xmlns:a16="http://schemas.microsoft.com/office/drawing/2014/main" id="{22189AE7-FED8-8208-9E27-4B60BB3EF88D}"/>
                </a:ext>
              </a:extLst>
            </p:cNvPr>
            <p:cNvPicPr>
              <a:picLocks noChangeAspect="1"/>
            </p:cNvPicPr>
            <p:nvPr/>
          </p:nvPicPr>
          <p:blipFill>
            <a:blip r:embed="rId10"/>
            <a:stretch>
              <a:fillRect/>
            </a:stretch>
          </p:blipFill>
          <p:spPr>
            <a:xfrm>
              <a:off x="3440417" y="1510902"/>
              <a:ext cx="2649728" cy="1475798"/>
            </a:xfrm>
            <a:prstGeom prst="rect">
              <a:avLst/>
            </a:prstGeom>
          </p:spPr>
        </p:pic>
        <p:pic>
          <p:nvPicPr>
            <p:cNvPr id="63" name="Picture 62">
              <a:extLst>
                <a:ext uri="{FF2B5EF4-FFF2-40B4-BE49-F238E27FC236}">
                  <a16:creationId xmlns:a16="http://schemas.microsoft.com/office/drawing/2014/main" id="{4678EAC8-65BF-C82F-B4FB-CDACA3E00D7A}"/>
                </a:ext>
              </a:extLst>
            </p:cNvPr>
            <p:cNvPicPr>
              <a:picLocks noChangeAspect="1"/>
            </p:cNvPicPr>
            <p:nvPr/>
          </p:nvPicPr>
          <p:blipFill>
            <a:blip r:embed="rId10"/>
            <a:stretch>
              <a:fillRect/>
            </a:stretch>
          </p:blipFill>
          <p:spPr>
            <a:xfrm>
              <a:off x="6739578" y="1481702"/>
              <a:ext cx="2649728" cy="1475798"/>
            </a:xfrm>
            <a:prstGeom prst="rect">
              <a:avLst/>
            </a:prstGeom>
          </p:spPr>
        </p:pic>
        <p:sp>
          <p:nvSpPr>
            <p:cNvPr id="66" name="Rectangle 65">
              <a:extLst>
                <a:ext uri="{FF2B5EF4-FFF2-40B4-BE49-F238E27FC236}">
                  <a16:creationId xmlns:a16="http://schemas.microsoft.com/office/drawing/2014/main" id="{41BFF708-74AC-4861-9D62-8193663C1850}"/>
                </a:ext>
              </a:extLst>
            </p:cNvPr>
            <p:cNvSpPr/>
            <p:nvPr/>
          </p:nvSpPr>
          <p:spPr>
            <a:xfrm>
              <a:off x="7394448" y="5561375"/>
              <a:ext cx="1066057" cy="102693"/>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65" name="Picture 6">
            <a:extLst>
              <a:ext uri="{FF2B5EF4-FFF2-40B4-BE49-F238E27FC236}">
                <a16:creationId xmlns:a16="http://schemas.microsoft.com/office/drawing/2014/main" id="{A5CCB30A-E3AE-AA63-F862-685003DF7F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8005" t="169" r="35299" b="91623"/>
          <a:stretch/>
        </p:blipFill>
        <p:spPr bwMode="auto">
          <a:xfrm>
            <a:off x="7511822" y="5574130"/>
            <a:ext cx="1006579" cy="10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053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Time Series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8400270"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0" indent="0" algn="just">
              <a:buNone/>
            </a:pPr>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0" indent="0" algn="just">
              <a:buNone/>
            </a:pPr>
            <a:endParaRPr lang="en-US" sz="1800" b="1"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2AF09B1-9BF5-F9B3-E96C-4C863BCD429F}"/>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9/22</a:t>
            </a:r>
          </a:p>
        </p:txBody>
      </p:sp>
      <p:sp>
        <p:nvSpPr>
          <p:cNvPr id="19" name="Rectangle: Rounded Corners 18">
            <a:extLst>
              <a:ext uri="{FF2B5EF4-FFF2-40B4-BE49-F238E27FC236}">
                <a16:creationId xmlns:a16="http://schemas.microsoft.com/office/drawing/2014/main" id="{0B8ACC99-F977-1240-2C94-D80A4BBDBFA4}"/>
              </a:ext>
            </a:extLst>
          </p:cNvPr>
          <p:cNvSpPr/>
          <p:nvPr/>
        </p:nvSpPr>
        <p:spPr>
          <a:xfrm>
            <a:off x="4114815" y="1112115"/>
            <a:ext cx="3053808" cy="134006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solidFill>
                <a:latin typeface="Arial" panose="020B0604020202020204" pitchFamily="34" charset="0"/>
                <a:cs typeface="Arial" panose="020B0604020202020204" pitchFamily="34" charset="0"/>
              </a:rPr>
              <a:t>Let’s model</a:t>
            </a:r>
          </a:p>
        </p:txBody>
      </p:sp>
      <p:pic>
        <p:nvPicPr>
          <p:cNvPr id="1026" name="Picture 2" descr="19 Important Hybrid Working Statistics To Know Now (2023)">
            <a:extLst>
              <a:ext uri="{FF2B5EF4-FFF2-40B4-BE49-F238E27FC236}">
                <a16:creationId xmlns:a16="http://schemas.microsoft.com/office/drawing/2014/main" id="{301C6B17-4025-71A7-3E94-8EFA96EE4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061" y="2545714"/>
            <a:ext cx="3810038" cy="296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719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Mean Model Example</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9009046"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Mean Model: </a:t>
                </a:r>
              </a:p>
              <a:p>
                <a:pPr lvl="1" algn="just"/>
                <a:r>
                  <a:rPr lang="en-US" sz="1400" b="0" dirty="0">
                    <a:cs typeface="Arial" panose="020B0604020202020204" pitchFamily="34" charset="0"/>
                  </a:rPr>
                  <a:t> </a:t>
                </a:r>
                <a14:m>
                  <m:oMath xmlns:m="http://schemas.openxmlformats.org/officeDocument/2006/math">
                    <m:r>
                      <a:rPr lang="en-US" sz="1400" b="0" i="1" dirty="0" smtClean="0">
                        <a:latin typeface="Cambria Math" panose="02040503050406030204" pitchFamily="18" charset="0"/>
                        <a:cs typeface="Arial" panose="020B0604020202020204" pitchFamily="34" charset="0"/>
                      </a:rPr>
                      <m:t>𝑌</m:t>
                    </m:r>
                    <m:r>
                      <a:rPr lang="en-US" sz="1400" b="0" i="1" dirty="0" smtClean="0">
                        <a:latin typeface="Cambria Math" panose="02040503050406030204" pitchFamily="18" charset="0"/>
                        <a:cs typeface="Arial" panose="020B0604020202020204" pitchFamily="34" charset="0"/>
                      </a:rPr>
                      <m:t>(</m:t>
                    </m:r>
                    <m:r>
                      <a:rPr lang="en-US" sz="1400" b="0" i="1" dirty="0" smtClean="0">
                        <a:latin typeface="Cambria Math" panose="02040503050406030204" pitchFamily="18" charset="0"/>
                        <a:cs typeface="Arial" panose="020B0604020202020204" pitchFamily="34" charset="0"/>
                      </a:rPr>
                      <m:t>𝑡</m:t>
                    </m:r>
                    <m:r>
                      <a:rPr lang="en-US" sz="1400" b="0" i="1" dirty="0"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a:t>
                </a:r>
                <a14:m>
                  <m:oMath xmlns:m="http://schemas.openxmlformats.org/officeDocument/2006/math">
                    <m:acc>
                      <m:accPr>
                        <m:chr m:val="̅"/>
                        <m:ctrlPr>
                          <a:rPr lang="en-US" sz="1400" i="1" dirty="0" smtClean="0">
                            <a:latin typeface="Cambria Math" panose="02040503050406030204" pitchFamily="18" charset="0"/>
                            <a:cs typeface="Arial" panose="020B0604020202020204" pitchFamily="34" charset="0"/>
                          </a:rPr>
                        </m:ctrlPr>
                      </m:accPr>
                      <m:e>
                        <m:r>
                          <a:rPr lang="en-CA" sz="1400" b="0" i="1" dirty="0" smtClean="0">
                            <a:latin typeface="Cambria Math" panose="02040503050406030204" pitchFamily="18" charset="0"/>
                            <a:cs typeface="Arial" panose="020B0604020202020204" pitchFamily="34" charset="0"/>
                          </a:rPr>
                          <m:t>𝑌</m:t>
                        </m:r>
                      </m:e>
                    </m:acc>
                  </m:oMath>
                </a14:m>
                <a:endParaRPr lang="en-US" sz="1800" b="1" dirty="0">
                  <a:latin typeface="Arial" panose="020B0604020202020204" pitchFamily="34" charset="0"/>
                  <a:cs typeface="Arial" panose="020B0604020202020204" pitchFamily="34" charset="0"/>
                </a:endParaRPr>
              </a:p>
            </p:txBody>
          </p:sp>
        </mc:Choice>
        <mc:Fallback>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4" y="873336"/>
                <a:ext cx="9009046" cy="5276851"/>
              </a:xfrm>
              <a:prstGeom prst="rect">
                <a:avLst/>
              </a:prstGeom>
              <a:blipFill>
                <a:blip r:embed="rId4"/>
                <a:stretch>
                  <a:fillRect l="-423" t="-119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314F18CA-0799-C897-6DE3-1C56C6D465C3}"/>
              </a:ext>
            </a:extLst>
          </p:cNvPr>
          <p:cNvGrpSpPr/>
          <p:nvPr/>
        </p:nvGrpSpPr>
        <p:grpSpPr>
          <a:xfrm>
            <a:off x="2857500" y="2221743"/>
            <a:ext cx="6326037" cy="3484724"/>
            <a:chOff x="2457450" y="2221743"/>
            <a:chExt cx="6326037" cy="3484724"/>
          </a:xfrm>
        </p:grpSpPr>
        <p:sp>
          <p:nvSpPr>
            <p:cNvPr id="19" name="Rectangle 18">
              <a:extLst>
                <a:ext uri="{FF2B5EF4-FFF2-40B4-BE49-F238E27FC236}">
                  <a16:creationId xmlns:a16="http://schemas.microsoft.com/office/drawing/2014/main" id="{EE155C3A-5BFB-2C5B-C897-C44351ACF1F2}"/>
                </a:ext>
              </a:extLst>
            </p:cNvPr>
            <p:cNvSpPr/>
            <p:nvPr/>
          </p:nvSpPr>
          <p:spPr>
            <a:xfrm>
              <a:off x="2457450" y="2221743"/>
              <a:ext cx="6326037" cy="3484723"/>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BDBBEE1B-7BE9-3800-47FC-F1F22E0B7D2F}"/>
                </a:ext>
              </a:extLst>
            </p:cNvPr>
            <p:cNvPicPr>
              <a:picLocks noChangeAspect="1"/>
            </p:cNvPicPr>
            <p:nvPr/>
          </p:nvPicPr>
          <p:blipFill>
            <a:blip r:embed="rId5"/>
            <a:stretch>
              <a:fillRect/>
            </a:stretch>
          </p:blipFill>
          <p:spPr>
            <a:xfrm>
              <a:off x="2578498" y="2353667"/>
              <a:ext cx="6019800" cy="3352800"/>
            </a:xfrm>
            <a:prstGeom prst="rect">
              <a:avLst/>
            </a:prstGeom>
          </p:spPr>
        </p:pic>
      </p:grpSp>
      <p:sp>
        <p:nvSpPr>
          <p:cNvPr id="6" name="TextBox 5">
            <a:extLst>
              <a:ext uri="{FF2B5EF4-FFF2-40B4-BE49-F238E27FC236}">
                <a16:creationId xmlns:a16="http://schemas.microsoft.com/office/drawing/2014/main" id="{C72623C4-7471-3015-BAF1-D478D403B662}"/>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10/22</a:t>
            </a:r>
          </a:p>
        </p:txBody>
      </p:sp>
    </p:spTree>
    <p:extLst>
      <p:ext uri="{BB962C8B-B14F-4D97-AF65-F5344CB8AC3E}">
        <p14:creationId xmlns:p14="http://schemas.microsoft.com/office/powerpoint/2010/main" val="12068819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Linear Trend Model Example</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6362539"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Linear Trend Model : </a:t>
                </a:r>
                <a14:m>
                  <m:oMath xmlns:m="http://schemas.openxmlformats.org/officeDocument/2006/math">
                    <m:r>
                      <a:rPr lang="en-US" sz="1800" i="1" dirty="0">
                        <a:latin typeface="Cambria Math" panose="02040503050406030204" pitchFamily="18" charset="0"/>
                        <a:cs typeface="Arial" panose="020B0604020202020204" pitchFamily="34" charset="0"/>
                      </a:rPr>
                      <m:t>𝑌</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𝑡</m:t>
                    </m:r>
                    <m:r>
                      <a:rPr lang="en-US" sz="1800" i="1" dirty="0">
                        <a:latin typeface="Cambria Math" panose="02040503050406030204" pitchFamily="18" charset="0"/>
                        <a:cs typeface="Arial" panose="020B0604020202020204" pitchFamily="34" charset="0"/>
                      </a:rPr>
                      <m:t>)=</m:t>
                    </m:r>
                    <m:sSub>
                      <m:sSubPr>
                        <m:ctrlPr>
                          <a:rPr lang="en-US" sz="1800" i="1" dirty="0">
                            <a:latin typeface="Cambria Math" panose="02040503050406030204" pitchFamily="18" charset="0"/>
                            <a:cs typeface="Arial" panose="020B0604020202020204" pitchFamily="34" charset="0"/>
                          </a:rPr>
                        </m:ctrlPr>
                      </m:sSubPr>
                      <m:e>
                        <m:r>
                          <a:rPr lang="en-US" sz="1800" i="1" dirty="0">
                            <a:latin typeface="Cambria Math" panose="02040503050406030204" pitchFamily="18" charset="0"/>
                            <a:cs typeface="Arial" panose="020B0604020202020204" pitchFamily="34" charset="0"/>
                          </a:rPr>
                          <m:t>𝛽</m:t>
                        </m:r>
                      </m:e>
                      <m:sub>
                        <m:r>
                          <a:rPr lang="en-CA" sz="1800" i="1" dirty="0">
                            <a:latin typeface="Cambria Math" panose="02040503050406030204" pitchFamily="18" charset="0"/>
                            <a:cs typeface="Arial" panose="020B0604020202020204" pitchFamily="34" charset="0"/>
                          </a:rPr>
                          <m:t>0</m:t>
                        </m:r>
                      </m:sub>
                    </m:sSub>
                    <m:r>
                      <a:rPr lang="en-US" sz="1800" i="1" dirty="0" smtClean="0">
                        <a:latin typeface="Cambria Math" panose="02040503050406030204" pitchFamily="18" charset="0"/>
                        <a:cs typeface="Arial" panose="020B0604020202020204" pitchFamily="34" charset="0"/>
                      </a:rPr>
                      <m:t>+</m:t>
                    </m:r>
                    <m:sSub>
                      <m:sSubPr>
                        <m:ctrlPr>
                          <a:rPr lang="en-US" sz="1800" i="1" dirty="0">
                            <a:latin typeface="Cambria Math" panose="02040503050406030204" pitchFamily="18" charset="0"/>
                            <a:cs typeface="Arial" panose="020B0604020202020204" pitchFamily="34" charset="0"/>
                          </a:rPr>
                        </m:ctrlPr>
                      </m:sSubPr>
                      <m:e>
                        <m:r>
                          <a:rPr lang="en-US" sz="1800" i="1" dirty="0">
                            <a:latin typeface="Cambria Math" panose="02040503050406030204" pitchFamily="18" charset="0"/>
                            <a:cs typeface="Arial" panose="020B0604020202020204" pitchFamily="34" charset="0"/>
                          </a:rPr>
                          <m:t>𝛽</m:t>
                        </m:r>
                      </m:e>
                      <m:sub>
                        <m:r>
                          <a:rPr lang="en-CA" sz="1800" b="0" i="1" dirty="0" smtClean="0">
                            <a:latin typeface="Cambria Math" panose="02040503050406030204" pitchFamily="18" charset="0"/>
                            <a:cs typeface="Arial" panose="020B0604020202020204" pitchFamily="34" charset="0"/>
                          </a:rPr>
                          <m:t>1</m:t>
                        </m:r>
                      </m:sub>
                    </m:sSub>
                    <m:r>
                      <a:rPr lang="en-US" sz="1800" i="1" dirty="0">
                        <a:latin typeface="Cambria Math" panose="02040503050406030204" pitchFamily="18" charset="0"/>
                        <a:cs typeface="Arial" panose="020B0604020202020204" pitchFamily="34" charset="0"/>
                      </a:rPr>
                      <m:t>𝑋</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𝑡</m:t>
                    </m:r>
                    <m:r>
                      <a:rPr lang="en-US" sz="1800" i="1" dirty="0">
                        <a:latin typeface="Cambria Math" panose="02040503050406030204" pitchFamily="18" charset="0"/>
                        <a:cs typeface="Arial" panose="020B0604020202020204" pitchFamily="34" charset="0"/>
                      </a:rPr>
                      <m:t>)</m:t>
                    </m:r>
                  </m:oMath>
                </a14:m>
                <a:endParaRPr lang="en-CA" sz="1800"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mc:Choice>
        <mc:Fallback>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4" y="873336"/>
                <a:ext cx="6362539" cy="5276851"/>
              </a:xfrm>
              <a:prstGeom prst="rect">
                <a:avLst/>
              </a:prstGeom>
              <a:blipFill>
                <a:blip r:embed="rId4"/>
                <a:stretch>
                  <a:fillRect l="-598" t="-119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38AAD39-1532-BD4B-BFAB-875301AFDC16}"/>
              </a:ext>
            </a:extLst>
          </p:cNvPr>
          <p:cNvSpPr/>
          <p:nvPr/>
        </p:nvSpPr>
        <p:spPr>
          <a:xfrm>
            <a:off x="2857500" y="1764543"/>
            <a:ext cx="6326037" cy="3484723"/>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170" name="Picture 2">
            <a:extLst>
              <a:ext uri="{FF2B5EF4-FFF2-40B4-BE49-F238E27FC236}">
                <a16:creationId xmlns:a16="http://schemas.microsoft.com/office/drawing/2014/main" id="{7CFBF598-A340-BD1A-0DBE-EE5438AF7C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0859" y="1962428"/>
            <a:ext cx="6019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4F59099-0414-C14D-E8EA-03826B33D139}"/>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11/22</a:t>
            </a:r>
          </a:p>
        </p:txBody>
      </p:sp>
    </p:spTree>
    <p:extLst>
      <p:ext uri="{BB962C8B-B14F-4D97-AF65-F5344CB8AC3E}">
        <p14:creationId xmlns:p14="http://schemas.microsoft.com/office/powerpoint/2010/main" val="42844544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Random Walk Model Example</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7057020"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Random Walk Model : </a:t>
                </a:r>
                <a14:m>
                  <m:oMath xmlns:m="http://schemas.openxmlformats.org/officeDocument/2006/math">
                    <m:r>
                      <a:rPr lang="en-US" sz="1800" i="1" dirty="0">
                        <a:latin typeface="Cambria Math" panose="02040503050406030204" pitchFamily="18" charset="0"/>
                        <a:cs typeface="Arial" panose="020B0604020202020204" pitchFamily="34" charset="0"/>
                      </a:rPr>
                      <m:t>𝑌</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𝑡</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𝑌</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𝑡</m:t>
                    </m:r>
                    <m:r>
                      <a:rPr lang="en-US" sz="1800" i="1" dirty="0">
                        <a:latin typeface="Cambria Math" panose="02040503050406030204" pitchFamily="18" charset="0"/>
                        <a:cs typeface="Arial" panose="020B0604020202020204" pitchFamily="34" charset="0"/>
                      </a:rPr>
                      <m:t>−1)+</m:t>
                    </m:r>
                    <m:r>
                      <a:rPr lang="en-US" sz="1800" i="1" dirty="0">
                        <a:latin typeface="Cambria Math" panose="02040503050406030204" pitchFamily="18" charset="0"/>
                        <a:cs typeface="Arial" panose="020B0604020202020204" pitchFamily="34" charset="0"/>
                      </a:rPr>
                      <m:t>𝜖</m:t>
                    </m:r>
                    <m:r>
                      <a:rPr lang="en-US" sz="1800" i="1" dirty="0">
                        <a:latin typeface="Cambria Math" panose="02040503050406030204" pitchFamily="18" charset="0"/>
                        <a:cs typeface="Arial" panose="020B0604020202020204" pitchFamily="34" charset="0"/>
                      </a:rPr>
                      <m:t>    ,    </m:t>
                    </m:r>
                    <m:r>
                      <a:rPr lang="en-US" sz="1800" i="1" dirty="0">
                        <a:latin typeface="Cambria Math" panose="02040503050406030204" pitchFamily="18" charset="0"/>
                        <a:cs typeface="Arial" panose="020B0604020202020204" pitchFamily="34" charset="0"/>
                      </a:rPr>
                      <m:t>𝜖</m:t>
                    </m:r>
                    <m:r>
                      <a:rPr lang="en-US" sz="1800" i="1" dirty="0">
                        <a:latin typeface="Cambria Math" panose="02040503050406030204" pitchFamily="18" charset="0"/>
                        <a:cs typeface="Arial" panose="020B0604020202020204" pitchFamily="34" charset="0"/>
                      </a:rPr>
                      <m:t>~</m:t>
                    </m:r>
                    <m:r>
                      <a:rPr lang="en-US" sz="1800" i="1" dirty="0">
                        <a:latin typeface="Cambria Math" panose="02040503050406030204" pitchFamily="18" charset="0"/>
                        <a:cs typeface="Arial" panose="020B0604020202020204" pitchFamily="34" charset="0"/>
                      </a:rPr>
                      <m:t>𝑁</m:t>
                    </m:r>
                    <m:r>
                      <a:rPr lang="en-US" sz="1800" i="1" dirty="0">
                        <a:latin typeface="Cambria Math" panose="02040503050406030204" pitchFamily="18" charset="0"/>
                        <a:cs typeface="Arial" panose="020B0604020202020204" pitchFamily="34" charset="0"/>
                      </a:rPr>
                      <m:t>(0,</m:t>
                    </m:r>
                    <m:sSup>
                      <m:sSupPr>
                        <m:ctrlPr>
                          <a:rPr lang="en-US" sz="1800" i="1" dirty="0">
                            <a:latin typeface="Cambria Math" panose="02040503050406030204" pitchFamily="18" charset="0"/>
                            <a:cs typeface="Arial" panose="020B0604020202020204" pitchFamily="34" charset="0"/>
                          </a:rPr>
                        </m:ctrlPr>
                      </m:sSupPr>
                      <m:e>
                        <m:r>
                          <a:rPr lang="en-US" sz="1800" i="1" dirty="0">
                            <a:latin typeface="Cambria Math" panose="02040503050406030204" pitchFamily="18" charset="0"/>
                            <a:cs typeface="Arial" panose="020B0604020202020204" pitchFamily="34" charset="0"/>
                          </a:rPr>
                          <m:t>𝜎</m:t>
                        </m:r>
                      </m:e>
                      <m:sup>
                        <m:r>
                          <a:rPr lang="en-CA" sz="1800" i="1" dirty="0">
                            <a:latin typeface="Cambria Math" panose="02040503050406030204" pitchFamily="18" charset="0"/>
                            <a:cs typeface="Arial" panose="020B0604020202020204" pitchFamily="34" charset="0"/>
                          </a:rPr>
                          <m:t>2</m:t>
                        </m:r>
                      </m:sup>
                    </m:sSup>
                    <m:r>
                      <a:rPr lang="en-US" sz="1800" i="1" dirty="0">
                        <a:latin typeface="Cambria Math" panose="02040503050406030204" pitchFamily="18" charset="0"/>
                        <a:cs typeface="Arial" panose="020B0604020202020204" pitchFamily="34" charset="0"/>
                      </a:rPr>
                      <m:t>)</m:t>
                    </m:r>
                  </m:oMath>
                </a14:m>
                <a:endParaRPr lang="en-US" sz="1800" b="1"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mc:Choice>
        <mc:Fallback>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4" y="873336"/>
                <a:ext cx="7057020" cy="5276851"/>
              </a:xfrm>
              <a:prstGeom prst="rect">
                <a:avLst/>
              </a:prstGeom>
              <a:blipFill>
                <a:blip r:embed="rId4"/>
                <a:stretch>
                  <a:fillRect l="-540" t="-1199"/>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C03B8121-87D5-EEBE-8420-CDD9AD571B49}"/>
              </a:ext>
            </a:extLst>
          </p:cNvPr>
          <p:cNvSpPr/>
          <p:nvPr/>
        </p:nvSpPr>
        <p:spPr>
          <a:xfrm>
            <a:off x="2857500" y="1764543"/>
            <a:ext cx="6326037" cy="3484723"/>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194" name="Picture 2">
            <a:extLst>
              <a:ext uri="{FF2B5EF4-FFF2-40B4-BE49-F238E27FC236}">
                <a16:creationId xmlns:a16="http://schemas.microsoft.com/office/drawing/2014/main" id="{E057972A-5B1D-91D9-C443-3FD0D0AA5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720" y="1948203"/>
            <a:ext cx="6153150" cy="3352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1A73DF-F35E-9D58-139E-B8EA86F0A6FA}"/>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12/22</a:t>
            </a:r>
          </a:p>
        </p:txBody>
      </p:sp>
    </p:spTree>
    <p:extLst>
      <p:ext uri="{BB962C8B-B14F-4D97-AF65-F5344CB8AC3E}">
        <p14:creationId xmlns:p14="http://schemas.microsoft.com/office/powerpoint/2010/main" val="26675434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Time Series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8400270"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0" indent="0" algn="just">
              <a:buNone/>
            </a:pPr>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285750" indent="-285750" algn="just"/>
            <a:endParaRPr lang="en-US" sz="1800" b="1" dirty="0">
              <a:latin typeface="Arial" panose="020B0604020202020204" pitchFamily="34" charset="0"/>
              <a:cs typeface="Arial" panose="020B0604020202020204" pitchFamily="34" charset="0"/>
            </a:endParaRPr>
          </a:p>
          <a:p>
            <a:pPr marL="0" indent="0" algn="just">
              <a:buNone/>
            </a:pPr>
            <a:endParaRPr lang="en-US" sz="1800" b="1"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2AF09B1-9BF5-F9B3-E96C-4C863BCD429F}"/>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13/22</a:t>
            </a:r>
          </a:p>
        </p:txBody>
      </p:sp>
      <p:pic>
        <p:nvPicPr>
          <p:cNvPr id="9218" name="Picture 2" descr="Squidward GIF">
            <a:extLst>
              <a:ext uri="{FF2B5EF4-FFF2-40B4-BE49-F238E27FC236}">
                <a16:creationId xmlns:a16="http://schemas.microsoft.com/office/drawing/2014/main" id="{ACBB0E6D-8820-D691-49FB-5C5ACE28F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9718" y="873336"/>
            <a:ext cx="2681247" cy="201093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eather Clipart - weather_forecaster_animation_5 - Classroom Clipart">
            <a:extLst>
              <a:ext uri="{FF2B5EF4-FFF2-40B4-BE49-F238E27FC236}">
                <a16:creationId xmlns:a16="http://schemas.microsoft.com/office/drawing/2014/main" id="{AA6C5220-DA03-B6B9-60D3-800B028C59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9565" y="4333875"/>
            <a:ext cx="3542109"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or: Curved 16">
            <a:extLst>
              <a:ext uri="{FF2B5EF4-FFF2-40B4-BE49-F238E27FC236}">
                <a16:creationId xmlns:a16="http://schemas.microsoft.com/office/drawing/2014/main" id="{0023007C-27C1-5297-CF1A-8C2C08288077}"/>
              </a:ext>
            </a:extLst>
          </p:cNvPr>
          <p:cNvCxnSpPr>
            <a:stCxn id="9218" idx="3"/>
          </p:cNvCxnSpPr>
          <p:nvPr/>
        </p:nvCxnSpPr>
        <p:spPr>
          <a:xfrm>
            <a:off x="4280965" y="1878804"/>
            <a:ext cx="547924" cy="113109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0B8ACC99-F977-1240-2C94-D80A4BBDBFA4}"/>
              </a:ext>
            </a:extLst>
          </p:cNvPr>
          <p:cNvSpPr/>
          <p:nvPr/>
        </p:nvSpPr>
        <p:spPr>
          <a:xfrm>
            <a:off x="4549574" y="3013200"/>
            <a:ext cx="2317951" cy="61286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Arial" panose="020B0604020202020204" pitchFamily="34" charset="0"/>
                <a:cs typeface="Arial" panose="020B0604020202020204" pitchFamily="34" charset="0"/>
              </a:rPr>
              <a:t>Preparing the data.</a:t>
            </a:r>
            <a:br>
              <a:rPr lang="en-CA" sz="1600" b="1" dirty="0">
                <a:solidFill>
                  <a:schemeClr val="tx1"/>
                </a:solidFill>
                <a:latin typeface="Arial" panose="020B0604020202020204" pitchFamily="34" charset="0"/>
                <a:cs typeface="Arial" panose="020B0604020202020204" pitchFamily="34" charset="0"/>
              </a:rPr>
            </a:br>
            <a:r>
              <a:rPr lang="en-CA" sz="1600" b="1" dirty="0">
                <a:solidFill>
                  <a:schemeClr val="tx1"/>
                </a:solidFill>
                <a:latin typeface="Arial" panose="020B0604020202020204" pitchFamily="34" charset="0"/>
                <a:cs typeface="Arial" panose="020B0604020202020204" pitchFamily="34" charset="0"/>
              </a:rPr>
              <a:t>(Make it stationary)</a:t>
            </a:r>
          </a:p>
        </p:txBody>
      </p:sp>
      <p:cxnSp>
        <p:nvCxnSpPr>
          <p:cNvPr id="20" name="Connector: Curved 19">
            <a:extLst>
              <a:ext uri="{FF2B5EF4-FFF2-40B4-BE49-F238E27FC236}">
                <a16:creationId xmlns:a16="http://schemas.microsoft.com/office/drawing/2014/main" id="{56D0D624-FADD-8E93-E2AF-9B2D5D8727A0}"/>
              </a:ext>
            </a:extLst>
          </p:cNvPr>
          <p:cNvCxnSpPr/>
          <p:nvPr/>
        </p:nvCxnSpPr>
        <p:spPr>
          <a:xfrm>
            <a:off x="6882681" y="3207612"/>
            <a:ext cx="547924" cy="113109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23839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11599" y="1196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MA Model</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897515" y="853192"/>
            <a:ext cx="8833872"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sz="1600" dirty="0">
                <a:latin typeface="Arial" panose="020B0604020202020204" pitchFamily="34" charset="0"/>
                <a:cs typeface="Arial" panose="020B0604020202020204" pitchFamily="34" charset="0"/>
              </a:rPr>
              <a:t>Moving Average (MA) models can be used to both forecast and smooth out time series data. The types of models include:</a:t>
            </a:r>
          </a:p>
          <a:p>
            <a:pPr marL="457200" lvl="1" indent="0" algn="just">
              <a:buNone/>
            </a:pPr>
            <a:endParaRPr lang="en-US" sz="1600" dirty="0">
              <a:latin typeface="Arial" panose="020B0604020202020204" pitchFamily="34" charset="0"/>
              <a:cs typeface="Arial" panose="020B0604020202020204" pitchFamily="34" charset="0"/>
            </a:endParaRPr>
          </a:p>
          <a:p>
            <a:pPr lvl="2" algn="just"/>
            <a:r>
              <a:rPr lang="en-US" sz="1600" dirty="0">
                <a:latin typeface="Arial" panose="020B0604020202020204" pitchFamily="34" charset="0"/>
                <a:cs typeface="Arial" panose="020B0604020202020204" pitchFamily="34" charset="0"/>
              </a:rPr>
              <a:t>Simple Moving Average models</a:t>
            </a:r>
          </a:p>
          <a:p>
            <a:pPr lvl="2" algn="just"/>
            <a:r>
              <a:rPr lang="en-US" sz="1600" dirty="0">
                <a:latin typeface="Arial" panose="020B0604020202020204" pitchFamily="34" charset="0"/>
                <a:cs typeface="Arial" panose="020B0604020202020204" pitchFamily="34" charset="0"/>
              </a:rPr>
              <a:t>Exponentially Weighted Moving Average modes</a:t>
            </a:r>
          </a:p>
          <a:p>
            <a:pPr lvl="2" algn="just"/>
            <a:r>
              <a:rPr lang="en-US" sz="1600" dirty="0">
                <a:latin typeface="Arial" panose="020B0604020202020204" pitchFamily="34" charset="0"/>
                <a:cs typeface="Arial" panose="020B0604020202020204" pitchFamily="34" charset="0"/>
              </a:rPr>
              <a:t>Autoregressive Moving Average models</a:t>
            </a:r>
          </a:p>
          <a:p>
            <a:pPr lvl="2" algn="just"/>
            <a:r>
              <a:rPr lang="en-US" sz="1600" dirty="0">
                <a:latin typeface="Arial" panose="020B0604020202020204" pitchFamily="34" charset="0"/>
                <a:cs typeface="Arial" panose="020B0604020202020204" pitchFamily="34" charset="0"/>
              </a:rPr>
              <a:t>ARMA </a:t>
            </a:r>
          </a:p>
          <a:p>
            <a:pPr lvl="2" algn="just"/>
            <a:r>
              <a:rPr lang="en-US" sz="1600" dirty="0">
                <a:latin typeface="Arial" panose="020B0604020202020204" pitchFamily="34" charset="0"/>
                <a:cs typeface="Arial" panose="020B0604020202020204" pitchFamily="34" charset="0"/>
              </a:rPr>
              <a:t>ARIMA</a:t>
            </a:r>
          </a:p>
          <a:p>
            <a:pPr lvl="2" algn="just"/>
            <a:r>
              <a:rPr lang="en-US" sz="1600" dirty="0">
                <a:latin typeface="Arial" panose="020B0604020202020204" pitchFamily="34" charset="0"/>
                <a:cs typeface="Arial" panose="020B0604020202020204" pitchFamily="34" charset="0"/>
              </a:rPr>
              <a:t>SARIMA</a:t>
            </a:r>
          </a:p>
          <a:p>
            <a:pPr marL="914400" lvl="2" indent="0" algn="just">
              <a:buNone/>
            </a:pPr>
            <a:endParaRPr lang="en-US"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44189E-7E9A-EC71-B699-D2A58F07CA46}"/>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14/22</a:t>
            </a:r>
          </a:p>
        </p:txBody>
      </p:sp>
    </p:spTree>
    <p:extLst>
      <p:ext uri="{BB962C8B-B14F-4D97-AF65-F5344CB8AC3E}">
        <p14:creationId xmlns:p14="http://schemas.microsoft.com/office/powerpoint/2010/main" val="29040685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46876"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MA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4C7A5CC-4F3F-2170-6176-E5864FEA5E4F}"/>
              </a:ext>
            </a:extLst>
          </p:cNvPr>
          <p:cNvSpPr/>
          <p:nvPr/>
        </p:nvSpPr>
        <p:spPr>
          <a:xfrm>
            <a:off x="4976474" y="816291"/>
            <a:ext cx="1184365" cy="311949"/>
          </a:xfrm>
          <a:prstGeom prst="roundRect">
            <a:avLst/>
          </a:prstGeom>
          <a:solidFill>
            <a:schemeClr val="bg1">
              <a:lumMod val="85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MA models</a:t>
            </a:r>
            <a:endParaRPr lang="en-US" sz="1100" dirty="0">
              <a:solidFill>
                <a:schemeClr val="tx1"/>
              </a:solidFill>
              <a:latin typeface="Arial" panose="020B0604020202020204" pitchFamily="34" charset="0"/>
              <a:cs typeface="Arial" panose="020B0604020202020204" pitchFamily="34" charset="0"/>
            </a:endParaRPr>
          </a:p>
        </p:txBody>
      </p:sp>
      <p:cxnSp>
        <p:nvCxnSpPr>
          <p:cNvPr id="20" name="Connector: Elbow 19">
            <a:extLst>
              <a:ext uri="{FF2B5EF4-FFF2-40B4-BE49-F238E27FC236}">
                <a16:creationId xmlns:a16="http://schemas.microsoft.com/office/drawing/2014/main" id="{9C4D23F8-3E33-4ED4-CC6B-B4046EBBBBA6}"/>
              </a:ext>
            </a:extLst>
          </p:cNvPr>
          <p:cNvCxnSpPr>
            <a:cxnSpLocks/>
            <a:stCxn id="5" idx="1"/>
          </p:cNvCxnSpPr>
          <p:nvPr/>
        </p:nvCxnSpPr>
        <p:spPr>
          <a:xfrm rot="10800000" flipV="1">
            <a:off x="2731326" y="972266"/>
            <a:ext cx="2245148" cy="18028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E8A804DC-B6FC-AE28-2A98-CAE9F33117A2}"/>
              </a:ext>
            </a:extLst>
          </p:cNvPr>
          <p:cNvSpPr/>
          <p:nvPr/>
        </p:nvSpPr>
        <p:spPr>
          <a:xfrm>
            <a:off x="1611917" y="916622"/>
            <a:ext cx="1119409" cy="465108"/>
          </a:xfrm>
          <a:prstGeom prst="roundRect">
            <a:avLst/>
          </a:prstGeom>
          <a:solidFill>
            <a:schemeClr val="accent2">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Simple</a:t>
            </a:r>
            <a:endParaRPr lang="en-US" sz="1100" dirty="0">
              <a:solidFill>
                <a:schemeClr val="tx1"/>
              </a:solidFill>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F1C45847-8412-3E3D-CD8C-CB6FFBA90A7F}"/>
              </a:ext>
            </a:extLst>
          </p:cNvPr>
          <p:cNvCxnSpPr>
            <a:cxnSpLocks/>
          </p:cNvCxnSpPr>
          <p:nvPr/>
        </p:nvCxnSpPr>
        <p:spPr>
          <a:xfrm rot="10800000" flipH="1" flipV="1">
            <a:off x="6173175" y="970804"/>
            <a:ext cx="2245148" cy="180282"/>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13747300-BF5E-CA07-A7F6-62E7F8CC8A70}"/>
              </a:ext>
            </a:extLst>
          </p:cNvPr>
          <p:cNvSpPr/>
          <p:nvPr/>
        </p:nvSpPr>
        <p:spPr>
          <a:xfrm flipH="1">
            <a:off x="8418323" y="947147"/>
            <a:ext cx="1119409" cy="465108"/>
          </a:xfrm>
          <a:prstGeom prst="roundRect">
            <a:avLst/>
          </a:prstGeom>
          <a:solidFill>
            <a:schemeClr val="accent6">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Exponential</a:t>
            </a:r>
            <a:endParaRPr lang="en-US" sz="1100" dirty="0">
              <a:solidFill>
                <a:schemeClr val="tx1"/>
              </a:solidFill>
              <a:latin typeface="Arial" panose="020B0604020202020204" pitchFamily="34" charset="0"/>
              <a:cs typeface="Arial" panose="020B0604020202020204" pitchFamily="34" charset="0"/>
            </a:endParaRPr>
          </a:p>
        </p:txBody>
      </p:sp>
      <p:cxnSp>
        <p:nvCxnSpPr>
          <p:cNvPr id="47" name="Straight Arrow Connector 46">
            <a:extLst>
              <a:ext uri="{FF2B5EF4-FFF2-40B4-BE49-F238E27FC236}">
                <a16:creationId xmlns:a16="http://schemas.microsoft.com/office/drawing/2014/main" id="{1B05D031-9CB4-601E-5459-5A1C374B687C}"/>
              </a:ext>
            </a:extLst>
          </p:cNvPr>
          <p:cNvCxnSpPr/>
          <p:nvPr/>
        </p:nvCxnSpPr>
        <p:spPr>
          <a:xfrm>
            <a:off x="2105354" y="1381730"/>
            <a:ext cx="0" cy="30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B1B6A6AB-93FB-7F0E-71AB-50FBB01FA564}"/>
              </a:ext>
            </a:extLst>
          </p:cNvPr>
          <p:cNvGrpSpPr/>
          <p:nvPr/>
        </p:nvGrpSpPr>
        <p:grpSpPr>
          <a:xfrm>
            <a:off x="1477068" y="1736116"/>
            <a:ext cx="3954532" cy="2184005"/>
            <a:chOff x="1381818" y="1736116"/>
            <a:chExt cx="3954532" cy="2184005"/>
          </a:xfrm>
          <a:solidFill>
            <a:schemeClr val="accent2">
              <a:lumMod val="20000"/>
              <a:lumOff val="80000"/>
            </a:schemeClr>
          </a:solidFill>
        </p:grpSpPr>
        <p:sp>
          <p:nvSpPr>
            <p:cNvPr id="56" name="Rectangle 55">
              <a:extLst>
                <a:ext uri="{FF2B5EF4-FFF2-40B4-BE49-F238E27FC236}">
                  <a16:creationId xmlns:a16="http://schemas.microsoft.com/office/drawing/2014/main" id="{FE6C82E3-B767-4A03-52AC-88F6433FF1F9}"/>
                </a:ext>
              </a:extLst>
            </p:cNvPr>
            <p:cNvSpPr/>
            <p:nvPr/>
          </p:nvSpPr>
          <p:spPr>
            <a:xfrm>
              <a:off x="1381818" y="1736116"/>
              <a:ext cx="3954532" cy="2184005"/>
            </a:xfrm>
            <a:prstGeom prst="rect">
              <a:avLst/>
            </a:prstGeom>
            <a:grpFill/>
            <a:ln>
              <a:solidFill>
                <a:schemeClr val="accent2">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Picture 2">
              <a:extLst>
                <a:ext uri="{FF2B5EF4-FFF2-40B4-BE49-F238E27FC236}">
                  <a16:creationId xmlns:a16="http://schemas.microsoft.com/office/drawing/2014/main" id="{8C973F9E-0EF7-A795-98F2-6CCAE87D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951" y="1789573"/>
              <a:ext cx="3875017" cy="2114425"/>
            </a:xfrm>
            <a:prstGeom prst="rect">
              <a:avLst/>
            </a:prstGeom>
            <a:grpFill/>
            <a:ln>
              <a:solidFill>
                <a:schemeClr val="accent2">
                  <a:lumMod val="20000"/>
                  <a:lumOff val="80000"/>
                </a:schemeClr>
              </a:solidFill>
            </a:ln>
          </p:spPr>
        </p:pic>
      </p:grpSp>
      <p:grpSp>
        <p:nvGrpSpPr>
          <p:cNvPr id="62" name="Group 61">
            <a:extLst>
              <a:ext uri="{FF2B5EF4-FFF2-40B4-BE49-F238E27FC236}">
                <a16:creationId xmlns:a16="http://schemas.microsoft.com/office/drawing/2014/main" id="{8B0BA7C3-65EA-84AE-1806-48AA43E3CAB0}"/>
              </a:ext>
            </a:extLst>
          </p:cNvPr>
          <p:cNvGrpSpPr/>
          <p:nvPr/>
        </p:nvGrpSpPr>
        <p:grpSpPr>
          <a:xfrm>
            <a:off x="1475443" y="4325400"/>
            <a:ext cx="3954531" cy="2235666"/>
            <a:chOff x="1381818" y="3989157"/>
            <a:chExt cx="3954531" cy="2235666"/>
          </a:xfrm>
          <a:solidFill>
            <a:schemeClr val="accent2">
              <a:lumMod val="20000"/>
              <a:lumOff val="80000"/>
            </a:schemeClr>
          </a:solidFill>
        </p:grpSpPr>
        <p:sp>
          <p:nvSpPr>
            <p:cNvPr id="49" name="Rectangle 48">
              <a:extLst>
                <a:ext uri="{FF2B5EF4-FFF2-40B4-BE49-F238E27FC236}">
                  <a16:creationId xmlns:a16="http://schemas.microsoft.com/office/drawing/2014/main" id="{A7B6EB29-0080-50E8-51F3-A4200FACA667}"/>
                </a:ext>
              </a:extLst>
            </p:cNvPr>
            <p:cNvSpPr/>
            <p:nvPr/>
          </p:nvSpPr>
          <p:spPr>
            <a:xfrm>
              <a:off x="1381818" y="3989157"/>
              <a:ext cx="3954531" cy="2235666"/>
            </a:xfrm>
            <a:prstGeom prst="rect">
              <a:avLst/>
            </a:prstGeom>
            <a:grpFill/>
            <a:ln>
              <a:solidFill>
                <a:schemeClr val="accent2">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8" name="Picture 2">
              <a:extLst>
                <a:ext uri="{FF2B5EF4-FFF2-40B4-BE49-F238E27FC236}">
                  <a16:creationId xmlns:a16="http://schemas.microsoft.com/office/drawing/2014/main" id="{7DAEC8EF-402A-4D8A-1E5F-7A3E510EC9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951" y="4169565"/>
              <a:ext cx="3916398" cy="2006883"/>
            </a:xfrm>
            <a:prstGeom prst="rect">
              <a:avLst/>
            </a:prstGeom>
            <a:grpFill/>
            <a:ln>
              <a:solidFill>
                <a:schemeClr val="accent2">
                  <a:lumMod val="20000"/>
                  <a:lumOff val="80000"/>
                </a:schemeClr>
              </a:solidFill>
            </a:ln>
          </p:spPr>
        </p:pic>
      </p:grpSp>
      <p:sp>
        <p:nvSpPr>
          <p:cNvPr id="59" name="Rectangle 58">
            <a:extLst>
              <a:ext uri="{FF2B5EF4-FFF2-40B4-BE49-F238E27FC236}">
                <a16:creationId xmlns:a16="http://schemas.microsoft.com/office/drawing/2014/main" id="{3B071BCA-F67B-2552-F43A-DA7B7204CFD0}"/>
              </a:ext>
            </a:extLst>
          </p:cNvPr>
          <p:cNvSpPr/>
          <p:nvPr/>
        </p:nvSpPr>
        <p:spPr>
          <a:xfrm>
            <a:off x="5754181" y="1736116"/>
            <a:ext cx="3954532" cy="2184005"/>
          </a:xfrm>
          <a:prstGeom prst="rect">
            <a:avLst/>
          </a:prstGeom>
          <a:solidFill>
            <a:schemeClr val="accent6">
              <a:lumMod val="20000"/>
              <a:lumOff val="80000"/>
            </a:schemeClr>
          </a:solidFill>
          <a:ln>
            <a:solidFill>
              <a:schemeClr val="accent6">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35C4E36F-0549-7F85-8BF8-AF6453ED3509}"/>
              </a:ext>
            </a:extLst>
          </p:cNvPr>
          <p:cNvSpPr/>
          <p:nvPr/>
        </p:nvSpPr>
        <p:spPr>
          <a:xfrm>
            <a:off x="5742080" y="4329427"/>
            <a:ext cx="3954531" cy="2235666"/>
          </a:xfrm>
          <a:prstGeom prst="rect">
            <a:avLst/>
          </a:prstGeom>
          <a:solidFill>
            <a:schemeClr val="accent6">
              <a:lumMod val="20000"/>
              <a:lumOff val="80000"/>
            </a:schemeClr>
          </a:solidFill>
          <a:ln>
            <a:solidFill>
              <a:schemeClr val="accent6">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6" name="Straight Arrow Connector 65">
            <a:extLst>
              <a:ext uri="{FF2B5EF4-FFF2-40B4-BE49-F238E27FC236}">
                <a16:creationId xmlns:a16="http://schemas.microsoft.com/office/drawing/2014/main" id="{11E6F332-5F9D-F764-0947-8E893BD5409F}"/>
              </a:ext>
            </a:extLst>
          </p:cNvPr>
          <p:cNvCxnSpPr/>
          <p:nvPr/>
        </p:nvCxnSpPr>
        <p:spPr>
          <a:xfrm>
            <a:off x="9016456" y="1412255"/>
            <a:ext cx="0" cy="30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2">
            <a:extLst>
              <a:ext uri="{FF2B5EF4-FFF2-40B4-BE49-F238E27FC236}">
                <a16:creationId xmlns:a16="http://schemas.microsoft.com/office/drawing/2014/main" id="{C980B09C-88CC-6D12-988D-9C3B77F3E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9439" y="1777075"/>
            <a:ext cx="3863990" cy="208558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67099D9E-0B62-FA08-C861-39EC5C0DE1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9439" y="4419693"/>
            <a:ext cx="3863990" cy="2036947"/>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Rounded Corners 69">
            <a:extLst>
              <a:ext uri="{FF2B5EF4-FFF2-40B4-BE49-F238E27FC236}">
                <a16:creationId xmlns:a16="http://schemas.microsoft.com/office/drawing/2014/main" id="{60E3387A-1D90-C32B-D374-490D6A32D1FE}"/>
              </a:ext>
            </a:extLst>
          </p:cNvPr>
          <p:cNvSpPr/>
          <p:nvPr/>
        </p:nvSpPr>
        <p:spPr>
          <a:xfrm>
            <a:off x="4968723" y="1606870"/>
            <a:ext cx="1184365" cy="311949"/>
          </a:xfrm>
          <a:prstGeom prst="roundRect">
            <a:avLst/>
          </a:prstGeom>
          <a:solidFill>
            <a:schemeClr val="accent1">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Smoothing</a:t>
            </a:r>
            <a:endParaRPr lang="en-US" sz="1100" dirty="0">
              <a:solidFill>
                <a:schemeClr val="tx1"/>
              </a:solidFill>
              <a:latin typeface="Arial" panose="020B0604020202020204" pitchFamily="34" charset="0"/>
              <a:cs typeface="Arial" panose="020B0604020202020204" pitchFamily="34" charset="0"/>
            </a:endParaRPr>
          </a:p>
        </p:txBody>
      </p:sp>
      <p:sp>
        <p:nvSpPr>
          <p:cNvPr id="71" name="Rectangle: Rounded Corners 70">
            <a:extLst>
              <a:ext uri="{FF2B5EF4-FFF2-40B4-BE49-F238E27FC236}">
                <a16:creationId xmlns:a16="http://schemas.microsoft.com/office/drawing/2014/main" id="{7EC41D74-B77E-B745-420C-3DBCE89BE19C}"/>
              </a:ext>
            </a:extLst>
          </p:cNvPr>
          <p:cNvSpPr/>
          <p:nvPr/>
        </p:nvSpPr>
        <p:spPr>
          <a:xfrm>
            <a:off x="5000247" y="4096379"/>
            <a:ext cx="1184365" cy="311949"/>
          </a:xfrm>
          <a:prstGeom prst="roundRect">
            <a:avLst/>
          </a:prstGeom>
          <a:solidFill>
            <a:schemeClr val="accent1">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r>
              <a:rPr lang="en-US" sz="1200" b="1" dirty="0">
                <a:solidFill>
                  <a:schemeClr val="tx1"/>
                </a:solidFill>
                <a:latin typeface="Arial" panose="020B0604020202020204" pitchFamily="34" charset="0"/>
                <a:cs typeface="Arial" panose="020B0604020202020204" pitchFamily="34" charset="0"/>
              </a:rPr>
              <a:t>Forecasting</a:t>
            </a:r>
            <a:endParaRPr lang="en-US" sz="1100" dirty="0">
              <a:solidFill>
                <a:schemeClr val="tx1"/>
              </a:solidFill>
              <a:latin typeface="Arial" panose="020B0604020202020204" pitchFamily="34" charset="0"/>
              <a:cs typeface="Arial" panose="020B0604020202020204" pitchFamily="34" charset="0"/>
            </a:endParaRPr>
          </a:p>
        </p:txBody>
      </p:sp>
      <p:cxnSp>
        <p:nvCxnSpPr>
          <p:cNvPr id="72" name="Straight Arrow Connector 71">
            <a:extLst>
              <a:ext uri="{FF2B5EF4-FFF2-40B4-BE49-F238E27FC236}">
                <a16:creationId xmlns:a16="http://schemas.microsoft.com/office/drawing/2014/main" id="{86405C5D-9E44-56DE-DCDE-0931A46932F9}"/>
              </a:ext>
            </a:extLst>
          </p:cNvPr>
          <p:cNvCxnSpPr/>
          <p:nvPr/>
        </p:nvCxnSpPr>
        <p:spPr>
          <a:xfrm>
            <a:off x="2040396" y="3963634"/>
            <a:ext cx="0" cy="30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68ACDF8-71B0-3803-8467-31FFF3589736}"/>
              </a:ext>
            </a:extLst>
          </p:cNvPr>
          <p:cNvCxnSpPr/>
          <p:nvPr/>
        </p:nvCxnSpPr>
        <p:spPr>
          <a:xfrm>
            <a:off x="9136521" y="3963634"/>
            <a:ext cx="0" cy="304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9B0DA5C-4199-1720-1454-643F1ECE807C}"/>
              </a:ext>
            </a:extLst>
          </p:cNvPr>
          <p:cNvSpPr txBox="1"/>
          <p:nvPr/>
        </p:nvSpPr>
        <p:spPr>
          <a:xfrm>
            <a:off x="705100" y="6493430"/>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15/22</a:t>
            </a:r>
          </a:p>
        </p:txBody>
      </p:sp>
    </p:spTree>
    <p:extLst>
      <p:ext uri="{BB962C8B-B14F-4D97-AF65-F5344CB8AC3E}">
        <p14:creationId xmlns:p14="http://schemas.microsoft.com/office/powerpoint/2010/main" val="495819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Error &amp; Differencing</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3" y="873336"/>
            <a:ext cx="8515903"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latin typeface="Arial" panose="020B0604020202020204" pitchFamily="34" charset="0"/>
                <a:cs typeface="Arial" panose="020B0604020202020204" pitchFamily="34" charset="0"/>
              </a:rPr>
              <a:t>Error</a:t>
            </a:r>
          </a:p>
          <a:p>
            <a:pPr lvl="1" algn="just"/>
            <a:r>
              <a:rPr lang="en-US" sz="1200" dirty="0">
                <a:latin typeface="Arial" panose="020B0604020202020204" pitchFamily="34" charset="0"/>
                <a:cs typeface="Arial" panose="020B0604020202020204" pitchFamily="34" charset="0"/>
              </a:rPr>
              <a:t>Example: Let's say you are forecasting sales for the next month. Your last five predictions were</a:t>
            </a:r>
          </a:p>
          <a:p>
            <a:pPr lvl="1" algn="just"/>
            <a:r>
              <a:rPr lang="en-US" sz="1200" dirty="0">
                <a:latin typeface="Arial" panose="020B0604020202020204" pitchFamily="34" charset="0"/>
                <a:cs typeface="Arial" panose="020B0604020202020204" pitchFamily="34" charset="0"/>
              </a:rPr>
              <a:t>In a moving average model, these errors (-10, 5, -10, -2, -3) would be used as predictors to forecast sales for the next month.</a:t>
            </a:r>
          </a:p>
          <a:p>
            <a:pPr lvl="1" algn="just"/>
            <a:endParaRPr lang="en-US" sz="1200" dirty="0">
              <a:latin typeface="Arial" panose="020B0604020202020204" pitchFamily="34" charset="0"/>
              <a:cs typeface="Arial" panose="020B0604020202020204" pitchFamily="34" charset="0"/>
            </a:endParaRPr>
          </a:p>
          <a:p>
            <a:pPr lvl="1" algn="just"/>
            <a:endParaRPr lang="en-US" sz="1200" dirty="0">
              <a:latin typeface="Arial" panose="020B0604020202020204" pitchFamily="34" charset="0"/>
              <a:cs typeface="Arial" panose="020B0604020202020204" pitchFamily="34" charset="0"/>
            </a:endParaRPr>
          </a:p>
          <a:p>
            <a:pPr lvl="1" algn="just"/>
            <a:endParaRPr lang="en-US" sz="1200" dirty="0">
              <a:latin typeface="Arial" panose="020B0604020202020204" pitchFamily="34" charset="0"/>
              <a:cs typeface="Arial" panose="020B0604020202020204" pitchFamily="34" charset="0"/>
            </a:endParaRPr>
          </a:p>
          <a:p>
            <a:pPr lvl="1" algn="just"/>
            <a:endParaRPr lang="en-US" sz="1200" dirty="0">
              <a:latin typeface="Arial" panose="020B0604020202020204" pitchFamily="34" charset="0"/>
              <a:cs typeface="Arial" panose="020B0604020202020204" pitchFamily="34" charset="0"/>
            </a:endParaRPr>
          </a:p>
          <a:p>
            <a:pPr lvl="1" algn="just"/>
            <a:endParaRPr lang="en-CA" sz="1800" b="1" dirty="0">
              <a:latin typeface="Arial" panose="020B0604020202020204" pitchFamily="34" charset="0"/>
              <a:cs typeface="Arial" panose="020B0604020202020204" pitchFamily="34" charset="0"/>
            </a:endParaRPr>
          </a:p>
          <a:p>
            <a:pPr algn="just"/>
            <a:endParaRPr lang="en-CA" sz="1800" b="1" dirty="0">
              <a:latin typeface="Arial" panose="020B0604020202020204" pitchFamily="34" charset="0"/>
              <a:cs typeface="Arial" panose="020B0604020202020204" pitchFamily="34" charset="0"/>
            </a:endParaRPr>
          </a:p>
          <a:p>
            <a:pPr algn="just"/>
            <a:r>
              <a:rPr lang="en-CA" sz="1800" b="1" dirty="0">
                <a:latin typeface="Arial" panose="020B0604020202020204" pitchFamily="34" charset="0"/>
                <a:cs typeface="Arial" panose="020B0604020202020204" pitchFamily="34" charset="0"/>
              </a:rPr>
              <a:t>Differencing</a:t>
            </a:r>
          </a:p>
          <a:p>
            <a:pPr lvl="1" algn="just"/>
            <a:r>
              <a:rPr lang="en-US" sz="1200" dirty="0">
                <a:latin typeface="Arial" panose="020B0604020202020204" pitchFamily="34" charset="0"/>
                <a:cs typeface="Arial" panose="020B0604020202020204" pitchFamily="34" charset="0"/>
              </a:rPr>
              <a:t>Differencing makes the time series stationary, meaning that its statistical properties (mean, variance, etc.) do not change over time.</a:t>
            </a:r>
          </a:p>
          <a:p>
            <a:pPr lvl="1" algn="just"/>
            <a:r>
              <a:rPr lang="en-US" sz="1200" dirty="0">
                <a:latin typeface="Arial" panose="020B0604020202020204" pitchFamily="34" charset="0"/>
                <a:cs typeface="Arial" panose="020B0604020202020204" pitchFamily="34" charset="0"/>
              </a:rPr>
              <a:t>To calculate the first difference of this time series, we subtract each value from the value in the previous period</a:t>
            </a:r>
            <a:endParaRPr lang="en-CA" sz="2000" i="1" dirty="0">
              <a:latin typeface="Cambria Math" panose="02040503050406030204" pitchFamily="18" charset="0"/>
              <a:cs typeface="Arial" panose="020B0604020202020204" pitchFamily="34" charset="0"/>
            </a:endParaRPr>
          </a:p>
          <a:p>
            <a:pPr marL="914400" lvl="2" indent="0" algn="just">
              <a:buNone/>
            </a:pPr>
            <a:endParaRPr lang="en-US" sz="1200" dirty="0">
              <a:latin typeface="Arial" panose="020B0604020202020204" pitchFamily="34" charset="0"/>
              <a:cs typeface="Arial" panose="020B0604020202020204" pitchFamily="34" charset="0"/>
            </a:endParaRPr>
          </a:p>
          <a:p>
            <a:pPr lvl="1" algn="just"/>
            <a:r>
              <a:rPr lang="en-US" sz="1200" dirty="0">
                <a:latin typeface="Arial" panose="020B0604020202020204" pitchFamily="34" charset="0"/>
                <a:cs typeface="Arial" panose="020B0604020202020204" pitchFamily="34" charset="0"/>
              </a:rPr>
              <a:t>The first difference time series data has a mean of close to zero, which indicates that it is stationary. If the original time series is not stationary, we can continue differencing until it becomes stationary.</a:t>
            </a: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457200" lvl="1" indent="0" algn="just">
              <a:buNone/>
            </a:pPr>
            <a:endParaRPr lang="en-US" sz="2000" dirty="0">
              <a:latin typeface="Arial" panose="020B0604020202020204" pitchFamily="34" charset="0"/>
              <a:cs typeface="Arial" panose="020B0604020202020204" pitchFamily="34" charset="0"/>
            </a:endParaRPr>
          </a:p>
        </p:txBody>
      </p:sp>
      <p:graphicFrame>
        <p:nvGraphicFramePr>
          <p:cNvPr id="2" name="Table 5">
            <a:extLst>
              <a:ext uri="{FF2B5EF4-FFF2-40B4-BE49-F238E27FC236}">
                <a16:creationId xmlns:a16="http://schemas.microsoft.com/office/drawing/2014/main" id="{BF39DCB2-1319-0DA4-EE52-60F75281956E}"/>
              </a:ext>
            </a:extLst>
          </p:cNvPr>
          <p:cNvGraphicFramePr>
            <a:graphicFrameLocks noGrp="1"/>
          </p:cNvGraphicFramePr>
          <p:nvPr>
            <p:extLst>
              <p:ext uri="{D42A27DB-BD31-4B8C-83A1-F6EECF244321}">
                <p14:modId xmlns:p14="http://schemas.microsoft.com/office/powerpoint/2010/main" val="4055090825"/>
              </p:ext>
            </p:extLst>
          </p:nvPr>
        </p:nvGraphicFramePr>
        <p:xfrm>
          <a:off x="2288867" y="5162588"/>
          <a:ext cx="6906426" cy="822960"/>
        </p:xfrm>
        <a:graphic>
          <a:graphicData uri="http://schemas.openxmlformats.org/drawingml/2006/table">
            <a:tbl>
              <a:tblPr firstRow="1" bandRow="1">
                <a:tableStyleId>{5C22544A-7EE6-4342-B048-85BDC9FD1C3A}</a:tableStyleId>
              </a:tblPr>
              <a:tblGrid>
                <a:gridCol w="1151071">
                  <a:extLst>
                    <a:ext uri="{9D8B030D-6E8A-4147-A177-3AD203B41FA5}">
                      <a16:colId xmlns:a16="http://schemas.microsoft.com/office/drawing/2014/main" val="796504072"/>
                    </a:ext>
                  </a:extLst>
                </a:gridCol>
                <a:gridCol w="1151071">
                  <a:extLst>
                    <a:ext uri="{9D8B030D-6E8A-4147-A177-3AD203B41FA5}">
                      <a16:colId xmlns:a16="http://schemas.microsoft.com/office/drawing/2014/main" val="1925201577"/>
                    </a:ext>
                  </a:extLst>
                </a:gridCol>
                <a:gridCol w="1151071">
                  <a:extLst>
                    <a:ext uri="{9D8B030D-6E8A-4147-A177-3AD203B41FA5}">
                      <a16:colId xmlns:a16="http://schemas.microsoft.com/office/drawing/2014/main" val="696436677"/>
                    </a:ext>
                  </a:extLst>
                </a:gridCol>
                <a:gridCol w="1151071">
                  <a:extLst>
                    <a:ext uri="{9D8B030D-6E8A-4147-A177-3AD203B41FA5}">
                      <a16:colId xmlns:a16="http://schemas.microsoft.com/office/drawing/2014/main" val="3417905338"/>
                    </a:ext>
                  </a:extLst>
                </a:gridCol>
                <a:gridCol w="1151071">
                  <a:extLst>
                    <a:ext uri="{9D8B030D-6E8A-4147-A177-3AD203B41FA5}">
                      <a16:colId xmlns:a16="http://schemas.microsoft.com/office/drawing/2014/main" val="417516023"/>
                    </a:ext>
                  </a:extLst>
                </a:gridCol>
                <a:gridCol w="1151071">
                  <a:extLst>
                    <a:ext uri="{9D8B030D-6E8A-4147-A177-3AD203B41FA5}">
                      <a16:colId xmlns:a16="http://schemas.microsoft.com/office/drawing/2014/main" val="1307838272"/>
                    </a:ext>
                  </a:extLst>
                </a:gridCol>
              </a:tblGrid>
              <a:tr h="217041">
                <a:tc>
                  <a:txBody>
                    <a:bodyPr/>
                    <a:lstStyle/>
                    <a:p>
                      <a:pPr algn="ctr"/>
                      <a:r>
                        <a:rPr lang="en-CA" sz="1200" dirty="0">
                          <a:latin typeface="Arial" panose="020B0604020202020204" pitchFamily="34" charset="0"/>
                          <a:cs typeface="Arial" panose="020B0604020202020204" pitchFamily="34" charset="0"/>
                        </a:rPr>
                        <a:t>Year</a:t>
                      </a:r>
                    </a:p>
                  </a:txBody>
                  <a:tcPr anchor="ctr"/>
                </a:tc>
                <a:tc>
                  <a:txBody>
                    <a:bodyPr/>
                    <a:lstStyle/>
                    <a:p>
                      <a:pPr algn="ctr"/>
                      <a:r>
                        <a:rPr lang="en-CA" sz="1200" dirty="0">
                          <a:latin typeface="Arial" panose="020B0604020202020204" pitchFamily="34" charset="0"/>
                          <a:cs typeface="Arial" panose="020B0604020202020204" pitchFamily="34" charset="0"/>
                        </a:rPr>
                        <a:t>1</a:t>
                      </a:r>
                    </a:p>
                  </a:txBody>
                  <a:tcPr anchor="ctr"/>
                </a:tc>
                <a:tc>
                  <a:txBody>
                    <a:bodyPr/>
                    <a:lstStyle/>
                    <a:p>
                      <a:pPr algn="ctr"/>
                      <a:r>
                        <a:rPr lang="en-CA" sz="1200" dirty="0">
                          <a:latin typeface="Arial" panose="020B0604020202020204" pitchFamily="34" charset="0"/>
                          <a:cs typeface="Arial" panose="020B0604020202020204" pitchFamily="34" charset="0"/>
                        </a:rPr>
                        <a:t>2</a:t>
                      </a:r>
                    </a:p>
                  </a:txBody>
                  <a:tcPr anchor="ctr"/>
                </a:tc>
                <a:tc>
                  <a:txBody>
                    <a:bodyPr/>
                    <a:lstStyle/>
                    <a:p>
                      <a:pPr algn="ctr"/>
                      <a:r>
                        <a:rPr lang="en-CA" sz="1200" dirty="0">
                          <a:latin typeface="Arial" panose="020B0604020202020204" pitchFamily="34" charset="0"/>
                          <a:cs typeface="Arial" panose="020B0604020202020204" pitchFamily="34" charset="0"/>
                        </a:rPr>
                        <a:t>3</a:t>
                      </a:r>
                    </a:p>
                  </a:txBody>
                  <a:tcPr anchor="ctr"/>
                </a:tc>
                <a:tc>
                  <a:txBody>
                    <a:bodyPr/>
                    <a:lstStyle/>
                    <a:p>
                      <a:pPr algn="ctr"/>
                      <a:r>
                        <a:rPr lang="en-CA" sz="1200" dirty="0">
                          <a:latin typeface="Arial" panose="020B0604020202020204" pitchFamily="34" charset="0"/>
                          <a:cs typeface="Arial" panose="020B0604020202020204" pitchFamily="34" charset="0"/>
                        </a:rPr>
                        <a:t>4</a:t>
                      </a:r>
                    </a:p>
                  </a:txBody>
                  <a:tcPr anchor="ctr"/>
                </a:tc>
                <a:tc>
                  <a:txBody>
                    <a:bodyPr/>
                    <a:lstStyle/>
                    <a:p>
                      <a:pPr algn="ctr"/>
                      <a:r>
                        <a:rPr lang="en-CA"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1123661704"/>
                  </a:ext>
                </a:extLst>
              </a:tr>
              <a:tr h="217041">
                <a:tc>
                  <a:txBody>
                    <a:bodyPr/>
                    <a:lstStyle/>
                    <a:p>
                      <a:pPr algn="ctr"/>
                      <a:r>
                        <a:rPr lang="en-CA" sz="1200" dirty="0">
                          <a:latin typeface="Arial" panose="020B0604020202020204" pitchFamily="34" charset="0"/>
                          <a:cs typeface="Arial" panose="020B0604020202020204" pitchFamily="34" charset="0"/>
                        </a:rPr>
                        <a:t>Actual</a:t>
                      </a:r>
                    </a:p>
                  </a:txBody>
                  <a:tcPr anchor="ctr"/>
                </a:tc>
                <a:tc>
                  <a:txBody>
                    <a:bodyPr/>
                    <a:lstStyle/>
                    <a:p>
                      <a:pPr algn="ctr"/>
                      <a:r>
                        <a:rPr lang="en-CA" sz="1200" dirty="0">
                          <a:latin typeface="Arial" panose="020B0604020202020204" pitchFamily="34" charset="0"/>
                          <a:cs typeface="Arial" panose="020B0604020202020204" pitchFamily="34" charset="0"/>
                        </a:rPr>
                        <a:t>100</a:t>
                      </a:r>
                    </a:p>
                  </a:txBody>
                  <a:tcPr anchor="ctr"/>
                </a:tc>
                <a:tc>
                  <a:txBody>
                    <a:bodyPr/>
                    <a:lstStyle/>
                    <a:p>
                      <a:pPr algn="ctr"/>
                      <a:r>
                        <a:rPr lang="en-CA" sz="1200" dirty="0">
                          <a:latin typeface="Arial" panose="020B0604020202020204" pitchFamily="34" charset="0"/>
                          <a:cs typeface="Arial" panose="020B0604020202020204" pitchFamily="34" charset="0"/>
                        </a:rPr>
                        <a:t>110</a:t>
                      </a:r>
                    </a:p>
                  </a:txBody>
                  <a:tcPr anchor="ctr"/>
                </a:tc>
                <a:tc>
                  <a:txBody>
                    <a:bodyPr/>
                    <a:lstStyle/>
                    <a:p>
                      <a:pPr algn="ctr"/>
                      <a:r>
                        <a:rPr lang="en-CA" sz="1200" dirty="0">
                          <a:latin typeface="Arial" panose="020B0604020202020204" pitchFamily="34" charset="0"/>
                          <a:cs typeface="Arial" panose="020B0604020202020204" pitchFamily="34" charset="0"/>
                        </a:rPr>
                        <a:t>105</a:t>
                      </a:r>
                    </a:p>
                  </a:txBody>
                  <a:tcPr anchor="ctr"/>
                </a:tc>
                <a:tc>
                  <a:txBody>
                    <a:bodyPr/>
                    <a:lstStyle/>
                    <a:p>
                      <a:pPr algn="ctr"/>
                      <a:r>
                        <a:rPr lang="en-CA" sz="1200" dirty="0">
                          <a:latin typeface="Arial" panose="020B0604020202020204" pitchFamily="34" charset="0"/>
                          <a:cs typeface="Arial" panose="020B0604020202020204" pitchFamily="34" charset="0"/>
                        </a:rPr>
                        <a:t>95</a:t>
                      </a:r>
                    </a:p>
                  </a:txBody>
                  <a:tcPr anchor="ctr"/>
                </a:tc>
                <a:tc>
                  <a:txBody>
                    <a:bodyPr/>
                    <a:lstStyle/>
                    <a:p>
                      <a:pPr algn="ctr"/>
                      <a:r>
                        <a:rPr lang="en-CA" sz="1200" dirty="0">
                          <a:latin typeface="Arial" panose="020B0604020202020204" pitchFamily="34" charset="0"/>
                          <a:cs typeface="Arial" panose="020B0604020202020204" pitchFamily="34" charset="0"/>
                        </a:rPr>
                        <a:t>100</a:t>
                      </a:r>
                    </a:p>
                  </a:txBody>
                  <a:tcPr anchor="ctr"/>
                </a:tc>
                <a:extLst>
                  <a:ext uri="{0D108BD9-81ED-4DB2-BD59-A6C34878D82A}">
                    <a16:rowId xmlns:a16="http://schemas.microsoft.com/office/drawing/2014/main" val="2814421094"/>
                  </a:ext>
                </a:extLst>
              </a:tr>
              <a:tr h="217041">
                <a:tc>
                  <a:txBody>
                    <a:bodyPr/>
                    <a:lstStyle/>
                    <a:p>
                      <a:pPr algn="ctr"/>
                      <a:r>
                        <a:rPr lang="en-CA" sz="1200" dirty="0">
                          <a:latin typeface="Arial" panose="020B0604020202020204" pitchFamily="34" charset="0"/>
                          <a:cs typeface="Arial" panose="020B0604020202020204" pitchFamily="34" charset="0"/>
                        </a:rPr>
                        <a:t>1</a:t>
                      </a:r>
                      <a:r>
                        <a:rPr lang="en-CA" sz="1200" baseline="30000" dirty="0">
                          <a:latin typeface="Arial" panose="020B0604020202020204" pitchFamily="34" charset="0"/>
                          <a:cs typeface="Arial" panose="020B0604020202020204" pitchFamily="34" charset="0"/>
                        </a:rPr>
                        <a:t>st</a:t>
                      </a:r>
                      <a:r>
                        <a:rPr lang="en-CA" sz="1200" dirty="0">
                          <a:latin typeface="Arial" panose="020B0604020202020204" pitchFamily="34" charset="0"/>
                          <a:cs typeface="Arial" panose="020B0604020202020204" pitchFamily="34" charset="0"/>
                        </a:rPr>
                        <a:t> Difference</a:t>
                      </a:r>
                    </a:p>
                  </a:txBody>
                  <a:tcPr anchor="ctr"/>
                </a:tc>
                <a:tc>
                  <a:txBody>
                    <a:bodyPr/>
                    <a:lstStyle/>
                    <a:p>
                      <a:pPr algn="ctr"/>
                      <a:r>
                        <a:rPr lang="en-CA" sz="1200" dirty="0">
                          <a:latin typeface="Arial" panose="020B0604020202020204" pitchFamily="34" charset="0"/>
                          <a:cs typeface="Arial" panose="020B0604020202020204" pitchFamily="34" charset="0"/>
                        </a:rPr>
                        <a:t>-</a:t>
                      </a:r>
                    </a:p>
                  </a:txBody>
                  <a:tcPr anchor="ctr"/>
                </a:tc>
                <a:tc>
                  <a:txBody>
                    <a:bodyPr/>
                    <a:lstStyle/>
                    <a:p>
                      <a:pPr algn="ctr"/>
                      <a:r>
                        <a:rPr lang="en-CA" sz="1200" dirty="0">
                          <a:latin typeface="Arial" panose="020B0604020202020204" pitchFamily="34" charset="0"/>
                          <a:cs typeface="Arial" panose="020B0604020202020204" pitchFamily="34" charset="0"/>
                        </a:rPr>
                        <a:t>10</a:t>
                      </a:r>
                    </a:p>
                  </a:txBody>
                  <a:tcPr anchor="ctr"/>
                </a:tc>
                <a:tc>
                  <a:txBody>
                    <a:bodyPr/>
                    <a:lstStyle/>
                    <a:p>
                      <a:pPr algn="ctr"/>
                      <a:r>
                        <a:rPr lang="en-CA" sz="1200" dirty="0">
                          <a:latin typeface="Arial" panose="020B0604020202020204" pitchFamily="34" charset="0"/>
                          <a:cs typeface="Arial" panose="020B0604020202020204" pitchFamily="34" charset="0"/>
                        </a:rPr>
                        <a:t>-5</a:t>
                      </a:r>
                    </a:p>
                  </a:txBody>
                  <a:tcPr anchor="ctr"/>
                </a:tc>
                <a:tc>
                  <a:txBody>
                    <a:bodyPr/>
                    <a:lstStyle/>
                    <a:p>
                      <a:pPr algn="ctr"/>
                      <a:r>
                        <a:rPr lang="en-CA" sz="1200" dirty="0">
                          <a:latin typeface="Arial" panose="020B0604020202020204" pitchFamily="34" charset="0"/>
                          <a:cs typeface="Arial" panose="020B0604020202020204" pitchFamily="34" charset="0"/>
                        </a:rPr>
                        <a:t>-10</a:t>
                      </a:r>
                    </a:p>
                  </a:txBody>
                  <a:tcPr anchor="ctr"/>
                </a:tc>
                <a:tc>
                  <a:txBody>
                    <a:bodyPr/>
                    <a:lstStyle/>
                    <a:p>
                      <a:pPr algn="ctr"/>
                      <a:r>
                        <a:rPr lang="en-CA"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924654221"/>
                  </a:ext>
                </a:extLst>
              </a:tr>
            </a:tbl>
          </a:graphicData>
        </a:graphic>
      </p:graphicFrame>
      <p:sp>
        <p:nvSpPr>
          <p:cNvPr id="6" name="TextBox 5">
            <a:extLst>
              <a:ext uri="{FF2B5EF4-FFF2-40B4-BE49-F238E27FC236}">
                <a16:creationId xmlns:a16="http://schemas.microsoft.com/office/drawing/2014/main" id="{14A95DDD-AD0C-C0DF-7C2D-73AABF8E7973}"/>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16/22</a:t>
            </a:r>
          </a:p>
        </p:txBody>
      </p:sp>
      <p:graphicFrame>
        <p:nvGraphicFramePr>
          <p:cNvPr id="17" name="Table 5">
            <a:extLst>
              <a:ext uri="{FF2B5EF4-FFF2-40B4-BE49-F238E27FC236}">
                <a16:creationId xmlns:a16="http://schemas.microsoft.com/office/drawing/2014/main" id="{015088D5-9E18-A933-D764-B793E5F898AC}"/>
              </a:ext>
            </a:extLst>
          </p:cNvPr>
          <p:cNvGraphicFramePr>
            <a:graphicFrameLocks noGrp="1"/>
          </p:cNvGraphicFramePr>
          <p:nvPr>
            <p:extLst>
              <p:ext uri="{D42A27DB-BD31-4B8C-83A1-F6EECF244321}">
                <p14:modId xmlns:p14="http://schemas.microsoft.com/office/powerpoint/2010/main" val="1399604471"/>
              </p:ext>
            </p:extLst>
          </p:nvPr>
        </p:nvGraphicFramePr>
        <p:xfrm>
          <a:off x="2288867" y="1934363"/>
          <a:ext cx="6906426" cy="1097280"/>
        </p:xfrm>
        <a:graphic>
          <a:graphicData uri="http://schemas.openxmlformats.org/drawingml/2006/table">
            <a:tbl>
              <a:tblPr firstRow="1" bandRow="1">
                <a:tableStyleId>{5C22544A-7EE6-4342-B048-85BDC9FD1C3A}</a:tableStyleId>
              </a:tblPr>
              <a:tblGrid>
                <a:gridCol w="1151071">
                  <a:extLst>
                    <a:ext uri="{9D8B030D-6E8A-4147-A177-3AD203B41FA5}">
                      <a16:colId xmlns:a16="http://schemas.microsoft.com/office/drawing/2014/main" val="796504072"/>
                    </a:ext>
                  </a:extLst>
                </a:gridCol>
                <a:gridCol w="1151071">
                  <a:extLst>
                    <a:ext uri="{9D8B030D-6E8A-4147-A177-3AD203B41FA5}">
                      <a16:colId xmlns:a16="http://schemas.microsoft.com/office/drawing/2014/main" val="1925201577"/>
                    </a:ext>
                  </a:extLst>
                </a:gridCol>
                <a:gridCol w="1151071">
                  <a:extLst>
                    <a:ext uri="{9D8B030D-6E8A-4147-A177-3AD203B41FA5}">
                      <a16:colId xmlns:a16="http://schemas.microsoft.com/office/drawing/2014/main" val="696436677"/>
                    </a:ext>
                  </a:extLst>
                </a:gridCol>
                <a:gridCol w="1151071">
                  <a:extLst>
                    <a:ext uri="{9D8B030D-6E8A-4147-A177-3AD203B41FA5}">
                      <a16:colId xmlns:a16="http://schemas.microsoft.com/office/drawing/2014/main" val="3417905338"/>
                    </a:ext>
                  </a:extLst>
                </a:gridCol>
                <a:gridCol w="1151071">
                  <a:extLst>
                    <a:ext uri="{9D8B030D-6E8A-4147-A177-3AD203B41FA5}">
                      <a16:colId xmlns:a16="http://schemas.microsoft.com/office/drawing/2014/main" val="417516023"/>
                    </a:ext>
                  </a:extLst>
                </a:gridCol>
                <a:gridCol w="1151071">
                  <a:extLst>
                    <a:ext uri="{9D8B030D-6E8A-4147-A177-3AD203B41FA5}">
                      <a16:colId xmlns:a16="http://schemas.microsoft.com/office/drawing/2014/main" val="1307838272"/>
                    </a:ext>
                  </a:extLst>
                </a:gridCol>
              </a:tblGrid>
              <a:tr h="217041">
                <a:tc>
                  <a:txBody>
                    <a:bodyPr/>
                    <a:lstStyle/>
                    <a:p>
                      <a:pPr algn="ctr"/>
                      <a:r>
                        <a:rPr lang="en-CA" sz="1200" dirty="0">
                          <a:latin typeface="Arial" panose="020B0604020202020204" pitchFamily="34" charset="0"/>
                          <a:cs typeface="Arial" panose="020B0604020202020204" pitchFamily="34" charset="0"/>
                        </a:rPr>
                        <a:t>Year</a:t>
                      </a:r>
                    </a:p>
                  </a:txBody>
                  <a:tcPr anchor="ctr"/>
                </a:tc>
                <a:tc>
                  <a:txBody>
                    <a:bodyPr/>
                    <a:lstStyle/>
                    <a:p>
                      <a:pPr algn="ctr"/>
                      <a:r>
                        <a:rPr lang="en-CA" sz="1200" dirty="0">
                          <a:latin typeface="Arial" panose="020B0604020202020204" pitchFamily="34" charset="0"/>
                          <a:cs typeface="Arial" panose="020B0604020202020204" pitchFamily="34" charset="0"/>
                        </a:rPr>
                        <a:t>1</a:t>
                      </a:r>
                    </a:p>
                  </a:txBody>
                  <a:tcPr anchor="ctr"/>
                </a:tc>
                <a:tc>
                  <a:txBody>
                    <a:bodyPr/>
                    <a:lstStyle/>
                    <a:p>
                      <a:pPr algn="ctr"/>
                      <a:r>
                        <a:rPr lang="en-CA" sz="1200" dirty="0">
                          <a:latin typeface="Arial" panose="020B0604020202020204" pitchFamily="34" charset="0"/>
                          <a:cs typeface="Arial" panose="020B0604020202020204" pitchFamily="34" charset="0"/>
                        </a:rPr>
                        <a:t>2</a:t>
                      </a:r>
                    </a:p>
                  </a:txBody>
                  <a:tcPr anchor="ctr"/>
                </a:tc>
                <a:tc>
                  <a:txBody>
                    <a:bodyPr/>
                    <a:lstStyle/>
                    <a:p>
                      <a:pPr algn="ctr"/>
                      <a:r>
                        <a:rPr lang="en-CA" sz="1200" dirty="0">
                          <a:latin typeface="Arial" panose="020B0604020202020204" pitchFamily="34" charset="0"/>
                          <a:cs typeface="Arial" panose="020B0604020202020204" pitchFamily="34" charset="0"/>
                        </a:rPr>
                        <a:t>3</a:t>
                      </a:r>
                    </a:p>
                  </a:txBody>
                  <a:tcPr anchor="ctr"/>
                </a:tc>
                <a:tc>
                  <a:txBody>
                    <a:bodyPr/>
                    <a:lstStyle/>
                    <a:p>
                      <a:pPr algn="ctr"/>
                      <a:r>
                        <a:rPr lang="en-CA" sz="1200" dirty="0">
                          <a:latin typeface="Arial" panose="020B0604020202020204" pitchFamily="34" charset="0"/>
                          <a:cs typeface="Arial" panose="020B0604020202020204" pitchFamily="34" charset="0"/>
                        </a:rPr>
                        <a:t>4</a:t>
                      </a:r>
                    </a:p>
                  </a:txBody>
                  <a:tcPr anchor="ctr"/>
                </a:tc>
                <a:tc>
                  <a:txBody>
                    <a:bodyPr/>
                    <a:lstStyle/>
                    <a:p>
                      <a:pPr algn="ctr"/>
                      <a:r>
                        <a:rPr lang="en-CA"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1123661704"/>
                  </a:ext>
                </a:extLst>
              </a:tr>
              <a:tr h="217041">
                <a:tc>
                  <a:txBody>
                    <a:bodyPr/>
                    <a:lstStyle/>
                    <a:p>
                      <a:pPr algn="ctr"/>
                      <a:r>
                        <a:rPr lang="en-CA" sz="1200" dirty="0">
                          <a:latin typeface="Arial" panose="020B0604020202020204" pitchFamily="34" charset="0"/>
                          <a:cs typeface="Arial" panose="020B0604020202020204" pitchFamily="34" charset="0"/>
                        </a:rPr>
                        <a:t>Actual</a:t>
                      </a:r>
                    </a:p>
                  </a:txBody>
                  <a:tcPr anchor="ctr"/>
                </a:tc>
                <a:tc>
                  <a:txBody>
                    <a:bodyPr/>
                    <a:lstStyle/>
                    <a:p>
                      <a:pPr algn="ctr"/>
                      <a:r>
                        <a:rPr lang="en-CA" sz="1200" dirty="0">
                          <a:latin typeface="Arial" panose="020B0604020202020204" pitchFamily="34" charset="0"/>
                          <a:cs typeface="Arial" panose="020B0604020202020204" pitchFamily="34" charset="0"/>
                        </a:rPr>
                        <a:t>90</a:t>
                      </a:r>
                    </a:p>
                  </a:txBody>
                  <a:tcPr anchor="ctr"/>
                </a:tc>
                <a:tc>
                  <a:txBody>
                    <a:bodyPr/>
                    <a:lstStyle/>
                    <a:p>
                      <a:pPr algn="ctr"/>
                      <a:r>
                        <a:rPr lang="en-CA" sz="1200" dirty="0">
                          <a:latin typeface="Arial" panose="020B0604020202020204" pitchFamily="34" charset="0"/>
                          <a:cs typeface="Arial" panose="020B0604020202020204" pitchFamily="34" charset="0"/>
                        </a:rPr>
                        <a:t>100</a:t>
                      </a:r>
                    </a:p>
                  </a:txBody>
                  <a:tcPr anchor="ctr"/>
                </a:tc>
                <a:tc>
                  <a:txBody>
                    <a:bodyPr/>
                    <a:lstStyle/>
                    <a:p>
                      <a:pPr algn="ctr"/>
                      <a:r>
                        <a:rPr lang="en-CA" sz="1200" dirty="0">
                          <a:latin typeface="Arial" panose="020B0604020202020204" pitchFamily="34" charset="0"/>
                          <a:cs typeface="Arial" panose="020B0604020202020204" pitchFamily="34" charset="0"/>
                        </a:rPr>
                        <a:t>115</a:t>
                      </a:r>
                    </a:p>
                  </a:txBody>
                  <a:tcPr anchor="ctr"/>
                </a:tc>
                <a:tc>
                  <a:txBody>
                    <a:bodyPr/>
                    <a:lstStyle/>
                    <a:p>
                      <a:pPr algn="ctr"/>
                      <a:r>
                        <a:rPr lang="en-CA" sz="1200" dirty="0">
                          <a:latin typeface="Arial" panose="020B0604020202020204" pitchFamily="34" charset="0"/>
                          <a:cs typeface="Arial" panose="020B0604020202020204" pitchFamily="34" charset="0"/>
                        </a:rPr>
                        <a:t>112</a:t>
                      </a:r>
                    </a:p>
                  </a:txBody>
                  <a:tcPr anchor="ctr"/>
                </a:tc>
                <a:tc>
                  <a:txBody>
                    <a:bodyPr/>
                    <a:lstStyle/>
                    <a:p>
                      <a:pPr algn="ctr"/>
                      <a:r>
                        <a:rPr lang="en-CA" sz="1200" dirty="0">
                          <a:latin typeface="Arial" panose="020B0604020202020204" pitchFamily="34" charset="0"/>
                          <a:cs typeface="Arial" panose="020B0604020202020204" pitchFamily="34" charset="0"/>
                        </a:rPr>
                        <a:t>118</a:t>
                      </a:r>
                    </a:p>
                  </a:txBody>
                  <a:tcPr anchor="ctr"/>
                </a:tc>
                <a:extLst>
                  <a:ext uri="{0D108BD9-81ED-4DB2-BD59-A6C34878D82A}">
                    <a16:rowId xmlns:a16="http://schemas.microsoft.com/office/drawing/2014/main" val="2814421094"/>
                  </a:ext>
                </a:extLst>
              </a:tr>
              <a:tr h="217041">
                <a:tc>
                  <a:txBody>
                    <a:bodyPr/>
                    <a:lstStyle/>
                    <a:p>
                      <a:pPr algn="ctr"/>
                      <a:r>
                        <a:rPr lang="en-CA" sz="1200" dirty="0">
                          <a:latin typeface="Arial" panose="020B0604020202020204" pitchFamily="34" charset="0"/>
                          <a:cs typeface="Arial" panose="020B0604020202020204" pitchFamily="34" charset="0"/>
                        </a:rPr>
                        <a:t>Forecasting</a:t>
                      </a:r>
                    </a:p>
                  </a:txBody>
                  <a:tcPr anchor="ctr"/>
                </a:tc>
                <a:tc>
                  <a:txBody>
                    <a:bodyPr/>
                    <a:lstStyle/>
                    <a:p>
                      <a:pPr algn="ctr"/>
                      <a:r>
                        <a:rPr lang="en-CA" sz="1200" dirty="0">
                          <a:latin typeface="Arial" panose="020B0604020202020204" pitchFamily="34" charset="0"/>
                          <a:cs typeface="Arial" panose="020B0604020202020204" pitchFamily="34" charset="0"/>
                        </a:rPr>
                        <a:t>100</a:t>
                      </a:r>
                    </a:p>
                  </a:txBody>
                  <a:tcPr anchor="ctr"/>
                </a:tc>
                <a:tc>
                  <a:txBody>
                    <a:bodyPr/>
                    <a:lstStyle/>
                    <a:p>
                      <a:pPr algn="ctr"/>
                      <a:r>
                        <a:rPr lang="en-CA" sz="1200" dirty="0">
                          <a:latin typeface="Arial" panose="020B0604020202020204" pitchFamily="34" charset="0"/>
                          <a:cs typeface="Arial" panose="020B0604020202020204" pitchFamily="34" charset="0"/>
                        </a:rPr>
                        <a:t>95</a:t>
                      </a:r>
                    </a:p>
                  </a:txBody>
                  <a:tcPr anchor="ctr"/>
                </a:tc>
                <a:tc>
                  <a:txBody>
                    <a:bodyPr/>
                    <a:lstStyle/>
                    <a:p>
                      <a:pPr algn="ctr"/>
                      <a:r>
                        <a:rPr lang="en-CA" sz="1200" dirty="0">
                          <a:latin typeface="Arial" panose="020B0604020202020204" pitchFamily="34" charset="0"/>
                          <a:cs typeface="Arial" panose="020B0604020202020204" pitchFamily="34" charset="0"/>
                        </a:rPr>
                        <a:t>105</a:t>
                      </a:r>
                    </a:p>
                  </a:txBody>
                  <a:tcPr anchor="ctr"/>
                </a:tc>
                <a:tc>
                  <a:txBody>
                    <a:bodyPr/>
                    <a:lstStyle/>
                    <a:p>
                      <a:pPr algn="ctr"/>
                      <a:r>
                        <a:rPr lang="en-CA" sz="1200" dirty="0">
                          <a:latin typeface="Arial" panose="020B0604020202020204" pitchFamily="34" charset="0"/>
                          <a:cs typeface="Arial" panose="020B0604020202020204" pitchFamily="34" charset="0"/>
                        </a:rPr>
                        <a:t>110</a:t>
                      </a:r>
                    </a:p>
                  </a:txBody>
                  <a:tcPr anchor="ctr"/>
                </a:tc>
                <a:tc>
                  <a:txBody>
                    <a:bodyPr/>
                    <a:lstStyle/>
                    <a:p>
                      <a:pPr algn="ctr"/>
                      <a:r>
                        <a:rPr lang="en-CA" sz="1200" dirty="0">
                          <a:latin typeface="Arial" panose="020B0604020202020204" pitchFamily="34" charset="0"/>
                          <a:cs typeface="Arial" panose="020B0604020202020204" pitchFamily="34" charset="0"/>
                        </a:rPr>
                        <a:t>115</a:t>
                      </a:r>
                    </a:p>
                  </a:txBody>
                  <a:tcPr anchor="ctr"/>
                </a:tc>
                <a:extLst>
                  <a:ext uri="{0D108BD9-81ED-4DB2-BD59-A6C34878D82A}">
                    <a16:rowId xmlns:a16="http://schemas.microsoft.com/office/drawing/2014/main" val="924654221"/>
                  </a:ext>
                </a:extLst>
              </a:tr>
              <a:tr h="217041">
                <a:tc>
                  <a:txBody>
                    <a:bodyPr/>
                    <a:lstStyle/>
                    <a:p>
                      <a:pPr algn="ctr"/>
                      <a:r>
                        <a:rPr lang="en-CA" sz="1200" dirty="0">
                          <a:latin typeface="Arial" panose="020B0604020202020204" pitchFamily="34" charset="0"/>
                          <a:cs typeface="Arial" panose="020B0604020202020204" pitchFamily="34" charset="0"/>
                        </a:rPr>
                        <a:t>Error</a:t>
                      </a:r>
                    </a:p>
                  </a:txBody>
                  <a:tcPr anchor="ctr"/>
                </a:tc>
                <a:tc>
                  <a:txBody>
                    <a:bodyPr/>
                    <a:lstStyle/>
                    <a:p>
                      <a:pPr algn="ctr"/>
                      <a:r>
                        <a:rPr lang="en-CA" sz="1200" dirty="0">
                          <a:latin typeface="Arial" panose="020B0604020202020204" pitchFamily="34" charset="0"/>
                          <a:cs typeface="Arial" panose="020B0604020202020204" pitchFamily="34" charset="0"/>
                        </a:rPr>
                        <a:t>-10</a:t>
                      </a:r>
                    </a:p>
                  </a:txBody>
                  <a:tcPr anchor="ctr"/>
                </a:tc>
                <a:tc>
                  <a:txBody>
                    <a:bodyPr/>
                    <a:lstStyle/>
                    <a:p>
                      <a:pPr algn="ctr"/>
                      <a:r>
                        <a:rPr lang="en-CA" sz="1200" dirty="0">
                          <a:latin typeface="Arial" panose="020B0604020202020204" pitchFamily="34" charset="0"/>
                          <a:cs typeface="Arial" panose="020B0604020202020204" pitchFamily="34" charset="0"/>
                        </a:rPr>
                        <a:t>5</a:t>
                      </a:r>
                    </a:p>
                  </a:txBody>
                  <a:tcPr anchor="ctr"/>
                </a:tc>
                <a:tc>
                  <a:txBody>
                    <a:bodyPr/>
                    <a:lstStyle/>
                    <a:p>
                      <a:pPr algn="ctr"/>
                      <a:r>
                        <a:rPr lang="en-CA" sz="1200" dirty="0">
                          <a:latin typeface="Arial" panose="020B0604020202020204" pitchFamily="34" charset="0"/>
                          <a:cs typeface="Arial" panose="020B0604020202020204" pitchFamily="34" charset="0"/>
                        </a:rPr>
                        <a:t>-10</a:t>
                      </a:r>
                    </a:p>
                  </a:txBody>
                  <a:tcPr anchor="ctr"/>
                </a:tc>
                <a:tc>
                  <a:txBody>
                    <a:bodyPr/>
                    <a:lstStyle/>
                    <a:p>
                      <a:pPr algn="ctr"/>
                      <a:r>
                        <a:rPr lang="en-CA" sz="1200" dirty="0">
                          <a:latin typeface="Arial" panose="020B0604020202020204" pitchFamily="34" charset="0"/>
                          <a:cs typeface="Arial" panose="020B0604020202020204" pitchFamily="34" charset="0"/>
                        </a:rPr>
                        <a:t>-2</a:t>
                      </a:r>
                    </a:p>
                  </a:txBody>
                  <a:tcPr anchor="ctr"/>
                </a:tc>
                <a:tc>
                  <a:txBody>
                    <a:bodyPr/>
                    <a:lstStyle/>
                    <a:p>
                      <a:pPr algn="ctr"/>
                      <a:r>
                        <a:rPr lang="en-CA"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205556456"/>
                  </a:ext>
                </a:extLst>
              </a:tr>
            </a:tbl>
          </a:graphicData>
        </a:graphic>
      </p:graphicFrame>
    </p:spTree>
    <p:extLst>
      <p:ext uri="{BB962C8B-B14F-4D97-AF65-F5344CB8AC3E}">
        <p14:creationId xmlns:p14="http://schemas.microsoft.com/office/powerpoint/2010/main" val="13834906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AR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3" y="873336"/>
                <a:ext cx="8515903"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latin typeface="Arial" panose="020B0604020202020204" pitchFamily="34" charset="0"/>
                    <a:cs typeface="Arial" panose="020B0604020202020204" pitchFamily="34" charset="0"/>
                  </a:rPr>
                  <a:t>Autoregressive (AR) Models</a:t>
                </a:r>
              </a:p>
              <a:p>
                <a:pPr marL="457200" lvl="1" indent="0" algn="just">
                  <a:buNone/>
                </a:pPr>
                <a:endParaRPr lang="en-CA" sz="2000" i="1" dirty="0">
                  <a:latin typeface="Cambria Math" panose="02040503050406030204" pitchFamily="18" charset="0"/>
                  <a:cs typeface="Arial" panose="020B0604020202020204" pitchFamily="34" charset="0"/>
                </a:endParaRPr>
              </a:p>
              <a:p>
                <a:pPr marL="457200" lvl="1" indent="0" algn="just">
                  <a:buNone/>
                </a:pPr>
                <a:endParaRPr lang="en-CA" sz="2000" i="1" dirty="0">
                  <a:latin typeface="Cambria Math" panose="02040503050406030204" pitchFamily="18" charset="0"/>
                  <a:cs typeface="Arial" panose="020B0604020202020204" pitchFamily="34" charset="0"/>
                </a:endParaRPr>
              </a:p>
              <a:p>
                <a:pPr marL="914400" lvl="2" indent="0" algn="just">
                  <a:buNone/>
                </a:pPr>
                <a:r>
                  <a:rPr lang="en-US" sz="1400" dirty="0">
                    <a:latin typeface="Arial" panose="020B0604020202020204" pitchFamily="34" charset="0"/>
                    <a:cs typeface="Arial" panose="020B0604020202020204" pitchFamily="34" charset="0"/>
                  </a:rPr>
                  <a:t>Time series {</a:t>
                </a: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CA" sz="1400" b="0" i="1" smtClean="0">
                            <a:latin typeface="Cambria Math" panose="02040503050406030204" pitchFamily="18" charset="0"/>
                            <a:cs typeface="Arial" panose="020B0604020202020204" pitchFamily="34" charset="0"/>
                          </a:rPr>
                          <m:t>𝑋</m:t>
                        </m:r>
                      </m:e>
                      <m:sub>
                        <m:r>
                          <a:rPr lang="en-CA" sz="1400" b="0" i="1" smtClean="0">
                            <a:latin typeface="Cambria Math" panose="02040503050406030204" pitchFamily="18" charset="0"/>
                            <a:cs typeface="Arial" panose="020B0604020202020204" pitchFamily="34" charset="0"/>
                          </a:rPr>
                          <m:t>𝑡</m:t>
                        </m:r>
                      </m:sub>
                    </m:sSub>
                  </m:oMath>
                </a14:m>
                <a:r>
                  <a:rPr lang="en-US" sz="1400" dirty="0">
                    <a:latin typeface="Arial" panose="020B0604020202020204" pitchFamily="34" charset="0"/>
                    <a:cs typeface="Arial" panose="020B0604020202020204" pitchFamily="34" charset="0"/>
                  </a:rPr>
                  <a:t>} must be stationary to use this model.</a:t>
                </a:r>
              </a:p>
              <a:p>
                <a:pPr lvl="1" algn="just"/>
                <a:endParaRPr lang="en-CA" sz="2000" i="1" dirty="0">
                  <a:latin typeface="Cambria Math" panose="02040503050406030204" pitchFamily="18" charset="0"/>
                  <a:cs typeface="Arial" panose="020B0604020202020204" pitchFamily="34" charset="0"/>
                </a:endParaRPr>
              </a:p>
              <a:p>
                <a:pPr lvl="1" algn="just"/>
                <a:endParaRPr lang="en-CA" sz="2000" i="1" dirty="0">
                  <a:latin typeface="Cambria Math" panose="02040503050406030204" pitchFamily="18" charset="0"/>
                  <a:cs typeface="Arial" panose="020B0604020202020204" pitchFamily="34" charset="0"/>
                </a:endParaRPr>
              </a:p>
              <a:p>
                <a:pPr marL="457200" lvl="1" indent="0" algn="just">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cs typeface="Arial" panose="020B0604020202020204" pitchFamily="34" charset="0"/>
                            </a:rPr>
                          </m:ctrlPr>
                        </m:sSubPr>
                        <m:e>
                          <m:r>
                            <a:rPr lang="en-CA" sz="2000" b="0" i="1" smtClean="0">
                              <a:latin typeface="Cambria Math" panose="02040503050406030204" pitchFamily="18" charset="0"/>
                              <a:ea typeface="Cambria Math" panose="02040503050406030204" pitchFamily="18" charset="0"/>
                              <a:cs typeface="Arial" panose="020B0604020202020204" pitchFamily="34" charset="0"/>
                            </a:rPr>
                            <m:t>𝑋</m:t>
                          </m:r>
                        </m:e>
                        <m:sub>
                          <m:r>
                            <a:rPr lang="en-CA" sz="2000" b="0" i="1" smtClean="0">
                              <a:latin typeface="Cambria Math" panose="02040503050406030204" pitchFamily="18" charset="0"/>
                              <a:cs typeface="Arial" panose="020B0604020202020204" pitchFamily="34" charset="0"/>
                            </a:rPr>
                            <m:t>𝑡</m:t>
                          </m:r>
                        </m:sub>
                      </m:sSub>
                      <m:r>
                        <a:rPr lang="en-CA"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smtClean="0">
                              <a:latin typeface="Cambria Math" panose="02040503050406030204" pitchFamily="18" charset="0"/>
                              <a:ea typeface="Cambria Math" panose="02040503050406030204" pitchFamily="18" charset="0"/>
                              <a:cs typeface="Arial" panose="020B0604020202020204" pitchFamily="34" charset="0"/>
                            </a:rPr>
                            <m:t>𝜙</m:t>
                          </m:r>
                        </m:e>
                        <m:sub>
                          <m:r>
                            <a:rPr lang="en-CA"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CA"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𝜙</m:t>
                          </m:r>
                        </m:e>
                        <m:sub>
                          <m:r>
                            <a:rPr lang="en-CA" sz="2000" b="0" i="1"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2000" i="1">
                              <a:latin typeface="Cambria Math" panose="02040503050406030204" pitchFamily="18" charset="0"/>
                              <a:cs typeface="Arial" panose="020B0604020202020204" pitchFamily="34" charset="0"/>
                            </a:rPr>
                          </m:ctrlPr>
                        </m:sSubPr>
                        <m:e>
                          <m:r>
                            <a:rPr lang="en-CA" sz="2000" b="0" i="1" smtClean="0">
                              <a:latin typeface="Cambria Math" panose="02040503050406030204" pitchFamily="18" charset="0"/>
                              <a:cs typeface="Arial" panose="020B0604020202020204" pitchFamily="34" charset="0"/>
                            </a:rPr>
                            <m:t>𝑋</m:t>
                          </m:r>
                        </m:e>
                        <m:sub>
                          <m:r>
                            <a:rPr lang="en-CA" sz="2000" i="1">
                              <a:latin typeface="Cambria Math" panose="02040503050406030204" pitchFamily="18" charset="0"/>
                              <a:cs typeface="Arial" panose="020B0604020202020204" pitchFamily="34" charset="0"/>
                            </a:rPr>
                            <m:t>𝑡</m:t>
                          </m:r>
                          <m:r>
                            <a:rPr lang="en-CA" sz="2000" b="0" i="1" smtClean="0">
                              <a:latin typeface="Cambria Math" panose="02040503050406030204" pitchFamily="18" charset="0"/>
                              <a:cs typeface="Arial" panose="020B0604020202020204" pitchFamily="34" charset="0"/>
                            </a:rPr>
                            <m:t>−1</m:t>
                          </m:r>
                        </m:sub>
                      </m:sSub>
                      <m:r>
                        <a:rPr lang="en-CA"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𝜙</m:t>
                          </m:r>
                        </m:e>
                        <m:sub>
                          <m:r>
                            <a:rPr lang="en-CA" sz="2000" b="0" i="1" smtClean="0">
                              <a:latin typeface="Cambria Math" panose="02040503050406030204" pitchFamily="18" charset="0"/>
                              <a:ea typeface="Cambria Math" panose="02040503050406030204" pitchFamily="18" charset="0"/>
                              <a:cs typeface="Arial" panose="020B0604020202020204" pitchFamily="34" charset="0"/>
                            </a:rPr>
                            <m:t>2</m:t>
                          </m:r>
                        </m:sub>
                      </m:sSub>
                      <m:sSub>
                        <m:sSubPr>
                          <m:ctrlPr>
                            <a:rPr lang="en-US" sz="2000" i="1">
                              <a:latin typeface="Cambria Math" panose="02040503050406030204" pitchFamily="18" charset="0"/>
                              <a:cs typeface="Arial" panose="020B0604020202020204" pitchFamily="34" charset="0"/>
                            </a:rPr>
                          </m:ctrlPr>
                        </m:sSubPr>
                        <m:e>
                          <m:r>
                            <a:rPr lang="en-CA" sz="2000" i="1">
                              <a:latin typeface="Cambria Math" panose="02040503050406030204" pitchFamily="18" charset="0"/>
                              <a:cs typeface="Arial" panose="020B0604020202020204" pitchFamily="34" charset="0"/>
                            </a:rPr>
                            <m:t>𝑋</m:t>
                          </m:r>
                        </m:e>
                        <m:sub>
                          <m:r>
                            <a:rPr lang="en-CA" sz="2000" i="1">
                              <a:latin typeface="Cambria Math" panose="02040503050406030204" pitchFamily="18" charset="0"/>
                              <a:cs typeface="Arial" panose="020B0604020202020204" pitchFamily="34" charset="0"/>
                            </a:rPr>
                            <m:t>𝑡</m:t>
                          </m:r>
                          <m:r>
                            <a:rPr lang="en-CA" sz="2000" b="0" i="1" smtClean="0">
                              <a:latin typeface="Cambria Math" panose="02040503050406030204" pitchFamily="18" charset="0"/>
                              <a:cs typeface="Arial" panose="020B0604020202020204" pitchFamily="34" charset="0"/>
                            </a:rPr>
                            <m:t>−2</m:t>
                          </m:r>
                        </m:sub>
                      </m:sSub>
                      <m:r>
                        <a:rPr lang="en-CA" sz="2000" b="0" i="1" smtClean="0">
                          <a:latin typeface="Cambria Math" panose="02040503050406030204" pitchFamily="18" charset="0"/>
                          <a:cs typeface="Arial" panose="020B0604020202020204" pitchFamily="34" charset="0"/>
                        </a:rPr>
                        <m:t>+ …+</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𝜙</m:t>
                          </m:r>
                        </m:e>
                        <m:sub>
                          <m:r>
                            <a:rPr lang="en-CA" sz="2000" b="0" i="1" smtClean="0">
                              <a:latin typeface="Cambria Math" panose="02040503050406030204" pitchFamily="18" charset="0"/>
                              <a:ea typeface="Cambria Math" panose="02040503050406030204" pitchFamily="18" charset="0"/>
                              <a:cs typeface="Arial" panose="020B0604020202020204" pitchFamily="34" charset="0"/>
                            </a:rPr>
                            <m:t>𝑝</m:t>
                          </m:r>
                        </m:sub>
                      </m:sSub>
                      <m:sSub>
                        <m:sSubPr>
                          <m:ctrlPr>
                            <a:rPr lang="en-US" sz="2000" i="1">
                              <a:latin typeface="Cambria Math" panose="02040503050406030204" pitchFamily="18" charset="0"/>
                              <a:cs typeface="Arial" panose="020B0604020202020204" pitchFamily="34" charset="0"/>
                            </a:rPr>
                          </m:ctrlPr>
                        </m:sSubPr>
                        <m:e>
                          <m:r>
                            <a:rPr lang="en-CA" sz="2000" i="1">
                              <a:latin typeface="Cambria Math" panose="02040503050406030204" pitchFamily="18" charset="0"/>
                              <a:cs typeface="Arial" panose="020B0604020202020204" pitchFamily="34" charset="0"/>
                            </a:rPr>
                            <m:t>𝑋</m:t>
                          </m:r>
                        </m:e>
                        <m:sub>
                          <m:r>
                            <a:rPr lang="en-CA" sz="2000" b="0" i="1" smtClean="0">
                              <a:latin typeface="Cambria Math" panose="02040503050406030204" pitchFamily="18" charset="0"/>
                              <a:cs typeface="Arial" panose="020B0604020202020204" pitchFamily="34" charset="0"/>
                            </a:rPr>
                            <m:t>𝑝</m:t>
                          </m:r>
                          <m:r>
                            <a:rPr lang="en-CA" sz="2000" i="1">
                              <a:latin typeface="Cambria Math" panose="02040503050406030204" pitchFamily="18" charset="0"/>
                              <a:cs typeface="Arial" panose="020B0604020202020204" pitchFamily="34" charset="0"/>
                            </a:rPr>
                            <m:t>−2</m:t>
                          </m:r>
                        </m:sub>
                      </m:sSub>
                      <m:r>
                        <a:rPr lang="en-CA" sz="2000" b="0" i="1" smtClean="0">
                          <a:latin typeface="Cambria Math" panose="02040503050406030204" pitchFamily="18" charset="0"/>
                          <a:cs typeface="Arial" panose="020B0604020202020204" pitchFamily="34" charset="0"/>
                        </a:rPr>
                        <m:t>+</m:t>
                      </m:r>
                      <m:sSub>
                        <m:sSubPr>
                          <m:ctrlPr>
                            <a:rPr lang="en-CA" sz="2000" b="0" i="1" smtClean="0">
                              <a:latin typeface="Cambria Math" panose="02040503050406030204" pitchFamily="18" charset="0"/>
                              <a:cs typeface="Arial" panose="020B0604020202020204" pitchFamily="34" charset="0"/>
                            </a:rPr>
                          </m:ctrlPr>
                        </m:sSubPr>
                        <m:e>
                          <m:r>
                            <a:rPr lang="en-CA" sz="2000" b="0" i="1" smtClean="0">
                              <a:latin typeface="Cambria Math" panose="02040503050406030204" pitchFamily="18" charset="0"/>
                              <a:ea typeface="Cambria Math" panose="02040503050406030204" pitchFamily="18" charset="0"/>
                              <a:cs typeface="Arial" panose="020B0604020202020204" pitchFamily="34" charset="0"/>
                            </a:rPr>
                            <m:t>𝜀</m:t>
                          </m:r>
                        </m:e>
                        <m:sub>
                          <m:r>
                            <a:rPr lang="en-CA" sz="2000" b="0" i="1" smtClean="0">
                              <a:latin typeface="Cambria Math" panose="02040503050406030204" pitchFamily="18" charset="0"/>
                              <a:cs typeface="Arial" panose="020B0604020202020204" pitchFamily="34" charset="0"/>
                            </a:rPr>
                            <m:t>𝑡</m:t>
                          </m:r>
                        </m:sub>
                      </m:sSub>
                    </m:oMath>
                  </m:oMathPara>
                </a14:m>
                <a:endParaRPr lang="en-US" sz="16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a:p>
                <a:pPr lvl="1" algn="just"/>
                <a:r>
                  <a:rPr lang="en-US" sz="1200" dirty="0">
                    <a:latin typeface="Arial" panose="020B0604020202020204" pitchFamily="34" charset="0"/>
                    <a:cs typeface="Arial" panose="020B0604020202020204" pitchFamily="34" charset="0"/>
                  </a:rPr>
                  <a:t>Order, p of AR model can be judged by a Partial Auto Correlation Function (PACF), to get best possible prediction using the simplest possible model.</a:t>
                </a:r>
              </a:p>
              <a:p>
                <a:pPr lvl="1" algn="just"/>
                <a:r>
                  <a:rPr lang="en-US" sz="1200" dirty="0">
                    <a:latin typeface="Arial" panose="020B0604020202020204" pitchFamily="34" charset="0"/>
                    <a:cs typeface="Arial" panose="020B0604020202020204" pitchFamily="34" charset="0"/>
                  </a:rPr>
                  <a:t>PACF gives us a quantitative measure of the direct effect of a given lag on the quantity being predicted, eliminating the effects of intermediate lag terms.</a:t>
                </a:r>
              </a:p>
              <a:p>
                <a:pPr lvl="1" algn="just"/>
                <a:r>
                  <a:rPr lang="en-US" sz="1200" dirty="0">
                    <a:latin typeface="Arial" panose="020B0604020202020204" pitchFamily="34" charset="0"/>
                    <a:cs typeface="Arial" panose="020B0604020202020204" pitchFamily="34" charset="0"/>
                  </a:rPr>
                  <a:t>Autoregression works well but can be used along with moving average models to better forecast the data. </a:t>
                </a: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457200" lvl="1" indent="0" algn="just">
                  <a:buNone/>
                </a:pPr>
                <a:endParaRPr lang="en-US" sz="2000" dirty="0">
                  <a:latin typeface="Arial" panose="020B0604020202020204" pitchFamily="34" charset="0"/>
                  <a:cs typeface="Arial" panose="020B0604020202020204" pitchFamily="34" charset="0"/>
                </a:endParaRPr>
              </a:p>
            </p:txBody>
          </p:sp>
        </mc:Choice>
        <mc:Fallback xmlns="">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3" y="873336"/>
                <a:ext cx="8515903" cy="5276851"/>
              </a:xfrm>
              <a:prstGeom prst="rect">
                <a:avLst/>
              </a:prstGeom>
              <a:blipFill>
                <a:blip r:embed="rId4"/>
                <a:stretch>
                  <a:fillRect l="-429" t="-1039" r="-72"/>
                </a:stretch>
              </a:blipFill>
            </p:spPr>
            <p:txBody>
              <a:bodyPr/>
              <a:lstStyle/>
              <a:p>
                <a:r>
                  <a:rPr lang="en-CA">
                    <a:noFill/>
                  </a:rPr>
                  <a:t> </a:t>
                </a:r>
              </a:p>
            </p:txBody>
          </p:sp>
        </mc:Fallback>
      </mc:AlternateContent>
      <p:sp>
        <p:nvSpPr>
          <p:cNvPr id="5" name="Content Placeholder 2">
            <a:extLst>
              <a:ext uri="{FF2B5EF4-FFF2-40B4-BE49-F238E27FC236}">
                <a16:creationId xmlns:a16="http://schemas.microsoft.com/office/drawing/2014/main" id="{5E998870-B682-F8E5-5116-B97933F8D3E8}"/>
              </a:ext>
            </a:extLst>
          </p:cNvPr>
          <p:cNvSpPr txBox="1">
            <a:spLocks/>
          </p:cNvSpPr>
          <p:nvPr/>
        </p:nvSpPr>
        <p:spPr>
          <a:xfrm>
            <a:off x="3174521" y="1264340"/>
            <a:ext cx="2858560" cy="650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AU" sz="1600" dirty="0">
                <a:latin typeface="Arial" panose="020B0604020202020204" pitchFamily="34" charset="0"/>
                <a:ea typeface="Times New Roman" panose="02020603050405020304" pitchFamily="18" charset="0"/>
                <a:cs typeface="Arial" panose="020B0604020202020204" pitchFamily="34" charset="0"/>
              </a:rPr>
              <a:t>Factors Affecting Variable</a:t>
            </a:r>
            <a:endParaRPr lang="en-AU" sz="1600" dirty="0">
              <a:latin typeface="Arial" panose="020B0604020202020204" pitchFamily="34" charset="0"/>
              <a:ea typeface="Calibri" panose="020F0502020204030204" pitchFamily="34" charset="0"/>
              <a:cs typeface="Arial" panose="020B0604020202020204" pitchFamily="34" charset="0"/>
            </a:endParaRPr>
          </a:p>
          <a:p>
            <a:endParaRPr lang="en-AU" sz="1800" dirty="0">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19B182BB-241E-3F2F-DE94-95ECD025AD92}"/>
              </a:ext>
            </a:extLst>
          </p:cNvPr>
          <p:cNvSpPr txBox="1">
            <a:spLocks/>
          </p:cNvSpPr>
          <p:nvPr/>
        </p:nvSpPr>
        <p:spPr>
          <a:xfrm>
            <a:off x="6082055" y="1310113"/>
            <a:ext cx="3717971" cy="562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latin typeface="Arial" panose="020B0604020202020204" pitchFamily="34" charset="0"/>
                <a:cs typeface="Arial" panose="020B0604020202020204" pitchFamily="34" charset="0"/>
              </a:rPr>
              <a:t>Not Considered, unlike regression</a:t>
            </a:r>
          </a:p>
        </p:txBody>
      </p:sp>
      <p:sp>
        <p:nvSpPr>
          <p:cNvPr id="18" name="&quot;Not Allowed&quot; Symbol 17">
            <a:extLst>
              <a:ext uri="{FF2B5EF4-FFF2-40B4-BE49-F238E27FC236}">
                <a16:creationId xmlns:a16="http://schemas.microsoft.com/office/drawing/2014/main" id="{8564237E-205A-7D8E-47CA-4CE197F59876}"/>
              </a:ext>
            </a:extLst>
          </p:cNvPr>
          <p:cNvSpPr/>
          <p:nvPr/>
        </p:nvSpPr>
        <p:spPr>
          <a:xfrm rot="8015309">
            <a:off x="5683653" y="1272806"/>
            <a:ext cx="360413" cy="360412"/>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49" name="Group 48">
            <a:extLst>
              <a:ext uri="{FF2B5EF4-FFF2-40B4-BE49-F238E27FC236}">
                <a16:creationId xmlns:a16="http://schemas.microsoft.com/office/drawing/2014/main" id="{9222E9F5-50C2-FA5F-5477-6405E631F047}"/>
              </a:ext>
            </a:extLst>
          </p:cNvPr>
          <p:cNvGrpSpPr/>
          <p:nvPr/>
        </p:nvGrpSpPr>
        <p:grpSpPr>
          <a:xfrm>
            <a:off x="6353175" y="4713495"/>
            <a:ext cx="3863175" cy="2089490"/>
            <a:chOff x="5080696" y="4869409"/>
            <a:chExt cx="5467440" cy="1933575"/>
          </a:xfrm>
        </p:grpSpPr>
        <p:pic>
          <p:nvPicPr>
            <p:cNvPr id="20" name="Picture 19">
              <a:extLst>
                <a:ext uri="{FF2B5EF4-FFF2-40B4-BE49-F238E27FC236}">
                  <a16:creationId xmlns:a16="http://schemas.microsoft.com/office/drawing/2014/main" id="{B5CA3365-ABD3-74EE-D002-4EF9242CC6AB}"/>
                </a:ext>
              </a:extLst>
            </p:cNvPr>
            <p:cNvPicPr>
              <a:picLocks noChangeAspect="1"/>
            </p:cNvPicPr>
            <p:nvPr/>
          </p:nvPicPr>
          <p:blipFill rotWithShape="1">
            <a:blip r:embed="rId5"/>
            <a:srcRect l="1771" r="4894"/>
            <a:stretch/>
          </p:blipFill>
          <p:spPr>
            <a:xfrm>
              <a:off x="5080696" y="4869409"/>
              <a:ext cx="5467440" cy="1933575"/>
            </a:xfrm>
            <a:prstGeom prst="rect">
              <a:avLst/>
            </a:prstGeom>
          </p:spPr>
        </p:pic>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9CFE496-2F81-64E9-D48B-9BDBAEA7DC5D}"/>
                    </a:ext>
                  </a:extLst>
                </p:cNvPr>
                <p:cNvSpPr txBox="1">
                  <a:spLocks/>
                </p:cNvSpPr>
                <p:nvPr/>
              </p:nvSpPr>
              <p:spPr>
                <a:xfrm>
                  <a:off x="7372371" y="5034676"/>
                  <a:ext cx="3018353" cy="7352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sz="1000" dirty="0">
                      <a:latin typeface="Arial" panose="020B0604020202020204" pitchFamily="34" charset="0"/>
                      <a:cs typeface="Arial" panose="020B0604020202020204" pitchFamily="34" charset="0"/>
                    </a:rPr>
                    <a:t>From PACF Plot, Only lags 1 and 2 are enough to model this process:</a:t>
                  </a:r>
                </a:p>
                <a:p>
                  <a:pPr marL="0" indent="0" algn="just">
                    <a:buNone/>
                  </a:pPr>
                  <a:endParaRPr lang="en-AU" sz="10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000" i="1" smtClean="0">
                                <a:latin typeface="Cambria Math" panose="02040503050406030204" pitchFamily="18" charset="0"/>
                                <a:cs typeface="Arial" panose="020B0604020202020204" pitchFamily="34" charset="0"/>
                              </a:rPr>
                            </m:ctrlPr>
                          </m:sSubPr>
                          <m:e>
                            <m:r>
                              <a:rPr lang="en-CA" sz="1000" b="0" i="1" smtClean="0">
                                <a:latin typeface="Cambria Math" panose="02040503050406030204" pitchFamily="18" charset="0"/>
                                <a:ea typeface="Cambria Math" panose="02040503050406030204" pitchFamily="18" charset="0"/>
                                <a:cs typeface="Arial" panose="020B0604020202020204" pitchFamily="34" charset="0"/>
                              </a:rPr>
                              <m:t>𝑋</m:t>
                            </m:r>
                          </m:e>
                          <m:sub>
                            <m:r>
                              <a:rPr lang="en-CA" sz="1000" b="0" i="1" smtClean="0">
                                <a:latin typeface="Cambria Math" panose="02040503050406030204" pitchFamily="18" charset="0"/>
                                <a:cs typeface="Arial" panose="020B0604020202020204" pitchFamily="34" charset="0"/>
                              </a:rPr>
                              <m:t>𝑡</m:t>
                            </m:r>
                          </m:sub>
                        </m:sSub>
                        <m:r>
                          <a:rPr lang="en-CA" sz="1000" b="0" i="1" smtClean="0">
                            <a:latin typeface="Cambria Math" panose="02040503050406030204" pitchFamily="18" charset="0"/>
                            <a:cs typeface="Arial" panose="020B0604020202020204" pitchFamily="34" charset="0"/>
                          </a:rPr>
                          <m:t>=</m:t>
                        </m:r>
                        <m:sSub>
                          <m:sSubPr>
                            <m:ctrlPr>
                              <a:rPr lang="en-US" sz="1000" i="1">
                                <a:latin typeface="Cambria Math" panose="02040503050406030204" pitchFamily="18" charset="0"/>
                                <a:cs typeface="Arial" panose="020B0604020202020204" pitchFamily="34" charset="0"/>
                              </a:rPr>
                            </m:ctrlPr>
                          </m:sSubPr>
                          <m:e>
                            <m:r>
                              <a:rPr lang="en-US" sz="1000" i="1" smtClean="0">
                                <a:latin typeface="Cambria Math" panose="02040503050406030204" pitchFamily="18" charset="0"/>
                                <a:ea typeface="Cambria Math" panose="02040503050406030204" pitchFamily="18" charset="0"/>
                                <a:cs typeface="Arial" panose="020B0604020202020204" pitchFamily="34" charset="0"/>
                              </a:rPr>
                              <m:t>𝜙</m:t>
                            </m:r>
                          </m:e>
                          <m:sub>
                            <m:r>
                              <a:rPr lang="en-CA" sz="1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CA" sz="1000" b="0" i="1" smtClean="0">
                            <a:latin typeface="Cambria Math" panose="02040503050406030204" pitchFamily="18" charset="0"/>
                            <a:cs typeface="Arial" panose="020B0604020202020204" pitchFamily="34" charset="0"/>
                          </a:rPr>
                          <m:t>+</m:t>
                        </m:r>
                        <m:sSub>
                          <m:sSubPr>
                            <m:ctrlPr>
                              <a:rPr lang="en-US" sz="1000" i="1">
                                <a:latin typeface="Cambria Math" panose="02040503050406030204" pitchFamily="18" charset="0"/>
                                <a:cs typeface="Arial" panose="020B0604020202020204" pitchFamily="34" charset="0"/>
                              </a:rPr>
                            </m:ctrlPr>
                          </m:sSubPr>
                          <m:e>
                            <m:r>
                              <a:rPr lang="en-US" sz="1000" i="1">
                                <a:latin typeface="Cambria Math" panose="02040503050406030204" pitchFamily="18" charset="0"/>
                                <a:ea typeface="Cambria Math" panose="02040503050406030204" pitchFamily="18" charset="0"/>
                                <a:cs typeface="Arial" panose="020B0604020202020204" pitchFamily="34" charset="0"/>
                              </a:rPr>
                              <m:t>𝜙</m:t>
                            </m:r>
                          </m:e>
                          <m:sub>
                            <m:r>
                              <a:rPr lang="en-CA" sz="1000" b="0" i="1"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1000" i="1">
                                <a:latin typeface="Cambria Math" panose="02040503050406030204" pitchFamily="18" charset="0"/>
                                <a:cs typeface="Arial" panose="020B0604020202020204" pitchFamily="34" charset="0"/>
                              </a:rPr>
                            </m:ctrlPr>
                          </m:sSubPr>
                          <m:e>
                            <m:r>
                              <a:rPr lang="en-CA" sz="1000" b="0" i="1" smtClean="0">
                                <a:latin typeface="Cambria Math" panose="02040503050406030204" pitchFamily="18" charset="0"/>
                                <a:cs typeface="Arial" panose="020B0604020202020204" pitchFamily="34" charset="0"/>
                              </a:rPr>
                              <m:t>𝑋</m:t>
                            </m:r>
                          </m:e>
                          <m:sub>
                            <m:r>
                              <a:rPr lang="en-CA" sz="1000" i="1">
                                <a:latin typeface="Cambria Math" panose="02040503050406030204" pitchFamily="18" charset="0"/>
                                <a:cs typeface="Arial" panose="020B0604020202020204" pitchFamily="34" charset="0"/>
                              </a:rPr>
                              <m:t>𝑡</m:t>
                            </m:r>
                            <m:r>
                              <a:rPr lang="en-CA" sz="1000" b="0" i="1" smtClean="0">
                                <a:latin typeface="Cambria Math" panose="02040503050406030204" pitchFamily="18" charset="0"/>
                                <a:cs typeface="Arial" panose="020B0604020202020204" pitchFamily="34" charset="0"/>
                              </a:rPr>
                              <m:t>−1</m:t>
                            </m:r>
                          </m:sub>
                        </m:sSub>
                        <m:r>
                          <a:rPr lang="en-CA" sz="1000" b="0" i="1" smtClean="0">
                            <a:latin typeface="Cambria Math" panose="02040503050406030204" pitchFamily="18" charset="0"/>
                            <a:cs typeface="Arial" panose="020B0604020202020204" pitchFamily="34" charset="0"/>
                          </a:rPr>
                          <m:t>+</m:t>
                        </m:r>
                        <m:sSub>
                          <m:sSubPr>
                            <m:ctrlPr>
                              <a:rPr lang="en-US" sz="1000" i="1">
                                <a:latin typeface="Cambria Math" panose="02040503050406030204" pitchFamily="18" charset="0"/>
                                <a:cs typeface="Arial" panose="020B0604020202020204" pitchFamily="34" charset="0"/>
                              </a:rPr>
                            </m:ctrlPr>
                          </m:sSubPr>
                          <m:e>
                            <m:r>
                              <a:rPr lang="en-US" sz="1000" i="1">
                                <a:latin typeface="Cambria Math" panose="02040503050406030204" pitchFamily="18" charset="0"/>
                                <a:ea typeface="Cambria Math" panose="02040503050406030204" pitchFamily="18" charset="0"/>
                                <a:cs typeface="Arial" panose="020B0604020202020204" pitchFamily="34" charset="0"/>
                              </a:rPr>
                              <m:t>𝜙</m:t>
                            </m:r>
                          </m:e>
                          <m:sub>
                            <m:r>
                              <a:rPr lang="en-CA" sz="1000" b="0" i="1" smtClean="0">
                                <a:latin typeface="Cambria Math" panose="02040503050406030204" pitchFamily="18" charset="0"/>
                                <a:ea typeface="Cambria Math" panose="02040503050406030204" pitchFamily="18" charset="0"/>
                                <a:cs typeface="Arial" panose="020B0604020202020204" pitchFamily="34" charset="0"/>
                              </a:rPr>
                              <m:t>2</m:t>
                            </m:r>
                          </m:sub>
                        </m:sSub>
                        <m:sSub>
                          <m:sSubPr>
                            <m:ctrlPr>
                              <a:rPr lang="en-US" sz="1000" i="1">
                                <a:latin typeface="Cambria Math" panose="02040503050406030204" pitchFamily="18" charset="0"/>
                                <a:cs typeface="Arial" panose="020B0604020202020204" pitchFamily="34" charset="0"/>
                              </a:rPr>
                            </m:ctrlPr>
                          </m:sSubPr>
                          <m:e>
                            <m:r>
                              <a:rPr lang="en-CA" sz="1000" i="1">
                                <a:latin typeface="Cambria Math" panose="02040503050406030204" pitchFamily="18" charset="0"/>
                                <a:cs typeface="Arial" panose="020B0604020202020204" pitchFamily="34" charset="0"/>
                              </a:rPr>
                              <m:t>𝑋</m:t>
                            </m:r>
                          </m:e>
                          <m:sub>
                            <m:r>
                              <a:rPr lang="en-CA" sz="1000" i="1">
                                <a:latin typeface="Cambria Math" panose="02040503050406030204" pitchFamily="18" charset="0"/>
                                <a:cs typeface="Arial" panose="020B0604020202020204" pitchFamily="34" charset="0"/>
                              </a:rPr>
                              <m:t>𝑡</m:t>
                            </m:r>
                            <m:r>
                              <a:rPr lang="en-CA" sz="1000" b="0" i="1" smtClean="0">
                                <a:latin typeface="Cambria Math" panose="02040503050406030204" pitchFamily="18" charset="0"/>
                                <a:cs typeface="Arial" panose="020B0604020202020204" pitchFamily="34" charset="0"/>
                              </a:rPr>
                              <m:t>−2</m:t>
                            </m:r>
                          </m:sub>
                        </m:sSub>
                        <m:r>
                          <a:rPr lang="en-CA" sz="1000" i="1">
                            <a:latin typeface="Cambria Math" panose="02040503050406030204" pitchFamily="18" charset="0"/>
                            <a:cs typeface="Arial" panose="020B0604020202020204" pitchFamily="34" charset="0"/>
                          </a:rPr>
                          <m:t>+</m:t>
                        </m:r>
                        <m:sSub>
                          <m:sSubPr>
                            <m:ctrlPr>
                              <a:rPr lang="en-CA" sz="1000" i="1">
                                <a:latin typeface="Cambria Math" panose="02040503050406030204" pitchFamily="18" charset="0"/>
                                <a:cs typeface="Arial" panose="020B0604020202020204" pitchFamily="34" charset="0"/>
                              </a:rPr>
                            </m:ctrlPr>
                          </m:sSubPr>
                          <m:e>
                            <m:r>
                              <a:rPr lang="en-CA" sz="1000" i="1">
                                <a:latin typeface="Cambria Math" panose="02040503050406030204" pitchFamily="18" charset="0"/>
                                <a:ea typeface="Cambria Math" panose="02040503050406030204" pitchFamily="18" charset="0"/>
                                <a:cs typeface="Arial" panose="020B0604020202020204" pitchFamily="34" charset="0"/>
                              </a:rPr>
                              <m:t>𝜀</m:t>
                            </m:r>
                          </m:e>
                          <m:sub>
                            <m:r>
                              <a:rPr lang="en-CA" sz="1000" i="1">
                                <a:latin typeface="Cambria Math" panose="02040503050406030204" pitchFamily="18" charset="0"/>
                                <a:cs typeface="Arial" panose="020B0604020202020204" pitchFamily="34" charset="0"/>
                              </a:rPr>
                              <m:t>𝑡</m:t>
                            </m:r>
                          </m:sub>
                        </m:sSub>
                      </m:oMath>
                    </m:oMathPara>
                  </a14:m>
                  <a:endParaRPr lang="en-AU" sz="1000" dirty="0">
                    <a:latin typeface="Arial" panose="020B0604020202020204" pitchFamily="34" charset="0"/>
                    <a:cs typeface="Arial" panose="020B0604020202020204" pitchFamily="34" charset="0"/>
                  </a:endParaRPr>
                </a:p>
              </p:txBody>
            </p:sp>
          </mc:Choice>
          <mc:Fallback xmlns="">
            <p:sp>
              <p:nvSpPr>
                <p:cNvPr id="21" name="Content Placeholder 2">
                  <a:extLst>
                    <a:ext uri="{FF2B5EF4-FFF2-40B4-BE49-F238E27FC236}">
                      <a16:creationId xmlns:a16="http://schemas.microsoft.com/office/drawing/2014/main" id="{59CFE496-2F81-64E9-D48B-9BDBAEA7DC5D}"/>
                    </a:ext>
                  </a:extLst>
                </p:cNvPr>
                <p:cNvSpPr txBox="1">
                  <a:spLocks noRot="1" noChangeAspect="1" noMove="1" noResize="1" noEditPoints="1" noAdjustHandles="1" noChangeArrowheads="1" noChangeShapeType="1" noTextEdit="1"/>
                </p:cNvSpPr>
                <p:nvPr/>
              </p:nvSpPr>
              <p:spPr>
                <a:xfrm>
                  <a:off x="7372371" y="5034676"/>
                  <a:ext cx="3018353" cy="735258"/>
                </a:xfrm>
                <a:prstGeom prst="rect">
                  <a:avLst/>
                </a:prstGeom>
                <a:blipFill>
                  <a:blip r:embed="rId6"/>
                  <a:stretch>
                    <a:fillRect t="-1538"/>
                  </a:stretch>
                </a:blipFill>
              </p:spPr>
              <p:txBody>
                <a:bodyPr/>
                <a:lstStyle/>
                <a:p>
                  <a:r>
                    <a:rPr lang="en-CA">
                      <a:noFill/>
                    </a:rPr>
                    <a:t> </a:t>
                  </a:r>
                </a:p>
              </p:txBody>
            </p:sp>
          </mc:Fallback>
        </mc:AlternateContent>
      </p:grpSp>
      <p:sp>
        <p:nvSpPr>
          <p:cNvPr id="26" name="Content Placeholder 2">
            <a:extLst>
              <a:ext uri="{FF2B5EF4-FFF2-40B4-BE49-F238E27FC236}">
                <a16:creationId xmlns:a16="http://schemas.microsoft.com/office/drawing/2014/main" id="{CA6817DA-1B96-675F-BF2C-A363A35E31CC}"/>
              </a:ext>
            </a:extLst>
          </p:cNvPr>
          <p:cNvSpPr txBox="1">
            <a:spLocks/>
          </p:cNvSpPr>
          <p:nvPr/>
        </p:nvSpPr>
        <p:spPr>
          <a:xfrm>
            <a:off x="1859206" y="2314100"/>
            <a:ext cx="1742839" cy="746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AU" sz="1200" dirty="0">
                <a:latin typeface="Arial" panose="020B0604020202020204" pitchFamily="34" charset="0"/>
                <a:ea typeface="Calibri" panose="020F0502020204030204" pitchFamily="34" charset="0"/>
                <a:cs typeface="Arial" panose="020B0604020202020204" pitchFamily="34" charset="0"/>
              </a:rPr>
              <a:t>Past Values</a:t>
            </a:r>
          </a:p>
        </p:txBody>
      </p:sp>
      <p:sp>
        <p:nvSpPr>
          <p:cNvPr id="27" name="TextBox 26">
            <a:extLst>
              <a:ext uri="{FF2B5EF4-FFF2-40B4-BE49-F238E27FC236}">
                <a16:creationId xmlns:a16="http://schemas.microsoft.com/office/drawing/2014/main" id="{D4450C2C-364D-F558-DB52-FAA4DB6FA998}"/>
              </a:ext>
            </a:extLst>
          </p:cNvPr>
          <p:cNvSpPr txBox="1"/>
          <p:nvPr/>
        </p:nvSpPr>
        <p:spPr>
          <a:xfrm>
            <a:off x="7028436" y="2302993"/>
            <a:ext cx="1671311" cy="276999"/>
          </a:xfrm>
          <a:prstGeom prst="rect">
            <a:avLst/>
          </a:prstGeom>
          <a:noFill/>
        </p:spPr>
        <p:txBody>
          <a:bodyPr wrap="square">
            <a:spAutoFit/>
          </a:bodyPr>
          <a:lstStyle/>
          <a:p>
            <a:r>
              <a:rPr lang="en-US" sz="1200" b="0" i="0" dirty="0">
                <a:effectLst/>
                <a:latin typeface="Arial" panose="020B0604020202020204" pitchFamily="34" charset="0"/>
                <a:cs typeface="Arial" panose="020B0604020202020204" pitchFamily="34" charset="0"/>
              </a:rPr>
              <a:t>white noise</a:t>
            </a:r>
            <a:endParaRPr lang="en-US" sz="1200" dirty="0">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0FE1519C-A6C2-426A-49B2-136FED31BD2F}"/>
              </a:ext>
            </a:extLst>
          </p:cNvPr>
          <p:cNvCxnSpPr>
            <a:cxnSpLocks/>
          </p:cNvCxnSpPr>
          <p:nvPr/>
        </p:nvCxnSpPr>
        <p:spPr>
          <a:xfrm flipV="1">
            <a:off x="6876867" y="2579992"/>
            <a:ext cx="311503" cy="27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F1C90A36-F60D-5074-97F0-4100550AFD89}"/>
              </a:ext>
            </a:extLst>
          </p:cNvPr>
          <p:cNvSpPr txBox="1">
            <a:spLocks/>
          </p:cNvSpPr>
          <p:nvPr/>
        </p:nvSpPr>
        <p:spPr>
          <a:xfrm>
            <a:off x="3420832" y="2324715"/>
            <a:ext cx="1742839" cy="562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200" dirty="0">
                <a:latin typeface="Arial" panose="020B0604020202020204" pitchFamily="34" charset="0"/>
                <a:cs typeface="Arial" panose="020B0604020202020204" pitchFamily="34" charset="0"/>
              </a:rPr>
              <a:t>Act as Predictors</a:t>
            </a:r>
          </a:p>
        </p:txBody>
      </p:sp>
      <p:sp>
        <p:nvSpPr>
          <p:cNvPr id="36" name="Arrow: Right 35">
            <a:extLst>
              <a:ext uri="{FF2B5EF4-FFF2-40B4-BE49-F238E27FC236}">
                <a16:creationId xmlns:a16="http://schemas.microsoft.com/office/drawing/2014/main" id="{5BB79AD2-DD6B-BC5B-90A5-315C9CE8E87E}"/>
              </a:ext>
            </a:extLst>
          </p:cNvPr>
          <p:cNvSpPr/>
          <p:nvPr/>
        </p:nvSpPr>
        <p:spPr>
          <a:xfrm>
            <a:off x="2918504" y="2395246"/>
            <a:ext cx="428729" cy="127120"/>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9ED2F4C9-AA7D-711F-FEB4-9760E55A8401}"/>
              </a:ext>
            </a:extLst>
          </p:cNvPr>
          <p:cNvCxnSpPr>
            <a:cxnSpLocks/>
          </p:cNvCxnSpPr>
          <p:nvPr/>
        </p:nvCxnSpPr>
        <p:spPr>
          <a:xfrm flipV="1">
            <a:off x="3527381" y="2579992"/>
            <a:ext cx="187925" cy="23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022C062-232A-D42B-467C-5C34505A9CE7}"/>
              </a:ext>
            </a:extLst>
          </p:cNvPr>
          <p:cNvCxnSpPr>
            <a:cxnSpLocks/>
          </p:cNvCxnSpPr>
          <p:nvPr/>
        </p:nvCxnSpPr>
        <p:spPr>
          <a:xfrm flipH="1" flipV="1">
            <a:off x="4325270" y="2579992"/>
            <a:ext cx="227383" cy="236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Icon&#10;&#10;Description automatically generated">
            <a:extLst>
              <a:ext uri="{FF2B5EF4-FFF2-40B4-BE49-F238E27FC236}">
                <a16:creationId xmlns:a16="http://schemas.microsoft.com/office/drawing/2014/main" id="{CEC11F18-9574-97E1-5A23-A61820DDE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717" y="1683651"/>
            <a:ext cx="429204" cy="429204"/>
          </a:xfrm>
          <a:prstGeom prst="rect">
            <a:avLst/>
          </a:prstGeom>
        </p:spPr>
      </p:pic>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7633C28-CBD7-0CDF-C40E-CC23AD5AC62E}"/>
                  </a:ext>
                </a:extLst>
              </p:cNvPr>
              <p:cNvSpPr txBox="1"/>
              <p:nvPr/>
            </p:nvSpPr>
            <p:spPr>
              <a:xfrm>
                <a:off x="1814628" y="5128523"/>
                <a:ext cx="5309460" cy="1015663"/>
              </a:xfrm>
              <a:prstGeom prst="rect">
                <a:avLst/>
              </a:prstGeom>
              <a:noFill/>
            </p:spPr>
            <p:txBody>
              <a:bodyPr wrap="square">
                <a:spAutoFit/>
              </a:bodyPr>
              <a:lstStyle/>
              <a:p>
                <a:pPr algn="l"/>
                <a:r>
                  <a:rPr lang="en-US" sz="1200" b="0" i="0" dirty="0">
                    <a:solidFill>
                      <a:schemeClr val="tx1"/>
                    </a:solidFill>
                    <a:effectLst/>
                    <a:latin typeface="Arial" panose="020B0604020202020204" pitchFamily="34" charset="0"/>
                    <a:cs typeface="Arial" panose="020B0604020202020204" pitchFamily="34" charset="0"/>
                  </a:rPr>
                  <a:t>For an AR(1) model:</a:t>
                </a:r>
              </a:p>
              <a:p>
                <a:r>
                  <a:rPr lang="en-US" sz="1200" b="0" i="0" dirty="0">
                    <a:solidFill>
                      <a:schemeClr val="tx1"/>
                    </a:solidFill>
                    <a:effectLst/>
                    <a:latin typeface="Arial" panose="020B0604020202020204" pitchFamily="34" charset="0"/>
                    <a:cs typeface="Arial" panose="020B0604020202020204" pitchFamily="34" charset="0"/>
                  </a:rPr>
                  <a:t>when </a:t>
                </a:r>
                <a:r>
                  <a:rPr lang="en-US" sz="1200" b="0" dirty="0">
                    <a:solidFill>
                      <a:schemeClr val="tx1"/>
                    </a:solidFill>
                    <a:effectLst/>
                    <a:latin typeface="Arial" panose="020B0604020202020204" pitchFamily="34" charset="0"/>
                    <a:cs typeface="Arial" panose="020B0604020202020204" pitchFamily="34" charset="0"/>
                  </a:rPr>
                  <a:t> </a:t>
                </a:r>
                <a14:m>
                  <m:oMath xmlns:m="http://schemas.openxmlformats.org/officeDocument/2006/math">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1</m:t>
                        </m:r>
                      </m:sub>
                    </m:sSub>
                    <m:r>
                      <a:rPr lang="en-US" sz="1200" b="0" i="1" dirty="0" smtClean="0">
                        <a:solidFill>
                          <a:schemeClr val="tx1"/>
                        </a:solidFill>
                        <a:effectLst/>
                        <a:latin typeface="Cambria Math" panose="02040503050406030204" pitchFamily="18" charset="0"/>
                        <a:ea typeface="Cambria Math" panose="02040503050406030204" pitchFamily="18" charset="0"/>
                      </a:rPr>
                      <m:t>=0,</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rPr>
                          <m:t>𝑋</m:t>
                        </m:r>
                      </m:e>
                      <m:sub>
                        <m:r>
                          <a:rPr lang="en-US" sz="1200" b="0" i="1" dirty="0" smtClean="0">
                            <a:solidFill>
                              <a:schemeClr val="tx1"/>
                            </a:solidFill>
                            <a:effectLst/>
                            <a:latin typeface="Cambria Math" panose="02040503050406030204" pitchFamily="18" charset="0"/>
                            <a:ea typeface="Cambria Math" panose="02040503050406030204" pitchFamily="18" charset="0"/>
                          </a:rPr>
                          <m:t>𝑡</m:t>
                        </m:r>
                      </m:sub>
                    </m:sSub>
                    <m:r>
                      <a:rPr lang="en-US" sz="1200" b="0" i="1" dirty="0" smtClean="0">
                        <a:solidFill>
                          <a:schemeClr val="tx1"/>
                        </a:solidFill>
                        <a:effectLst/>
                        <a:latin typeface="Cambria Math" panose="02040503050406030204" pitchFamily="18" charset="0"/>
                        <a:ea typeface="Cambria Math" panose="02040503050406030204" pitchFamily="18" charset="0"/>
                      </a:rPr>
                      <m:t> </m:t>
                    </m:r>
                  </m:oMath>
                </a14:m>
                <a:r>
                  <a:rPr lang="en-US" sz="1200" b="0" i="0" dirty="0">
                    <a:solidFill>
                      <a:schemeClr val="tx1"/>
                    </a:solidFill>
                    <a:effectLst/>
                    <a:latin typeface="Arial" panose="020B0604020202020204" pitchFamily="34" charset="0"/>
                    <a:cs typeface="Arial" panose="020B0604020202020204" pitchFamily="34" charset="0"/>
                  </a:rPr>
                  <a:t>is equivalent to white noise;</a:t>
                </a:r>
              </a:p>
              <a:p>
                <a:r>
                  <a:rPr lang="en-US" sz="1200" b="0" i="0" dirty="0">
                    <a:solidFill>
                      <a:schemeClr val="tx1"/>
                    </a:solidFill>
                    <a:effectLst/>
                    <a:latin typeface="Arial" panose="020B0604020202020204" pitchFamily="34" charset="0"/>
                    <a:cs typeface="Arial" panose="020B0604020202020204" pitchFamily="34" charset="0"/>
                  </a:rPr>
                  <a:t>when </a:t>
                </a:r>
                <a:r>
                  <a:rPr lang="en-US" sz="1200" b="0" dirty="0">
                    <a:solidFill>
                      <a:schemeClr val="tx1"/>
                    </a:solidFill>
                    <a:effectLst/>
                    <a:latin typeface="Arial" panose="020B0604020202020204" pitchFamily="34" charset="0"/>
                    <a:cs typeface="Arial" panose="020B0604020202020204" pitchFamily="34" charset="0"/>
                  </a:rPr>
                  <a:t> </a:t>
                </a:r>
                <a14:m>
                  <m:oMath xmlns:m="http://schemas.openxmlformats.org/officeDocument/2006/math">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1</m:t>
                        </m:r>
                      </m:sub>
                    </m:sSub>
                    <m:r>
                      <a:rPr lang="en-US" sz="1200" b="0" i="1" dirty="0" smtClean="0">
                        <a:solidFill>
                          <a:schemeClr val="tx1"/>
                        </a:solidFill>
                        <a:effectLst/>
                        <a:latin typeface="Cambria Math" panose="02040503050406030204" pitchFamily="18" charset="0"/>
                        <a:ea typeface="Cambria Math" panose="02040503050406030204" pitchFamily="18" charset="0"/>
                      </a:rPr>
                      <m:t>=1,</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0</m:t>
                        </m:r>
                      </m:sub>
                    </m:sSub>
                    <m:r>
                      <a:rPr lang="en-US" sz="1200" b="0" i="1" dirty="0" smtClean="0">
                        <a:solidFill>
                          <a:schemeClr val="tx1"/>
                        </a:solidFill>
                        <a:effectLst/>
                        <a:latin typeface="Cambria Math" panose="02040503050406030204" pitchFamily="18" charset="0"/>
                        <a:ea typeface="Cambria Math" panose="02040503050406030204" pitchFamily="18" charset="0"/>
                      </a:rPr>
                      <m:t>=0, </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rPr>
                          <m:t>𝑋</m:t>
                        </m:r>
                      </m:e>
                      <m:sub>
                        <m:r>
                          <a:rPr lang="en-US" sz="1200" b="0" i="1" dirty="0" smtClean="0">
                            <a:solidFill>
                              <a:schemeClr val="tx1"/>
                            </a:solidFill>
                            <a:effectLst/>
                            <a:latin typeface="Cambria Math" panose="02040503050406030204" pitchFamily="18" charset="0"/>
                            <a:ea typeface="Cambria Math" panose="02040503050406030204" pitchFamily="18" charset="0"/>
                          </a:rPr>
                          <m:t>𝑡</m:t>
                        </m:r>
                      </m:sub>
                    </m:sSub>
                    <m:r>
                      <a:rPr lang="en-US" sz="1200" b="0" i="1" dirty="0" smtClean="0">
                        <a:solidFill>
                          <a:schemeClr val="tx1"/>
                        </a:solidFill>
                        <a:effectLst/>
                        <a:latin typeface="Cambria Math" panose="02040503050406030204" pitchFamily="18" charset="0"/>
                        <a:ea typeface="Cambria Math" panose="02040503050406030204" pitchFamily="18" charset="0"/>
                      </a:rPr>
                      <m:t> </m:t>
                    </m:r>
                  </m:oMath>
                </a14:m>
                <a:r>
                  <a:rPr lang="en-US" sz="1200" b="0" i="0" dirty="0">
                    <a:solidFill>
                      <a:schemeClr val="tx1"/>
                    </a:solidFill>
                    <a:effectLst/>
                    <a:latin typeface="Arial" panose="020B0604020202020204" pitchFamily="34" charset="0"/>
                    <a:cs typeface="Arial" panose="020B0604020202020204" pitchFamily="34" charset="0"/>
                  </a:rPr>
                  <a:t>is equivalent to a random walk;</a:t>
                </a:r>
              </a:p>
              <a:p>
                <a:pPr algn="l"/>
                <a:r>
                  <a:rPr lang="en-US" sz="1200" b="0" i="0" dirty="0">
                    <a:solidFill>
                      <a:schemeClr val="tx1"/>
                    </a:solidFill>
                    <a:effectLst/>
                    <a:latin typeface="Arial" panose="020B0604020202020204" pitchFamily="34" charset="0"/>
                    <a:cs typeface="Arial" panose="020B0604020202020204" pitchFamily="34" charset="0"/>
                  </a:rPr>
                  <a:t>when </a:t>
                </a:r>
                <a:r>
                  <a:rPr lang="en-US" sz="1200" b="0" dirty="0">
                    <a:solidFill>
                      <a:schemeClr val="tx1"/>
                    </a:solidFill>
                    <a:effectLst/>
                    <a:latin typeface="Arial" panose="020B0604020202020204" pitchFamily="34" charset="0"/>
                    <a:cs typeface="Arial" panose="020B0604020202020204" pitchFamily="34" charset="0"/>
                  </a:rPr>
                  <a:t> </a:t>
                </a:r>
                <a14:m>
                  <m:oMath xmlns:m="http://schemas.openxmlformats.org/officeDocument/2006/math">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1</m:t>
                        </m:r>
                      </m:sub>
                    </m:sSub>
                    <m:r>
                      <a:rPr lang="en-US" sz="1200" b="0" i="1" dirty="0" smtClean="0">
                        <a:solidFill>
                          <a:schemeClr val="tx1"/>
                        </a:solidFill>
                        <a:effectLst/>
                        <a:latin typeface="Cambria Math" panose="02040503050406030204" pitchFamily="18" charset="0"/>
                        <a:ea typeface="Cambria Math" panose="02040503050406030204" pitchFamily="18" charset="0"/>
                      </a:rPr>
                      <m:t>=1,</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0</m:t>
                        </m:r>
                      </m:sub>
                    </m:sSub>
                    <m:r>
                      <a:rPr lang="en-US" sz="1200" i="1" dirty="0">
                        <a:solidFill>
                          <a:schemeClr val="tx1"/>
                        </a:solidFill>
                        <a:latin typeface="Cambria Math" panose="02040503050406030204" pitchFamily="18" charset="0"/>
                        <a:ea typeface="Cambria Math" panose="02040503050406030204" pitchFamily="18" charset="0"/>
                      </a:rPr>
                      <m:t>≠</m:t>
                    </m:r>
                    <m:r>
                      <a:rPr lang="en-US" sz="1200" b="0" i="1" dirty="0" smtClean="0">
                        <a:solidFill>
                          <a:schemeClr val="tx1"/>
                        </a:solidFill>
                        <a:effectLst/>
                        <a:latin typeface="Cambria Math" panose="02040503050406030204" pitchFamily="18" charset="0"/>
                        <a:ea typeface="Cambria Math" panose="02040503050406030204" pitchFamily="18" charset="0"/>
                      </a:rPr>
                      <m:t>0, </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rPr>
                          <m:t>𝑋</m:t>
                        </m:r>
                      </m:e>
                      <m:sub>
                        <m:r>
                          <a:rPr lang="en-US" sz="1200" b="0" i="1" dirty="0" smtClean="0">
                            <a:solidFill>
                              <a:schemeClr val="tx1"/>
                            </a:solidFill>
                            <a:effectLst/>
                            <a:latin typeface="Cambria Math" panose="02040503050406030204" pitchFamily="18" charset="0"/>
                            <a:ea typeface="Cambria Math" panose="02040503050406030204" pitchFamily="18" charset="0"/>
                          </a:rPr>
                          <m:t>𝑡</m:t>
                        </m:r>
                      </m:sub>
                    </m:sSub>
                    <m:r>
                      <a:rPr lang="en-US" sz="1200" b="0" i="1" dirty="0" smtClean="0">
                        <a:solidFill>
                          <a:schemeClr val="tx1"/>
                        </a:solidFill>
                        <a:effectLst/>
                        <a:latin typeface="Cambria Math" panose="02040503050406030204" pitchFamily="18" charset="0"/>
                        <a:ea typeface="Cambria Math" panose="02040503050406030204" pitchFamily="18" charset="0"/>
                      </a:rPr>
                      <m:t> </m:t>
                    </m:r>
                  </m:oMath>
                </a14:m>
                <a:r>
                  <a:rPr lang="en-US" sz="1200" b="0" i="0" dirty="0">
                    <a:solidFill>
                      <a:schemeClr val="tx1"/>
                    </a:solidFill>
                    <a:effectLst/>
                    <a:latin typeface="Arial" panose="020B0604020202020204" pitchFamily="34" charset="0"/>
                    <a:cs typeface="Arial" panose="020B0604020202020204" pitchFamily="34" charset="0"/>
                  </a:rPr>
                  <a:t>is equivalent to a random walk with drift;</a:t>
                </a:r>
              </a:p>
              <a:p>
                <a:pPr algn="l"/>
                <a:r>
                  <a:rPr lang="en-US" sz="1200" b="0" i="0" dirty="0">
                    <a:solidFill>
                      <a:schemeClr val="tx1"/>
                    </a:solidFill>
                    <a:effectLst/>
                    <a:latin typeface="Arial" panose="020B0604020202020204" pitchFamily="34" charset="0"/>
                    <a:cs typeface="Arial" panose="020B0604020202020204" pitchFamily="34" charset="0"/>
                  </a:rPr>
                  <a:t>when </a:t>
                </a:r>
                <a:r>
                  <a:rPr lang="en-US" sz="1200" b="0" dirty="0">
                    <a:solidFill>
                      <a:schemeClr val="tx1"/>
                    </a:solidFill>
                    <a:effectLst/>
                    <a:latin typeface="Arial" panose="020B0604020202020204" pitchFamily="34" charset="0"/>
                    <a:cs typeface="Arial" panose="020B0604020202020204" pitchFamily="34" charset="0"/>
                  </a:rPr>
                  <a:t> </a:t>
                </a:r>
                <a14:m>
                  <m:oMath xmlns:m="http://schemas.openxmlformats.org/officeDocument/2006/math">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ea typeface="Cambria Math" panose="02040503050406030204" pitchFamily="18" charset="0"/>
                          </a:rPr>
                          <m:t>𝜑</m:t>
                        </m:r>
                      </m:e>
                      <m:sub>
                        <m:r>
                          <a:rPr lang="en-US" sz="1200" b="0" i="1" dirty="0" smtClean="0">
                            <a:solidFill>
                              <a:schemeClr val="tx1"/>
                            </a:solidFill>
                            <a:effectLst/>
                            <a:latin typeface="Cambria Math" panose="02040503050406030204" pitchFamily="18" charset="0"/>
                            <a:ea typeface="Cambria Math" panose="02040503050406030204" pitchFamily="18" charset="0"/>
                          </a:rPr>
                          <m:t>1</m:t>
                        </m:r>
                      </m:sub>
                    </m:sSub>
                    <m:r>
                      <a:rPr lang="en-US" sz="1200" i="1" dirty="0">
                        <a:solidFill>
                          <a:schemeClr val="tx1"/>
                        </a:solidFill>
                        <a:latin typeface="Cambria Math" panose="02040503050406030204" pitchFamily="18" charset="0"/>
                        <a:ea typeface="Cambria Math" panose="02040503050406030204" pitchFamily="18" charset="0"/>
                      </a:rPr>
                      <m:t>&lt;</m:t>
                    </m:r>
                    <m:r>
                      <a:rPr lang="en-US" sz="1200" b="0" i="1" dirty="0" smtClean="0">
                        <a:solidFill>
                          <a:schemeClr val="tx1"/>
                        </a:solidFill>
                        <a:effectLst/>
                        <a:latin typeface="Cambria Math" panose="02040503050406030204" pitchFamily="18" charset="0"/>
                        <a:ea typeface="Cambria Math" panose="02040503050406030204" pitchFamily="18" charset="0"/>
                      </a:rPr>
                      <m:t>0, </m:t>
                    </m:r>
                    <m:sSub>
                      <m:sSubPr>
                        <m:ctrlPr>
                          <a:rPr lang="en-US" sz="1200" b="0" i="1" dirty="0" smtClean="0">
                            <a:solidFill>
                              <a:schemeClr val="tx1"/>
                            </a:solidFill>
                            <a:effectLst/>
                            <a:latin typeface="Cambria Math" panose="02040503050406030204" pitchFamily="18" charset="0"/>
                          </a:rPr>
                        </m:ctrlPr>
                      </m:sSubPr>
                      <m:e>
                        <m:r>
                          <a:rPr lang="en-US" sz="1200" b="0" i="1" dirty="0" smtClean="0">
                            <a:solidFill>
                              <a:schemeClr val="tx1"/>
                            </a:solidFill>
                            <a:effectLst/>
                            <a:latin typeface="Cambria Math" panose="02040503050406030204" pitchFamily="18" charset="0"/>
                          </a:rPr>
                          <m:t>𝑋</m:t>
                        </m:r>
                      </m:e>
                      <m:sub>
                        <m:r>
                          <a:rPr lang="en-US" sz="1200" b="0" i="1" dirty="0" smtClean="0">
                            <a:solidFill>
                              <a:schemeClr val="tx1"/>
                            </a:solidFill>
                            <a:effectLst/>
                            <a:latin typeface="Cambria Math" panose="02040503050406030204" pitchFamily="18" charset="0"/>
                            <a:ea typeface="Cambria Math" panose="02040503050406030204" pitchFamily="18" charset="0"/>
                          </a:rPr>
                          <m:t>𝑡</m:t>
                        </m:r>
                      </m:sub>
                    </m:sSub>
                    <m:r>
                      <a:rPr lang="en-US" sz="1200" b="0" i="1" dirty="0" smtClean="0">
                        <a:solidFill>
                          <a:schemeClr val="tx1"/>
                        </a:solidFill>
                        <a:effectLst/>
                        <a:latin typeface="Cambria Math" panose="02040503050406030204" pitchFamily="18" charset="0"/>
                        <a:ea typeface="Cambria Math" panose="02040503050406030204" pitchFamily="18" charset="0"/>
                      </a:rPr>
                      <m:t> </m:t>
                    </m:r>
                  </m:oMath>
                </a14:m>
                <a:r>
                  <a:rPr lang="en-US" sz="1200" b="0" i="0" dirty="0">
                    <a:solidFill>
                      <a:schemeClr val="tx1"/>
                    </a:solidFill>
                    <a:effectLst/>
                    <a:latin typeface="Arial" panose="020B0604020202020204" pitchFamily="34" charset="0"/>
                    <a:cs typeface="Arial" panose="020B0604020202020204" pitchFamily="34" charset="0"/>
                  </a:rPr>
                  <a:t>tends to oscillate around the mean.</a:t>
                </a:r>
              </a:p>
            </p:txBody>
          </p:sp>
        </mc:Choice>
        <mc:Fallback xmlns="">
          <p:sp>
            <p:nvSpPr>
              <p:cNvPr id="56" name="TextBox 55">
                <a:extLst>
                  <a:ext uri="{FF2B5EF4-FFF2-40B4-BE49-F238E27FC236}">
                    <a16:creationId xmlns:a16="http://schemas.microsoft.com/office/drawing/2014/main" id="{37633C28-CBD7-0CDF-C40E-CC23AD5AC62E}"/>
                  </a:ext>
                </a:extLst>
              </p:cNvPr>
              <p:cNvSpPr txBox="1">
                <a:spLocks noRot="1" noChangeAspect="1" noMove="1" noResize="1" noEditPoints="1" noAdjustHandles="1" noChangeArrowheads="1" noChangeShapeType="1" noTextEdit="1"/>
              </p:cNvSpPr>
              <p:nvPr/>
            </p:nvSpPr>
            <p:spPr>
              <a:xfrm>
                <a:off x="1814628" y="5128523"/>
                <a:ext cx="5309460" cy="1015663"/>
              </a:xfrm>
              <a:prstGeom prst="rect">
                <a:avLst/>
              </a:prstGeom>
              <a:blipFill>
                <a:blip r:embed="rId8"/>
                <a:stretch>
                  <a:fillRect l="-115" t="-599" b="-2994"/>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D71FA2AF-B2E5-32FD-AF80-31E3E66F960A}"/>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17/22</a:t>
            </a:r>
          </a:p>
        </p:txBody>
      </p:sp>
    </p:spTree>
    <p:extLst>
      <p:ext uri="{BB962C8B-B14F-4D97-AF65-F5344CB8AC3E}">
        <p14:creationId xmlns:p14="http://schemas.microsoft.com/office/powerpoint/2010/main" val="35972106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144486"/>
              <a:ext cx="1168400" cy="274682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226035" y="3317842"/>
              <a:ext cx="3285600"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900660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 name="Group 1">
            <a:extLst>
              <a:ext uri="{FF2B5EF4-FFF2-40B4-BE49-F238E27FC236}">
                <a16:creationId xmlns:a16="http://schemas.microsoft.com/office/drawing/2014/main" id="{2B7AEF19-AB6E-53AB-E4A9-EA2F6C134D04}"/>
              </a:ext>
            </a:extLst>
          </p:cNvPr>
          <p:cNvGrpSpPr/>
          <p:nvPr/>
        </p:nvGrpSpPr>
        <p:grpSpPr>
          <a:xfrm>
            <a:off x="-8232106" y="0"/>
            <a:ext cx="9961092" cy="6858000"/>
            <a:chOff x="-822171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34" name="Group 33">
            <a:extLst>
              <a:ext uri="{FF2B5EF4-FFF2-40B4-BE49-F238E27FC236}">
                <a16:creationId xmlns:a16="http://schemas.microsoft.com/office/drawing/2014/main" id="{0E4F6447-6163-4D6A-A8D2-BD63B6CB3A42}"/>
              </a:ext>
            </a:extLst>
          </p:cNvPr>
          <p:cNvGrpSpPr/>
          <p:nvPr/>
        </p:nvGrpSpPr>
        <p:grpSpPr>
          <a:xfrm>
            <a:off x="-8733348"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E8AE6FF-F975-2E73-45B2-B9BDBE6187C2}"/>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Outlines</a:t>
            </a:r>
          </a:p>
        </p:txBody>
      </p:sp>
      <p:cxnSp>
        <p:nvCxnSpPr>
          <p:cNvPr id="4" name="Straight Connector 3">
            <a:extLst>
              <a:ext uri="{FF2B5EF4-FFF2-40B4-BE49-F238E27FC236}">
                <a16:creationId xmlns:a16="http://schemas.microsoft.com/office/drawing/2014/main" id="{E39C76B2-434F-238E-BA52-0F40B0C8994C}"/>
              </a:ext>
            </a:extLst>
          </p:cNvPr>
          <p:cNvCxnSpPr>
            <a:cxnSpLocks/>
          </p:cNvCxnSpPr>
          <p:nvPr/>
        </p:nvCxnSpPr>
        <p:spPr>
          <a:xfrm>
            <a:off x="3180120" y="744407"/>
            <a:ext cx="901188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A23BE37-31C4-3082-70BC-32EB0B22155E}"/>
              </a:ext>
            </a:extLst>
          </p:cNvPr>
          <p:cNvSpPr txBox="1">
            <a:spLocks/>
          </p:cNvSpPr>
          <p:nvPr/>
        </p:nvSpPr>
        <p:spPr>
          <a:xfrm>
            <a:off x="3335748" y="836742"/>
            <a:ext cx="8894351" cy="6332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800" b="1" dirty="0">
                <a:latin typeface="Arial" panose="020B0604020202020204" pitchFamily="34" charset="0"/>
                <a:cs typeface="Arial" panose="020B0604020202020204" pitchFamily="34" charset="0"/>
              </a:rPr>
              <a:t>Introduction</a:t>
            </a:r>
          </a:p>
          <a:p>
            <a:pPr algn="just"/>
            <a:endParaRPr lang="en-US" sz="1800" dirty="0">
              <a:latin typeface="Arial" panose="020B0604020202020204" pitchFamily="34" charset="0"/>
              <a:cs typeface="Arial" panose="020B0604020202020204" pitchFamily="34" charset="0"/>
            </a:endParaRPr>
          </a:p>
          <a:p>
            <a:pPr lvl="1" algn="just"/>
            <a:r>
              <a:rPr lang="en-US" sz="1600" dirty="0">
                <a:latin typeface="Arial" panose="020B0604020202020204" pitchFamily="34" charset="0"/>
                <a:cs typeface="Arial" panose="020B0604020202020204" pitchFamily="34" charset="0"/>
              </a:rPr>
              <a:t>Definition of Time Series Data</a:t>
            </a:r>
          </a:p>
          <a:p>
            <a:pPr lvl="1" algn="just"/>
            <a:r>
              <a:rPr lang="en-US" sz="1600" dirty="0">
                <a:latin typeface="Arial" panose="020B0604020202020204" pitchFamily="34" charset="0"/>
                <a:cs typeface="Arial" panose="020B0604020202020204" pitchFamily="34" charset="0"/>
              </a:rPr>
              <a:t>Basic Concepts of Time Series Analysis (Stationarity, White Noise, Autocorrelation, etc.)</a:t>
            </a:r>
          </a:p>
          <a:p>
            <a:pPr lvl="1" algn="just"/>
            <a:endParaRPr lang="en-US" sz="1600" dirty="0">
              <a:latin typeface="Arial" panose="020B0604020202020204" pitchFamily="34" charset="0"/>
              <a:cs typeface="Arial" panose="020B0604020202020204" pitchFamily="34" charset="0"/>
            </a:endParaRPr>
          </a:p>
          <a:p>
            <a:pPr marL="285750" indent="-285750"/>
            <a:r>
              <a:rPr lang="en-US" sz="1800" b="1" dirty="0">
                <a:latin typeface="Arial" panose="020B0604020202020204" pitchFamily="34" charset="0"/>
                <a:cs typeface="Arial" panose="020B0604020202020204" pitchFamily="34" charset="0"/>
              </a:rPr>
              <a:t>Time Series Characteristics</a:t>
            </a:r>
          </a:p>
          <a:p>
            <a:pPr marL="742950" lvl="1" indent="-285750"/>
            <a:endParaRPr lang="en-US" sz="1400" b="1" dirty="0">
              <a:latin typeface="Arial" panose="020B0604020202020204" pitchFamily="34" charset="0"/>
              <a:cs typeface="Arial" panose="020B0604020202020204" pitchFamily="34" charset="0"/>
            </a:endParaRPr>
          </a:p>
          <a:p>
            <a:pPr marL="742950" lvl="1" indent="-285750"/>
            <a:r>
              <a:rPr lang="en-US" sz="1600" dirty="0">
                <a:latin typeface="Arial" panose="020B0604020202020204" pitchFamily="34" charset="0"/>
                <a:cs typeface="Arial" panose="020B0604020202020204" pitchFamily="34" charset="0"/>
              </a:rPr>
              <a:t>Patterns (Trend, Seasonality, Cycle)</a:t>
            </a:r>
          </a:p>
          <a:p>
            <a:pPr marL="742950" lvl="1" indent="-285750"/>
            <a:r>
              <a:rPr lang="en-US" sz="1600" dirty="0">
                <a:latin typeface="Arial" panose="020B0604020202020204" pitchFamily="34" charset="0"/>
                <a:cs typeface="Arial" panose="020B0604020202020204" pitchFamily="34" charset="0"/>
              </a:rPr>
              <a:t>Decompositions</a:t>
            </a:r>
          </a:p>
          <a:p>
            <a:pPr marL="742950" lvl="1" indent="-285750"/>
            <a:endParaRPr lang="en-US" sz="1400" b="1"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285750" indent="-285750"/>
            <a:r>
              <a:rPr lang="en-US" sz="1800" b="1" dirty="0">
                <a:latin typeface="Arial" panose="020B0604020202020204" pitchFamily="34" charset="0"/>
                <a:cs typeface="Arial" panose="020B0604020202020204" pitchFamily="34" charset="0"/>
              </a:rPr>
              <a:t>Time Series Models</a:t>
            </a:r>
          </a:p>
          <a:p>
            <a:endParaRPr lang="en-US" sz="1800" dirty="0">
              <a:latin typeface="Arial" panose="020B0604020202020204" pitchFamily="34" charset="0"/>
              <a:cs typeface="Arial" panose="020B0604020202020204" pitchFamily="34" charset="0"/>
            </a:endParaRPr>
          </a:p>
          <a:p>
            <a:pPr lvl="1" algn="just"/>
            <a:r>
              <a:rPr lang="en-US" sz="1600" dirty="0">
                <a:latin typeface="Arial" panose="020B0604020202020204" pitchFamily="34" charset="0"/>
                <a:cs typeface="Arial" panose="020B0604020202020204" pitchFamily="34" charset="0"/>
              </a:rPr>
              <a:t>Mean Model</a:t>
            </a:r>
          </a:p>
          <a:p>
            <a:pPr lvl="1" algn="just"/>
            <a:r>
              <a:rPr lang="en-US" sz="1600" dirty="0">
                <a:latin typeface="Arial" panose="020B0604020202020204" pitchFamily="34" charset="0"/>
                <a:cs typeface="Arial" panose="020B0604020202020204" pitchFamily="34" charset="0"/>
              </a:rPr>
              <a:t>Linear Trend Model</a:t>
            </a:r>
          </a:p>
          <a:p>
            <a:pPr lvl="1" algn="just"/>
            <a:r>
              <a:rPr lang="en-US" sz="1600" dirty="0">
                <a:latin typeface="Arial" panose="020B0604020202020204" pitchFamily="34" charset="0"/>
                <a:cs typeface="Arial" panose="020B0604020202020204" pitchFamily="34" charset="0"/>
              </a:rPr>
              <a:t>Random Walk Model</a:t>
            </a:r>
          </a:p>
          <a:p>
            <a:pPr lvl="1" algn="just"/>
            <a:r>
              <a:rPr lang="en-US" sz="1600" dirty="0">
                <a:latin typeface="Arial" panose="020B0604020202020204" pitchFamily="34" charset="0"/>
                <a:cs typeface="Arial" panose="020B0604020202020204" pitchFamily="34" charset="0"/>
              </a:rPr>
              <a:t>Moving Average Models (ARMA &amp; ARIMA, SARIMA, Exponential Smoothing)</a:t>
            </a:r>
          </a:p>
          <a:p>
            <a:pPr lvl="1" algn="just"/>
            <a:r>
              <a:rPr lang="en-US" sz="1600" dirty="0">
                <a:latin typeface="Arial" panose="020B0604020202020204" pitchFamily="34" charset="0"/>
                <a:cs typeface="Arial" panose="020B0604020202020204" pitchFamily="34" charset="0"/>
              </a:rPr>
              <a:t>Autoregressive Models (ARCH &amp; GARCH)</a:t>
            </a:r>
          </a:p>
          <a:p>
            <a:pPr lvl="1" algn="just"/>
            <a:endParaRPr lang="en-US" sz="4800" b="1" dirty="0"/>
          </a:p>
        </p:txBody>
      </p:sp>
    </p:spTree>
    <p:extLst>
      <p:ext uri="{BB962C8B-B14F-4D97-AF65-F5344CB8AC3E}">
        <p14:creationId xmlns:p14="http://schemas.microsoft.com/office/powerpoint/2010/main" val="37933555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ARMA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8515902"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Autoregressive Moving Average (ARMA) </a:t>
            </a:r>
          </a:p>
          <a:p>
            <a:pPr lvl="1" algn="just"/>
            <a:r>
              <a:rPr lang="en-US" sz="1400" dirty="0">
                <a:latin typeface="Arial" panose="020B0604020202020204" pitchFamily="34" charset="0"/>
                <a:cs typeface="Arial" panose="020B0604020202020204" pitchFamily="34" charset="0"/>
              </a:rPr>
              <a:t>ARMA is the combination of the AR and MA models. It predicts the future values based on both the previous values and errors. Thus, ARMA has better performance than AR and MA models alone.</a:t>
            </a: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2388869-881F-3591-F8FF-34B76D66BFA2}"/>
              </a:ext>
            </a:extLst>
          </p:cNvPr>
          <p:cNvSpPr/>
          <p:nvPr/>
        </p:nvSpPr>
        <p:spPr>
          <a:xfrm>
            <a:off x="2468794" y="2201660"/>
            <a:ext cx="6168975" cy="3356222"/>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2">
            <a:extLst>
              <a:ext uri="{FF2B5EF4-FFF2-40B4-BE49-F238E27FC236}">
                <a16:creationId xmlns:a16="http://schemas.microsoft.com/office/drawing/2014/main" id="{EC1AF144-6573-19DB-24A1-86FD9B640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277" y="2248515"/>
            <a:ext cx="6089282" cy="33078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0B43DD0-E3A9-9D84-932C-6176009B55BE}"/>
              </a:ext>
            </a:extLst>
          </p:cNvPr>
          <p:cNvSpPr txBox="1"/>
          <p:nvPr/>
        </p:nvSpPr>
        <p:spPr>
          <a:xfrm>
            <a:off x="2417242" y="5663370"/>
            <a:ext cx="7305964" cy="646331"/>
          </a:xfrm>
          <a:prstGeom prst="rect">
            <a:avLst/>
          </a:prstGeom>
          <a:noFill/>
        </p:spPr>
        <p:txBody>
          <a:bodyPr wrap="square">
            <a:spAutoFit/>
          </a:bodyPr>
          <a:lstStyle/>
          <a:p>
            <a:r>
              <a:rPr lang="en-US" dirty="0">
                <a:effectLst/>
                <a:latin typeface="Courier New" panose="02070309020205020404" pitchFamily="49" charset="0"/>
              </a:rPr>
              <a:t>model = ARMA(</a:t>
            </a:r>
            <a:r>
              <a:rPr lang="en-US" dirty="0" err="1">
                <a:effectLst/>
                <a:latin typeface="Courier New" panose="02070309020205020404" pitchFamily="49" charset="0"/>
              </a:rPr>
              <a:t>df</a:t>
            </a:r>
            <a:r>
              <a:rPr lang="en-US" dirty="0">
                <a:effectLst/>
                <a:latin typeface="Courier New" panose="02070309020205020404" pitchFamily="49" charset="0"/>
              </a:rPr>
              <a:t>['Temperature'], order=(3, 1))</a:t>
            </a:r>
          </a:p>
          <a:p>
            <a:r>
              <a:rPr lang="en-US" dirty="0">
                <a:effectLst/>
                <a:latin typeface="Courier New" panose="02070309020205020404" pitchFamily="49" charset="0"/>
              </a:rPr>
              <a:t>result = </a:t>
            </a:r>
            <a:r>
              <a:rPr lang="en-US" dirty="0" err="1">
                <a:effectLst/>
                <a:latin typeface="Courier New" panose="02070309020205020404" pitchFamily="49" charset="0"/>
              </a:rPr>
              <a:t>model.fit</a:t>
            </a:r>
            <a:r>
              <a:rPr lang="en-US" dirty="0">
                <a:effectLst/>
                <a:latin typeface="Courier New" panose="02070309020205020404" pitchFamily="49" charset="0"/>
              </a:rPr>
              <a:t>()</a:t>
            </a:r>
          </a:p>
        </p:txBody>
      </p:sp>
      <p:sp>
        <p:nvSpPr>
          <p:cNvPr id="5" name="TextBox 4">
            <a:extLst>
              <a:ext uri="{FF2B5EF4-FFF2-40B4-BE49-F238E27FC236}">
                <a16:creationId xmlns:a16="http://schemas.microsoft.com/office/drawing/2014/main" id="{6198EF4F-34D5-3404-B56D-D0E14C0089EF}"/>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18/22</a:t>
            </a:r>
          </a:p>
        </p:txBody>
      </p:sp>
      <p:sp>
        <p:nvSpPr>
          <p:cNvPr id="7" name="TextBox 6">
            <a:extLst>
              <a:ext uri="{FF2B5EF4-FFF2-40B4-BE49-F238E27FC236}">
                <a16:creationId xmlns:a16="http://schemas.microsoft.com/office/drawing/2014/main" id="{D92E9527-5E1A-4EED-476B-C2FD51634AD4}"/>
              </a:ext>
            </a:extLst>
          </p:cNvPr>
          <p:cNvSpPr txBox="1"/>
          <p:nvPr/>
        </p:nvSpPr>
        <p:spPr>
          <a:xfrm>
            <a:off x="8699231" y="4844001"/>
            <a:ext cx="2065888" cy="461665"/>
          </a:xfrm>
          <a:prstGeom prst="rect">
            <a:avLst/>
          </a:prstGeom>
          <a:noFill/>
        </p:spPr>
        <p:txBody>
          <a:bodyPr wrap="square">
            <a:spAutoFit/>
          </a:bodyPr>
          <a:lstStyle/>
          <a:p>
            <a:pPr algn="l"/>
            <a:r>
              <a:rPr lang="en-US" sz="1200" b="0" i="0" dirty="0">
                <a:effectLst/>
                <a:latin typeface="Arial" panose="020B0604020202020204" pitchFamily="34" charset="0"/>
                <a:cs typeface="Arial" panose="020B0604020202020204" pitchFamily="34" charset="0"/>
              </a:rPr>
              <a:t># AR terms</a:t>
            </a:r>
          </a:p>
          <a:p>
            <a:pPr algn="l"/>
            <a:r>
              <a:rPr lang="en-US" sz="1200" b="0" i="0" dirty="0">
                <a:effectLst/>
                <a:latin typeface="Arial" panose="020B0604020202020204" pitchFamily="34" charset="0"/>
                <a:cs typeface="Arial" panose="020B0604020202020204" pitchFamily="34" charset="0"/>
              </a:rPr>
              <a:t># MA terms</a:t>
            </a:r>
          </a:p>
        </p:txBody>
      </p:sp>
      <p:cxnSp>
        <p:nvCxnSpPr>
          <p:cNvPr id="19" name="Straight Arrow Connector 18">
            <a:extLst>
              <a:ext uri="{FF2B5EF4-FFF2-40B4-BE49-F238E27FC236}">
                <a16:creationId xmlns:a16="http://schemas.microsoft.com/office/drawing/2014/main" id="{698ADE27-3D5D-769D-8D8E-21C4E6E04319}"/>
              </a:ext>
            </a:extLst>
          </p:cNvPr>
          <p:cNvCxnSpPr>
            <a:cxnSpLocks/>
          </p:cNvCxnSpPr>
          <p:nvPr/>
        </p:nvCxnSpPr>
        <p:spPr>
          <a:xfrm flipV="1">
            <a:off x="7994127" y="4962901"/>
            <a:ext cx="742742" cy="7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12A686-8407-2CD2-5BF3-EE929AA21289}"/>
              </a:ext>
            </a:extLst>
          </p:cNvPr>
          <p:cNvCxnSpPr>
            <a:cxnSpLocks/>
            <a:stCxn id="22" idx="7"/>
          </p:cNvCxnSpPr>
          <p:nvPr/>
        </p:nvCxnSpPr>
        <p:spPr>
          <a:xfrm flipV="1">
            <a:off x="8399210" y="5147834"/>
            <a:ext cx="383658" cy="53291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716EA50-6D48-3A56-8301-0F161D9DAB1D}"/>
              </a:ext>
            </a:extLst>
          </p:cNvPr>
          <p:cNvSpPr/>
          <p:nvPr/>
        </p:nvSpPr>
        <p:spPr>
          <a:xfrm>
            <a:off x="7796909" y="5633475"/>
            <a:ext cx="208756" cy="451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C92BDFB3-FF98-6BD9-4091-FA8E9CFE527E}"/>
              </a:ext>
            </a:extLst>
          </p:cNvPr>
          <p:cNvSpPr/>
          <p:nvPr/>
        </p:nvSpPr>
        <p:spPr>
          <a:xfrm>
            <a:off x="8200451" y="5614696"/>
            <a:ext cx="232861" cy="45105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F865E53B-A9A0-EC47-9144-DF25881A0A8F}"/>
              </a:ext>
            </a:extLst>
          </p:cNvPr>
          <p:cNvSpPr/>
          <p:nvPr/>
        </p:nvSpPr>
        <p:spPr>
          <a:xfrm>
            <a:off x="8756451" y="4874576"/>
            <a:ext cx="1889889" cy="2201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8840F7A2-EE20-DECD-F832-4CA3831010C1}"/>
              </a:ext>
            </a:extLst>
          </p:cNvPr>
          <p:cNvSpPr/>
          <p:nvPr/>
        </p:nvSpPr>
        <p:spPr>
          <a:xfrm>
            <a:off x="8759713" y="5087051"/>
            <a:ext cx="1889889" cy="2201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019347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ARIMA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8515902"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Autoregressive Integrated Moving Average (ARIMA) </a:t>
            </a:r>
          </a:p>
          <a:p>
            <a:pPr lvl="1" algn="just"/>
            <a:r>
              <a:rPr lang="en-US" sz="1400" dirty="0">
                <a:latin typeface="Arial" panose="020B0604020202020204" pitchFamily="34" charset="0"/>
                <a:cs typeface="Arial" panose="020B0604020202020204" pitchFamily="34" charset="0"/>
              </a:rPr>
              <a:t>Similar to ARMA models. The difference between ARMA and ARIMA is the integration part. The integrated I stands for the number of times differencing is needed to make the times series stationary.</a:t>
            </a: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2388869-881F-3591-F8FF-34B76D66BFA2}"/>
              </a:ext>
            </a:extLst>
          </p:cNvPr>
          <p:cNvSpPr/>
          <p:nvPr/>
        </p:nvSpPr>
        <p:spPr>
          <a:xfrm>
            <a:off x="2468794" y="2201660"/>
            <a:ext cx="6168975" cy="3356222"/>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2">
            <a:extLst>
              <a:ext uri="{FF2B5EF4-FFF2-40B4-BE49-F238E27FC236}">
                <a16:creationId xmlns:a16="http://schemas.microsoft.com/office/drawing/2014/main" id="{589AC98C-5AFD-0E9C-030A-221BBC3D1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761" y="2277838"/>
            <a:ext cx="6016603" cy="32683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3F9B614-F318-62C1-C074-2F901279B665}"/>
              </a:ext>
            </a:extLst>
          </p:cNvPr>
          <p:cNvSpPr txBox="1"/>
          <p:nvPr/>
        </p:nvSpPr>
        <p:spPr>
          <a:xfrm>
            <a:off x="2486214" y="5669466"/>
            <a:ext cx="8682182" cy="646331"/>
          </a:xfrm>
          <a:prstGeom prst="rect">
            <a:avLst/>
          </a:prstGeom>
          <a:noFill/>
        </p:spPr>
        <p:txBody>
          <a:bodyPr wrap="square">
            <a:spAutoFit/>
          </a:bodyPr>
          <a:lstStyle/>
          <a:p>
            <a:r>
              <a:rPr lang="en-US" dirty="0">
                <a:effectLst/>
                <a:latin typeface="Courier New" panose="02070309020205020404" pitchFamily="49" charset="0"/>
              </a:rPr>
              <a:t>model = ARIMA(</a:t>
            </a:r>
            <a:r>
              <a:rPr lang="en-US" dirty="0" err="1">
                <a:effectLst/>
                <a:latin typeface="Courier New" panose="02070309020205020404" pitchFamily="49" charset="0"/>
              </a:rPr>
              <a:t>df</a:t>
            </a:r>
            <a:r>
              <a:rPr lang="en-US" dirty="0">
                <a:effectLst/>
                <a:latin typeface="Courier New" panose="02070309020205020404" pitchFamily="49" charset="0"/>
              </a:rPr>
              <a:t>['Temperature'], order=(5, 2, 3))</a:t>
            </a:r>
          </a:p>
          <a:p>
            <a:r>
              <a:rPr lang="en-US" dirty="0">
                <a:effectLst/>
                <a:latin typeface="Courier New" panose="02070309020205020404" pitchFamily="49" charset="0"/>
              </a:rPr>
              <a:t>result = </a:t>
            </a:r>
            <a:r>
              <a:rPr lang="en-US" dirty="0" err="1">
                <a:effectLst/>
                <a:latin typeface="Courier New" panose="02070309020205020404" pitchFamily="49" charset="0"/>
              </a:rPr>
              <a:t>model.fit</a:t>
            </a:r>
            <a:r>
              <a:rPr lang="en-US" dirty="0">
                <a:effectLst/>
                <a:latin typeface="Courier New" panose="02070309020205020404" pitchFamily="49" charset="0"/>
              </a:rPr>
              <a:t>() </a:t>
            </a:r>
          </a:p>
        </p:txBody>
      </p:sp>
      <p:sp>
        <p:nvSpPr>
          <p:cNvPr id="19" name="TextBox 18">
            <a:extLst>
              <a:ext uri="{FF2B5EF4-FFF2-40B4-BE49-F238E27FC236}">
                <a16:creationId xmlns:a16="http://schemas.microsoft.com/office/drawing/2014/main" id="{B0568965-9D51-3AA5-7E08-57A8FA062AED}"/>
              </a:ext>
            </a:extLst>
          </p:cNvPr>
          <p:cNvSpPr txBox="1"/>
          <p:nvPr/>
        </p:nvSpPr>
        <p:spPr>
          <a:xfrm>
            <a:off x="8890677" y="4861465"/>
            <a:ext cx="2065888" cy="646331"/>
          </a:xfrm>
          <a:prstGeom prst="rect">
            <a:avLst/>
          </a:prstGeom>
          <a:noFill/>
        </p:spPr>
        <p:txBody>
          <a:bodyPr wrap="square">
            <a:spAutoFit/>
          </a:bodyPr>
          <a:lstStyle/>
          <a:p>
            <a:pPr algn="l"/>
            <a:r>
              <a:rPr lang="en-US" sz="1200" b="0" i="0" dirty="0">
                <a:effectLst/>
                <a:latin typeface="Arial" panose="020B0604020202020204" pitchFamily="34" charset="0"/>
                <a:cs typeface="Arial" panose="020B0604020202020204" pitchFamily="34" charset="0"/>
              </a:rPr>
              <a:t># AR terms</a:t>
            </a:r>
          </a:p>
          <a:p>
            <a:pPr algn="l"/>
            <a:r>
              <a:rPr lang="en-US" sz="1200" b="0" i="0" dirty="0">
                <a:effectLst/>
                <a:latin typeface="Arial" panose="020B0604020202020204" pitchFamily="34" charset="0"/>
                <a:cs typeface="Arial" panose="020B0604020202020204" pitchFamily="34" charset="0"/>
              </a:rPr>
              <a:t># Order of differencing</a:t>
            </a:r>
          </a:p>
          <a:p>
            <a:pPr algn="l"/>
            <a:r>
              <a:rPr lang="en-US" sz="1200" b="0" i="0" dirty="0">
                <a:effectLst/>
                <a:latin typeface="Arial" panose="020B0604020202020204" pitchFamily="34" charset="0"/>
                <a:cs typeface="Arial" panose="020B0604020202020204" pitchFamily="34" charset="0"/>
              </a:rPr>
              <a:t># MA terms</a:t>
            </a:r>
          </a:p>
        </p:txBody>
      </p:sp>
      <p:cxnSp>
        <p:nvCxnSpPr>
          <p:cNvPr id="20" name="Straight Arrow Connector 19">
            <a:extLst>
              <a:ext uri="{FF2B5EF4-FFF2-40B4-BE49-F238E27FC236}">
                <a16:creationId xmlns:a16="http://schemas.microsoft.com/office/drawing/2014/main" id="{7D3DC3E7-4FB9-32C1-B24E-844E4AABA6DB}"/>
              </a:ext>
            </a:extLst>
          </p:cNvPr>
          <p:cNvCxnSpPr>
            <a:cxnSpLocks/>
          </p:cNvCxnSpPr>
          <p:nvPr/>
        </p:nvCxnSpPr>
        <p:spPr>
          <a:xfrm flipV="1">
            <a:off x="8185573" y="4980365"/>
            <a:ext cx="742742" cy="74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28F219-6026-2C5E-0B60-3A3BEDD478DC}"/>
              </a:ext>
            </a:extLst>
          </p:cNvPr>
          <p:cNvCxnSpPr>
            <a:cxnSpLocks/>
            <a:stCxn id="23" idx="7"/>
          </p:cNvCxnSpPr>
          <p:nvPr/>
        </p:nvCxnSpPr>
        <p:spPr>
          <a:xfrm flipV="1">
            <a:off x="8590656" y="5165298"/>
            <a:ext cx="383658" cy="53291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4D78E3-C1C8-DFBB-A7A6-67B3F872FF20}"/>
              </a:ext>
            </a:extLst>
          </p:cNvPr>
          <p:cNvCxnSpPr>
            <a:cxnSpLocks/>
          </p:cNvCxnSpPr>
          <p:nvPr/>
        </p:nvCxnSpPr>
        <p:spPr>
          <a:xfrm flipV="1">
            <a:off x="8964202" y="5521757"/>
            <a:ext cx="186699" cy="19675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3860ADC-7A1C-7F70-8BEB-A7628BF9ADBB}"/>
              </a:ext>
            </a:extLst>
          </p:cNvPr>
          <p:cNvSpPr/>
          <p:nvPr/>
        </p:nvSpPr>
        <p:spPr>
          <a:xfrm>
            <a:off x="7988355" y="5650939"/>
            <a:ext cx="208756" cy="451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D628936A-F4DD-3C04-72F0-28FB29910A36}"/>
              </a:ext>
            </a:extLst>
          </p:cNvPr>
          <p:cNvSpPr/>
          <p:nvPr/>
        </p:nvSpPr>
        <p:spPr>
          <a:xfrm>
            <a:off x="8391897" y="5632160"/>
            <a:ext cx="232861" cy="45105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F73DD6A8-78CE-0039-F1F7-A7A43B183767}"/>
              </a:ext>
            </a:extLst>
          </p:cNvPr>
          <p:cNvSpPr/>
          <p:nvPr/>
        </p:nvSpPr>
        <p:spPr>
          <a:xfrm>
            <a:off x="8809065" y="5621067"/>
            <a:ext cx="208756" cy="451051"/>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EECB6055-D63E-3317-8110-9C47A5FF7074}"/>
              </a:ext>
            </a:extLst>
          </p:cNvPr>
          <p:cNvSpPr/>
          <p:nvPr/>
        </p:nvSpPr>
        <p:spPr>
          <a:xfrm>
            <a:off x="8947897" y="4892040"/>
            <a:ext cx="1889889" cy="2201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F8E911FA-7F76-E8B3-DC28-1395F0D853D3}"/>
              </a:ext>
            </a:extLst>
          </p:cNvPr>
          <p:cNvSpPr/>
          <p:nvPr/>
        </p:nvSpPr>
        <p:spPr>
          <a:xfrm>
            <a:off x="8947897" y="5110369"/>
            <a:ext cx="1889889" cy="18432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FA018010-1157-08DB-177A-026BC8B0C316}"/>
              </a:ext>
            </a:extLst>
          </p:cNvPr>
          <p:cNvSpPr/>
          <p:nvPr/>
        </p:nvSpPr>
        <p:spPr>
          <a:xfrm>
            <a:off x="8947897" y="5290829"/>
            <a:ext cx="1889889" cy="21302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a:extLst>
              <a:ext uri="{FF2B5EF4-FFF2-40B4-BE49-F238E27FC236}">
                <a16:creationId xmlns:a16="http://schemas.microsoft.com/office/drawing/2014/main" id="{BE2D5210-A5F0-4C99-AC54-331C5B368D40}"/>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19/22</a:t>
            </a:r>
          </a:p>
        </p:txBody>
      </p:sp>
    </p:spTree>
    <p:extLst>
      <p:ext uri="{BB962C8B-B14F-4D97-AF65-F5344CB8AC3E}">
        <p14:creationId xmlns:p14="http://schemas.microsoft.com/office/powerpoint/2010/main" val="25578469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SARIMA Models</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4" y="873336"/>
            <a:ext cx="8515902"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Arial" panose="020B0604020202020204" pitchFamily="34" charset="0"/>
                <a:cs typeface="Arial" panose="020B0604020202020204" pitchFamily="34" charset="0"/>
              </a:rPr>
              <a:t>Seasonal Autoregressive Integrated Moving Average (SARIMA)</a:t>
            </a:r>
          </a:p>
          <a:p>
            <a:pPr lvl="1" algn="just"/>
            <a:r>
              <a:rPr lang="en-US" sz="1400" dirty="0">
                <a:latin typeface="Arial" panose="020B0604020202020204" pitchFamily="34" charset="0"/>
                <a:cs typeface="Arial" panose="020B0604020202020204" pitchFamily="34" charset="0"/>
              </a:rPr>
              <a:t>SARIMA is an extension of ARIMA that explicitly supports univariate time series data with a seasonal component.</a:t>
            </a: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lvl="1" algn="just"/>
            <a:endParaRPr lang="en-US" sz="14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2388869-881F-3591-F8FF-34B76D66BFA2}"/>
              </a:ext>
            </a:extLst>
          </p:cNvPr>
          <p:cNvSpPr/>
          <p:nvPr/>
        </p:nvSpPr>
        <p:spPr>
          <a:xfrm>
            <a:off x="2468794" y="2201660"/>
            <a:ext cx="6168975" cy="3356222"/>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2">
            <a:extLst>
              <a:ext uri="{FF2B5EF4-FFF2-40B4-BE49-F238E27FC236}">
                <a16:creationId xmlns:a16="http://schemas.microsoft.com/office/drawing/2014/main" id="{0579708B-87EB-1E20-8B11-1648815B8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761" y="2365718"/>
            <a:ext cx="5838825" cy="31718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D35CC81-A4E3-D80C-5DD7-32DB1156CF93}"/>
              </a:ext>
            </a:extLst>
          </p:cNvPr>
          <p:cNvSpPr txBox="1"/>
          <p:nvPr/>
        </p:nvSpPr>
        <p:spPr>
          <a:xfrm>
            <a:off x="1618905" y="5897695"/>
            <a:ext cx="11351491" cy="307777"/>
          </a:xfrm>
          <a:prstGeom prst="rect">
            <a:avLst/>
          </a:prstGeom>
          <a:noFill/>
        </p:spPr>
        <p:txBody>
          <a:bodyPr wrap="square">
            <a:spAutoFit/>
          </a:bodyPr>
          <a:lstStyle/>
          <a:p>
            <a:r>
              <a:rPr lang="en-US" sz="1400" b="0" dirty="0">
                <a:effectLst/>
                <a:latin typeface="Courier New" panose="02070309020205020404" pitchFamily="49" charset="0"/>
              </a:rPr>
              <a:t>model = SARIMAX(</a:t>
            </a:r>
            <a:r>
              <a:rPr lang="en-US" sz="1400" b="0" dirty="0" err="1">
                <a:effectLst/>
                <a:latin typeface="Courier New" panose="02070309020205020404" pitchFamily="49" charset="0"/>
              </a:rPr>
              <a:t>df</a:t>
            </a:r>
            <a:r>
              <a:rPr lang="en-US" sz="1400" b="0" dirty="0">
                <a:effectLst/>
                <a:latin typeface="Courier New" panose="02070309020205020404" pitchFamily="49" charset="0"/>
              </a:rPr>
              <a:t>['Temperature'], order=(2, 1, 2), </a:t>
            </a:r>
            <a:r>
              <a:rPr lang="en-US" sz="1400" b="0" dirty="0" err="1">
                <a:effectLst/>
                <a:latin typeface="Courier New" panose="02070309020205020404" pitchFamily="49" charset="0"/>
              </a:rPr>
              <a:t>seasonal_order</a:t>
            </a:r>
            <a:r>
              <a:rPr lang="en-US" sz="1400" b="0" dirty="0">
                <a:effectLst/>
                <a:latin typeface="Courier New" panose="02070309020205020404" pitchFamily="49" charset="0"/>
              </a:rPr>
              <a:t>=(1, 1, 1, 12))</a:t>
            </a:r>
          </a:p>
        </p:txBody>
      </p:sp>
      <p:sp>
        <p:nvSpPr>
          <p:cNvPr id="23" name="TextBox 22">
            <a:extLst>
              <a:ext uri="{FF2B5EF4-FFF2-40B4-BE49-F238E27FC236}">
                <a16:creationId xmlns:a16="http://schemas.microsoft.com/office/drawing/2014/main" id="{255E2C8F-11FC-6637-C8C7-B45DF2022F19}"/>
              </a:ext>
            </a:extLst>
          </p:cNvPr>
          <p:cNvSpPr txBox="1"/>
          <p:nvPr/>
        </p:nvSpPr>
        <p:spPr>
          <a:xfrm>
            <a:off x="8653341" y="5189882"/>
            <a:ext cx="2262483" cy="461665"/>
          </a:xfrm>
          <a:prstGeom prst="rect">
            <a:avLst/>
          </a:prstGeom>
          <a:noFill/>
        </p:spPr>
        <p:txBody>
          <a:bodyPr wrap="square">
            <a:spAutoFit/>
          </a:bodyPr>
          <a:lstStyle/>
          <a:p>
            <a:pPr algn="l"/>
            <a:r>
              <a:rPr lang="en-US" sz="1200" b="0" i="0" dirty="0">
                <a:effectLst/>
                <a:latin typeface="Arial" panose="020B0604020202020204" pitchFamily="34" charset="0"/>
                <a:cs typeface="Arial" panose="020B0604020202020204" pitchFamily="34" charset="0"/>
              </a:rPr>
              <a:t>#seasons (e.g. 12 for monthly data, 4 for quarterly data)</a:t>
            </a:r>
          </a:p>
        </p:txBody>
      </p:sp>
      <p:cxnSp>
        <p:nvCxnSpPr>
          <p:cNvPr id="24" name="Straight Arrow Connector 23">
            <a:extLst>
              <a:ext uri="{FF2B5EF4-FFF2-40B4-BE49-F238E27FC236}">
                <a16:creationId xmlns:a16="http://schemas.microsoft.com/office/drawing/2014/main" id="{933A0A59-7B6E-28CC-A18C-04691783A1C8}"/>
              </a:ext>
            </a:extLst>
          </p:cNvPr>
          <p:cNvCxnSpPr>
            <a:cxnSpLocks/>
          </p:cNvCxnSpPr>
          <p:nvPr/>
        </p:nvCxnSpPr>
        <p:spPr>
          <a:xfrm flipV="1">
            <a:off x="10062946" y="5676432"/>
            <a:ext cx="47046" cy="20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F43D0556-7918-D7A7-05F8-B94D978F951D}"/>
              </a:ext>
            </a:extLst>
          </p:cNvPr>
          <p:cNvSpPr/>
          <p:nvPr/>
        </p:nvSpPr>
        <p:spPr>
          <a:xfrm>
            <a:off x="9910928" y="5826057"/>
            <a:ext cx="208756" cy="4510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2111E486-13F3-2509-EFFB-07A280F63933}"/>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20/22</a:t>
            </a:r>
          </a:p>
        </p:txBody>
      </p:sp>
    </p:spTree>
    <p:extLst>
      <p:ext uri="{BB962C8B-B14F-4D97-AF65-F5344CB8AC3E}">
        <p14:creationId xmlns:p14="http://schemas.microsoft.com/office/powerpoint/2010/main" val="12351851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ARCH Model</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3" y="873336"/>
                <a:ext cx="8515903"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latin typeface="Arial" panose="020B0604020202020204" pitchFamily="34" charset="0"/>
                    <a:cs typeface="Arial" panose="020B0604020202020204" pitchFamily="34" charset="0"/>
                  </a:rPr>
                  <a:t>Auto Regressive Conditional Heteroskedastic (ARCH)</a:t>
                </a:r>
              </a:p>
              <a:p>
                <a:pPr lvl="1" algn="just"/>
                <a:r>
                  <a:rPr lang="en-US" sz="1600" dirty="0">
                    <a:latin typeface="Arial" panose="020B0604020202020204" pitchFamily="34" charset="0"/>
                    <a:cs typeface="Arial" panose="020B0604020202020204" pitchFamily="34" charset="0"/>
                  </a:rPr>
                  <a:t>This method models the volatility (variance) of the current residual as a function of the variance of past residuals.</a:t>
                </a:r>
              </a:p>
              <a:p>
                <a:pPr lvl="1" algn="just"/>
                <a:r>
                  <a:rPr lang="en-US" sz="1600" dirty="0">
                    <a:latin typeface="Arial" panose="020B0604020202020204" pitchFamily="34" charset="0"/>
                    <a:cs typeface="Arial" panose="020B0604020202020204" pitchFamily="34" charset="0"/>
                  </a:rPr>
                  <a:t>Fit a best possible time series model to a dataset, and plot the residuals i.e. the differences between the predictions and the actual historical values.</a:t>
                </a:r>
              </a:p>
              <a:p>
                <a:pPr lvl="1" algn="just"/>
                <a:r>
                  <a:rPr lang="en-US" sz="1600" dirty="0">
                    <a:latin typeface="Arial" panose="020B0604020202020204" pitchFamily="34" charset="0"/>
                    <a:cs typeface="Arial" panose="020B0604020202020204" pitchFamily="34" charset="0"/>
                  </a:rPr>
                  <a:t>Time series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𝑿</m:t>
                        </m:r>
                      </m:e>
                      <m:sub>
                        <m:r>
                          <m:rPr>
                            <m:nor/>
                          </m:rPr>
                          <a:rPr lang="en-US" sz="1600" dirty="0">
                            <a:latin typeface="Arial" panose="020B0604020202020204" pitchFamily="34" charset="0"/>
                            <a:cs typeface="Arial" panose="020B0604020202020204" pitchFamily="34" charset="0"/>
                          </a:rPr>
                          <m:t>𝒕</m:t>
                        </m:r>
                      </m:sub>
                    </m:sSub>
                  </m:oMath>
                </a14:m>
                <a:r>
                  <a:rPr lang="en-US" sz="1600" dirty="0">
                    <a:latin typeface="Arial" panose="020B0604020202020204" pitchFamily="34" charset="0"/>
                    <a:cs typeface="Arial" panose="020B0604020202020204" pitchFamily="34" charset="0"/>
                  </a:rPr>
                  <a:t>} must be stationary other than conditional change in variance.</a:t>
                </a:r>
              </a:p>
              <a:p>
                <a:pPr lvl="1" algn="just"/>
                <a:endParaRPr lang="en-US" sz="16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457200" lvl="1" indent="0" algn="just">
                  <a:buNone/>
                </a:pPr>
                <a:endParaRPr lang="en-CA" sz="1600" i="1" dirty="0">
                  <a:latin typeface="Cambria Math" panose="02040503050406030204" pitchFamily="18" charset="0"/>
                  <a:cs typeface="Arial" panose="020B0604020202020204" pitchFamily="34" charset="0"/>
                </a:endParaRPr>
              </a:p>
              <a:p>
                <a:pPr lvl="1" algn="just"/>
                <a:endParaRPr lang="en-AU" sz="1600" dirty="0"/>
              </a:p>
              <a:p>
                <a:pPr lvl="1"/>
                <a:r>
                  <a:rPr lang="en-AU" sz="1600" dirty="0"/>
                  <a:t>Obtain squares of error terms and regress them:</a:t>
                </a:r>
                <a:endParaRPr lang="en-CA" sz="2000" i="1" dirty="0">
                  <a:latin typeface="Cambria Math" panose="02040503050406030204" pitchFamily="18" charset="0"/>
                  <a:cs typeface="Arial" panose="020B0604020202020204" pitchFamily="34" charset="0"/>
                </a:endParaRPr>
              </a:p>
              <a:p>
                <a:pPr marL="457200" lvl="1" indent="0">
                  <a:buNone/>
                </a:pPr>
                <a14:m>
                  <m:oMathPara xmlns:m="http://schemas.openxmlformats.org/officeDocument/2006/math">
                    <m:oMathParaPr>
                      <m:jc m:val="left"/>
                    </m:oMathParaPr>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i="1" smtClean="0">
                              <a:latin typeface="Cambria Math" panose="02040503050406030204" pitchFamily="18" charset="0"/>
                              <a:ea typeface="Cambria Math" panose="02040503050406030204" pitchFamily="18" charset="0"/>
                              <a:cs typeface="Arial" panose="020B0604020202020204" pitchFamily="34" charset="0"/>
                            </a:rPr>
                            <m:t>𝜖</m:t>
                          </m:r>
                        </m:e>
                        <m:sub>
                          <m:r>
                            <a:rPr lang="en-CA" sz="1600" b="0" i="1" smtClean="0">
                              <a:latin typeface="Cambria Math" panose="02040503050406030204" pitchFamily="18" charset="0"/>
                              <a:cs typeface="Arial" panose="020B0604020202020204" pitchFamily="34" charset="0"/>
                            </a:rPr>
                            <m:t>𝑡</m:t>
                          </m:r>
                        </m:sub>
                      </m:sSub>
                      <m:r>
                        <a:rPr lang="en-CA" sz="1600" b="0" i="1" smtClean="0">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smtClean="0">
                              <a:latin typeface="Cambria Math" panose="02040503050406030204" pitchFamily="18" charset="0"/>
                              <a:ea typeface="Cambria Math" panose="02040503050406030204" pitchFamily="18" charset="0"/>
                              <a:cs typeface="Arial" panose="020B0604020202020204" pitchFamily="34" charset="0"/>
                            </a:rPr>
                            <m:t>𝜎</m:t>
                          </m:r>
                        </m:e>
                        <m:sub>
                          <m:r>
                            <a:rPr lang="en-CA" sz="1600" i="1">
                              <a:latin typeface="Cambria Math" panose="02040503050406030204" pitchFamily="18" charset="0"/>
                              <a:cs typeface="Arial" panose="020B0604020202020204" pitchFamily="34" charset="0"/>
                            </a:rPr>
                            <m:t>𝑡</m:t>
                          </m:r>
                        </m:sub>
                      </m:sSub>
                      <m:sSub>
                        <m:sSubPr>
                          <m:ctrlPr>
                            <a:rPr lang="en-US" sz="1600" i="1">
                              <a:latin typeface="Cambria Math" panose="02040503050406030204" pitchFamily="18" charset="0"/>
                              <a:cs typeface="Arial" panose="020B0604020202020204" pitchFamily="34" charset="0"/>
                            </a:rPr>
                          </m:ctrlPr>
                        </m:sSubPr>
                        <m:e>
                          <m:r>
                            <a:rPr lang="en-CA" sz="1600" b="0" i="1" smtClean="0">
                              <a:latin typeface="Cambria Math" panose="02040503050406030204" pitchFamily="18" charset="0"/>
                              <a:cs typeface="Arial" panose="020B0604020202020204" pitchFamily="34" charset="0"/>
                            </a:rPr>
                            <m:t>𝑧</m:t>
                          </m:r>
                        </m:e>
                        <m:sub>
                          <m:r>
                            <a:rPr lang="en-CA" sz="1600" i="1">
                              <a:latin typeface="Cambria Math" panose="02040503050406030204" pitchFamily="18" charset="0"/>
                              <a:cs typeface="Arial" panose="020B0604020202020204" pitchFamily="34" charset="0"/>
                            </a:rPr>
                            <m:t>𝑡</m:t>
                          </m:r>
                        </m:sub>
                      </m:sSub>
                    </m:oMath>
                  </m:oMathPara>
                </a14:m>
                <a:endParaRPr lang="en-CA" sz="1600" i="1" dirty="0">
                  <a:latin typeface="Cambria Math" panose="02040503050406030204" pitchFamily="18" charset="0"/>
                  <a:cs typeface="Arial" panose="020B0604020202020204" pitchFamily="34" charset="0"/>
                </a:endParaRPr>
              </a:p>
              <a:p>
                <a:pPr marL="457200" lvl="1" indent="0">
                  <a:buNone/>
                </a:pPr>
                <a14:m>
                  <m:oMathPara xmlns:m="http://schemas.openxmlformats.org/officeDocument/2006/math">
                    <m:oMathParaPr>
                      <m:jc m:val="left"/>
                    </m:oMathParaPr>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sSup>
                            <m:sSupPr>
                              <m:ctrlPr>
                                <a:rPr lang="en-US" sz="1600" i="1" smtClean="0">
                                  <a:latin typeface="Cambria Math" panose="02040503050406030204" pitchFamily="18" charset="0"/>
                                  <a:cs typeface="Arial" panose="020B0604020202020204" pitchFamily="34" charset="0"/>
                                </a:rPr>
                              </m:ctrlPr>
                            </m:sSupPr>
                            <m:e>
                              <m:r>
                                <a:rPr lang="en-US" sz="1600" i="1">
                                  <a:latin typeface="Cambria Math" panose="02040503050406030204" pitchFamily="18" charset="0"/>
                                  <a:ea typeface="Cambria Math" panose="02040503050406030204" pitchFamily="18" charset="0"/>
                                  <a:cs typeface="Arial" panose="020B0604020202020204" pitchFamily="34" charset="0"/>
                                </a:rPr>
                                <m:t>𝜎</m:t>
                              </m:r>
                            </m:e>
                            <m:sup>
                              <m:r>
                                <a:rPr lang="en-CA" sz="1600" b="0" i="1" smtClean="0">
                                  <a:latin typeface="Cambria Math" panose="02040503050406030204" pitchFamily="18" charset="0"/>
                                  <a:cs typeface="Arial" panose="020B0604020202020204" pitchFamily="34" charset="0"/>
                                </a:rPr>
                                <m:t>2</m:t>
                              </m:r>
                            </m:sup>
                          </m:sSup>
                        </m:e>
                        <m:sub>
                          <m:r>
                            <a:rPr lang="en-CA" sz="1600" b="0" i="1" smtClean="0">
                              <a:latin typeface="Cambria Math" panose="02040503050406030204" pitchFamily="18" charset="0"/>
                              <a:cs typeface="Arial" panose="020B0604020202020204" pitchFamily="34" charset="0"/>
                            </a:rPr>
                            <m:t>𝑡</m:t>
                          </m:r>
                        </m:sub>
                      </m:sSub>
                      <m:r>
                        <a:rPr lang="en-CA" sz="1600" b="0" i="0" smtClean="0">
                          <a:latin typeface="Cambria Math" panose="02040503050406030204" pitchFamily="18" charset="0"/>
                          <a:cs typeface="Arial" panose="020B0604020202020204" pitchFamily="34" charset="0"/>
                        </a:rPr>
                        <m:t>=</m:t>
                      </m:r>
                      <m:sSub>
                        <m:sSubPr>
                          <m:ctrlPr>
                            <a:rPr lang="en-US" sz="1600" i="1" smtClean="0">
                              <a:latin typeface="Cambria Math" panose="02040503050406030204" pitchFamily="18" charset="0"/>
                              <a:cs typeface="Arial" panose="020B0604020202020204" pitchFamily="34" charset="0"/>
                            </a:rPr>
                          </m:ctrlPr>
                        </m:sSubPr>
                        <m:e>
                          <m:r>
                            <a:rPr lang="en-US" sz="1600" i="1" smtClean="0">
                              <a:latin typeface="Cambria Math" panose="02040503050406030204" pitchFamily="18" charset="0"/>
                              <a:ea typeface="Cambria Math" panose="02040503050406030204" pitchFamily="18" charset="0"/>
                              <a:cs typeface="Arial" panose="020B0604020202020204" pitchFamily="34" charset="0"/>
                            </a:rPr>
                            <m:t>𝛼</m:t>
                          </m:r>
                        </m:e>
                        <m:sub>
                          <m:r>
                            <a:rPr lang="en-CA" sz="1600" b="0" i="1" smtClean="0">
                              <a:latin typeface="Cambria Math" panose="02040503050406030204" pitchFamily="18" charset="0"/>
                              <a:ea typeface="Cambria Math" panose="02040503050406030204" pitchFamily="18" charset="0"/>
                              <a:cs typeface="Arial" panose="020B0604020202020204" pitchFamily="34" charset="0"/>
                            </a:rPr>
                            <m:t>0</m:t>
                          </m:r>
                        </m:sub>
                      </m:sSub>
                      <m:r>
                        <a:rPr lang="en-CA" sz="1600" b="0" i="0" smtClean="0">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smtClean="0">
                              <a:latin typeface="Cambria Math" panose="02040503050406030204" pitchFamily="18" charset="0"/>
                              <a:ea typeface="Cambria Math" panose="02040503050406030204" pitchFamily="18" charset="0"/>
                              <a:cs typeface="Arial" panose="020B0604020202020204" pitchFamily="34" charset="0"/>
                            </a:rPr>
                            <m:t>𝛼</m:t>
                          </m:r>
                        </m:e>
                        <m:sub>
                          <m:r>
                            <a:rPr lang="en-CA" sz="1600" b="0" i="1"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1600" i="1">
                              <a:latin typeface="Cambria Math" panose="02040503050406030204" pitchFamily="18" charset="0"/>
                              <a:cs typeface="Arial" panose="020B0604020202020204" pitchFamily="34" charset="0"/>
                            </a:rPr>
                          </m:ctrlPr>
                        </m:sSubPr>
                        <m:e>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ea typeface="Cambria Math" panose="02040503050406030204" pitchFamily="18" charset="0"/>
                                  <a:cs typeface="Arial" panose="020B0604020202020204" pitchFamily="34" charset="0"/>
                                </a:rPr>
                                <m:t>𝜖</m:t>
                              </m:r>
                            </m:e>
                            <m:sup>
                              <m:r>
                                <a:rPr lang="en-CA" sz="1600" i="1">
                                  <a:latin typeface="Cambria Math" panose="02040503050406030204" pitchFamily="18" charset="0"/>
                                  <a:cs typeface="Arial" panose="020B0604020202020204" pitchFamily="34" charset="0"/>
                                </a:rPr>
                                <m:t>2</m:t>
                              </m:r>
                            </m:sup>
                          </m:sSup>
                        </m:e>
                        <m:sub>
                          <m:r>
                            <a:rPr lang="en-CA" sz="1600" i="1">
                              <a:latin typeface="Cambria Math" panose="02040503050406030204" pitchFamily="18" charset="0"/>
                              <a:cs typeface="Arial" panose="020B0604020202020204" pitchFamily="34" charset="0"/>
                            </a:rPr>
                            <m:t>𝑡</m:t>
                          </m:r>
                          <m:r>
                            <a:rPr lang="en-CA" sz="1600" b="0" i="1" smtClean="0">
                              <a:latin typeface="Cambria Math" panose="02040503050406030204" pitchFamily="18" charset="0"/>
                              <a:cs typeface="Arial" panose="020B0604020202020204" pitchFamily="34" charset="0"/>
                            </a:rPr>
                            <m:t>−1</m:t>
                          </m:r>
                        </m:sub>
                      </m:sSub>
                      <m:r>
                        <a:rPr lang="en-CA" sz="1600" b="0" i="1" smtClean="0">
                          <a:latin typeface="Cambria Math" panose="02040503050406030204" pitchFamily="18" charset="0"/>
                          <a:cs typeface="Arial" panose="020B0604020202020204" pitchFamily="34" charset="0"/>
                        </a:rPr>
                        <m:t>+ …+</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Cambria Math" panose="02040503050406030204" pitchFamily="18" charset="0"/>
                              <a:cs typeface="Arial" panose="020B0604020202020204" pitchFamily="34" charset="0"/>
                            </a:rPr>
                            <m:t>𝛼</m:t>
                          </m:r>
                        </m:e>
                        <m:sub>
                          <m:r>
                            <a:rPr lang="en-CA" sz="1600" b="0" i="1" smtClean="0">
                              <a:latin typeface="Cambria Math" panose="02040503050406030204" pitchFamily="18" charset="0"/>
                              <a:ea typeface="Cambria Math" panose="02040503050406030204" pitchFamily="18" charset="0"/>
                              <a:cs typeface="Arial" panose="020B0604020202020204" pitchFamily="34" charset="0"/>
                            </a:rPr>
                            <m:t>𝑞</m:t>
                          </m:r>
                        </m:sub>
                      </m:sSub>
                      <m:sSub>
                        <m:sSubPr>
                          <m:ctrlPr>
                            <a:rPr lang="en-US" sz="1600" i="1">
                              <a:latin typeface="Cambria Math" panose="02040503050406030204" pitchFamily="18" charset="0"/>
                              <a:cs typeface="Arial" panose="020B0604020202020204" pitchFamily="34" charset="0"/>
                            </a:rPr>
                          </m:ctrlPr>
                        </m:sSubPr>
                        <m:e>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ea typeface="Cambria Math" panose="02040503050406030204" pitchFamily="18" charset="0"/>
                                  <a:cs typeface="Arial" panose="020B0604020202020204" pitchFamily="34" charset="0"/>
                                </a:rPr>
                                <m:t>𝜖</m:t>
                              </m:r>
                            </m:e>
                            <m:sup>
                              <m:r>
                                <a:rPr lang="en-CA" sz="1600" i="1">
                                  <a:latin typeface="Cambria Math" panose="02040503050406030204" pitchFamily="18" charset="0"/>
                                  <a:cs typeface="Arial" panose="020B0604020202020204" pitchFamily="34" charset="0"/>
                                </a:rPr>
                                <m:t>2</m:t>
                              </m:r>
                            </m:sup>
                          </m:sSup>
                        </m:e>
                        <m:sub>
                          <m:r>
                            <a:rPr lang="en-CA" sz="1600" b="0" i="1" smtClean="0">
                              <a:latin typeface="Cambria Math" panose="02040503050406030204" pitchFamily="18" charset="0"/>
                              <a:cs typeface="Arial" panose="020B0604020202020204" pitchFamily="34" charset="0"/>
                            </a:rPr>
                            <m:t>𝑡</m:t>
                          </m:r>
                          <m:r>
                            <a:rPr lang="en-CA" sz="1600" i="1">
                              <a:latin typeface="Cambria Math" panose="02040503050406030204" pitchFamily="18" charset="0"/>
                              <a:cs typeface="Arial" panose="020B0604020202020204" pitchFamily="34" charset="0"/>
                            </a:rPr>
                            <m:t>−</m:t>
                          </m:r>
                          <m:r>
                            <a:rPr lang="en-CA" sz="1600" b="0" i="1" smtClean="0">
                              <a:latin typeface="Cambria Math" panose="02040503050406030204" pitchFamily="18" charset="0"/>
                              <a:cs typeface="Arial" panose="020B0604020202020204" pitchFamily="34" charset="0"/>
                            </a:rPr>
                            <m:t>𝑞</m:t>
                          </m:r>
                        </m:sub>
                      </m:sSub>
                      <m:r>
                        <a:rPr lang="en-CA" sz="1600" b="0" i="1" smtClean="0">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Cambria Math" panose="02040503050406030204" pitchFamily="18" charset="0"/>
                              <a:cs typeface="Arial" panose="020B0604020202020204" pitchFamily="34" charset="0"/>
                            </a:rPr>
                            <m:t>𝛼</m:t>
                          </m:r>
                        </m:e>
                        <m:sub>
                          <m:r>
                            <a:rPr lang="en-CA" sz="1600" i="1">
                              <a:latin typeface="Cambria Math" panose="02040503050406030204" pitchFamily="18" charset="0"/>
                              <a:ea typeface="Cambria Math" panose="02040503050406030204" pitchFamily="18" charset="0"/>
                              <a:cs typeface="Arial" panose="020B0604020202020204" pitchFamily="34" charset="0"/>
                            </a:rPr>
                            <m:t>0</m:t>
                          </m:r>
                        </m:sub>
                      </m:sSub>
                      <m:r>
                        <a:rPr lang="en-CA" sz="1600">
                          <a:latin typeface="Cambria Math" panose="02040503050406030204" pitchFamily="18" charset="0"/>
                          <a:cs typeface="Arial" panose="020B0604020202020204" pitchFamily="34" charset="0"/>
                        </a:rPr>
                        <m:t>+</m:t>
                      </m:r>
                      <m:nary>
                        <m:naryPr>
                          <m:chr m:val="∑"/>
                          <m:ctrlPr>
                            <a:rPr lang="en-CA" sz="1600" i="1">
                              <a:latin typeface="Cambria Math" panose="02040503050406030204" pitchFamily="18" charset="0"/>
                              <a:cs typeface="Arial" panose="020B0604020202020204" pitchFamily="34" charset="0"/>
                            </a:rPr>
                          </m:ctrlPr>
                        </m:naryPr>
                        <m:sub>
                          <m:r>
                            <a:rPr lang="en-CA" sz="1600" i="1">
                              <a:latin typeface="Cambria Math" panose="02040503050406030204" pitchFamily="18" charset="0"/>
                              <a:cs typeface="Arial" panose="020B0604020202020204" pitchFamily="34" charset="0"/>
                            </a:rPr>
                            <m:t>𝑖</m:t>
                          </m:r>
                          <m:r>
                            <a:rPr lang="en-CA" sz="1600" i="1">
                              <a:latin typeface="Cambria Math" panose="02040503050406030204" pitchFamily="18" charset="0"/>
                              <a:cs typeface="Arial" panose="020B0604020202020204" pitchFamily="34" charset="0"/>
                            </a:rPr>
                            <m:t>=1</m:t>
                          </m:r>
                        </m:sub>
                        <m:sup>
                          <m:r>
                            <a:rPr lang="en-CA" sz="1600" i="1">
                              <a:latin typeface="Cambria Math" panose="02040503050406030204" pitchFamily="18" charset="0"/>
                              <a:cs typeface="Arial" panose="020B0604020202020204" pitchFamily="34" charset="0"/>
                            </a:rPr>
                            <m:t>𝑞</m:t>
                          </m:r>
                        </m:sup>
                        <m:e>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Cambria Math" panose="02040503050406030204" pitchFamily="18" charset="0"/>
                                  <a:cs typeface="Arial" panose="020B0604020202020204" pitchFamily="34" charset="0"/>
                                </a:rPr>
                                <m:t>𝛼</m:t>
                              </m:r>
                            </m:e>
                            <m:sub>
                              <m:r>
                                <a:rPr lang="en-CA" sz="1600" i="1">
                                  <a:latin typeface="Cambria Math" panose="02040503050406030204" pitchFamily="18" charset="0"/>
                                  <a:ea typeface="Cambria Math" panose="02040503050406030204" pitchFamily="18" charset="0"/>
                                  <a:cs typeface="Arial" panose="020B0604020202020204" pitchFamily="34" charset="0"/>
                                </a:rPr>
                                <m:t>𝑖</m:t>
                              </m:r>
                            </m:sub>
                          </m:sSub>
                          <m:sSub>
                            <m:sSubPr>
                              <m:ctrlPr>
                                <a:rPr lang="en-US" sz="1600" i="1">
                                  <a:latin typeface="Cambria Math" panose="02040503050406030204" pitchFamily="18" charset="0"/>
                                  <a:cs typeface="Arial" panose="020B0604020202020204" pitchFamily="34" charset="0"/>
                                </a:rPr>
                              </m:ctrlPr>
                            </m:sSubPr>
                            <m:e>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ea typeface="Cambria Math" panose="02040503050406030204" pitchFamily="18" charset="0"/>
                                      <a:cs typeface="Arial" panose="020B0604020202020204" pitchFamily="34" charset="0"/>
                                    </a:rPr>
                                    <m:t>𝜖</m:t>
                                  </m:r>
                                </m:e>
                                <m:sup>
                                  <m:r>
                                    <a:rPr lang="en-CA" sz="1600" i="1">
                                      <a:latin typeface="Cambria Math" panose="02040503050406030204" pitchFamily="18" charset="0"/>
                                      <a:cs typeface="Arial" panose="020B0604020202020204" pitchFamily="34" charset="0"/>
                                    </a:rPr>
                                    <m:t>2</m:t>
                                  </m:r>
                                </m:sup>
                              </m:sSup>
                            </m:e>
                            <m:sub>
                              <m:r>
                                <a:rPr lang="en-CA" sz="1600" i="1">
                                  <a:latin typeface="Cambria Math" panose="02040503050406030204" pitchFamily="18" charset="0"/>
                                  <a:cs typeface="Arial" panose="020B0604020202020204" pitchFamily="34" charset="0"/>
                                </a:rPr>
                                <m:t>𝑖</m:t>
                              </m:r>
                              <m:r>
                                <a:rPr lang="en-CA" sz="1600" i="1">
                                  <a:latin typeface="Cambria Math" panose="02040503050406030204" pitchFamily="18" charset="0"/>
                                  <a:cs typeface="Arial" panose="020B0604020202020204" pitchFamily="34" charset="0"/>
                                </a:rPr>
                                <m:t>−</m:t>
                              </m:r>
                              <m:r>
                                <a:rPr lang="en-CA" sz="1600" b="0" i="1" smtClean="0">
                                  <a:latin typeface="Cambria Math" panose="02040503050406030204" pitchFamily="18" charset="0"/>
                                  <a:cs typeface="Arial" panose="020B0604020202020204" pitchFamily="34" charset="0"/>
                                </a:rPr>
                                <m:t>𝑖</m:t>
                              </m:r>
                            </m:sub>
                          </m:sSub>
                        </m:e>
                      </m:nary>
                    </m:oMath>
                  </m:oMathPara>
                </a14:m>
                <a:endParaRPr lang="en-CA" sz="1600" dirty="0">
                  <a:latin typeface="Arial" panose="020B0604020202020204" pitchFamily="34" charset="0"/>
                  <a:cs typeface="Arial" panose="020B0604020202020204" pitchFamily="34" charset="0"/>
                </a:endParaRPr>
              </a:p>
              <a:p>
                <a:pPr marL="457200" lvl="1" indent="0">
                  <a:buNone/>
                </a:pPr>
                <a:r>
                  <a:rPr lang="en-US" sz="1400" dirty="0">
                    <a:latin typeface="Arial" panose="020B0604020202020204" pitchFamily="34" charset="0"/>
                    <a:cs typeface="Arial" panose="020B0604020202020204" pitchFamily="34" charset="0"/>
                  </a:rPr>
                  <a:t>Where </a:t>
                </a: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US" sz="1400" i="1" smtClean="0">
                            <a:latin typeface="Cambria Math" panose="02040503050406030204" pitchFamily="18" charset="0"/>
                            <a:ea typeface="Cambria Math" panose="02040503050406030204" pitchFamily="18" charset="0"/>
                            <a:cs typeface="Arial" panose="020B0604020202020204" pitchFamily="34" charset="0"/>
                          </a:rPr>
                          <m:t>𝛼</m:t>
                        </m:r>
                      </m:e>
                      <m:sub>
                        <m:r>
                          <a:rPr lang="en-CA" sz="1400" b="0" i="1" smtClean="0">
                            <a:latin typeface="Cambria Math" panose="02040503050406030204" pitchFamily="18" charset="0"/>
                            <a:ea typeface="Cambria Math" panose="02040503050406030204" pitchFamily="18" charset="0"/>
                            <a:cs typeface="Arial" panose="020B0604020202020204" pitchFamily="34" charset="0"/>
                          </a:rPr>
                          <m:t>0</m:t>
                        </m:r>
                      </m:sub>
                    </m:sSub>
                    <m:r>
                      <a:rPr lang="en-CA" sz="1400" b="0" i="1" smtClean="0">
                        <a:latin typeface="Cambria Math" panose="02040503050406030204" pitchFamily="18" charset="0"/>
                        <a:ea typeface="Cambria Math" panose="02040503050406030204" pitchFamily="18" charset="0"/>
                        <a:cs typeface="Arial" panose="020B0604020202020204" pitchFamily="34" charset="0"/>
                      </a:rPr>
                      <m:t>&gt;0,</m:t>
                    </m:r>
                    <m:sSub>
                      <m:sSubPr>
                        <m:ctrlPr>
                          <a:rPr lang="en-US" sz="1400" i="1">
                            <a:latin typeface="Cambria Math" panose="02040503050406030204" pitchFamily="18" charset="0"/>
                            <a:cs typeface="Arial" panose="020B0604020202020204" pitchFamily="34" charset="0"/>
                          </a:rPr>
                        </m:ctrlPr>
                      </m:sSubPr>
                      <m:e>
                        <m:r>
                          <a:rPr lang="en-US" sz="1400" i="1">
                            <a:latin typeface="Cambria Math" panose="02040503050406030204" pitchFamily="18" charset="0"/>
                            <a:ea typeface="Cambria Math" panose="02040503050406030204" pitchFamily="18" charset="0"/>
                            <a:cs typeface="Arial" panose="020B0604020202020204" pitchFamily="34" charset="0"/>
                          </a:rPr>
                          <m:t>𝛼</m:t>
                        </m:r>
                      </m:e>
                      <m:sub>
                        <m:r>
                          <a:rPr lang="en-CA" sz="14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CA" sz="1400" i="1" smtClean="0">
                        <a:latin typeface="Cambria Math" panose="02040503050406030204" pitchFamily="18" charset="0"/>
                        <a:ea typeface="Cambria Math" panose="02040503050406030204" pitchFamily="18" charset="0"/>
                        <a:cs typeface="Arial" panose="020B0604020202020204" pitchFamily="34" charset="0"/>
                      </a:rPr>
                      <m:t>≥</m:t>
                    </m:r>
                    <m:r>
                      <a:rPr lang="en-CA" sz="1400" b="0" i="1" smtClean="0">
                        <a:latin typeface="Cambria Math" panose="02040503050406030204" pitchFamily="18" charset="0"/>
                        <a:ea typeface="Cambria Math" panose="02040503050406030204" pitchFamily="18" charset="0"/>
                        <a:cs typeface="Arial" panose="020B0604020202020204" pitchFamily="34" charset="0"/>
                      </a:rPr>
                      <m:t>0, </m:t>
                    </m:r>
                    <m:r>
                      <a:rPr lang="en-CA" sz="1400" b="0" i="1" smtClean="0">
                        <a:latin typeface="Cambria Math" panose="02040503050406030204" pitchFamily="18" charset="0"/>
                        <a:ea typeface="Cambria Math" panose="02040503050406030204" pitchFamily="18" charset="0"/>
                        <a:cs typeface="Arial" panose="020B0604020202020204" pitchFamily="34" charset="0"/>
                      </a:rPr>
                      <m:t>𝑖</m:t>
                    </m:r>
                    <m:r>
                      <a:rPr lang="en-CA" sz="1400" b="0" i="1" smtClean="0">
                        <a:latin typeface="Cambria Math" panose="02040503050406030204" pitchFamily="18" charset="0"/>
                        <a:ea typeface="Cambria Math" panose="02040503050406030204" pitchFamily="18" charset="0"/>
                        <a:cs typeface="Arial" panose="020B0604020202020204" pitchFamily="34" charset="0"/>
                      </a:rPr>
                      <m:t>&gt;0</m:t>
                    </m:r>
                  </m:oMath>
                </a14:m>
                <a:endParaRPr lang="en-US" sz="1400" dirty="0">
                  <a:latin typeface="Arial" panose="020B0604020202020204" pitchFamily="34" charset="0"/>
                  <a:cs typeface="Arial" panose="020B0604020202020204" pitchFamily="34" charset="0"/>
                </a:endParaRPr>
              </a:p>
              <a:p>
                <a:pPr marL="457200" lvl="1" indent="0" algn="just">
                  <a:buNone/>
                </a:pPr>
                <a:endParaRPr lang="en-CA" sz="1400" b="1" dirty="0">
                  <a:latin typeface="Arial" panose="020B0604020202020204" pitchFamily="34" charset="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p:txBody>
          </p:sp>
        </mc:Choice>
        <mc:Fallback xmlns="">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3" y="873336"/>
                <a:ext cx="8515903" cy="5276851"/>
              </a:xfrm>
              <a:prstGeom prst="rect">
                <a:avLst/>
              </a:prstGeom>
              <a:blipFill>
                <a:blip r:embed="rId4"/>
                <a:stretch>
                  <a:fillRect l="-429" t="-1039" r="-429"/>
                </a:stretch>
              </a:blipFill>
            </p:spPr>
            <p:txBody>
              <a:bodyPr/>
              <a:lstStyle/>
              <a:p>
                <a:r>
                  <a:rPr lang="en-CA">
                    <a:noFill/>
                  </a:rPr>
                  <a:t> </a:t>
                </a:r>
              </a:p>
            </p:txBody>
          </p:sp>
        </mc:Fallback>
      </mc:AlternateContent>
      <p:grpSp>
        <p:nvGrpSpPr>
          <p:cNvPr id="22" name="Group 21">
            <a:extLst>
              <a:ext uri="{FF2B5EF4-FFF2-40B4-BE49-F238E27FC236}">
                <a16:creationId xmlns:a16="http://schemas.microsoft.com/office/drawing/2014/main" id="{CBF70894-7091-DA70-FE8B-5DF693897759}"/>
              </a:ext>
            </a:extLst>
          </p:cNvPr>
          <p:cNvGrpSpPr/>
          <p:nvPr/>
        </p:nvGrpSpPr>
        <p:grpSpPr>
          <a:xfrm>
            <a:off x="4006702" y="2709889"/>
            <a:ext cx="5524191" cy="1584152"/>
            <a:chOff x="3489436" y="2707393"/>
            <a:chExt cx="5524191" cy="1584152"/>
          </a:xfrm>
        </p:grpSpPr>
        <p:pic>
          <p:nvPicPr>
            <p:cNvPr id="5" name="Picture 4" descr="Chart, line chart&#10;&#10;Description automatically generated">
              <a:extLst>
                <a:ext uri="{FF2B5EF4-FFF2-40B4-BE49-F238E27FC236}">
                  <a16:creationId xmlns:a16="http://schemas.microsoft.com/office/drawing/2014/main" id="{A245B65D-394C-5620-5A4E-AAD274C45388}"/>
                </a:ext>
              </a:extLst>
            </p:cNvPr>
            <p:cNvPicPr>
              <a:picLocks noChangeAspect="1"/>
            </p:cNvPicPr>
            <p:nvPr/>
          </p:nvPicPr>
          <p:blipFill rotWithShape="1">
            <a:blip r:embed="rId5">
              <a:extLst>
                <a:ext uri="{28A0092B-C50C-407E-A947-70E740481C1C}">
                  <a14:useLocalDpi xmlns:a14="http://schemas.microsoft.com/office/drawing/2010/main" val="0"/>
                </a:ext>
              </a:extLst>
            </a:blip>
            <a:srcRect t="-1" r="28299" b="7016"/>
            <a:stretch/>
          </p:blipFill>
          <p:spPr>
            <a:xfrm>
              <a:off x="3489436" y="2707393"/>
              <a:ext cx="3634302" cy="1584152"/>
            </a:xfrm>
            <a:prstGeom prst="rect">
              <a:avLst/>
            </a:prstGeom>
          </p:spPr>
        </p:pic>
        <p:cxnSp>
          <p:nvCxnSpPr>
            <p:cNvPr id="7" name="Straight Arrow Connector 6">
              <a:extLst>
                <a:ext uri="{FF2B5EF4-FFF2-40B4-BE49-F238E27FC236}">
                  <a16:creationId xmlns:a16="http://schemas.microsoft.com/office/drawing/2014/main" id="{EEB7589E-D6AB-BFC7-8295-83268B72AF9A}"/>
                </a:ext>
              </a:extLst>
            </p:cNvPr>
            <p:cNvCxnSpPr>
              <a:cxnSpLocks/>
            </p:cNvCxnSpPr>
            <p:nvPr/>
          </p:nvCxnSpPr>
          <p:spPr>
            <a:xfrm flipV="1">
              <a:off x="5111412" y="2836464"/>
              <a:ext cx="2309251" cy="55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ACE6E9-365B-7C63-A837-7EF9AB609670}"/>
                </a:ext>
              </a:extLst>
            </p:cNvPr>
            <p:cNvCxnSpPr>
              <a:cxnSpLocks/>
            </p:cNvCxnSpPr>
            <p:nvPr/>
          </p:nvCxnSpPr>
          <p:spPr>
            <a:xfrm flipV="1">
              <a:off x="6220403" y="2894408"/>
              <a:ext cx="1227839" cy="60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4C8868D-1DB7-9DC3-482E-FCF2CC8092AA}"/>
                </a:ext>
              </a:extLst>
            </p:cNvPr>
            <p:cNvSpPr txBox="1">
              <a:spLocks/>
            </p:cNvSpPr>
            <p:nvPr/>
          </p:nvSpPr>
          <p:spPr>
            <a:xfrm>
              <a:off x="7417417" y="2715874"/>
              <a:ext cx="1596210" cy="550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1100" b="1" dirty="0">
                  <a:latin typeface="Arial" panose="020B0604020202020204" pitchFamily="34" charset="0"/>
                  <a:cs typeface="Arial" panose="020B0604020202020204" pitchFamily="34" charset="0"/>
                </a:rPr>
                <a:t>Volatility in the model tends to have a pattern</a:t>
              </a:r>
            </a:p>
          </p:txBody>
        </p:sp>
      </p:grpSp>
      <p:sp>
        <p:nvSpPr>
          <p:cNvPr id="23" name="Arrow: Down 22">
            <a:extLst>
              <a:ext uri="{FF2B5EF4-FFF2-40B4-BE49-F238E27FC236}">
                <a16:creationId xmlns:a16="http://schemas.microsoft.com/office/drawing/2014/main" id="{7E9C11C5-6FA6-2BE9-357D-F945CFB5E0D5}"/>
              </a:ext>
            </a:extLst>
          </p:cNvPr>
          <p:cNvSpPr/>
          <p:nvPr/>
        </p:nvSpPr>
        <p:spPr>
          <a:xfrm>
            <a:off x="8636792" y="3247473"/>
            <a:ext cx="182880" cy="605061"/>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Content Placeholder 2">
            <a:extLst>
              <a:ext uri="{FF2B5EF4-FFF2-40B4-BE49-F238E27FC236}">
                <a16:creationId xmlns:a16="http://schemas.microsoft.com/office/drawing/2014/main" id="{16AE5FDB-7FD5-CFBF-92E4-177D0209ED46}"/>
              </a:ext>
            </a:extLst>
          </p:cNvPr>
          <p:cNvSpPr txBox="1">
            <a:spLocks/>
          </p:cNvSpPr>
          <p:nvPr/>
        </p:nvSpPr>
        <p:spPr>
          <a:xfrm>
            <a:off x="7628758" y="3898567"/>
            <a:ext cx="2226442" cy="550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1100" b="1" dirty="0">
                <a:latin typeface="Arial" panose="020B0604020202020204" pitchFamily="34" charset="0"/>
                <a:cs typeface="Arial" panose="020B0604020202020204" pitchFamily="34" charset="0"/>
              </a:rPr>
              <a:t>What if we model this volatility and modify the error term in our model? </a:t>
            </a:r>
          </a:p>
        </p:txBody>
      </p:sp>
      <p:pic>
        <p:nvPicPr>
          <p:cNvPr id="25" name="Picture 24">
            <a:extLst>
              <a:ext uri="{FF2B5EF4-FFF2-40B4-BE49-F238E27FC236}">
                <a16:creationId xmlns:a16="http://schemas.microsoft.com/office/drawing/2014/main" id="{4E285DEF-0229-4ADC-23DF-5FF683B4770F}"/>
              </a:ext>
            </a:extLst>
          </p:cNvPr>
          <p:cNvPicPr>
            <a:picLocks noChangeAspect="1"/>
          </p:cNvPicPr>
          <p:nvPr/>
        </p:nvPicPr>
        <p:blipFill>
          <a:blip r:embed="rId6"/>
          <a:stretch>
            <a:fillRect/>
          </a:stretch>
        </p:blipFill>
        <p:spPr>
          <a:xfrm>
            <a:off x="6803988" y="4650009"/>
            <a:ext cx="3370437" cy="2007920"/>
          </a:xfrm>
          <a:prstGeom prst="rect">
            <a:avLst/>
          </a:prstGeom>
        </p:spPr>
      </p:pic>
      <p:sp>
        <p:nvSpPr>
          <p:cNvPr id="27" name="Content Placeholder 2">
            <a:extLst>
              <a:ext uri="{FF2B5EF4-FFF2-40B4-BE49-F238E27FC236}">
                <a16:creationId xmlns:a16="http://schemas.microsoft.com/office/drawing/2014/main" id="{88D21771-BEC9-7592-DA22-3140A7A94AA7}"/>
              </a:ext>
            </a:extLst>
          </p:cNvPr>
          <p:cNvSpPr txBox="1">
            <a:spLocks/>
          </p:cNvSpPr>
          <p:nvPr/>
        </p:nvSpPr>
        <p:spPr>
          <a:xfrm>
            <a:off x="6787600" y="6637600"/>
            <a:ext cx="4342399" cy="462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50" i="1" dirty="0">
                <a:latin typeface="Arial" panose="020B0604020202020204" pitchFamily="34" charset="0"/>
                <a:cs typeface="Arial" panose="020B0604020202020204" pitchFamily="34" charset="0"/>
              </a:rPr>
              <a:t>Variance Predicted by ARCH(2) model on a dataset.</a:t>
            </a:r>
            <a:endParaRPr lang="en-AU" sz="1050" i="1"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C531877-BFCD-0A82-87E8-1ADBB5DD0F53}"/>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21/22</a:t>
            </a:r>
          </a:p>
        </p:txBody>
      </p:sp>
    </p:spTree>
    <p:extLst>
      <p:ext uri="{BB962C8B-B14F-4D97-AF65-F5344CB8AC3E}">
        <p14:creationId xmlns:p14="http://schemas.microsoft.com/office/powerpoint/2010/main" val="60465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6A4D322-16B4-7172-9D86-0F5199CD2F97}"/>
              </a:ext>
            </a:extLst>
          </p:cNvPr>
          <p:cNvGrpSpPr/>
          <p:nvPr/>
        </p:nvGrpSpPr>
        <p:grpSpPr>
          <a:xfrm>
            <a:off x="160299"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938695"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61409" y="3295583"/>
              <a:ext cx="301867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3" name="TextBox 2">
            <a:extLst>
              <a:ext uri="{FF2B5EF4-FFF2-40B4-BE49-F238E27FC236}">
                <a16:creationId xmlns:a16="http://schemas.microsoft.com/office/drawing/2014/main" id="{41F4583B-B6ED-8946-431D-FB888CAD2D39}"/>
              </a:ext>
            </a:extLst>
          </p:cNvPr>
          <p:cNvSpPr txBox="1">
            <a:spLocks noChangeAspect="1"/>
          </p:cNvSpPr>
          <p:nvPr/>
        </p:nvSpPr>
        <p:spPr>
          <a:xfrm>
            <a:off x="8819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GARCH Model</a:t>
            </a:r>
          </a:p>
        </p:txBody>
      </p:sp>
      <p:cxnSp>
        <p:nvCxnSpPr>
          <p:cNvPr id="4" name="Straight Connector 3">
            <a:extLst>
              <a:ext uri="{FF2B5EF4-FFF2-40B4-BE49-F238E27FC236}">
                <a16:creationId xmlns:a16="http://schemas.microsoft.com/office/drawing/2014/main" id="{CF62A975-C1DA-1240-B293-88522B8C0089}"/>
              </a:ext>
            </a:extLst>
          </p:cNvPr>
          <p:cNvCxnSpPr>
            <a:cxnSpLocks/>
          </p:cNvCxnSpPr>
          <p:nvPr/>
        </p:nvCxnSpPr>
        <p:spPr>
          <a:xfrm flipV="1">
            <a:off x="881917" y="737483"/>
            <a:ext cx="10017870" cy="692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5">
                <a:extLst>
                  <a:ext uri="{FF2B5EF4-FFF2-40B4-BE49-F238E27FC236}">
                    <a16:creationId xmlns:a16="http://schemas.microsoft.com/office/drawing/2014/main" id="{6E707B53-657F-5C9F-9F28-F04F0E2EC310}"/>
                  </a:ext>
                </a:extLst>
              </p:cNvPr>
              <p:cNvSpPr txBox="1">
                <a:spLocks/>
              </p:cNvSpPr>
              <p:nvPr/>
            </p:nvSpPr>
            <p:spPr>
              <a:xfrm>
                <a:off x="1207303" y="873336"/>
                <a:ext cx="8515903"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800" b="1" dirty="0">
                    <a:latin typeface="Arial" panose="020B0604020202020204" pitchFamily="34" charset="0"/>
                    <a:cs typeface="Arial" panose="020B0604020202020204" pitchFamily="34" charset="0"/>
                  </a:rPr>
                  <a:t>Generalized Auto Regressive Conditional Heteroskedastic (GARCH)</a:t>
                </a:r>
              </a:p>
              <a:p>
                <a:pPr lvl="1" algn="just"/>
                <a:r>
                  <a:rPr lang="en-US" sz="1600" dirty="0">
                    <a:latin typeface="Arial" panose="020B0604020202020204" pitchFamily="34" charset="0"/>
                    <a:cs typeface="Arial" panose="020B0604020202020204" pitchFamily="34" charset="0"/>
                  </a:rPr>
                  <a:t>This model is an extension of ARCH model in which moving average model is assumed for error variance</a:t>
                </a:r>
              </a:p>
              <a:p>
                <a:pPr lvl="1" algn="just"/>
                <a:r>
                  <a:rPr lang="en-US" sz="1600" dirty="0">
                    <a:latin typeface="Arial" panose="020B0604020202020204" pitchFamily="34" charset="0"/>
                    <a:cs typeface="Arial" panose="020B0604020202020204" pitchFamily="34" charset="0"/>
                  </a:rPr>
                  <a:t>Thus, GARCH incorporates the ARMA model into ARCH, which only consists of AR.</a:t>
                </a:r>
              </a:p>
              <a:p>
                <a:pPr lvl="1" algn="just"/>
                <a:r>
                  <a:rPr lang="en-US" sz="1600" dirty="0">
                    <a:latin typeface="Arial" panose="020B0604020202020204" pitchFamily="34" charset="0"/>
                    <a:cs typeface="Arial" panose="020B0604020202020204" pitchFamily="34" charset="0"/>
                  </a:rPr>
                  <a:t>A GARCH </a:t>
                </a:r>
                <a14:m>
                  <m:oMath xmlns:m="http://schemas.openxmlformats.org/officeDocument/2006/math">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𝒑</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𝒒</m:t>
                    </m:r>
                    <m:r>
                      <a:rPr lang="en-US" sz="1600" b="1" i="1" dirty="0" smtClean="0">
                        <a:latin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model can be described as:</a:t>
                </a:r>
              </a:p>
              <a:p>
                <a:pPr lvl="1" algn="just"/>
                <a:endParaRPr lang="en-US" sz="1600"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i="1" smtClean="0">
                              <a:latin typeface="Cambria Math" panose="02040503050406030204" pitchFamily="18" charset="0"/>
                              <a:ea typeface="Cambria Math" panose="02040503050406030204" pitchFamily="18" charset="0"/>
                              <a:cs typeface="Arial" panose="020B0604020202020204" pitchFamily="34" charset="0"/>
                            </a:rPr>
                            <m:t>𝜖</m:t>
                          </m:r>
                        </m:e>
                        <m:sub>
                          <m:r>
                            <a:rPr lang="en-CA" sz="1800" b="0" i="1" smtClean="0">
                              <a:latin typeface="Cambria Math" panose="02040503050406030204" pitchFamily="18" charset="0"/>
                              <a:cs typeface="Arial" panose="020B0604020202020204" pitchFamily="34" charset="0"/>
                            </a:rPr>
                            <m:t>𝑡</m:t>
                          </m:r>
                        </m:sub>
                      </m:sSub>
                      <m:r>
                        <a:rPr lang="en-CA" sz="1800" b="0" i="1" smtClean="0">
                          <a:latin typeface="Cambria Math" panose="02040503050406030204" pitchFamily="18" charset="0"/>
                          <a:cs typeface="Arial" panose="020B0604020202020204" pitchFamily="34" charset="0"/>
                        </a:rPr>
                        <m:t>=</m:t>
                      </m:r>
                      <m:sSub>
                        <m:sSubPr>
                          <m:ctrlPr>
                            <a:rPr lang="en-US" sz="1800" i="1">
                              <a:latin typeface="Cambria Math" panose="02040503050406030204" pitchFamily="18" charset="0"/>
                              <a:cs typeface="Arial" panose="020B0604020202020204" pitchFamily="34" charset="0"/>
                            </a:rPr>
                          </m:ctrlPr>
                        </m:sSubPr>
                        <m:e>
                          <m:r>
                            <a:rPr lang="en-US" sz="1800" i="1" smtClean="0">
                              <a:latin typeface="Cambria Math" panose="02040503050406030204" pitchFamily="18" charset="0"/>
                              <a:ea typeface="Cambria Math" panose="02040503050406030204" pitchFamily="18" charset="0"/>
                              <a:cs typeface="Arial" panose="020B0604020202020204" pitchFamily="34" charset="0"/>
                            </a:rPr>
                            <m:t>𝜎</m:t>
                          </m:r>
                        </m:e>
                        <m:sub>
                          <m:r>
                            <a:rPr lang="en-CA" sz="1800" i="1">
                              <a:latin typeface="Cambria Math" panose="02040503050406030204" pitchFamily="18" charset="0"/>
                              <a:cs typeface="Arial" panose="020B0604020202020204" pitchFamily="34" charset="0"/>
                            </a:rPr>
                            <m:t>𝑡</m:t>
                          </m:r>
                        </m:sub>
                      </m:sSub>
                      <m:sSub>
                        <m:sSubPr>
                          <m:ctrlPr>
                            <a:rPr lang="en-US" sz="1800" i="1">
                              <a:latin typeface="Cambria Math" panose="02040503050406030204" pitchFamily="18" charset="0"/>
                              <a:cs typeface="Arial" panose="020B0604020202020204" pitchFamily="34" charset="0"/>
                            </a:rPr>
                          </m:ctrlPr>
                        </m:sSubPr>
                        <m:e>
                          <m:r>
                            <a:rPr lang="en-CA" sz="1800" b="0" i="1" smtClean="0">
                              <a:latin typeface="Cambria Math" panose="02040503050406030204" pitchFamily="18" charset="0"/>
                              <a:cs typeface="Arial" panose="020B0604020202020204" pitchFamily="34" charset="0"/>
                            </a:rPr>
                            <m:t>𝑧</m:t>
                          </m:r>
                        </m:e>
                        <m:sub>
                          <m:r>
                            <a:rPr lang="en-CA" sz="1800" i="1">
                              <a:latin typeface="Cambria Math" panose="02040503050406030204" pitchFamily="18" charset="0"/>
                              <a:cs typeface="Arial" panose="020B0604020202020204" pitchFamily="34" charset="0"/>
                            </a:rPr>
                            <m:t>𝑡</m:t>
                          </m:r>
                        </m:sub>
                      </m:sSub>
                    </m:oMath>
                  </m:oMathPara>
                </a14:m>
                <a:endParaRPr lang="en-US" sz="1800" dirty="0">
                  <a:latin typeface="Arial" panose="020B0604020202020204" pitchFamily="34" charset="0"/>
                  <a:cs typeface="Arial" panose="020B0604020202020204" pitchFamily="34" charset="0"/>
                </a:endParaRPr>
              </a:p>
              <a:p>
                <a:pPr marL="457200" lvl="1" indent="0">
                  <a:buNone/>
                </a:pP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sSup>
                          <m:sSupPr>
                            <m:ctrlPr>
                              <a:rPr lang="en-US" sz="1800" i="1" smtClean="0">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𝜎</m:t>
                            </m:r>
                          </m:e>
                          <m:sup>
                            <m:r>
                              <a:rPr lang="en-CA" sz="1800" b="0" i="1" smtClean="0">
                                <a:latin typeface="Cambria Math" panose="02040503050406030204" pitchFamily="18" charset="0"/>
                                <a:cs typeface="Arial" panose="020B0604020202020204" pitchFamily="34" charset="0"/>
                              </a:rPr>
                              <m:t>2</m:t>
                            </m:r>
                          </m:sup>
                        </m:sSup>
                      </m:e>
                      <m:sub>
                        <m:r>
                          <a:rPr lang="en-CA" sz="1800" b="0" i="1" smtClean="0">
                            <a:latin typeface="Cambria Math" panose="02040503050406030204" pitchFamily="18" charset="0"/>
                            <a:cs typeface="Arial" panose="020B0604020202020204" pitchFamily="34" charset="0"/>
                          </a:rPr>
                          <m:t>𝑡</m:t>
                        </m:r>
                      </m:sub>
                    </m:sSub>
                    <m:r>
                      <a:rPr lang="en-CA" sz="1800" b="0" i="0" smtClean="0">
                        <a:latin typeface="Cambria Math" panose="02040503050406030204" pitchFamily="18" charset="0"/>
                        <a:cs typeface="Arial" panose="020B0604020202020204" pitchFamily="34" charset="0"/>
                      </a:rPr>
                      <m:t>=</m:t>
                    </m:r>
                    <m:r>
                      <m:rPr>
                        <m:sty m:val="p"/>
                      </m:rPr>
                      <a:rPr lang="el-GR" sz="1800" b="0" i="1" smtClean="0">
                        <a:latin typeface="Cambria Math" panose="02040503050406030204" pitchFamily="18" charset="0"/>
                        <a:ea typeface="Cambria Math" panose="02040503050406030204" pitchFamily="18" charset="0"/>
                        <a:cs typeface="Arial" panose="020B0604020202020204" pitchFamily="34" charset="0"/>
                      </a:rPr>
                      <m:t>ω</m:t>
                    </m:r>
                    <m:r>
                      <a:rPr lang="en-CA" sz="1800" b="0" i="0" smtClean="0">
                        <a:latin typeface="Cambria Math" panose="02040503050406030204" pitchFamily="18" charset="0"/>
                        <a:cs typeface="Arial" panose="020B0604020202020204" pitchFamily="34" charset="0"/>
                      </a:rPr>
                      <m:t>+</m:t>
                    </m:r>
                    <m:sSub>
                      <m:sSubPr>
                        <m:ctrlPr>
                          <a:rPr lang="en-US" sz="1800" i="1">
                            <a:latin typeface="Cambria Math" panose="02040503050406030204" pitchFamily="18" charset="0"/>
                            <a:cs typeface="Arial" panose="020B0604020202020204" pitchFamily="34" charset="0"/>
                          </a:rPr>
                        </m:ctrlPr>
                      </m:sSubPr>
                      <m:e>
                        <m:r>
                          <a:rPr lang="en-US" sz="1800" i="1" smtClean="0">
                            <a:latin typeface="Cambria Math" panose="02040503050406030204" pitchFamily="18" charset="0"/>
                            <a:ea typeface="Cambria Math" panose="02040503050406030204" pitchFamily="18" charset="0"/>
                            <a:cs typeface="Arial" panose="020B0604020202020204" pitchFamily="34" charset="0"/>
                          </a:rPr>
                          <m:t>𝛼</m:t>
                        </m:r>
                      </m:e>
                      <m:sub>
                        <m:r>
                          <a:rPr lang="en-CA" sz="1800" b="0" i="1" smtClean="0">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𝜖</m:t>
                            </m:r>
                          </m:e>
                          <m:sup>
                            <m:r>
                              <a:rPr lang="en-CA" sz="1800" i="1">
                                <a:latin typeface="Cambria Math" panose="02040503050406030204" pitchFamily="18" charset="0"/>
                                <a:cs typeface="Arial" panose="020B0604020202020204" pitchFamily="34" charset="0"/>
                              </a:rPr>
                              <m:t>2</m:t>
                            </m:r>
                          </m:sup>
                        </m:sSup>
                      </m:e>
                      <m:sub>
                        <m:r>
                          <a:rPr lang="en-CA" sz="1800" i="1">
                            <a:latin typeface="Cambria Math" panose="02040503050406030204" pitchFamily="18" charset="0"/>
                            <a:cs typeface="Arial" panose="020B0604020202020204" pitchFamily="34" charset="0"/>
                          </a:rPr>
                          <m:t>𝑡</m:t>
                        </m:r>
                        <m:r>
                          <a:rPr lang="en-CA" sz="1800" b="0" i="1" smtClean="0">
                            <a:latin typeface="Cambria Math" panose="02040503050406030204" pitchFamily="18" charset="0"/>
                            <a:cs typeface="Arial" panose="020B0604020202020204" pitchFamily="34" charset="0"/>
                          </a:rPr>
                          <m:t>−1</m:t>
                        </m:r>
                      </m:sub>
                    </m:sSub>
                    <m:r>
                      <a:rPr lang="en-CA" sz="1800" b="0" i="1" smtClean="0">
                        <a:latin typeface="Cambria Math" panose="02040503050406030204" pitchFamily="18" charset="0"/>
                        <a:cs typeface="Arial" panose="020B0604020202020204" pitchFamily="34" charset="0"/>
                      </a:rPr>
                      <m:t>+ …+</m:t>
                    </m:r>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𝛼</m:t>
                        </m:r>
                      </m:e>
                      <m:sub>
                        <m:r>
                          <a:rPr lang="en-CA" sz="1800" b="0" i="1" smtClean="0">
                            <a:latin typeface="Cambria Math" panose="02040503050406030204" pitchFamily="18" charset="0"/>
                            <a:ea typeface="Cambria Math" panose="02040503050406030204" pitchFamily="18" charset="0"/>
                            <a:cs typeface="Arial" panose="020B0604020202020204" pitchFamily="34" charset="0"/>
                          </a:rPr>
                          <m:t>𝑞</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𝜖</m:t>
                            </m:r>
                          </m:e>
                          <m:sup>
                            <m:r>
                              <a:rPr lang="en-CA" sz="1800" i="1">
                                <a:latin typeface="Cambria Math" panose="02040503050406030204" pitchFamily="18" charset="0"/>
                                <a:cs typeface="Arial" panose="020B0604020202020204" pitchFamily="34" charset="0"/>
                              </a:rPr>
                              <m:t>2</m:t>
                            </m:r>
                          </m:sup>
                        </m:sSup>
                      </m:e>
                      <m:sub>
                        <m:r>
                          <a:rPr lang="en-CA" sz="1800" b="0" i="1" smtClean="0">
                            <a:latin typeface="Cambria Math" panose="02040503050406030204" pitchFamily="18" charset="0"/>
                            <a:cs typeface="Arial" panose="020B0604020202020204" pitchFamily="34" charset="0"/>
                          </a:rPr>
                          <m:t>𝑞</m:t>
                        </m:r>
                        <m:r>
                          <a:rPr lang="en-CA" sz="1800" i="1">
                            <a:latin typeface="Cambria Math" panose="02040503050406030204" pitchFamily="18" charset="0"/>
                            <a:cs typeface="Arial" panose="020B0604020202020204" pitchFamily="34" charset="0"/>
                          </a:rPr>
                          <m:t>−1</m:t>
                        </m:r>
                      </m:sub>
                    </m:sSub>
                    <m:r>
                      <a:rPr lang="en-CA" sz="1800" b="0" i="1" smtClean="0">
                        <a:latin typeface="Cambria Math" panose="02040503050406030204" pitchFamily="18" charset="0"/>
                        <a:cs typeface="Arial" panose="020B0604020202020204" pitchFamily="34" charset="0"/>
                      </a:rPr>
                      <m:t>+</m:t>
                    </m:r>
                  </m:oMath>
                </a14:m>
                <a:r>
                  <a:rPr lang="en-US" sz="1800" dirty="0">
                    <a:cs typeface="Arial" panose="020B0604020202020204" pitchFamily="34" charset="0"/>
                  </a:rPr>
                  <a:t> </a:t>
                </a:r>
                <a14:m>
                  <m:oMath xmlns:m="http://schemas.openxmlformats.org/officeDocument/2006/math">
                    <m:sSub>
                      <m:sSubPr>
                        <m:ctrlPr>
                          <a:rPr lang="en-US" sz="1800" i="1">
                            <a:latin typeface="Cambria Math" panose="02040503050406030204" pitchFamily="18" charset="0"/>
                            <a:cs typeface="Arial" panose="020B0604020202020204" pitchFamily="34" charset="0"/>
                          </a:rPr>
                        </m:ctrlPr>
                      </m:sSubPr>
                      <m:e>
                        <m:r>
                          <a:rPr lang="en-US" sz="1800" i="1" smtClean="0">
                            <a:latin typeface="Cambria Math" panose="02040503050406030204" pitchFamily="18" charset="0"/>
                            <a:ea typeface="Cambria Math" panose="02040503050406030204" pitchFamily="18" charset="0"/>
                            <a:cs typeface="Arial" panose="020B0604020202020204" pitchFamily="34" charset="0"/>
                          </a:rPr>
                          <m:t>𝛽</m:t>
                        </m:r>
                      </m:e>
                      <m:sub>
                        <m:r>
                          <a:rPr lang="en-CA" sz="1800" i="1">
                            <a:latin typeface="Cambria Math" panose="02040503050406030204" pitchFamily="18" charset="0"/>
                            <a:ea typeface="Cambria Math" panose="02040503050406030204" pitchFamily="18" charset="0"/>
                            <a:cs typeface="Arial" panose="020B0604020202020204" pitchFamily="34" charset="0"/>
                          </a:rPr>
                          <m:t>1</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𝜎</m:t>
                            </m:r>
                          </m:e>
                          <m:sup>
                            <m:r>
                              <a:rPr lang="en-CA" sz="1800" i="1">
                                <a:latin typeface="Cambria Math" panose="02040503050406030204" pitchFamily="18" charset="0"/>
                                <a:cs typeface="Arial" panose="020B0604020202020204" pitchFamily="34" charset="0"/>
                              </a:rPr>
                              <m:t>2</m:t>
                            </m:r>
                          </m:sup>
                        </m:sSup>
                      </m:e>
                      <m:sub>
                        <m:r>
                          <a:rPr lang="en-CA" sz="1800" i="1">
                            <a:latin typeface="Cambria Math" panose="02040503050406030204" pitchFamily="18" charset="0"/>
                            <a:cs typeface="Arial" panose="020B0604020202020204" pitchFamily="34" charset="0"/>
                          </a:rPr>
                          <m:t>𝑡</m:t>
                        </m:r>
                        <m:r>
                          <a:rPr lang="en-CA" sz="1800" i="1">
                            <a:latin typeface="Cambria Math" panose="02040503050406030204" pitchFamily="18" charset="0"/>
                            <a:cs typeface="Arial" panose="020B0604020202020204" pitchFamily="34" charset="0"/>
                          </a:rPr>
                          <m:t>−1</m:t>
                        </m:r>
                      </m:sub>
                    </m:sSub>
                    <m:r>
                      <a:rPr lang="en-CA" sz="1800" i="1">
                        <a:latin typeface="Cambria Math" panose="02040503050406030204" pitchFamily="18" charset="0"/>
                        <a:cs typeface="Arial" panose="020B0604020202020204" pitchFamily="34" charset="0"/>
                      </a:rPr>
                      <m:t>+ …+</m:t>
                    </m:r>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𝛽</m:t>
                        </m:r>
                      </m:e>
                      <m:sub>
                        <m:r>
                          <a:rPr lang="en-CA" sz="1800" b="0" i="1" smtClean="0">
                            <a:latin typeface="Cambria Math" panose="02040503050406030204" pitchFamily="18" charset="0"/>
                            <a:ea typeface="Cambria Math" panose="02040503050406030204" pitchFamily="18" charset="0"/>
                            <a:cs typeface="Arial" panose="020B0604020202020204" pitchFamily="34" charset="0"/>
                          </a:rPr>
                          <m:t>𝑝</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𝜎</m:t>
                            </m:r>
                          </m:e>
                          <m:sup>
                            <m:r>
                              <a:rPr lang="en-CA" sz="1800" i="1">
                                <a:latin typeface="Cambria Math" panose="02040503050406030204" pitchFamily="18" charset="0"/>
                                <a:cs typeface="Arial" panose="020B0604020202020204" pitchFamily="34" charset="0"/>
                              </a:rPr>
                              <m:t>2</m:t>
                            </m:r>
                          </m:sup>
                        </m:sSup>
                      </m:e>
                      <m:sub>
                        <m:r>
                          <a:rPr lang="en-CA" sz="1800" b="0" i="1" smtClean="0">
                            <a:latin typeface="Cambria Math" panose="02040503050406030204" pitchFamily="18" charset="0"/>
                            <a:cs typeface="Arial" panose="020B0604020202020204" pitchFamily="34" charset="0"/>
                          </a:rPr>
                          <m:t>𝑝</m:t>
                        </m:r>
                        <m:r>
                          <a:rPr lang="en-CA" sz="1800" i="1">
                            <a:latin typeface="Cambria Math" panose="02040503050406030204" pitchFamily="18" charset="0"/>
                            <a:cs typeface="Arial" panose="020B0604020202020204" pitchFamily="34" charset="0"/>
                          </a:rPr>
                          <m:t>−1</m:t>
                        </m:r>
                      </m:sub>
                    </m:sSub>
                  </m:oMath>
                </a14:m>
                <a:endParaRPr lang="en-US" sz="1800" dirty="0">
                  <a:latin typeface="Arial" panose="020B0604020202020204" pitchFamily="34" charset="0"/>
                  <a:cs typeface="Arial" panose="020B0604020202020204" pitchFamily="34" charset="0"/>
                </a:endParaRPr>
              </a:p>
              <a:p>
                <a:pPr marL="457200" lvl="1" indent="0" algn="just">
                  <a:buNone/>
                </a:pPr>
                <a:endParaRPr lang="en-CA" sz="1200" b="1" dirty="0">
                  <a:latin typeface="Arial" panose="020B0604020202020204" pitchFamily="34" charset="0"/>
                  <a:cs typeface="Arial" panose="020B0604020202020204" pitchFamily="34" charset="0"/>
                </a:endParaRPr>
              </a:p>
              <a:p>
                <a:pPr marL="457200" lvl="1" indent="0">
                  <a:buNone/>
                </a:pP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𝜎</m:t>
                            </m:r>
                          </m:e>
                          <m:sup>
                            <m:r>
                              <a:rPr lang="en-CA" sz="1800" i="1">
                                <a:latin typeface="Cambria Math" panose="02040503050406030204" pitchFamily="18" charset="0"/>
                                <a:cs typeface="Arial" panose="020B0604020202020204" pitchFamily="34" charset="0"/>
                              </a:rPr>
                              <m:t>2</m:t>
                            </m:r>
                          </m:sup>
                        </m:sSup>
                      </m:e>
                      <m:sub>
                        <m:r>
                          <a:rPr lang="en-CA" sz="1800" i="1">
                            <a:latin typeface="Cambria Math" panose="02040503050406030204" pitchFamily="18" charset="0"/>
                            <a:cs typeface="Arial" panose="020B0604020202020204" pitchFamily="34" charset="0"/>
                          </a:rPr>
                          <m:t>𝑡</m:t>
                        </m:r>
                      </m:sub>
                    </m:sSub>
                    <m:r>
                      <a:rPr lang="en-CA" sz="1800" b="0" i="1" smtClean="0">
                        <a:latin typeface="Cambria Math" panose="02040503050406030204" pitchFamily="18" charset="0"/>
                        <a:cs typeface="Arial" panose="020B0604020202020204" pitchFamily="34" charset="0"/>
                      </a:rPr>
                      <m:t>=</m:t>
                    </m:r>
                  </m:oMath>
                </a14:m>
                <a:r>
                  <a:rPr lang="el-GR" sz="1800" dirty="0">
                    <a:ea typeface="Cambria Math" panose="02040503050406030204" pitchFamily="18" charset="0"/>
                    <a:cs typeface="Arial" panose="020B0604020202020204" pitchFamily="34" charset="0"/>
                  </a:rPr>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cs typeface="Arial" panose="020B0604020202020204" pitchFamily="34" charset="0"/>
                      </a:rPr>
                      <m:t>ω</m:t>
                    </m:r>
                    <m:r>
                      <a:rPr lang="en-CA" sz="1800">
                        <a:latin typeface="Cambria Math" panose="02040503050406030204" pitchFamily="18" charset="0"/>
                        <a:cs typeface="Arial" panose="020B0604020202020204" pitchFamily="34" charset="0"/>
                      </a:rPr>
                      <m:t>+</m:t>
                    </m:r>
                    <m:nary>
                      <m:naryPr>
                        <m:chr m:val="∑"/>
                        <m:ctrlPr>
                          <a:rPr lang="en-CA" sz="1800" i="1" smtClean="0">
                            <a:latin typeface="Cambria Math" panose="02040503050406030204" pitchFamily="18" charset="0"/>
                            <a:cs typeface="Arial" panose="020B0604020202020204" pitchFamily="34" charset="0"/>
                          </a:rPr>
                        </m:ctrlPr>
                      </m:naryPr>
                      <m:sub>
                        <m:r>
                          <a:rPr lang="en-CA" sz="1800" i="1" smtClean="0">
                            <a:latin typeface="Cambria Math" panose="02040503050406030204" pitchFamily="18" charset="0"/>
                            <a:cs typeface="Arial" panose="020B0604020202020204" pitchFamily="34" charset="0"/>
                          </a:rPr>
                          <m:t>𝑖</m:t>
                        </m:r>
                        <m:r>
                          <a:rPr lang="en-CA" sz="1800" i="1" smtClean="0">
                            <a:latin typeface="Cambria Math" panose="02040503050406030204" pitchFamily="18" charset="0"/>
                            <a:cs typeface="Arial" panose="020B0604020202020204" pitchFamily="34" charset="0"/>
                          </a:rPr>
                          <m:t>=1</m:t>
                        </m:r>
                      </m:sub>
                      <m:sup>
                        <m:r>
                          <a:rPr lang="en-CA" sz="1800" b="0" i="1" smtClean="0">
                            <a:latin typeface="Cambria Math" panose="02040503050406030204" pitchFamily="18" charset="0"/>
                            <a:cs typeface="Arial" panose="020B0604020202020204" pitchFamily="34" charset="0"/>
                          </a:rPr>
                          <m:t>𝑞</m:t>
                        </m:r>
                      </m:sup>
                      <m:e>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𝛼</m:t>
                            </m:r>
                          </m:e>
                          <m:sub>
                            <m:r>
                              <a:rPr lang="en-CA" sz="1800" b="0" i="1" smtClean="0">
                                <a:latin typeface="Cambria Math" panose="02040503050406030204" pitchFamily="18" charset="0"/>
                                <a:ea typeface="Cambria Math" panose="02040503050406030204" pitchFamily="18" charset="0"/>
                                <a:cs typeface="Arial" panose="020B0604020202020204" pitchFamily="34" charset="0"/>
                              </a:rPr>
                              <m:t>𝑖</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𝜖</m:t>
                                </m:r>
                              </m:e>
                              <m:sup>
                                <m:r>
                                  <a:rPr lang="en-CA" sz="1800" i="1">
                                    <a:latin typeface="Cambria Math" panose="02040503050406030204" pitchFamily="18" charset="0"/>
                                    <a:cs typeface="Arial" panose="020B0604020202020204" pitchFamily="34" charset="0"/>
                                  </a:rPr>
                                  <m:t>2</m:t>
                                </m:r>
                              </m:sup>
                            </m:sSup>
                          </m:e>
                          <m:sub>
                            <m:r>
                              <a:rPr lang="en-CA" sz="1800" b="0" i="1" smtClean="0">
                                <a:latin typeface="Cambria Math" panose="02040503050406030204" pitchFamily="18" charset="0"/>
                                <a:cs typeface="Arial" panose="020B0604020202020204" pitchFamily="34" charset="0"/>
                              </a:rPr>
                              <m:t>𝑖</m:t>
                            </m:r>
                            <m:r>
                              <a:rPr lang="en-CA" sz="1800" i="1">
                                <a:latin typeface="Cambria Math" panose="02040503050406030204" pitchFamily="18" charset="0"/>
                                <a:cs typeface="Arial" panose="020B0604020202020204" pitchFamily="34" charset="0"/>
                              </a:rPr>
                              <m:t>−1</m:t>
                            </m:r>
                          </m:sub>
                        </m:sSub>
                      </m:e>
                    </m:nary>
                    <m:r>
                      <a:rPr lang="en-CA" sz="1800" b="0" i="1" smtClean="0">
                        <a:latin typeface="Cambria Math" panose="02040503050406030204" pitchFamily="18" charset="0"/>
                        <a:cs typeface="Arial" panose="020B0604020202020204" pitchFamily="34" charset="0"/>
                      </a:rPr>
                      <m:t>+</m:t>
                    </m:r>
                    <m:nary>
                      <m:naryPr>
                        <m:chr m:val="∑"/>
                        <m:ctrlPr>
                          <a:rPr lang="en-CA" sz="1800" i="1" smtClean="0">
                            <a:latin typeface="Cambria Math" panose="02040503050406030204" pitchFamily="18" charset="0"/>
                            <a:cs typeface="Arial" panose="020B0604020202020204" pitchFamily="34" charset="0"/>
                          </a:rPr>
                        </m:ctrlPr>
                      </m:naryPr>
                      <m:sub>
                        <m:r>
                          <a:rPr lang="en-CA" sz="1800" i="1">
                            <a:latin typeface="Cambria Math" panose="02040503050406030204" pitchFamily="18" charset="0"/>
                            <a:cs typeface="Arial" panose="020B0604020202020204" pitchFamily="34" charset="0"/>
                          </a:rPr>
                          <m:t>𝑖</m:t>
                        </m:r>
                        <m:r>
                          <a:rPr lang="en-CA" sz="1800" i="1">
                            <a:latin typeface="Cambria Math" panose="02040503050406030204" pitchFamily="18" charset="0"/>
                            <a:cs typeface="Arial" panose="020B0604020202020204" pitchFamily="34" charset="0"/>
                          </a:rPr>
                          <m:t>=1</m:t>
                        </m:r>
                      </m:sub>
                      <m:sup>
                        <m:r>
                          <a:rPr lang="en-CA" sz="1800" b="0" i="1" smtClean="0">
                            <a:latin typeface="Cambria Math" panose="02040503050406030204" pitchFamily="18" charset="0"/>
                            <a:cs typeface="Arial" panose="020B0604020202020204" pitchFamily="34" charset="0"/>
                          </a:rPr>
                          <m:t>𝑝</m:t>
                        </m:r>
                      </m:sup>
                      <m:e>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ea typeface="Cambria Math" panose="02040503050406030204" pitchFamily="18" charset="0"/>
                                <a:cs typeface="Arial" panose="020B0604020202020204" pitchFamily="34" charset="0"/>
                              </a:rPr>
                              <m:t>𝛽</m:t>
                            </m:r>
                          </m:e>
                          <m:sub>
                            <m:r>
                              <a:rPr lang="en-CA" sz="1800" b="0" i="1" smtClean="0">
                                <a:latin typeface="Cambria Math" panose="02040503050406030204" pitchFamily="18" charset="0"/>
                                <a:ea typeface="Cambria Math" panose="02040503050406030204" pitchFamily="18" charset="0"/>
                                <a:cs typeface="Arial" panose="020B0604020202020204" pitchFamily="34" charset="0"/>
                              </a:rPr>
                              <m:t>𝑖</m:t>
                            </m:r>
                          </m:sub>
                        </m:sSub>
                        <m:sSub>
                          <m:sSubPr>
                            <m:ctrlPr>
                              <a:rPr lang="en-US" sz="1800" i="1">
                                <a:latin typeface="Cambria Math" panose="02040503050406030204" pitchFamily="18" charset="0"/>
                                <a:cs typeface="Arial" panose="020B0604020202020204" pitchFamily="34" charset="0"/>
                              </a:rPr>
                            </m:ctrlPr>
                          </m:sSubPr>
                          <m:e>
                            <m:sSup>
                              <m:sSupPr>
                                <m:ctrlPr>
                                  <a:rPr lang="en-US" sz="1800" i="1">
                                    <a:latin typeface="Cambria Math" panose="02040503050406030204" pitchFamily="18" charset="0"/>
                                    <a:cs typeface="Arial" panose="020B0604020202020204" pitchFamily="34" charset="0"/>
                                  </a:rPr>
                                </m:ctrlPr>
                              </m:sSupPr>
                              <m:e>
                                <m:r>
                                  <a:rPr lang="en-US" sz="1800" i="1">
                                    <a:latin typeface="Cambria Math" panose="02040503050406030204" pitchFamily="18" charset="0"/>
                                    <a:ea typeface="Cambria Math" panose="02040503050406030204" pitchFamily="18" charset="0"/>
                                    <a:cs typeface="Arial" panose="020B0604020202020204" pitchFamily="34" charset="0"/>
                                  </a:rPr>
                                  <m:t>𝜎</m:t>
                                </m:r>
                              </m:e>
                              <m:sup>
                                <m:r>
                                  <a:rPr lang="en-CA" sz="1800" i="1">
                                    <a:latin typeface="Cambria Math" panose="02040503050406030204" pitchFamily="18" charset="0"/>
                                    <a:cs typeface="Arial" panose="020B0604020202020204" pitchFamily="34" charset="0"/>
                                  </a:rPr>
                                  <m:t>2</m:t>
                                </m:r>
                              </m:sup>
                            </m:sSup>
                          </m:e>
                          <m:sub>
                            <m:r>
                              <a:rPr lang="en-CA" sz="1800" b="0" i="1" smtClean="0">
                                <a:latin typeface="Cambria Math" panose="02040503050406030204" pitchFamily="18" charset="0"/>
                                <a:cs typeface="Arial" panose="020B0604020202020204" pitchFamily="34" charset="0"/>
                              </a:rPr>
                              <m:t>𝑖</m:t>
                            </m:r>
                            <m:r>
                              <a:rPr lang="en-CA" sz="1800" i="1">
                                <a:latin typeface="Cambria Math" panose="02040503050406030204" pitchFamily="18" charset="0"/>
                                <a:cs typeface="Arial" panose="020B0604020202020204" pitchFamily="34" charset="0"/>
                              </a:rPr>
                              <m:t>−1</m:t>
                            </m:r>
                          </m:sub>
                        </m:sSub>
                      </m:e>
                    </m:nary>
                  </m:oMath>
                </a14:m>
                <a:endParaRPr lang="en-CA" sz="1800" dirty="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p:txBody>
          </p:sp>
        </mc:Choice>
        <mc:Fallback xmlns="">
          <p:sp>
            <p:nvSpPr>
              <p:cNvPr id="16" name="Content Placeholder 5">
                <a:extLst>
                  <a:ext uri="{FF2B5EF4-FFF2-40B4-BE49-F238E27FC236}">
                    <a16:creationId xmlns:a16="http://schemas.microsoft.com/office/drawing/2014/main" id="{6E707B53-657F-5C9F-9F28-F04F0E2EC310}"/>
                  </a:ext>
                </a:extLst>
              </p:cNvPr>
              <p:cNvSpPr txBox="1">
                <a:spLocks noRot="1" noChangeAspect="1" noMove="1" noResize="1" noEditPoints="1" noAdjustHandles="1" noChangeArrowheads="1" noChangeShapeType="1" noTextEdit="1"/>
              </p:cNvSpPr>
              <p:nvPr/>
            </p:nvSpPr>
            <p:spPr>
              <a:xfrm>
                <a:off x="1207303" y="873336"/>
                <a:ext cx="8515903" cy="5276851"/>
              </a:xfrm>
              <a:prstGeom prst="rect">
                <a:avLst/>
              </a:prstGeom>
              <a:blipFill>
                <a:blip r:embed="rId4"/>
                <a:stretch>
                  <a:fillRect l="-429" t="-1039" r="-429"/>
                </a:stretch>
              </a:blipFill>
            </p:spPr>
            <p:txBody>
              <a:bodyPr/>
              <a:lstStyle/>
              <a:p>
                <a:r>
                  <a:rPr lang="en-CA">
                    <a:noFill/>
                  </a:rPr>
                  <a:t> </a:t>
                </a:r>
              </a:p>
            </p:txBody>
          </p:sp>
        </mc:Fallback>
      </mc:AlternateContent>
      <p:pic>
        <p:nvPicPr>
          <p:cNvPr id="2" name="Picture 1">
            <a:extLst>
              <a:ext uri="{FF2B5EF4-FFF2-40B4-BE49-F238E27FC236}">
                <a16:creationId xmlns:a16="http://schemas.microsoft.com/office/drawing/2014/main" id="{EE9DBCCB-2537-C9A1-EB17-B3E5FB246E32}"/>
              </a:ext>
            </a:extLst>
          </p:cNvPr>
          <p:cNvPicPr>
            <a:picLocks noChangeAspect="1"/>
          </p:cNvPicPr>
          <p:nvPr/>
        </p:nvPicPr>
        <p:blipFill>
          <a:blip r:embed="rId5"/>
          <a:stretch>
            <a:fillRect/>
          </a:stretch>
        </p:blipFill>
        <p:spPr>
          <a:xfrm>
            <a:off x="5657283" y="3624260"/>
            <a:ext cx="4045040" cy="2567807"/>
          </a:xfrm>
          <a:prstGeom prst="rect">
            <a:avLst/>
          </a:prstGeom>
        </p:spPr>
      </p:pic>
      <p:sp>
        <p:nvSpPr>
          <p:cNvPr id="6" name="TextBox 5">
            <a:extLst>
              <a:ext uri="{FF2B5EF4-FFF2-40B4-BE49-F238E27FC236}">
                <a16:creationId xmlns:a16="http://schemas.microsoft.com/office/drawing/2014/main" id="{1045C518-558D-7612-38E3-12BACDEA9790}"/>
              </a:ext>
            </a:extLst>
          </p:cNvPr>
          <p:cNvSpPr txBox="1"/>
          <p:nvPr/>
        </p:nvSpPr>
        <p:spPr>
          <a:xfrm>
            <a:off x="4392184" y="6328721"/>
            <a:ext cx="6453669"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Variance Predicted by ARCH(2) model vs GARCH(1,2) model on a dataset</a:t>
            </a:r>
          </a:p>
        </p:txBody>
      </p:sp>
      <p:sp>
        <p:nvSpPr>
          <p:cNvPr id="17" name="TextBox 16">
            <a:extLst>
              <a:ext uri="{FF2B5EF4-FFF2-40B4-BE49-F238E27FC236}">
                <a16:creationId xmlns:a16="http://schemas.microsoft.com/office/drawing/2014/main" id="{853EA974-F294-5162-FB89-56ADC2BB6C97}"/>
              </a:ext>
            </a:extLst>
          </p:cNvPr>
          <p:cNvSpPr txBox="1"/>
          <p:nvPr/>
        </p:nvSpPr>
        <p:spPr>
          <a:xfrm>
            <a:off x="1688199" y="3901261"/>
            <a:ext cx="3691934" cy="738664"/>
          </a:xfrm>
          <a:prstGeom prst="rect">
            <a:avLst/>
          </a:prstGeom>
          <a:noFill/>
        </p:spPr>
        <p:txBody>
          <a:bodyPr wrap="square">
            <a:spAutoFit/>
          </a:bodyPr>
          <a:lstStyle/>
          <a:p>
            <a:pPr algn="just"/>
            <a:r>
              <a:rPr lang="en-AU" sz="1400" b="1" i="1" dirty="0"/>
              <a:t>q</a:t>
            </a:r>
            <a:r>
              <a:rPr lang="en-AU" sz="1400" dirty="0"/>
              <a:t> is number of lag squared residual errors</a:t>
            </a:r>
          </a:p>
          <a:p>
            <a:pPr algn="just"/>
            <a:r>
              <a:rPr lang="en-AU" sz="1400" b="1" i="1" dirty="0"/>
              <a:t>p</a:t>
            </a:r>
            <a:r>
              <a:rPr lang="en-AU" sz="1400" dirty="0"/>
              <a:t> is the order of auto-regression for error variance</a:t>
            </a:r>
          </a:p>
        </p:txBody>
      </p:sp>
      <p:sp>
        <p:nvSpPr>
          <p:cNvPr id="5" name="Rectangle 4">
            <a:extLst>
              <a:ext uri="{FF2B5EF4-FFF2-40B4-BE49-F238E27FC236}">
                <a16:creationId xmlns:a16="http://schemas.microsoft.com/office/drawing/2014/main" id="{625313C5-F442-284B-6393-C7A9CB256489}"/>
              </a:ext>
            </a:extLst>
          </p:cNvPr>
          <p:cNvSpPr/>
          <p:nvPr/>
        </p:nvSpPr>
        <p:spPr>
          <a:xfrm>
            <a:off x="2781300" y="2771775"/>
            <a:ext cx="2428875" cy="421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105F0F4-56FB-F0F6-2299-9E16A899C484}"/>
              </a:ext>
            </a:extLst>
          </p:cNvPr>
          <p:cNvSpPr/>
          <p:nvPr/>
        </p:nvSpPr>
        <p:spPr>
          <a:xfrm>
            <a:off x="5395365" y="2771775"/>
            <a:ext cx="2428875" cy="4216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D5FCA906-47B5-ADCD-B79B-71ADB28C1B5D}"/>
              </a:ext>
            </a:extLst>
          </p:cNvPr>
          <p:cNvSpPr txBox="1"/>
          <p:nvPr/>
        </p:nvSpPr>
        <p:spPr>
          <a:xfrm>
            <a:off x="3457678" y="2523398"/>
            <a:ext cx="1313937" cy="276999"/>
          </a:xfrm>
          <a:prstGeom prst="rect">
            <a:avLst/>
          </a:prstGeom>
          <a:noFill/>
        </p:spPr>
        <p:txBody>
          <a:bodyPr wrap="square" rtlCol="0">
            <a:spAutoFit/>
          </a:bodyPr>
          <a:lstStyle/>
          <a:p>
            <a:r>
              <a:rPr lang="en-CA" sz="1200" dirty="0">
                <a:solidFill>
                  <a:srgbClr val="C00000"/>
                </a:solidFill>
                <a:latin typeface="Arial" panose="020B0604020202020204" pitchFamily="34" charset="0"/>
                <a:cs typeface="Arial" panose="020B0604020202020204" pitchFamily="34" charset="0"/>
              </a:rPr>
              <a:t>ARCH Terms</a:t>
            </a:r>
          </a:p>
        </p:txBody>
      </p:sp>
      <p:sp>
        <p:nvSpPr>
          <p:cNvPr id="19" name="TextBox 18">
            <a:extLst>
              <a:ext uri="{FF2B5EF4-FFF2-40B4-BE49-F238E27FC236}">
                <a16:creationId xmlns:a16="http://schemas.microsoft.com/office/drawing/2014/main" id="{84AE9C64-BB82-10C0-169D-4FC18461383C}"/>
              </a:ext>
            </a:extLst>
          </p:cNvPr>
          <p:cNvSpPr txBox="1"/>
          <p:nvPr/>
        </p:nvSpPr>
        <p:spPr>
          <a:xfrm>
            <a:off x="5945930" y="2513099"/>
            <a:ext cx="1313937" cy="276999"/>
          </a:xfrm>
          <a:prstGeom prst="rect">
            <a:avLst/>
          </a:prstGeom>
          <a:noFill/>
        </p:spPr>
        <p:txBody>
          <a:bodyPr wrap="square" rtlCol="0">
            <a:spAutoFit/>
          </a:bodyPr>
          <a:lstStyle/>
          <a:p>
            <a:r>
              <a:rPr lang="en-CA" sz="1200" dirty="0">
                <a:solidFill>
                  <a:srgbClr val="002060"/>
                </a:solidFill>
                <a:latin typeface="Arial" panose="020B0604020202020204" pitchFamily="34" charset="0"/>
                <a:cs typeface="Arial" panose="020B0604020202020204" pitchFamily="34" charset="0"/>
              </a:rPr>
              <a:t>GARCH Terms</a:t>
            </a:r>
          </a:p>
        </p:txBody>
      </p:sp>
      <p:sp>
        <p:nvSpPr>
          <p:cNvPr id="25" name="TextBox 24">
            <a:extLst>
              <a:ext uri="{FF2B5EF4-FFF2-40B4-BE49-F238E27FC236}">
                <a16:creationId xmlns:a16="http://schemas.microsoft.com/office/drawing/2014/main" id="{AC6C91AA-B310-4ED5-9B9D-1C1308723219}"/>
              </a:ext>
            </a:extLst>
          </p:cNvPr>
          <p:cNvSpPr txBox="1"/>
          <p:nvPr/>
        </p:nvSpPr>
        <p:spPr>
          <a:xfrm>
            <a:off x="877489" y="6416159"/>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22/22</a:t>
            </a:r>
          </a:p>
        </p:txBody>
      </p:sp>
    </p:spTree>
    <p:extLst>
      <p:ext uri="{BB962C8B-B14F-4D97-AF65-F5344CB8AC3E}">
        <p14:creationId xmlns:p14="http://schemas.microsoft.com/office/powerpoint/2010/main" val="13068378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3"/>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grpSp>
        <p:nvGrpSpPr>
          <p:cNvPr id="30" name="Group 29">
            <a:extLst>
              <a:ext uri="{FF2B5EF4-FFF2-40B4-BE49-F238E27FC236}">
                <a16:creationId xmlns:a16="http://schemas.microsoft.com/office/drawing/2014/main" id="{36A4D322-16B4-7172-9D86-0F5199CD2F97}"/>
              </a:ext>
            </a:extLst>
          </p:cNvPr>
          <p:cNvGrpSpPr/>
          <p:nvPr/>
        </p:nvGrpSpPr>
        <p:grpSpPr>
          <a:xfrm>
            <a:off x="213307" y="0"/>
            <a:ext cx="11447501" cy="6858000"/>
            <a:chOff x="213096" y="0"/>
            <a:chExt cx="11447501" cy="6858000"/>
          </a:xfrm>
        </p:grpSpPr>
        <p:sp>
          <p:nvSpPr>
            <p:cNvPr id="31" name="Rectangle 30">
              <a:extLst>
                <a:ext uri="{FF2B5EF4-FFF2-40B4-BE49-F238E27FC236}">
                  <a16:creationId xmlns:a16="http://schemas.microsoft.com/office/drawing/2014/main" id="{A7AF78AB-B255-9CCE-717F-DA058466CBE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25">
              <a:extLst>
                <a:ext uri="{FF2B5EF4-FFF2-40B4-BE49-F238E27FC236}">
                  <a16:creationId xmlns:a16="http://schemas.microsoft.com/office/drawing/2014/main" id="{897CBAAA-F0B9-411E-0C17-0932579F7C5C}"/>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0583263E-3314-E557-FBD9-C3BA7CA62A80}"/>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34" name="Picture 33">
              <a:extLst>
                <a:ext uri="{FF2B5EF4-FFF2-40B4-BE49-F238E27FC236}">
                  <a16:creationId xmlns:a16="http://schemas.microsoft.com/office/drawing/2014/main" id="{0B4E5021-B154-C4DD-6101-B19F61FB04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
        <p:nvSpPr>
          <p:cNvPr id="55" name="TextBox 54"/>
          <p:cNvSpPr txBox="1"/>
          <p:nvPr/>
        </p:nvSpPr>
        <p:spPr>
          <a:xfrm>
            <a:off x="2660526" y="6356745"/>
            <a:ext cx="1328425" cy="369332"/>
          </a:xfrm>
          <a:prstGeom prst="rect">
            <a:avLst/>
          </a:prstGeom>
          <a:noFill/>
        </p:spPr>
        <p:txBody>
          <a:bodyPr wrap="square" rtlCol="0">
            <a:spAutoFit/>
          </a:bodyPr>
          <a:lstStyle/>
          <a:p>
            <a:pPr algn="ctr"/>
            <a:r>
              <a:rPr lang="en-US" dirty="0">
                <a:solidFill>
                  <a:schemeClr val="tx1">
                    <a:lumMod val="75000"/>
                    <a:lumOff val="25000"/>
                  </a:schemeClr>
                </a:solidFill>
                <a:latin typeface="Tw Cen MT" panose="020B0602020104020603" pitchFamily="34" charset="0"/>
              </a:rPr>
              <a:t>5/12</a:t>
            </a:r>
          </a:p>
        </p:txBody>
      </p:sp>
      <p:grpSp>
        <p:nvGrpSpPr>
          <p:cNvPr id="8" name="Group 7">
            <a:extLst>
              <a:ext uri="{FF2B5EF4-FFF2-40B4-BE49-F238E27FC236}">
                <a16:creationId xmlns:a16="http://schemas.microsoft.com/office/drawing/2014/main" id="{1252C0DA-C70B-C724-CDCC-17E5BFA01A0D}"/>
              </a:ext>
            </a:extLst>
          </p:cNvPr>
          <p:cNvGrpSpPr/>
          <p:nvPr/>
        </p:nvGrpSpPr>
        <p:grpSpPr>
          <a:xfrm>
            <a:off x="1150727" y="16124"/>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105722" y="3359744"/>
              <a:ext cx="3118032"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317884" y="-2872"/>
            <a:ext cx="10711186" cy="6858000"/>
            <a:chOff x="-645516" y="0"/>
            <a:chExt cx="10711186" cy="6858000"/>
          </a:xfrm>
        </p:grpSpPr>
        <p:sp>
          <p:nvSpPr>
            <p:cNvPr id="13" name="Rectangle 12">
              <a:extLst>
                <a:ext uri="{FF2B5EF4-FFF2-40B4-BE49-F238E27FC236}">
                  <a16:creationId xmlns:a16="http://schemas.microsoft.com/office/drawing/2014/main" id="{31729C2A-112E-2E20-1A43-58553F1B15D4}"/>
                </a:ext>
              </a:extLst>
            </p:cNvPr>
            <p:cNvSpPr/>
            <p:nvPr/>
          </p:nvSpPr>
          <p:spPr>
            <a:xfrm>
              <a:off x="-645516" y="0"/>
              <a:ext cx="1071118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17" name="TextBox 16">
            <a:extLst>
              <a:ext uri="{FF2B5EF4-FFF2-40B4-BE49-F238E27FC236}">
                <a16:creationId xmlns:a16="http://schemas.microsoft.com/office/drawing/2014/main" id="{942DB3CD-BEA8-2C80-BA52-0B75251A522C}"/>
              </a:ext>
            </a:extLst>
          </p:cNvPr>
          <p:cNvSpPr txBox="1">
            <a:spLocks noChangeAspect="1"/>
          </p:cNvSpPr>
          <p:nvPr/>
        </p:nvSpPr>
        <p:spPr>
          <a:xfrm>
            <a:off x="959757" y="3121065"/>
            <a:ext cx="7920000" cy="830997"/>
          </a:xfrm>
          <a:prstGeom prst="rect">
            <a:avLst/>
          </a:prstGeom>
          <a:noFill/>
          <a:ln>
            <a:noFill/>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rPr>
              <a:t>Thank You For Your Attention!</a:t>
            </a:r>
          </a:p>
        </p:txBody>
      </p:sp>
      <p:sp>
        <p:nvSpPr>
          <p:cNvPr id="3" name="TextBox 2">
            <a:extLst>
              <a:ext uri="{FF2B5EF4-FFF2-40B4-BE49-F238E27FC236}">
                <a16:creationId xmlns:a16="http://schemas.microsoft.com/office/drawing/2014/main" id="{8492209B-4A0F-8B7F-11EE-E11B18B01244}"/>
              </a:ext>
            </a:extLst>
          </p:cNvPr>
          <p:cNvSpPr txBox="1"/>
          <p:nvPr/>
        </p:nvSpPr>
        <p:spPr>
          <a:xfrm>
            <a:off x="460456" y="657600"/>
            <a:ext cx="9185819" cy="1323439"/>
          </a:xfrm>
          <a:prstGeom prst="rect">
            <a:avLst/>
          </a:prstGeom>
          <a:noFill/>
        </p:spPr>
        <p:txBody>
          <a:bodyPr wrap="square">
            <a:spAutoFit/>
          </a:bodyPr>
          <a:lstStyle/>
          <a:p>
            <a:pPr marL="0" lvl="0" indent="0" algn="just" rtl="0">
              <a:spcBef>
                <a:spcPts val="600"/>
              </a:spcBef>
              <a:spcAft>
                <a:spcPts val="0"/>
              </a:spcAft>
              <a:buNone/>
            </a:pPr>
            <a:r>
              <a:rPr lang="en-US" sz="1400" b="1" dirty="0">
                <a:latin typeface="Arial" panose="020B0604020202020204" pitchFamily="34" charset="0"/>
                <a:ea typeface="Quattrocento Sans"/>
                <a:cs typeface="Arial" panose="020B0604020202020204" pitchFamily="34" charset="0"/>
                <a:sym typeface="Quattrocento Sans"/>
              </a:rPr>
              <a:t>References:</a:t>
            </a:r>
          </a:p>
          <a:p>
            <a:pPr marL="0" lvl="0" indent="0" algn="just" rtl="0">
              <a:spcBef>
                <a:spcPts val="600"/>
              </a:spcBef>
              <a:spcAft>
                <a:spcPts val="0"/>
              </a:spcAft>
              <a:buNone/>
            </a:pPr>
            <a:r>
              <a:rPr lang="en-US" sz="1400" dirty="0">
                <a:latin typeface="Arial" panose="020B0604020202020204" pitchFamily="34" charset="0"/>
                <a:ea typeface="Quattrocento Sans"/>
                <a:cs typeface="Arial" panose="020B0604020202020204" pitchFamily="34" charset="0"/>
                <a:sym typeface="Quattrocento Sans"/>
              </a:rPr>
              <a:t>[1] "Time Series Analysis in Python – A Comprehensive Guide with Examples," Machine Learning Plus, [Online]. Available: </a:t>
            </a:r>
            <a:r>
              <a:rPr lang="en-US" sz="1400" u="sng" dirty="0">
                <a:latin typeface="Arial" panose="020B0604020202020204" pitchFamily="34" charset="0"/>
                <a:ea typeface="Quattrocento Sans"/>
                <a:cs typeface="Arial" panose="020B0604020202020204" pitchFamily="34" charset="0"/>
                <a:sym typeface="Quattrocento Sans"/>
                <a:hlinkClick r:id="rId4">
                  <a:extLst>
                    <a:ext uri="{A12FA001-AC4F-418D-AE19-62706E023703}">
                      <ahyp:hlinkClr xmlns:ahyp="http://schemas.microsoft.com/office/drawing/2018/hyperlinkcolor" val="tx"/>
                    </a:ext>
                  </a:extLst>
                </a:hlinkClick>
              </a:rPr>
              <a:t>https://www.machinelearningplus.com/time-series/time-series-analysis-python/</a:t>
            </a:r>
            <a:r>
              <a:rPr lang="en-US" sz="1400" dirty="0">
                <a:latin typeface="Arial" panose="020B0604020202020204" pitchFamily="34" charset="0"/>
                <a:ea typeface="Quattrocento Sans"/>
                <a:cs typeface="Arial" panose="020B0604020202020204" pitchFamily="34" charset="0"/>
                <a:sym typeface="Quattrocento Sans"/>
              </a:rPr>
              <a:t>.</a:t>
            </a:r>
          </a:p>
          <a:p>
            <a:pPr marL="0" lvl="0" indent="0" algn="just" rtl="0">
              <a:spcBef>
                <a:spcPts val="600"/>
              </a:spcBef>
              <a:spcAft>
                <a:spcPts val="0"/>
              </a:spcAft>
              <a:buNone/>
            </a:pPr>
            <a:r>
              <a:rPr lang="en-US" sz="1400" dirty="0">
                <a:latin typeface="Arial" panose="020B0604020202020204" pitchFamily="34" charset="0"/>
                <a:ea typeface="Quattrocento Sans"/>
                <a:cs typeface="Arial" panose="020B0604020202020204" pitchFamily="34" charset="0"/>
                <a:sym typeface="Quattrocento Sans"/>
              </a:rPr>
              <a:t>[2] "ARIMA Model – Complete Guide to Time Series Forecasting in Python," Machine Learning Plus, [Online]. Available: https://www.machinelearningplus.com/time-series/arima-model-time-series-forecasting-python/.</a:t>
            </a:r>
          </a:p>
        </p:txBody>
      </p:sp>
    </p:spTree>
    <p:extLst>
      <p:ext uri="{BB962C8B-B14F-4D97-AF65-F5344CB8AC3E}">
        <p14:creationId xmlns:p14="http://schemas.microsoft.com/office/powerpoint/2010/main" val="27047522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3"/>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5" name="TextBox 54"/>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1/22</a:t>
            </a: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Time Series Data</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82B7BCD-83EE-0777-04F1-CFA0F4086DAB}"/>
              </a:ext>
            </a:extLst>
          </p:cNvPr>
          <p:cNvSpPr txBox="1"/>
          <p:nvPr/>
        </p:nvSpPr>
        <p:spPr>
          <a:xfrm>
            <a:off x="5222944" y="1383033"/>
            <a:ext cx="5161280" cy="461665"/>
          </a:xfrm>
          <a:prstGeom prst="rect">
            <a:avLst/>
          </a:prstGeom>
          <a:noFill/>
        </p:spPr>
        <p:txBody>
          <a:bodyPr wrap="square" rtlCol="0">
            <a:spAutoFit/>
          </a:bodyPr>
          <a:lstStyle/>
          <a:p>
            <a:r>
              <a:rPr lang="en-CA" sz="2400" b="1" dirty="0">
                <a:latin typeface="Arial" panose="020B0604020202020204" pitchFamily="34" charset="0"/>
                <a:cs typeface="Arial" panose="020B0604020202020204" pitchFamily="34" charset="0"/>
              </a:rPr>
              <a:t>What is “Time Series Data?”</a:t>
            </a:r>
          </a:p>
        </p:txBody>
      </p:sp>
      <p:pic>
        <p:nvPicPr>
          <p:cNvPr id="20" name="Picture 19">
            <a:extLst>
              <a:ext uri="{FF2B5EF4-FFF2-40B4-BE49-F238E27FC236}">
                <a16:creationId xmlns:a16="http://schemas.microsoft.com/office/drawing/2014/main" id="{2632BD03-0D86-DA93-7ACE-95633C6FB5B5}"/>
              </a:ext>
            </a:extLst>
          </p:cNvPr>
          <p:cNvPicPr>
            <a:picLocks noChangeAspect="1"/>
          </p:cNvPicPr>
          <p:nvPr/>
        </p:nvPicPr>
        <p:blipFill rotWithShape="1">
          <a:blip r:embed="rId4"/>
          <a:srcRect l="23494" r="23023"/>
          <a:stretch/>
        </p:blipFill>
        <p:spPr>
          <a:xfrm>
            <a:off x="4703512" y="1260154"/>
            <a:ext cx="458275" cy="707422"/>
          </a:xfrm>
          <a:prstGeom prst="rect">
            <a:avLst/>
          </a:prstGeom>
        </p:spPr>
      </p:pic>
      <p:sp>
        <p:nvSpPr>
          <p:cNvPr id="33" name="TextBox 32">
            <a:extLst>
              <a:ext uri="{FF2B5EF4-FFF2-40B4-BE49-F238E27FC236}">
                <a16:creationId xmlns:a16="http://schemas.microsoft.com/office/drawing/2014/main" id="{FF4B0D00-B767-1DDF-7977-371AEF1E5DB8}"/>
              </a:ext>
            </a:extLst>
          </p:cNvPr>
          <p:cNvSpPr txBox="1"/>
          <p:nvPr/>
        </p:nvSpPr>
        <p:spPr>
          <a:xfrm>
            <a:off x="3556871" y="2183944"/>
            <a:ext cx="7214694"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Data recorded </a:t>
            </a:r>
            <a:r>
              <a:rPr lang="en-US" b="1" i="1" dirty="0">
                <a:latin typeface="Arial" panose="020B0604020202020204" pitchFamily="34" charset="0"/>
                <a:cs typeface="Arial" panose="020B0604020202020204" pitchFamily="34" charset="0"/>
              </a:rPr>
              <a:t>over time</a:t>
            </a:r>
            <a:r>
              <a:rPr lang="en-US" dirty="0">
                <a:latin typeface="Arial" panose="020B0604020202020204" pitchFamily="34" charset="0"/>
                <a:cs typeface="Arial" panose="020B0604020202020204" pitchFamily="34" charset="0"/>
              </a:rPr>
              <a:t>, typically at regular time intervals (e.g., hourly, monthly, daily, etc.)</a:t>
            </a:r>
            <a:endParaRPr lang="en-CA"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0210988D-2636-AB6B-F066-B2E1CD88FC57}"/>
              </a:ext>
            </a:extLst>
          </p:cNvPr>
          <p:cNvGrpSpPr/>
          <p:nvPr/>
        </p:nvGrpSpPr>
        <p:grpSpPr>
          <a:xfrm>
            <a:off x="4330786" y="2912761"/>
            <a:ext cx="5774577" cy="3131326"/>
            <a:chOff x="4330786" y="2912761"/>
            <a:chExt cx="5774577" cy="3131326"/>
          </a:xfrm>
        </p:grpSpPr>
        <p:sp>
          <p:nvSpPr>
            <p:cNvPr id="22" name="Rectangle 21">
              <a:extLst>
                <a:ext uri="{FF2B5EF4-FFF2-40B4-BE49-F238E27FC236}">
                  <a16:creationId xmlns:a16="http://schemas.microsoft.com/office/drawing/2014/main" id="{D758EC2D-4351-0381-AE92-F659E93F2193}"/>
                </a:ext>
              </a:extLst>
            </p:cNvPr>
            <p:cNvSpPr/>
            <p:nvPr/>
          </p:nvSpPr>
          <p:spPr>
            <a:xfrm>
              <a:off x="4330786" y="2912761"/>
              <a:ext cx="5774577" cy="3131326"/>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796DD6ED-06D1-7F71-D5E5-FF150DCE181E}"/>
                </a:ext>
              </a:extLst>
            </p:cNvPr>
            <p:cNvPicPr>
              <a:picLocks noChangeAspect="1"/>
            </p:cNvPicPr>
            <p:nvPr/>
          </p:nvPicPr>
          <p:blipFill>
            <a:blip r:embed="rId5"/>
            <a:stretch>
              <a:fillRect/>
            </a:stretch>
          </p:blipFill>
          <p:spPr>
            <a:xfrm>
              <a:off x="4555970" y="3108500"/>
              <a:ext cx="5117910" cy="2850482"/>
            </a:xfrm>
            <a:prstGeom prst="rect">
              <a:avLst/>
            </a:prstGeom>
          </p:spPr>
        </p:pic>
      </p:grpSp>
    </p:spTree>
    <p:extLst>
      <p:ext uri="{BB962C8B-B14F-4D97-AF65-F5344CB8AC3E}">
        <p14:creationId xmlns:p14="http://schemas.microsoft.com/office/powerpoint/2010/main" val="32414313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3"/>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9"/>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Types of Data</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Equals 23">
            <a:extLst>
              <a:ext uri="{FF2B5EF4-FFF2-40B4-BE49-F238E27FC236}">
                <a16:creationId xmlns:a16="http://schemas.microsoft.com/office/drawing/2014/main" id="{23BAE94C-4C60-1456-6D0E-912FFF3650C2}"/>
              </a:ext>
            </a:extLst>
          </p:cNvPr>
          <p:cNvSpPr/>
          <p:nvPr/>
        </p:nvSpPr>
        <p:spPr>
          <a:xfrm>
            <a:off x="8204853" y="2133817"/>
            <a:ext cx="425927" cy="474624"/>
          </a:xfrm>
          <a:prstGeom prst="mathEqual">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a:solidFill>
                <a:schemeClr val="tx1"/>
              </a:solidFill>
              <a:latin typeface="Arial" panose="020B0604020202020204" pitchFamily="34" charset="0"/>
              <a:cs typeface="Arial" panose="020B0604020202020204" pitchFamily="34" charset="0"/>
            </a:endParaRPr>
          </a:p>
        </p:txBody>
      </p:sp>
      <p:sp>
        <p:nvSpPr>
          <p:cNvPr id="25" name="Plus Sign 24">
            <a:extLst>
              <a:ext uri="{FF2B5EF4-FFF2-40B4-BE49-F238E27FC236}">
                <a16:creationId xmlns:a16="http://schemas.microsoft.com/office/drawing/2014/main" id="{A75BB750-D889-C303-E305-468EA19A76FA}"/>
              </a:ext>
            </a:extLst>
          </p:cNvPr>
          <p:cNvSpPr/>
          <p:nvPr/>
        </p:nvSpPr>
        <p:spPr>
          <a:xfrm>
            <a:off x="5457831" y="1313307"/>
            <a:ext cx="425927" cy="394739"/>
          </a:xfrm>
          <a:prstGeom prst="mathPlus">
            <a:avLst/>
          </a:prstGeom>
          <a:solidFill>
            <a:schemeClr val="tx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6" name="Table 26">
                <a:extLst>
                  <a:ext uri="{FF2B5EF4-FFF2-40B4-BE49-F238E27FC236}">
                    <a16:creationId xmlns:a16="http://schemas.microsoft.com/office/drawing/2014/main" id="{5CC83BB0-784B-CC69-93E7-7A390C145EA1}"/>
                  </a:ext>
                </a:extLst>
              </p:cNvPr>
              <p:cNvGraphicFramePr>
                <a:graphicFrameLocks noGrp="1"/>
              </p:cNvGraphicFramePr>
              <p:nvPr>
                <p:extLst>
                  <p:ext uri="{D42A27DB-BD31-4B8C-83A1-F6EECF244321}">
                    <p14:modId xmlns:p14="http://schemas.microsoft.com/office/powerpoint/2010/main" val="2569901960"/>
                  </p:ext>
                </p:extLst>
              </p:nvPr>
            </p:nvGraphicFramePr>
            <p:xfrm>
              <a:off x="2555044" y="836746"/>
              <a:ext cx="2866044" cy="1459356"/>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698902">
                      <a:extLst>
                        <a:ext uri="{9D8B030D-6E8A-4147-A177-3AD203B41FA5}">
                          <a16:colId xmlns:a16="http://schemas.microsoft.com/office/drawing/2014/main" val="1003598140"/>
                        </a:ext>
                      </a:extLst>
                    </a:gridCol>
                    <a:gridCol w="527222">
                      <a:extLst>
                        <a:ext uri="{9D8B030D-6E8A-4147-A177-3AD203B41FA5}">
                          <a16:colId xmlns:a16="http://schemas.microsoft.com/office/drawing/2014/main" val="1827538002"/>
                        </a:ext>
                      </a:extLst>
                    </a:gridCol>
                    <a:gridCol w="733167">
                      <a:extLst>
                        <a:ext uri="{9D8B030D-6E8A-4147-A177-3AD203B41FA5}">
                          <a16:colId xmlns:a16="http://schemas.microsoft.com/office/drawing/2014/main" val="1951425340"/>
                        </a:ext>
                      </a:extLst>
                    </a:gridCol>
                    <a:gridCol w="906753">
                      <a:extLst>
                        <a:ext uri="{9D8B030D-6E8A-4147-A177-3AD203B41FA5}">
                          <a16:colId xmlns:a16="http://schemas.microsoft.com/office/drawing/2014/main" val="3018154797"/>
                        </a:ext>
                      </a:extLst>
                    </a:gridCol>
                  </a:tblGrid>
                  <a:tr h="323385">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1">
                            <a:lumMod val="60000"/>
                            <a:lumOff val="40000"/>
                          </a:schemeClr>
                        </a:solidFill>
                      </a:tcPr>
                    </a:tc>
                    <a:extLst>
                      <a:ext uri="{0D108BD9-81ED-4DB2-BD59-A6C34878D82A}">
                        <a16:rowId xmlns:a16="http://schemas.microsoft.com/office/drawing/2014/main" val="3106564189"/>
                      </a:ext>
                    </a:extLst>
                  </a:tr>
                  <a:tr h="334052">
                    <a:tc>
                      <a:txBody>
                        <a:bodyPr/>
                        <a:lstStyle/>
                        <a:p>
                          <a:pPr algn="ctr"/>
                          <a:r>
                            <a:rPr lang="en-CA" sz="1200" dirty="0">
                              <a:latin typeface="Times New Roman" panose="02020603050405020304" pitchFamily="18" charset="0"/>
                              <a:cs typeface="Times New Roman" panose="02020603050405020304" pitchFamily="18" charset="0"/>
                            </a:rPr>
                            <a:t>UK</a:t>
                          </a: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456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7</m:t>
                                </m:r>
                                <m:r>
                                  <a:rPr lang="en-US" sz="1200" b="0" i="1" smtClean="0">
                                    <a:latin typeface="Cambria Math" panose="02040503050406030204" pitchFamily="18" charset="0"/>
                                  </a:rPr>
                                  <m:t>28,000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14746743"/>
                      </a:ext>
                    </a:extLst>
                  </a:tr>
                  <a:tr h="334052">
                    <a:tc>
                      <a:txBody>
                        <a:bodyPr/>
                        <a:lstStyle/>
                        <a:p>
                          <a:pPr algn="ctr"/>
                          <a:r>
                            <a:rPr lang="en-US" sz="1200" dirty="0">
                              <a:latin typeface="Times New Roman" panose="02020603050405020304" pitchFamily="18" charset="0"/>
                              <a:cs typeface="Times New Roman" panose="02020603050405020304" pitchFamily="18" charset="0"/>
                            </a:rPr>
                            <a:t>Canada</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356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6</m:t>
                                </m:r>
                                <m:r>
                                  <a:rPr lang="en-US" sz="1200" b="0" i="1" smtClean="0">
                                    <a:latin typeface="Cambria Math" panose="02040503050406030204" pitchFamily="18" charset="0"/>
                                  </a:rPr>
                                  <m:t>78,000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7572365"/>
                      </a:ext>
                    </a:extLst>
                  </a:tr>
                  <a:tr h="334052">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267</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6</m:t>
                                </m:r>
                                <m:r>
                                  <a:rPr lang="en-US" sz="1200" b="0" i="1" smtClean="0">
                                    <a:latin typeface="Cambria Math" panose="02040503050406030204" pitchFamily="18" charset="0"/>
                                  </a:rPr>
                                  <m:t>33,500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19179110"/>
                      </a:ext>
                    </a:extLst>
                  </a:tr>
                </a:tbl>
              </a:graphicData>
            </a:graphic>
          </p:graphicFrame>
        </mc:Choice>
        <mc:Fallback xmlns="">
          <p:graphicFrame>
            <p:nvGraphicFramePr>
              <p:cNvPr id="26" name="Table 26">
                <a:extLst>
                  <a:ext uri="{FF2B5EF4-FFF2-40B4-BE49-F238E27FC236}">
                    <a16:creationId xmlns:a16="http://schemas.microsoft.com/office/drawing/2014/main" id="{5CC83BB0-784B-CC69-93E7-7A390C145EA1}"/>
                  </a:ext>
                </a:extLst>
              </p:cNvPr>
              <p:cNvGraphicFramePr>
                <a:graphicFrameLocks noGrp="1"/>
              </p:cNvGraphicFramePr>
              <p:nvPr>
                <p:extLst>
                  <p:ext uri="{D42A27DB-BD31-4B8C-83A1-F6EECF244321}">
                    <p14:modId xmlns:p14="http://schemas.microsoft.com/office/powerpoint/2010/main" val="2569901960"/>
                  </p:ext>
                </p:extLst>
              </p:nvPr>
            </p:nvGraphicFramePr>
            <p:xfrm>
              <a:off x="2555044" y="836746"/>
              <a:ext cx="2866044" cy="1459356"/>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698902">
                      <a:extLst>
                        <a:ext uri="{9D8B030D-6E8A-4147-A177-3AD203B41FA5}">
                          <a16:colId xmlns:a16="http://schemas.microsoft.com/office/drawing/2014/main" val="1003598140"/>
                        </a:ext>
                      </a:extLst>
                    </a:gridCol>
                    <a:gridCol w="527222">
                      <a:extLst>
                        <a:ext uri="{9D8B030D-6E8A-4147-A177-3AD203B41FA5}">
                          <a16:colId xmlns:a16="http://schemas.microsoft.com/office/drawing/2014/main" val="1827538002"/>
                        </a:ext>
                      </a:extLst>
                    </a:gridCol>
                    <a:gridCol w="733167">
                      <a:extLst>
                        <a:ext uri="{9D8B030D-6E8A-4147-A177-3AD203B41FA5}">
                          <a16:colId xmlns:a16="http://schemas.microsoft.com/office/drawing/2014/main" val="1951425340"/>
                        </a:ext>
                      </a:extLst>
                    </a:gridCol>
                    <a:gridCol w="906753">
                      <a:extLst>
                        <a:ext uri="{9D8B030D-6E8A-4147-A177-3AD203B41FA5}">
                          <a16:colId xmlns:a16="http://schemas.microsoft.com/office/drawing/2014/main" val="3018154797"/>
                        </a:ext>
                      </a:extLst>
                    </a:gridCol>
                  </a:tblGrid>
                  <a:tr h="457200">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1">
                            <a:lumMod val="60000"/>
                            <a:lumOff val="4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1">
                            <a:lumMod val="60000"/>
                            <a:lumOff val="40000"/>
                          </a:schemeClr>
                        </a:solidFill>
                      </a:tcPr>
                    </a:tc>
                    <a:extLst>
                      <a:ext uri="{0D108BD9-81ED-4DB2-BD59-A6C34878D82A}">
                        <a16:rowId xmlns:a16="http://schemas.microsoft.com/office/drawing/2014/main" val="3106564189"/>
                      </a:ext>
                    </a:extLst>
                  </a:tr>
                  <a:tr h="334052">
                    <a:tc>
                      <a:txBody>
                        <a:bodyPr/>
                        <a:lstStyle/>
                        <a:p>
                          <a:pPr algn="ctr"/>
                          <a:r>
                            <a:rPr lang="en-CA" sz="1200" dirty="0">
                              <a:latin typeface="Times New Roman" panose="02020603050405020304" pitchFamily="18" charset="0"/>
                              <a:cs typeface="Times New Roman" panose="02020603050405020304" pitchFamily="18" charset="0"/>
                            </a:rPr>
                            <a:t>UK</a:t>
                          </a: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endParaRPr lang="en-US"/>
                        </a:p>
                      </a:txBody>
                      <a:tcPr anchor="ctr">
                        <a:blipFill>
                          <a:blip r:embed="rId4"/>
                          <a:stretch>
                            <a:fillRect l="-166942" t="-138182" r="-123967" b="-205455"/>
                          </a:stretch>
                        </a:blipFill>
                      </a:tcPr>
                    </a:tc>
                    <a:tc>
                      <a:txBody>
                        <a:bodyPr/>
                        <a:lstStyle/>
                        <a:p>
                          <a:endParaRPr lang="en-US"/>
                        </a:p>
                      </a:txBody>
                      <a:tcPr anchor="ctr">
                        <a:blipFill>
                          <a:blip r:embed="rId4"/>
                          <a:stretch>
                            <a:fillRect l="-216779" t="-138182" r="-671" b="-205455"/>
                          </a:stretch>
                        </a:blipFill>
                      </a:tcPr>
                    </a:tc>
                    <a:extLst>
                      <a:ext uri="{0D108BD9-81ED-4DB2-BD59-A6C34878D82A}">
                        <a16:rowId xmlns:a16="http://schemas.microsoft.com/office/drawing/2014/main" val="3214746743"/>
                      </a:ext>
                    </a:extLst>
                  </a:tr>
                  <a:tr h="334052">
                    <a:tc>
                      <a:txBody>
                        <a:bodyPr/>
                        <a:lstStyle/>
                        <a:p>
                          <a:pPr algn="ctr"/>
                          <a:r>
                            <a:rPr lang="en-US" sz="1200" dirty="0">
                              <a:latin typeface="Times New Roman" panose="02020603050405020304" pitchFamily="18" charset="0"/>
                              <a:cs typeface="Times New Roman" panose="02020603050405020304" pitchFamily="18" charset="0"/>
                            </a:rPr>
                            <a:t>Canada</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endParaRPr lang="en-US"/>
                        </a:p>
                      </a:txBody>
                      <a:tcPr anchor="ctr">
                        <a:blipFill>
                          <a:blip r:embed="rId4"/>
                          <a:stretch>
                            <a:fillRect l="-166942" t="-238182" r="-123967" b="-105455"/>
                          </a:stretch>
                        </a:blipFill>
                      </a:tcPr>
                    </a:tc>
                    <a:tc>
                      <a:txBody>
                        <a:bodyPr/>
                        <a:lstStyle/>
                        <a:p>
                          <a:endParaRPr lang="en-US"/>
                        </a:p>
                      </a:txBody>
                      <a:tcPr anchor="ctr">
                        <a:blipFill>
                          <a:blip r:embed="rId4"/>
                          <a:stretch>
                            <a:fillRect l="-216779" t="-238182" r="-671" b="-105455"/>
                          </a:stretch>
                        </a:blipFill>
                      </a:tcPr>
                    </a:tc>
                    <a:extLst>
                      <a:ext uri="{0D108BD9-81ED-4DB2-BD59-A6C34878D82A}">
                        <a16:rowId xmlns:a16="http://schemas.microsoft.com/office/drawing/2014/main" val="537572365"/>
                      </a:ext>
                    </a:extLst>
                  </a:tr>
                  <a:tr h="334052">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en-CA" sz="1200" dirty="0">
                              <a:latin typeface="Times New Roman" panose="02020603050405020304" pitchFamily="18" charset="0"/>
                              <a:cs typeface="Times New Roman" panose="02020603050405020304" pitchFamily="18" charset="0"/>
                            </a:rPr>
                            <a:t>2010</a:t>
                          </a:r>
                        </a:p>
                      </a:txBody>
                      <a:tcPr anchor="ctr"/>
                    </a:tc>
                    <a:tc>
                      <a:txBody>
                        <a:bodyPr/>
                        <a:lstStyle/>
                        <a:p>
                          <a:endParaRPr lang="en-US"/>
                        </a:p>
                      </a:txBody>
                      <a:tcPr anchor="ctr">
                        <a:blipFill>
                          <a:blip r:embed="rId4"/>
                          <a:stretch>
                            <a:fillRect l="-166942" t="-338182" r="-123967" b="-5455"/>
                          </a:stretch>
                        </a:blipFill>
                      </a:tcPr>
                    </a:tc>
                    <a:tc>
                      <a:txBody>
                        <a:bodyPr/>
                        <a:lstStyle/>
                        <a:p>
                          <a:endParaRPr lang="en-US"/>
                        </a:p>
                      </a:txBody>
                      <a:tcPr anchor="ctr">
                        <a:blipFill>
                          <a:blip r:embed="rId4"/>
                          <a:stretch>
                            <a:fillRect l="-216779" t="-338182" r="-671" b="-5455"/>
                          </a:stretch>
                        </a:blipFill>
                      </a:tcPr>
                    </a:tc>
                    <a:extLst>
                      <a:ext uri="{0D108BD9-81ED-4DB2-BD59-A6C34878D82A}">
                        <a16:rowId xmlns:a16="http://schemas.microsoft.com/office/drawing/2014/main" val="281917911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Table 26">
                <a:extLst>
                  <a:ext uri="{FF2B5EF4-FFF2-40B4-BE49-F238E27FC236}">
                    <a16:creationId xmlns:a16="http://schemas.microsoft.com/office/drawing/2014/main" id="{20AC8ECE-8780-F4D5-7543-FAE2091EDBC2}"/>
                  </a:ext>
                </a:extLst>
              </p:cNvPr>
              <p:cNvGraphicFramePr>
                <a:graphicFrameLocks noGrp="1"/>
              </p:cNvGraphicFramePr>
              <p:nvPr>
                <p:extLst>
                  <p:ext uri="{D42A27DB-BD31-4B8C-83A1-F6EECF244321}">
                    <p14:modId xmlns:p14="http://schemas.microsoft.com/office/powerpoint/2010/main" val="4277306356"/>
                  </p:ext>
                </p:extLst>
              </p:nvPr>
            </p:nvGraphicFramePr>
            <p:xfrm>
              <a:off x="5282252" y="1719121"/>
              <a:ext cx="2865600" cy="1538343"/>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731370">
                      <a:extLst>
                        <a:ext uri="{9D8B030D-6E8A-4147-A177-3AD203B41FA5}">
                          <a16:colId xmlns:a16="http://schemas.microsoft.com/office/drawing/2014/main" val="1003598140"/>
                        </a:ext>
                      </a:extLst>
                    </a:gridCol>
                    <a:gridCol w="543697">
                      <a:extLst>
                        <a:ext uri="{9D8B030D-6E8A-4147-A177-3AD203B41FA5}">
                          <a16:colId xmlns:a16="http://schemas.microsoft.com/office/drawing/2014/main" val="1827538002"/>
                        </a:ext>
                      </a:extLst>
                    </a:gridCol>
                    <a:gridCol w="634313">
                      <a:extLst>
                        <a:ext uri="{9D8B030D-6E8A-4147-A177-3AD203B41FA5}">
                          <a16:colId xmlns:a16="http://schemas.microsoft.com/office/drawing/2014/main" val="1951425340"/>
                        </a:ext>
                      </a:extLst>
                    </a:gridCol>
                    <a:gridCol w="956220">
                      <a:extLst>
                        <a:ext uri="{9D8B030D-6E8A-4147-A177-3AD203B41FA5}">
                          <a16:colId xmlns:a16="http://schemas.microsoft.com/office/drawing/2014/main" val="3018154797"/>
                        </a:ext>
                      </a:extLst>
                    </a:gridCol>
                  </a:tblGrid>
                  <a:tr h="353010">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2">
                            <a:lumMod val="40000"/>
                            <a:lumOff val="60000"/>
                          </a:schemeClr>
                        </a:solidFill>
                      </a:tcPr>
                    </a:tc>
                    <a:extLst>
                      <a:ext uri="{0D108BD9-81ED-4DB2-BD59-A6C34878D82A}">
                        <a16:rowId xmlns:a16="http://schemas.microsoft.com/office/drawing/2014/main" val="3106564189"/>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456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7</m:t>
                                </m:r>
                                <m:r>
                                  <a:rPr lang="en-US" sz="1200" b="0" i="1" smtClean="0">
                                    <a:latin typeface="Cambria Math" panose="02040503050406030204" pitchFamily="18" charset="0"/>
                                  </a:rPr>
                                  <m:t>28,000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14746743"/>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5556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3</m:t>
                                </m:r>
                                <m:r>
                                  <a:rPr lang="en-US" sz="1200" b="0" i="1" smtClean="0">
                                    <a:latin typeface="Cambria Math" panose="02040503050406030204" pitchFamily="18" charset="0"/>
                                  </a:rPr>
                                  <m:t>,889,200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7572365"/>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9567</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9</m:t>
                                </m:r>
                                <m:r>
                                  <a:rPr lang="en-US" sz="1200" b="0" i="1" smtClean="0">
                                    <a:latin typeface="Cambria Math" panose="02040503050406030204" pitchFamily="18" charset="0"/>
                                  </a:rPr>
                                  <m:t>,567,000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19179110"/>
                      </a:ext>
                    </a:extLst>
                  </a:tr>
                </a:tbl>
              </a:graphicData>
            </a:graphic>
          </p:graphicFrame>
        </mc:Choice>
        <mc:Fallback xmlns="">
          <p:graphicFrame>
            <p:nvGraphicFramePr>
              <p:cNvPr id="27" name="Table 26">
                <a:extLst>
                  <a:ext uri="{FF2B5EF4-FFF2-40B4-BE49-F238E27FC236}">
                    <a16:creationId xmlns:a16="http://schemas.microsoft.com/office/drawing/2014/main" id="{20AC8ECE-8780-F4D5-7543-FAE2091EDBC2}"/>
                  </a:ext>
                </a:extLst>
              </p:cNvPr>
              <p:cNvGraphicFramePr>
                <a:graphicFrameLocks noGrp="1"/>
              </p:cNvGraphicFramePr>
              <p:nvPr>
                <p:extLst>
                  <p:ext uri="{D42A27DB-BD31-4B8C-83A1-F6EECF244321}">
                    <p14:modId xmlns:p14="http://schemas.microsoft.com/office/powerpoint/2010/main" val="4277306356"/>
                  </p:ext>
                </p:extLst>
              </p:nvPr>
            </p:nvGraphicFramePr>
            <p:xfrm>
              <a:off x="5282252" y="1719121"/>
              <a:ext cx="2865600" cy="1538343"/>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731370">
                      <a:extLst>
                        <a:ext uri="{9D8B030D-6E8A-4147-A177-3AD203B41FA5}">
                          <a16:colId xmlns:a16="http://schemas.microsoft.com/office/drawing/2014/main" val="1003598140"/>
                        </a:ext>
                      </a:extLst>
                    </a:gridCol>
                    <a:gridCol w="543697">
                      <a:extLst>
                        <a:ext uri="{9D8B030D-6E8A-4147-A177-3AD203B41FA5}">
                          <a16:colId xmlns:a16="http://schemas.microsoft.com/office/drawing/2014/main" val="1827538002"/>
                        </a:ext>
                      </a:extLst>
                    </a:gridCol>
                    <a:gridCol w="634313">
                      <a:extLst>
                        <a:ext uri="{9D8B030D-6E8A-4147-A177-3AD203B41FA5}">
                          <a16:colId xmlns:a16="http://schemas.microsoft.com/office/drawing/2014/main" val="1951425340"/>
                        </a:ext>
                      </a:extLst>
                    </a:gridCol>
                    <a:gridCol w="956220">
                      <a:extLst>
                        <a:ext uri="{9D8B030D-6E8A-4147-A177-3AD203B41FA5}">
                          <a16:colId xmlns:a16="http://schemas.microsoft.com/office/drawing/2014/main" val="3018154797"/>
                        </a:ext>
                      </a:extLst>
                    </a:gridCol>
                  </a:tblGrid>
                  <a:tr h="457200">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2">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2">
                            <a:lumMod val="40000"/>
                            <a:lumOff val="60000"/>
                          </a:schemeClr>
                        </a:solidFill>
                      </a:tcPr>
                    </a:tc>
                    <a:extLst>
                      <a:ext uri="{0D108BD9-81ED-4DB2-BD59-A6C34878D82A}">
                        <a16:rowId xmlns:a16="http://schemas.microsoft.com/office/drawing/2014/main" val="3106564189"/>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5"/>
                          <a:stretch>
                            <a:fillRect l="-202885" t="-128814" r="-151923" b="-203390"/>
                          </a:stretch>
                        </a:blipFill>
                      </a:tcPr>
                    </a:tc>
                    <a:tc>
                      <a:txBody>
                        <a:bodyPr/>
                        <a:lstStyle/>
                        <a:p>
                          <a:endParaRPr lang="en-US"/>
                        </a:p>
                      </a:txBody>
                      <a:tcPr anchor="ctr">
                        <a:blipFill>
                          <a:blip r:embed="rId5"/>
                          <a:stretch>
                            <a:fillRect l="-200637" t="-128814" r="-637" b="-203390"/>
                          </a:stretch>
                        </a:blipFill>
                      </a:tcPr>
                    </a:tc>
                    <a:extLst>
                      <a:ext uri="{0D108BD9-81ED-4DB2-BD59-A6C34878D82A}">
                        <a16:rowId xmlns:a16="http://schemas.microsoft.com/office/drawing/2014/main" val="3214746743"/>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5"/>
                          <a:stretch>
                            <a:fillRect l="-202885" t="-225000" r="-151923" b="-100000"/>
                          </a:stretch>
                        </a:blipFill>
                      </a:tcPr>
                    </a:tc>
                    <a:tc>
                      <a:txBody>
                        <a:bodyPr/>
                        <a:lstStyle/>
                        <a:p>
                          <a:endParaRPr lang="en-US"/>
                        </a:p>
                      </a:txBody>
                      <a:tcPr anchor="ctr">
                        <a:blipFill>
                          <a:blip r:embed="rId5"/>
                          <a:stretch>
                            <a:fillRect l="-200637" t="-225000" r="-637" b="-100000"/>
                          </a:stretch>
                        </a:blipFill>
                      </a:tcPr>
                    </a:tc>
                    <a:extLst>
                      <a:ext uri="{0D108BD9-81ED-4DB2-BD59-A6C34878D82A}">
                        <a16:rowId xmlns:a16="http://schemas.microsoft.com/office/drawing/2014/main" val="537572365"/>
                      </a:ext>
                    </a:extLst>
                  </a:tr>
                  <a:tr h="360381">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5"/>
                          <a:stretch>
                            <a:fillRect l="-202885" t="-330508" r="-151923" b="-1695"/>
                          </a:stretch>
                        </a:blipFill>
                      </a:tcPr>
                    </a:tc>
                    <a:tc>
                      <a:txBody>
                        <a:bodyPr/>
                        <a:lstStyle/>
                        <a:p>
                          <a:endParaRPr lang="en-US"/>
                        </a:p>
                      </a:txBody>
                      <a:tcPr anchor="ctr">
                        <a:blipFill>
                          <a:blip r:embed="rId5"/>
                          <a:stretch>
                            <a:fillRect l="-200637" t="-330508" r="-637" b="-1695"/>
                          </a:stretch>
                        </a:blipFill>
                      </a:tcPr>
                    </a:tc>
                    <a:extLst>
                      <a:ext uri="{0D108BD9-81ED-4DB2-BD59-A6C34878D82A}">
                        <a16:rowId xmlns:a16="http://schemas.microsoft.com/office/drawing/2014/main" val="281917911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CCA358A5-5659-D826-73AB-A20AA0D233E6}"/>
                  </a:ext>
                </a:extLst>
              </p:cNvPr>
              <p:cNvGraphicFramePr>
                <a:graphicFrameLocks noGrp="1"/>
              </p:cNvGraphicFramePr>
              <p:nvPr>
                <p:extLst>
                  <p:ext uri="{D42A27DB-BD31-4B8C-83A1-F6EECF244321}">
                    <p14:modId xmlns:p14="http://schemas.microsoft.com/office/powerpoint/2010/main" val="1028454662"/>
                  </p:ext>
                </p:extLst>
              </p:nvPr>
            </p:nvGraphicFramePr>
            <p:xfrm>
              <a:off x="7996261" y="2644101"/>
              <a:ext cx="2962100" cy="4079007"/>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735847">
                      <a:extLst>
                        <a:ext uri="{9D8B030D-6E8A-4147-A177-3AD203B41FA5}">
                          <a16:colId xmlns:a16="http://schemas.microsoft.com/office/drawing/2014/main" val="1003598140"/>
                        </a:ext>
                      </a:extLst>
                    </a:gridCol>
                    <a:gridCol w="518984">
                      <a:extLst>
                        <a:ext uri="{9D8B030D-6E8A-4147-A177-3AD203B41FA5}">
                          <a16:colId xmlns:a16="http://schemas.microsoft.com/office/drawing/2014/main" val="1827538002"/>
                        </a:ext>
                      </a:extLst>
                    </a:gridCol>
                    <a:gridCol w="708454">
                      <a:extLst>
                        <a:ext uri="{9D8B030D-6E8A-4147-A177-3AD203B41FA5}">
                          <a16:colId xmlns:a16="http://schemas.microsoft.com/office/drawing/2014/main" val="1951425340"/>
                        </a:ext>
                      </a:extLst>
                    </a:gridCol>
                    <a:gridCol w="998815">
                      <a:extLst>
                        <a:ext uri="{9D8B030D-6E8A-4147-A177-3AD203B41FA5}">
                          <a16:colId xmlns:a16="http://schemas.microsoft.com/office/drawing/2014/main" val="3018154797"/>
                        </a:ext>
                      </a:extLst>
                    </a:gridCol>
                  </a:tblGrid>
                  <a:tr h="402423">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6">
                            <a:lumMod val="40000"/>
                            <a:lumOff val="60000"/>
                          </a:schemeClr>
                        </a:solidFill>
                      </a:tcPr>
                    </a:tc>
                    <a:extLst>
                      <a:ext uri="{0D108BD9-81ED-4DB2-BD59-A6C34878D82A}">
                        <a16:rowId xmlns:a16="http://schemas.microsoft.com/office/drawing/2014/main" val="3106564189"/>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456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7</m:t>
                                </m:r>
                                <m:r>
                                  <a:rPr lang="en-US" sz="1200" b="0" i="1" smtClean="0">
                                    <a:latin typeface="Cambria Math" panose="02040503050406030204" pitchFamily="18" charset="0"/>
                                  </a:rPr>
                                  <m:t>28,000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14746743"/>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5556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3</m:t>
                                </m:r>
                                <m:r>
                                  <a:rPr lang="en-US" sz="1200" b="0" i="1" smtClean="0">
                                    <a:latin typeface="Cambria Math" panose="02040503050406030204" pitchFamily="18" charset="0"/>
                                  </a:rPr>
                                  <m:t>,889,200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7572365"/>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9567</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9</m:t>
                                </m:r>
                                <m:r>
                                  <a:rPr lang="en-US" sz="1200" b="0" i="1" smtClean="0">
                                    <a:latin typeface="Cambria Math" panose="02040503050406030204" pitchFamily="18" charset="0"/>
                                  </a:rPr>
                                  <m:t>,567,000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19179110"/>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356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6</m:t>
                                </m:r>
                                <m:r>
                                  <a:rPr lang="en-US" sz="1200" b="0" i="1" smtClean="0">
                                    <a:latin typeface="Cambria Math" panose="02040503050406030204" pitchFamily="18" charset="0"/>
                                  </a:rPr>
                                  <m:t>78,000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64468907"/>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6</m:t>
                                </m:r>
                                <m:r>
                                  <a:rPr lang="en-US" sz="1200" b="0" i="1" smtClean="0">
                                    <a:latin typeface="Cambria Math" panose="02040503050406030204" pitchFamily="18" charset="0"/>
                                  </a:rPr>
                                  <m:t>045</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4</m:t>
                                </m:r>
                                <m:r>
                                  <a:rPr lang="en-US" sz="1200" b="0" i="1" smtClean="0">
                                    <a:latin typeface="Cambria Math" panose="02040503050406030204" pitchFamily="18" charset="0"/>
                                  </a:rPr>
                                  <m:t>,231,500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52800142"/>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1567</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1,567,000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31327811"/>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1</m:t>
                                </m:r>
                                <m:r>
                                  <a:rPr lang="en-US" sz="1200" b="0" i="1" smtClean="0">
                                    <a:latin typeface="Cambria Math" panose="02040503050406030204" pitchFamily="18" charset="0"/>
                                  </a:rPr>
                                  <m:t>267</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6</m:t>
                                </m:r>
                                <m:r>
                                  <a:rPr lang="en-US" sz="1200" b="0" i="1" smtClean="0">
                                    <a:latin typeface="Cambria Math" panose="02040503050406030204" pitchFamily="18" charset="0"/>
                                  </a:rPr>
                                  <m:t>33,500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16988633"/>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4</m:t>
                                </m:r>
                                <m:r>
                                  <a:rPr lang="en-US" sz="1200" b="0" i="1" smtClean="0">
                                    <a:latin typeface="Cambria Math" panose="02040503050406030204" pitchFamily="18" charset="0"/>
                                  </a:rPr>
                                  <m:t>879</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3</m:t>
                                </m:r>
                                <m:r>
                                  <a:rPr lang="en-US" sz="1200" b="0" i="1" smtClean="0">
                                    <a:latin typeface="Cambria Math" panose="02040503050406030204" pitchFamily="18" charset="0"/>
                                  </a:rPr>
                                  <m:t>,415,300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41562469"/>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8796</m:t>
                                </m:r>
                              </m:oMath>
                            </m:oMathPara>
                          </a14:m>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rPr>
                                  <m:t>8</m:t>
                                </m:r>
                                <m:r>
                                  <a:rPr lang="en-US" sz="1200" b="0" i="1" smtClean="0">
                                    <a:latin typeface="Cambria Math" panose="02040503050406030204" pitchFamily="18" charset="0"/>
                                  </a:rPr>
                                  <m:t>,796,000</m:t>
                                </m:r>
                              </m:oMath>
                            </m:oMathPara>
                          </a14:m>
                          <a:endParaRPr lang="en-CA"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94380006"/>
                      </a:ext>
                    </a:extLst>
                  </a:tr>
                </a:tbl>
              </a:graphicData>
            </a:graphic>
          </p:graphicFrame>
        </mc:Choice>
        <mc:Fallback xmlns="">
          <p:graphicFrame>
            <p:nvGraphicFramePr>
              <p:cNvPr id="28" name="Table 27">
                <a:extLst>
                  <a:ext uri="{FF2B5EF4-FFF2-40B4-BE49-F238E27FC236}">
                    <a16:creationId xmlns:a16="http://schemas.microsoft.com/office/drawing/2014/main" id="{CCA358A5-5659-D826-73AB-A20AA0D233E6}"/>
                  </a:ext>
                </a:extLst>
              </p:cNvPr>
              <p:cNvGraphicFramePr>
                <a:graphicFrameLocks noGrp="1"/>
              </p:cNvGraphicFramePr>
              <p:nvPr>
                <p:extLst>
                  <p:ext uri="{D42A27DB-BD31-4B8C-83A1-F6EECF244321}">
                    <p14:modId xmlns:p14="http://schemas.microsoft.com/office/powerpoint/2010/main" val="1028454662"/>
                  </p:ext>
                </p:extLst>
              </p:nvPr>
            </p:nvGraphicFramePr>
            <p:xfrm>
              <a:off x="7996261" y="2644101"/>
              <a:ext cx="2962100" cy="4079007"/>
            </p:xfrm>
            <a:graphic>
              <a:graphicData uri="http://schemas.openxmlformats.org/drawingml/2006/table">
                <a:tbl>
                  <a:tblPr firstRow="1" bandRow="1">
                    <a:effectLst>
                      <a:innerShdw blurRad="63500" dist="50800" dir="13500000">
                        <a:prstClr val="black">
                          <a:alpha val="50000"/>
                        </a:prstClr>
                      </a:innerShdw>
                    </a:effectLst>
                    <a:tableStyleId>{69012ECD-51FC-41F1-AA8D-1B2483CD663E}</a:tableStyleId>
                  </a:tblPr>
                  <a:tblGrid>
                    <a:gridCol w="735847">
                      <a:extLst>
                        <a:ext uri="{9D8B030D-6E8A-4147-A177-3AD203B41FA5}">
                          <a16:colId xmlns:a16="http://schemas.microsoft.com/office/drawing/2014/main" val="1003598140"/>
                        </a:ext>
                      </a:extLst>
                    </a:gridCol>
                    <a:gridCol w="518984">
                      <a:extLst>
                        <a:ext uri="{9D8B030D-6E8A-4147-A177-3AD203B41FA5}">
                          <a16:colId xmlns:a16="http://schemas.microsoft.com/office/drawing/2014/main" val="1827538002"/>
                        </a:ext>
                      </a:extLst>
                    </a:gridCol>
                    <a:gridCol w="708454">
                      <a:extLst>
                        <a:ext uri="{9D8B030D-6E8A-4147-A177-3AD203B41FA5}">
                          <a16:colId xmlns:a16="http://schemas.microsoft.com/office/drawing/2014/main" val="1951425340"/>
                        </a:ext>
                      </a:extLst>
                    </a:gridCol>
                    <a:gridCol w="998815">
                      <a:extLst>
                        <a:ext uri="{9D8B030D-6E8A-4147-A177-3AD203B41FA5}">
                          <a16:colId xmlns:a16="http://schemas.microsoft.com/office/drawing/2014/main" val="3018154797"/>
                        </a:ext>
                      </a:extLst>
                    </a:gridCol>
                  </a:tblGrid>
                  <a:tr h="457200">
                    <a:tc>
                      <a:txBody>
                        <a:bodyPr/>
                        <a:lstStyle/>
                        <a:p>
                          <a:pPr algn="ctr"/>
                          <a:r>
                            <a:rPr lang="en-US" sz="1200" i="1" dirty="0">
                              <a:latin typeface="Times New Roman" panose="02020603050405020304" pitchFamily="18" charset="0"/>
                              <a:cs typeface="Times New Roman" panose="02020603050405020304" pitchFamily="18" charset="0"/>
                            </a:rPr>
                            <a:t>C</a:t>
                          </a:r>
                          <a:r>
                            <a:rPr lang="en-CA" sz="1200" i="1" dirty="0" err="1">
                              <a:latin typeface="Times New Roman" panose="02020603050405020304" pitchFamily="18" charset="0"/>
                              <a:cs typeface="Times New Roman" panose="02020603050405020304" pitchFamily="18" charset="0"/>
                            </a:rPr>
                            <a:t>ountry</a:t>
                          </a:r>
                          <a:endParaRPr lang="en-CA" sz="1200" i="1" dirty="0">
                            <a:latin typeface="Times New Roman" panose="02020603050405020304" pitchFamily="18" charset="0"/>
                            <a:cs typeface="Times New Roman" panose="02020603050405020304" pitchFamily="18" charset="0"/>
                          </a:endParaRP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Time</a:t>
                          </a: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flights</a:t>
                          </a:r>
                        </a:p>
                      </a:txBody>
                      <a:tcPr anchor="ctr">
                        <a:solidFill>
                          <a:schemeClr val="accent6">
                            <a:lumMod val="40000"/>
                            <a:lumOff val="60000"/>
                          </a:schemeClr>
                        </a:solidFill>
                      </a:tcPr>
                    </a:tc>
                    <a:tc>
                      <a:txBody>
                        <a:bodyPr/>
                        <a:lstStyle/>
                        <a:p>
                          <a:pPr algn="ctr"/>
                          <a:r>
                            <a:rPr lang="en-CA" sz="1200" i="1" dirty="0">
                              <a:latin typeface="Times New Roman" panose="02020603050405020304" pitchFamily="18" charset="0"/>
                              <a:cs typeface="Times New Roman" panose="02020603050405020304" pitchFamily="18" charset="0"/>
                            </a:rPr>
                            <a:t># of passengers</a:t>
                          </a:r>
                        </a:p>
                      </a:txBody>
                      <a:tcPr anchor="ctr">
                        <a:solidFill>
                          <a:schemeClr val="accent6">
                            <a:lumMod val="40000"/>
                            <a:lumOff val="60000"/>
                          </a:schemeClr>
                        </a:solidFill>
                      </a:tcPr>
                    </a:tc>
                    <a:extLst>
                      <a:ext uri="{0D108BD9-81ED-4DB2-BD59-A6C34878D82A}">
                        <a16:rowId xmlns:a16="http://schemas.microsoft.com/office/drawing/2014/main" val="3106564189"/>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113636" r="-141026" b="-803030"/>
                          </a:stretch>
                        </a:blipFill>
                      </a:tcPr>
                    </a:tc>
                    <a:tc>
                      <a:txBody>
                        <a:bodyPr/>
                        <a:lstStyle/>
                        <a:p>
                          <a:endParaRPr lang="en-US"/>
                        </a:p>
                      </a:txBody>
                      <a:tcPr anchor="ctr">
                        <a:blipFill>
                          <a:blip r:embed="rId6"/>
                          <a:stretch>
                            <a:fillRect l="-196951" t="-113636" r="-610" b="-803030"/>
                          </a:stretch>
                        </a:blipFill>
                      </a:tcPr>
                    </a:tc>
                    <a:extLst>
                      <a:ext uri="{0D108BD9-81ED-4DB2-BD59-A6C34878D82A}">
                        <a16:rowId xmlns:a16="http://schemas.microsoft.com/office/drawing/2014/main" val="3214746743"/>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213636" r="-141026" b="-703030"/>
                          </a:stretch>
                        </a:blipFill>
                      </a:tcPr>
                    </a:tc>
                    <a:tc>
                      <a:txBody>
                        <a:bodyPr/>
                        <a:lstStyle/>
                        <a:p>
                          <a:endParaRPr lang="en-US"/>
                        </a:p>
                      </a:txBody>
                      <a:tcPr anchor="ctr">
                        <a:blipFill>
                          <a:blip r:embed="rId6"/>
                          <a:stretch>
                            <a:fillRect l="-196951" t="-213636" r="-610" b="-703030"/>
                          </a:stretch>
                        </a:blipFill>
                      </a:tcPr>
                    </a:tc>
                    <a:extLst>
                      <a:ext uri="{0D108BD9-81ED-4DB2-BD59-A6C34878D82A}">
                        <a16:rowId xmlns:a16="http://schemas.microsoft.com/office/drawing/2014/main" val="537572365"/>
                      </a:ext>
                    </a:extLst>
                  </a:tr>
                  <a:tr h="402423">
                    <a:tc>
                      <a:txBody>
                        <a:bodyPr/>
                        <a:lstStyle/>
                        <a:p>
                          <a:pPr algn="ctr"/>
                          <a:r>
                            <a:rPr lang="en-US" sz="1200" dirty="0">
                              <a:latin typeface="Times New Roman" panose="02020603050405020304" pitchFamily="18" charset="0"/>
                              <a:cs typeface="Times New Roman" panose="02020603050405020304" pitchFamily="18" charset="0"/>
                            </a:rPr>
                            <a:t>UK</a:t>
                          </a:r>
                          <a:endParaRPr lang="en-CA" sz="1200" dirty="0">
                            <a:latin typeface="Times New Roman" panose="02020603050405020304" pitchFamily="18" charset="0"/>
                            <a:cs typeface="Times New Roman" panose="02020603050405020304" pitchFamily="18" charset="0"/>
                          </a:endParaRP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313636" r="-141026" b="-603030"/>
                          </a:stretch>
                        </a:blipFill>
                      </a:tcPr>
                    </a:tc>
                    <a:tc>
                      <a:txBody>
                        <a:bodyPr/>
                        <a:lstStyle/>
                        <a:p>
                          <a:endParaRPr lang="en-US"/>
                        </a:p>
                      </a:txBody>
                      <a:tcPr anchor="ctr">
                        <a:blipFill>
                          <a:blip r:embed="rId6"/>
                          <a:stretch>
                            <a:fillRect l="-196951" t="-313636" r="-610" b="-603030"/>
                          </a:stretch>
                        </a:blipFill>
                      </a:tcPr>
                    </a:tc>
                    <a:extLst>
                      <a:ext uri="{0D108BD9-81ED-4DB2-BD59-A6C34878D82A}">
                        <a16:rowId xmlns:a16="http://schemas.microsoft.com/office/drawing/2014/main" val="2819179110"/>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413636" r="-141026" b="-503030"/>
                          </a:stretch>
                        </a:blipFill>
                      </a:tcPr>
                    </a:tc>
                    <a:tc>
                      <a:txBody>
                        <a:bodyPr/>
                        <a:lstStyle/>
                        <a:p>
                          <a:endParaRPr lang="en-US"/>
                        </a:p>
                      </a:txBody>
                      <a:tcPr anchor="ctr">
                        <a:blipFill>
                          <a:blip r:embed="rId6"/>
                          <a:stretch>
                            <a:fillRect l="-196951" t="-413636" r="-610" b="-503030"/>
                          </a:stretch>
                        </a:blipFill>
                      </a:tcPr>
                    </a:tc>
                    <a:extLst>
                      <a:ext uri="{0D108BD9-81ED-4DB2-BD59-A6C34878D82A}">
                        <a16:rowId xmlns:a16="http://schemas.microsoft.com/office/drawing/2014/main" val="1464468907"/>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505970" r="-141026" b="-395522"/>
                          </a:stretch>
                        </a:blipFill>
                      </a:tcPr>
                    </a:tc>
                    <a:tc>
                      <a:txBody>
                        <a:bodyPr/>
                        <a:lstStyle/>
                        <a:p>
                          <a:endParaRPr lang="en-US"/>
                        </a:p>
                      </a:txBody>
                      <a:tcPr anchor="ctr">
                        <a:blipFill>
                          <a:blip r:embed="rId6"/>
                          <a:stretch>
                            <a:fillRect l="-196951" t="-505970" r="-610" b="-395522"/>
                          </a:stretch>
                        </a:blipFill>
                      </a:tcPr>
                    </a:tc>
                    <a:extLst>
                      <a:ext uri="{0D108BD9-81ED-4DB2-BD59-A6C34878D82A}">
                        <a16:rowId xmlns:a16="http://schemas.microsoft.com/office/drawing/2014/main" val="652800142"/>
                      </a:ext>
                    </a:extLst>
                  </a:tr>
                  <a:tr h="402423">
                    <a:tc>
                      <a:txBody>
                        <a:bodyPr/>
                        <a:lstStyle/>
                        <a:p>
                          <a:pPr algn="ctr"/>
                          <a:r>
                            <a:rPr lang="en-CA" sz="1200" dirty="0">
                              <a:latin typeface="Times New Roman" panose="02020603050405020304" pitchFamily="18" charset="0"/>
                              <a:cs typeface="Times New Roman" panose="02020603050405020304" pitchFamily="18" charset="0"/>
                            </a:rPr>
                            <a:t>Canada</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615152" r="-141026" b="-301515"/>
                          </a:stretch>
                        </a:blipFill>
                      </a:tcPr>
                    </a:tc>
                    <a:tc>
                      <a:txBody>
                        <a:bodyPr/>
                        <a:lstStyle/>
                        <a:p>
                          <a:endParaRPr lang="en-US"/>
                        </a:p>
                      </a:txBody>
                      <a:tcPr anchor="ctr">
                        <a:blipFill>
                          <a:blip r:embed="rId6"/>
                          <a:stretch>
                            <a:fillRect l="-196951" t="-615152" r="-610" b="-301515"/>
                          </a:stretch>
                        </a:blipFill>
                      </a:tcPr>
                    </a:tc>
                    <a:extLst>
                      <a:ext uri="{0D108BD9-81ED-4DB2-BD59-A6C34878D82A}">
                        <a16:rowId xmlns:a16="http://schemas.microsoft.com/office/drawing/2014/main" val="1031327811"/>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715152" r="-141026" b="-201515"/>
                          </a:stretch>
                        </a:blipFill>
                      </a:tcPr>
                    </a:tc>
                    <a:tc>
                      <a:txBody>
                        <a:bodyPr/>
                        <a:lstStyle/>
                        <a:p>
                          <a:endParaRPr lang="en-US"/>
                        </a:p>
                      </a:txBody>
                      <a:tcPr anchor="ctr">
                        <a:blipFill>
                          <a:blip r:embed="rId6"/>
                          <a:stretch>
                            <a:fillRect l="-196951" t="-715152" r="-610" b="-201515"/>
                          </a:stretch>
                        </a:blipFill>
                      </a:tcPr>
                    </a:tc>
                    <a:extLst>
                      <a:ext uri="{0D108BD9-81ED-4DB2-BD59-A6C34878D82A}">
                        <a16:rowId xmlns:a16="http://schemas.microsoft.com/office/drawing/2014/main" val="816988633"/>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2015</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815152" r="-141026" b="-101515"/>
                          </a:stretch>
                        </a:blipFill>
                      </a:tcPr>
                    </a:tc>
                    <a:tc>
                      <a:txBody>
                        <a:bodyPr/>
                        <a:lstStyle/>
                        <a:p>
                          <a:endParaRPr lang="en-US"/>
                        </a:p>
                      </a:txBody>
                      <a:tcPr anchor="ctr">
                        <a:blipFill>
                          <a:blip r:embed="rId6"/>
                          <a:stretch>
                            <a:fillRect l="-196951" t="-815152" r="-610" b="-101515"/>
                          </a:stretch>
                        </a:blipFill>
                      </a:tcPr>
                    </a:tc>
                    <a:extLst>
                      <a:ext uri="{0D108BD9-81ED-4DB2-BD59-A6C34878D82A}">
                        <a16:rowId xmlns:a16="http://schemas.microsoft.com/office/drawing/2014/main" val="3141562469"/>
                      </a:ext>
                    </a:extLst>
                  </a:tr>
                  <a:tr h="402423">
                    <a:tc>
                      <a:txBody>
                        <a:bodyPr/>
                        <a:lstStyle/>
                        <a:p>
                          <a:pPr algn="ctr"/>
                          <a:r>
                            <a:rPr lang="en-CA" sz="1200" dirty="0">
                              <a:latin typeface="Times New Roman" panose="02020603050405020304" pitchFamily="18" charset="0"/>
                              <a:cs typeface="Times New Roman" panose="02020603050405020304" pitchFamily="18" charset="0"/>
                            </a:rPr>
                            <a:t>Japan</a:t>
                          </a:r>
                        </a:p>
                      </a:txBody>
                      <a:tcPr anchor="ctr"/>
                    </a:tc>
                    <a:tc>
                      <a:txBody>
                        <a:bodyPr/>
                        <a:lstStyle/>
                        <a:p>
                          <a:pPr algn="ctr"/>
                          <a:r>
                            <a:rPr lang="fa-IR" sz="1200" dirty="0">
                              <a:latin typeface="Times New Roman" panose="02020603050405020304" pitchFamily="18" charset="0"/>
                              <a:cs typeface="Times New Roman" panose="02020603050405020304" pitchFamily="18" charset="0"/>
                            </a:rPr>
                            <a:t>2020</a:t>
                          </a:r>
                          <a:endParaRPr lang="en-CA" sz="1200" dirty="0">
                            <a:latin typeface="Times New Roman" panose="02020603050405020304" pitchFamily="18" charset="0"/>
                            <a:cs typeface="Times New Roman" panose="02020603050405020304" pitchFamily="18" charset="0"/>
                          </a:endParaRPr>
                        </a:p>
                      </a:txBody>
                      <a:tcPr anchor="ctr"/>
                    </a:tc>
                    <a:tc>
                      <a:txBody>
                        <a:bodyPr/>
                        <a:lstStyle/>
                        <a:p>
                          <a:endParaRPr lang="en-US"/>
                        </a:p>
                      </a:txBody>
                      <a:tcPr anchor="ctr">
                        <a:blipFill>
                          <a:blip r:embed="rId6"/>
                          <a:stretch>
                            <a:fillRect l="-176068" t="-915152" r="-141026" b="-1515"/>
                          </a:stretch>
                        </a:blipFill>
                      </a:tcPr>
                    </a:tc>
                    <a:tc>
                      <a:txBody>
                        <a:bodyPr/>
                        <a:lstStyle/>
                        <a:p>
                          <a:endParaRPr lang="en-US"/>
                        </a:p>
                      </a:txBody>
                      <a:tcPr anchor="ctr">
                        <a:blipFill>
                          <a:blip r:embed="rId6"/>
                          <a:stretch>
                            <a:fillRect l="-196951" t="-915152" r="-610" b="-1515"/>
                          </a:stretch>
                        </a:blipFill>
                      </a:tcPr>
                    </a:tc>
                    <a:extLst>
                      <a:ext uri="{0D108BD9-81ED-4DB2-BD59-A6C34878D82A}">
                        <a16:rowId xmlns:a16="http://schemas.microsoft.com/office/drawing/2014/main" val="1594380006"/>
                      </a:ext>
                    </a:extLst>
                  </a:tr>
                </a:tbl>
              </a:graphicData>
            </a:graphic>
          </p:graphicFrame>
        </mc:Fallback>
      </mc:AlternateContent>
      <p:sp>
        <p:nvSpPr>
          <p:cNvPr id="29" name="Rectangle 28">
            <a:extLst>
              <a:ext uri="{FF2B5EF4-FFF2-40B4-BE49-F238E27FC236}">
                <a16:creationId xmlns:a16="http://schemas.microsoft.com/office/drawing/2014/main" id="{611CA101-AD06-8EFD-0715-5E2C42C09EDD}"/>
              </a:ext>
            </a:extLst>
          </p:cNvPr>
          <p:cNvSpPr/>
          <p:nvPr/>
        </p:nvSpPr>
        <p:spPr>
          <a:xfrm>
            <a:off x="2647645" y="2428319"/>
            <a:ext cx="2670854" cy="1477975"/>
          </a:xfrm>
          <a:prstGeom prst="rect">
            <a:avLst/>
          </a:prstGeom>
          <a:solidFill>
            <a:schemeClr val="accent1">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Cross-sectional Data</a:t>
            </a:r>
          </a:p>
          <a:p>
            <a:pPr algn="ctr"/>
            <a:r>
              <a:rPr lang="en-US" sz="1200" dirty="0">
                <a:solidFill>
                  <a:schemeClr val="tx1"/>
                </a:solidFill>
                <a:latin typeface="Arial" panose="020B0604020202020204" pitchFamily="34" charset="0"/>
                <a:cs typeface="Arial" panose="020B0604020202020204" pitchFamily="34" charset="0"/>
              </a:rPr>
              <a:t> </a:t>
            </a:r>
          </a:p>
          <a:p>
            <a:pPr algn="ctr"/>
            <a:r>
              <a:rPr lang="en-US" sz="1200" dirty="0">
                <a:solidFill>
                  <a:schemeClr val="tx1"/>
                </a:solidFill>
                <a:latin typeface="Arial" panose="020B0604020202020204" pitchFamily="34" charset="0"/>
                <a:cs typeface="Arial" panose="020B0604020202020204" pitchFamily="34" charset="0"/>
              </a:rPr>
              <a:t>Observations from multiple individuals at the same point in time or at different points in time (time does not play any significant role in the analysis).</a:t>
            </a:r>
          </a:p>
        </p:txBody>
      </p:sp>
      <p:sp>
        <p:nvSpPr>
          <p:cNvPr id="30" name="Rectangle 29">
            <a:extLst>
              <a:ext uri="{FF2B5EF4-FFF2-40B4-BE49-F238E27FC236}">
                <a16:creationId xmlns:a16="http://schemas.microsoft.com/office/drawing/2014/main" id="{14C36C43-B112-CE01-D56A-73EAF2894713}"/>
              </a:ext>
            </a:extLst>
          </p:cNvPr>
          <p:cNvSpPr/>
          <p:nvPr/>
        </p:nvSpPr>
        <p:spPr>
          <a:xfrm>
            <a:off x="5376538" y="3345788"/>
            <a:ext cx="2670854" cy="1394836"/>
          </a:xfrm>
          <a:prstGeom prst="rect">
            <a:avLst/>
          </a:prstGeom>
          <a:solidFill>
            <a:schemeClr val="accent2">
              <a:lumMod val="40000"/>
              <a:lumOff val="60000"/>
            </a:schemeClr>
          </a:solidFill>
          <a:ln>
            <a:solidFill>
              <a:schemeClr val="accent2">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7000"/>
              </a:lnSpc>
              <a:buSzPts val="1000"/>
              <a:buNone/>
              <a:tabLst>
                <a:tab pos="457200" algn="l"/>
              </a:tabLst>
            </a:pPr>
            <a:r>
              <a:rPr lang="en-AU"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Time series data</a:t>
            </a:r>
          </a:p>
          <a:p>
            <a:pPr marL="0" indent="0" algn="ctr">
              <a:lnSpc>
                <a:spcPct val="107000"/>
              </a:lnSpc>
              <a:buSzPts val="1000"/>
              <a:buNone/>
              <a:tabLst>
                <a:tab pos="457200" algn="l"/>
              </a:tabLst>
            </a:pPr>
            <a:r>
              <a:rPr lang="en-AU"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p>
          <a:p>
            <a:pPr marL="0" indent="0" algn="ctr">
              <a:lnSpc>
                <a:spcPct val="107000"/>
              </a:lnSpc>
              <a:buSzPts val="1000"/>
              <a:buNone/>
              <a:tabLst>
                <a:tab pos="457200" algn="l"/>
              </a:tabLst>
            </a:pPr>
            <a:r>
              <a:rPr lang="en-AU" sz="1200" dirty="0">
                <a:solidFill>
                  <a:schemeClr val="tx1"/>
                </a:solidFill>
                <a:latin typeface="Arial" panose="020B0604020202020204" pitchFamily="34" charset="0"/>
                <a:ea typeface="Calibri" panose="020F0502020204030204" pitchFamily="34" charset="0"/>
                <a:cs typeface="Arial" panose="020B0604020202020204" pitchFamily="34" charset="0"/>
              </a:rPr>
              <a:t>A sequence of data from a natural or social process (or a trial) observed over time. </a:t>
            </a:r>
          </a:p>
        </p:txBody>
      </p:sp>
      <p:sp>
        <p:nvSpPr>
          <p:cNvPr id="31" name="Rectangle 30">
            <a:extLst>
              <a:ext uri="{FF2B5EF4-FFF2-40B4-BE49-F238E27FC236}">
                <a16:creationId xmlns:a16="http://schemas.microsoft.com/office/drawing/2014/main" id="{322F4150-7822-A989-7430-ECA3EB7A7C1D}"/>
              </a:ext>
            </a:extLst>
          </p:cNvPr>
          <p:cNvSpPr/>
          <p:nvPr/>
        </p:nvSpPr>
        <p:spPr>
          <a:xfrm>
            <a:off x="5145837" y="5284097"/>
            <a:ext cx="2670854" cy="1394836"/>
          </a:xfrm>
          <a:prstGeom prst="rect">
            <a:avLst/>
          </a:prstGeom>
          <a:solidFill>
            <a:schemeClr val="accent6">
              <a:lumMod val="40000"/>
              <a:lumOff val="60000"/>
            </a:schemeClr>
          </a:solidFill>
          <a:ln>
            <a:solidFill>
              <a:schemeClr val="accent6">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07000"/>
              </a:lnSpc>
              <a:spcAft>
                <a:spcPts val="800"/>
              </a:spcAft>
              <a:buSzPts val="1000"/>
              <a:buNone/>
              <a:tabLst>
                <a:tab pos="457200" algn="l"/>
              </a:tabLst>
            </a:pPr>
            <a:r>
              <a:rPr lang="en-AU"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Panel data </a:t>
            </a:r>
          </a:p>
          <a:p>
            <a:pPr marL="0" indent="0" algn="ctr">
              <a:lnSpc>
                <a:spcPct val="107000"/>
              </a:lnSpc>
              <a:spcAft>
                <a:spcPts val="800"/>
              </a:spcAft>
              <a:buSzPts val="1000"/>
              <a:buNone/>
              <a:tabLst>
                <a:tab pos="457200" algn="l"/>
              </a:tabLst>
            </a:pPr>
            <a:r>
              <a:rPr lang="en-AU" sz="1200" dirty="0">
                <a:solidFill>
                  <a:schemeClr val="tx1"/>
                </a:solidFill>
                <a:latin typeface="Arial" panose="020B0604020202020204" pitchFamily="34" charset="0"/>
                <a:ea typeface="Times New Roman" panose="02020603050405020304" pitchFamily="18" charset="0"/>
                <a:cs typeface="Arial" panose="020B0604020202020204" pitchFamily="34" charset="0"/>
              </a:rPr>
              <a:t>Multiple entities over multiple points in time. A panel data also known as longitudinal data</a:t>
            </a:r>
            <a:r>
              <a:rPr lang="en-AU" sz="1200" b="1" dirty="0">
                <a:solidFill>
                  <a:schemeClr val="tx1"/>
                </a:solidFill>
                <a:latin typeface="Arial" panose="020B0604020202020204" pitchFamily="34" charset="0"/>
                <a:ea typeface="Times New Roman" panose="02020603050405020304" pitchFamily="18" charset="0"/>
                <a:cs typeface="Arial" panose="020B0604020202020204" pitchFamily="34" charset="0"/>
              </a:rPr>
              <a:t>.</a:t>
            </a:r>
            <a:endParaRPr lang="en-US" sz="1050" dirty="0">
              <a:solidFill>
                <a:schemeClr val="tx1"/>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FE6A2CD-3AF5-C017-A363-BA3B22F4D4BA}"/>
              </a:ext>
            </a:extLst>
          </p:cNvPr>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2/22</a:t>
            </a:r>
          </a:p>
        </p:txBody>
      </p:sp>
    </p:spTree>
    <p:extLst>
      <p:ext uri="{BB962C8B-B14F-4D97-AF65-F5344CB8AC3E}">
        <p14:creationId xmlns:p14="http://schemas.microsoft.com/office/powerpoint/2010/main" val="11993743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9" grpId="0" animBg="1"/>
      <p:bldP spid="29" grpId="1" animBg="1"/>
      <p:bldP spid="30" grpId="0" animBg="1"/>
      <p:bldP spid="30" grpId="1"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Basic Concepts of Time Series Analysis</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ontent Placeholder 5">
                <a:extLst>
                  <a:ext uri="{FF2B5EF4-FFF2-40B4-BE49-F238E27FC236}">
                    <a16:creationId xmlns:a16="http://schemas.microsoft.com/office/drawing/2014/main" id="{26609531-787C-13E8-9907-C1FE009AD47C}"/>
                  </a:ext>
                </a:extLst>
              </p:cNvPr>
              <p:cNvSpPr txBox="1">
                <a:spLocks/>
              </p:cNvSpPr>
              <p:nvPr/>
            </p:nvSpPr>
            <p:spPr>
              <a:xfrm>
                <a:off x="2614925" y="836742"/>
                <a:ext cx="4613123"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800" b="1" dirty="0">
                    <a:latin typeface="Arial" panose="020B0604020202020204" pitchFamily="34" charset="0"/>
                    <a:cs typeface="Arial" panose="020B0604020202020204" pitchFamily="34" charset="0"/>
                  </a:rPr>
                  <a:t>Autocorrelation</a:t>
                </a:r>
              </a:p>
              <a:p>
                <a:pPr marL="285750" indent="-285750" algn="just"/>
                <a:endParaRPr lang="en-US" sz="1800" b="1" dirty="0">
                  <a:latin typeface="Arial" panose="020B0604020202020204" pitchFamily="34" charset="0"/>
                  <a:cs typeface="Arial" panose="020B0604020202020204" pitchFamily="34" charset="0"/>
                </a:endParaRPr>
              </a:p>
              <a:p>
                <a:pPr marL="742950" lvl="1" indent="-285750" algn="just"/>
                <a:r>
                  <a:rPr lang="en-US" sz="1400" dirty="0">
                    <a:solidFill>
                      <a:schemeClr val="tx1"/>
                    </a:solidFill>
                    <a:latin typeface="Arial" panose="020B0604020202020204" pitchFamily="34" charset="0"/>
                    <a:cs typeface="Arial" panose="020B0604020202020204" pitchFamily="34" charset="0"/>
                  </a:rPr>
                  <a:t>Time series is linearly related to a previous version of itself.</a:t>
                </a:r>
              </a:p>
              <a:p>
                <a:pPr marL="742950" lvl="1" indent="-285750" algn="just"/>
                <a:r>
                  <a:rPr lang="en-US" sz="1400" dirty="0">
                    <a:solidFill>
                      <a:schemeClr val="tx1"/>
                    </a:solidFill>
                    <a:latin typeface="Arial" panose="020B0604020202020204" pitchFamily="34" charset="0"/>
                    <a:cs typeface="Arial" panose="020B0604020202020204" pitchFamily="34" charset="0"/>
                  </a:rPr>
                  <a:t>Univariate time series consists of single observations recorded sequentially over equal time increments. </a:t>
                </a:r>
              </a:p>
              <a:p>
                <a:pPr marL="742950" lvl="1" indent="-285750" algn="just"/>
                <a:r>
                  <a:rPr lang="en-US" sz="1400" dirty="0">
                    <a:solidFill>
                      <a:schemeClr val="tx1"/>
                    </a:solidFill>
                    <a:latin typeface="Arial" panose="020B0604020202020204" pitchFamily="34" charset="0"/>
                    <a:cs typeface="Arial" panose="020B0604020202020204" pitchFamily="34" charset="0"/>
                  </a:rPr>
                  <a:t>Autocorrelation measures the linear relationship between lagged values of a time series</a:t>
                </a:r>
              </a:p>
              <a:p>
                <a:pPr marL="742950" lvl="1" indent="-285750" algn="just"/>
                <a:r>
                  <a:rPr lang="en-US" sz="1400" dirty="0">
                    <a:solidFill>
                      <a:schemeClr val="tx1"/>
                    </a:solidFill>
                    <a:latin typeface="Arial" panose="020B0604020202020204" pitchFamily="34" charset="0"/>
                    <a:cs typeface="Arial" panose="020B0604020202020204" pitchFamily="34" charset="0"/>
                  </a:rPr>
                  <a:t>𝑎𝑢𝑡𝑜𝑐𝑜𝑟𝑟𝑒𝑙𝑎𝑡𝑖𝑜𝑛 (𝑥,𝑙𝑎𝑔) = 𝑐𝑜𝑟𝑟 (</a:t>
                </a:r>
                <a14:m>
                  <m:oMath xmlns:m="http://schemas.openxmlformats.org/officeDocument/2006/math">
                    <m:sSub>
                      <m:sSubPr>
                        <m:ctrlPr>
                          <a:rPr lang="en-US" sz="1400" i="1" dirty="0" smtClean="0">
                            <a:solidFill>
                              <a:schemeClr val="tx1"/>
                            </a:solidFill>
                            <a:latin typeface="Cambria Math" panose="02040503050406030204" pitchFamily="18" charset="0"/>
                            <a:cs typeface="Arial" panose="020B0604020202020204" pitchFamily="34" charset="0"/>
                          </a:rPr>
                        </m:ctrlPr>
                      </m:sSubPr>
                      <m:e>
                        <m:r>
                          <a:rPr lang="en-US" sz="1400" b="0" i="1" dirty="0" smtClean="0">
                            <a:solidFill>
                              <a:schemeClr val="tx1"/>
                            </a:solidFill>
                            <a:latin typeface="Cambria Math" panose="02040503050406030204" pitchFamily="18" charset="0"/>
                            <a:cs typeface="Arial" panose="020B0604020202020204" pitchFamily="34" charset="0"/>
                          </a:rPr>
                          <m:t>𝑥</m:t>
                        </m:r>
                      </m:e>
                      <m:sub>
                        <m:r>
                          <a:rPr lang="en-US" sz="1400" b="0" i="1" dirty="0" smtClean="0">
                            <a:solidFill>
                              <a:schemeClr val="tx1"/>
                            </a:solidFill>
                            <a:latin typeface="Cambria Math" panose="02040503050406030204" pitchFamily="18" charset="0"/>
                            <a:cs typeface="Arial" panose="020B0604020202020204" pitchFamily="34" charset="0"/>
                          </a:rPr>
                          <m:t>𝑡</m:t>
                        </m:r>
                      </m:sub>
                    </m:sSub>
                  </m:oMath>
                </a14:m>
                <a:r>
                  <a:rPr lang="en-US" sz="1400" dirty="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en-US" sz="1400" i="1" dirty="0" smtClean="0">
                            <a:solidFill>
                              <a:schemeClr val="tx1"/>
                            </a:solidFill>
                            <a:latin typeface="Cambria Math" panose="02040503050406030204" pitchFamily="18" charset="0"/>
                            <a:cs typeface="Arial" panose="020B0604020202020204" pitchFamily="34" charset="0"/>
                          </a:rPr>
                        </m:ctrlPr>
                      </m:sSubPr>
                      <m:e>
                        <m:r>
                          <a:rPr lang="en-US" sz="1400" b="0" i="1" dirty="0" smtClean="0">
                            <a:solidFill>
                              <a:schemeClr val="tx1"/>
                            </a:solidFill>
                            <a:latin typeface="Cambria Math" panose="02040503050406030204" pitchFamily="18" charset="0"/>
                            <a:cs typeface="Arial" panose="020B0604020202020204" pitchFamily="34" charset="0"/>
                          </a:rPr>
                          <m:t>𝑥</m:t>
                        </m:r>
                      </m:e>
                      <m:sub>
                        <m:r>
                          <a:rPr lang="en-US" sz="1400" i="1" dirty="0">
                            <a:solidFill>
                              <a:schemeClr val="tx1"/>
                            </a:solidFill>
                            <a:latin typeface="Cambria Math" panose="02040503050406030204" pitchFamily="18" charset="0"/>
                            <a:cs typeface="Arial" panose="020B0604020202020204" pitchFamily="34" charset="0"/>
                          </a:rPr>
                          <m:t>𝑡</m:t>
                        </m:r>
                        <m:r>
                          <a:rPr lang="en-US" sz="1400" i="1" dirty="0">
                            <a:solidFill>
                              <a:schemeClr val="tx1"/>
                            </a:solidFill>
                            <a:latin typeface="Cambria Math" panose="02040503050406030204" pitchFamily="18" charset="0"/>
                            <a:cs typeface="Arial" panose="020B0604020202020204" pitchFamily="34" charset="0"/>
                          </a:rPr>
                          <m:t>+</m:t>
                        </m:r>
                        <m:r>
                          <a:rPr lang="en-US" sz="1400" i="1" dirty="0">
                            <a:solidFill>
                              <a:schemeClr val="tx1"/>
                            </a:solidFill>
                            <a:latin typeface="Cambria Math" panose="02040503050406030204" pitchFamily="18" charset="0"/>
                            <a:cs typeface="Arial" panose="020B0604020202020204" pitchFamily="34" charset="0"/>
                          </a:rPr>
                          <m:t>𝑙𝑎𝑔</m:t>
                        </m:r>
                      </m:sub>
                    </m:sSub>
                    <m:r>
                      <a:rPr lang="en-US" sz="1400" i="1" dirty="0" smtClean="0">
                        <a:solidFill>
                          <a:schemeClr val="tx1"/>
                        </a:solidFill>
                        <a:latin typeface="Cambria Math" panose="02040503050406030204" pitchFamily="18" charset="0"/>
                        <a:cs typeface="Arial" panose="020B0604020202020204" pitchFamily="34" charset="0"/>
                      </a:rPr>
                      <m:t>)</m:t>
                    </m:r>
                  </m:oMath>
                </a14:m>
                <a:endParaRPr lang="en-US" sz="1400" dirty="0">
                  <a:solidFill>
                    <a:schemeClr val="tx1"/>
                  </a:solidFill>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Autocorrelation Function (ACF</a:t>
                </a:r>
                <a:r>
                  <a:rPr lang="en-US" sz="2000" b="1" dirty="0">
                    <a:latin typeface="Arial" panose="020B0604020202020204" pitchFamily="34" charset="0"/>
                    <a:cs typeface="Arial" panose="020B0604020202020204" pitchFamily="34" charset="0"/>
                  </a:rPr>
                  <a:t>)</a:t>
                </a:r>
              </a:p>
              <a:p>
                <a:pPr marL="457200" lvl="1" indent="0" algn="just">
                  <a:buNone/>
                </a:pPr>
                <a:endParaRPr lang="en-US" sz="1600" dirty="0">
                  <a:latin typeface="Arial" panose="020B0604020202020204" pitchFamily="34" charset="0"/>
                  <a:cs typeface="Arial" panose="020B0604020202020204" pitchFamily="34" charset="0"/>
                </a:endParaRPr>
              </a:p>
              <a:p>
                <a:pPr marL="742950" lvl="1" indent="-285750" algn="just"/>
                <a:r>
                  <a:rPr lang="en-US" sz="1400" dirty="0">
                    <a:latin typeface="Arial" panose="020B0604020202020204" pitchFamily="34" charset="0"/>
                    <a:cs typeface="Arial" panose="020B0604020202020204" pitchFamily="34" charset="0"/>
                  </a:rPr>
                  <a:t>Shows the entire autocorrelation function for different lags. </a:t>
                </a:r>
              </a:p>
              <a:p>
                <a:pPr marL="742950" lvl="1" indent="-285750" algn="just"/>
                <a:r>
                  <a:rPr lang="en-AU" sz="1400" b="0" i="0" dirty="0">
                    <a:effectLst/>
                    <a:latin typeface="Arial" panose="020B0604020202020204" pitchFamily="34" charset="0"/>
                    <a:cs typeface="Arial" panose="020B0604020202020204" pitchFamily="34" charset="0"/>
                  </a:rPr>
                  <a:t>Any significant non-zero autocorrelations implies that the series can be forecast from the past.</a:t>
                </a: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mc:Choice>
        <mc:Fallback xmlns="">
          <p:sp>
            <p:nvSpPr>
              <p:cNvPr id="17" name="Content Placeholder 5">
                <a:extLst>
                  <a:ext uri="{FF2B5EF4-FFF2-40B4-BE49-F238E27FC236}">
                    <a16:creationId xmlns:a16="http://schemas.microsoft.com/office/drawing/2014/main" id="{26609531-787C-13E8-9907-C1FE009AD47C}"/>
                  </a:ext>
                </a:extLst>
              </p:cNvPr>
              <p:cNvSpPr txBox="1">
                <a:spLocks noRot="1" noChangeAspect="1" noMove="1" noResize="1" noEditPoints="1" noAdjustHandles="1" noChangeArrowheads="1" noChangeShapeType="1" noTextEdit="1"/>
              </p:cNvSpPr>
              <p:nvPr/>
            </p:nvSpPr>
            <p:spPr>
              <a:xfrm>
                <a:off x="2614925" y="836742"/>
                <a:ext cx="4613123" cy="5276851"/>
              </a:xfrm>
              <a:prstGeom prst="rect">
                <a:avLst/>
              </a:prstGeom>
              <a:blipFill>
                <a:blip r:embed="rId4"/>
                <a:stretch>
                  <a:fillRect l="-925" t="-1039" r="-396"/>
                </a:stretch>
              </a:blipFill>
            </p:spPr>
            <p:txBody>
              <a:bodyPr/>
              <a:lstStyle/>
              <a:p>
                <a:r>
                  <a:rPr lang="en-CA">
                    <a:noFill/>
                  </a:rPr>
                  <a:t> </a:t>
                </a:r>
              </a:p>
            </p:txBody>
          </p:sp>
        </mc:Fallback>
      </mc:AlternateContent>
      <p:sp>
        <p:nvSpPr>
          <p:cNvPr id="24" name="TextBox 23">
            <a:extLst>
              <a:ext uri="{FF2B5EF4-FFF2-40B4-BE49-F238E27FC236}">
                <a16:creationId xmlns:a16="http://schemas.microsoft.com/office/drawing/2014/main" id="{620AF0E2-712C-4824-766C-CECC81B1F096}"/>
              </a:ext>
            </a:extLst>
          </p:cNvPr>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3/22</a:t>
            </a:r>
          </a:p>
        </p:txBody>
      </p:sp>
      <p:sp>
        <p:nvSpPr>
          <p:cNvPr id="16" name="Rectangle 15">
            <a:extLst>
              <a:ext uri="{FF2B5EF4-FFF2-40B4-BE49-F238E27FC236}">
                <a16:creationId xmlns:a16="http://schemas.microsoft.com/office/drawing/2014/main" id="{70FBD0BD-C8B2-1A27-C86E-3C17CEB0767E}"/>
              </a:ext>
            </a:extLst>
          </p:cNvPr>
          <p:cNvSpPr/>
          <p:nvPr/>
        </p:nvSpPr>
        <p:spPr>
          <a:xfrm>
            <a:off x="7573526" y="1302490"/>
            <a:ext cx="3214549" cy="2269384"/>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D3110225-CB0C-A03A-FA72-65F3F3E2AF2E}"/>
              </a:ext>
            </a:extLst>
          </p:cNvPr>
          <p:cNvPicPr>
            <a:picLocks noChangeAspect="1"/>
          </p:cNvPicPr>
          <p:nvPr/>
        </p:nvPicPr>
        <p:blipFill>
          <a:blip r:embed="rId5"/>
          <a:stretch>
            <a:fillRect/>
          </a:stretch>
        </p:blipFill>
        <p:spPr>
          <a:xfrm>
            <a:off x="7667625" y="1425226"/>
            <a:ext cx="3009339" cy="2010123"/>
          </a:xfrm>
          <a:prstGeom prst="rect">
            <a:avLst/>
          </a:prstGeom>
        </p:spPr>
      </p:pic>
      <p:sp>
        <p:nvSpPr>
          <p:cNvPr id="18" name="Rectangle 17">
            <a:extLst>
              <a:ext uri="{FF2B5EF4-FFF2-40B4-BE49-F238E27FC236}">
                <a16:creationId xmlns:a16="http://schemas.microsoft.com/office/drawing/2014/main" id="{FE57F667-7C05-0812-FC36-EE189C0F7182}"/>
              </a:ext>
            </a:extLst>
          </p:cNvPr>
          <p:cNvSpPr/>
          <p:nvPr/>
        </p:nvSpPr>
        <p:spPr>
          <a:xfrm>
            <a:off x="7377178" y="4302865"/>
            <a:ext cx="3639844" cy="2097935"/>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2816FB9-6656-6762-73B6-F426DE3105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9997" y="4411064"/>
            <a:ext cx="3544218" cy="198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825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Basic Concepts of Time Series Analysis</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ontent Placeholder 5">
                <a:extLst>
                  <a:ext uri="{FF2B5EF4-FFF2-40B4-BE49-F238E27FC236}">
                    <a16:creationId xmlns:a16="http://schemas.microsoft.com/office/drawing/2014/main" id="{26609531-787C-13E8-9907-C1FE009AD47C}"/>
                  </a:ext>
                </a:extLst>
              </p:cNvPr>
              <p:cNvSpPr txBox="1">
                <a:spLocks/>
              </p:cNvSpPr>
              <p:nvPr/>
            </p:nvSpPr>
            <p:spPr>
              <a:xfrm>
                <a:off x="2674288" y="836742"/>
                <a:ext cx="4597531"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800" b="1" dirty="0">
                    <a:latin typeface="Arial" panose="020B0604020202020204" pitchFamily="34" charset="0"/>
                    <a:cs typeface="Arial" panose="020B0604020202020204" pitchFamily="34" charset="0"/>
                  </a:rPr>
                  <a:t>Stationary</a:t>
                </a:r>
              </a:p>
              <a:p>
                <a:pPr marL="742950" lvl="1" indent="-285750" algn="just"/>
                <a:r>
                  <a:rPr lang="en-US" sz="1400" dirty="0">
                    <a:latin typeface="Arial" panose="020B0604020202020204" pitchFamily="34" charset="0"/>
                    <a:cs typeface="Arial" panose="020B0604020202020204" pitchFamily="34" charset="0"/>
                  </a:rPr>
                  <a:t>A time series {</a:t>
                </a: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𝑋</m:t>
                        </m:r>
                      </m:e>
                      <m:sub>
                        <m:r>
                          <a:rPr lang="en-US" sz="1400" b="0" i="1" smtClean="0">
                            <a:latin typeface="Cambria Math" panose="02040503050406030204" pitchFamily="18" charset="0"/>
                            <a:cs typeface="Arial" panose="020B0604020202020204" pitchFamily="34" charset="0"/>
                          </a:rPr>
                          <m:t>𝑡</m:t>
                        </m:r>
                      </m:sub>
                    </m:sSub>
                  </m:oMath>
                </a14:m>
                <a:r>
                  <a:rPr lang="en-US" sz="1400" dirty="0">
                    <a:latin typeface="Arial" panose="020B0604020202020204" pitchFamily="34" charset="0"/>
                    <a:cs typeface="Arial" panose="020B0604020202020204" pitchFamily="34" charset="0"/>
                  </a:rPr>
                  <a:t>} is strictly stationary if : </a:t>
                </a:r>
              </a:p>
              <a:p>
                <a:pPr marL="914400" lvl="2" indent="0" algn="just">
                  <a:buNone/>
                </a:pPr>
                <a:r>
                  <a:rPr lang="en-US" sz="1200" dirty="0">
                    <a:latin typeface="Arial" panose="020B0604020202020204" pitchFamily="34" charset="0"/>
                    <a:cs typeface="Arial" panose="020B0604020202020204" pitchFamily="34" charset="0"/>
                  </a:rPr>
                  <a:t>{</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1</m:t>
                        </m:r>
                      </m:sub>
                    </m:sSub>
                  </m:oMath>
                </a14:m>
                <a:r>
                  <a:rPr lang="en-US" sz="1200" dirty="0">
                    <a:latin typeface="Arial" panose="020B0604020202020204" pitchFamily="34" charset="0"/>
                    <a:cs typeface="Arial" panose="020B0604020202020204" pitchFamily="34" charset="0"/>
                  </a:rPr>
                  <a:t>,..,</a:t>
                </a:r>
                <a:r>
                  <a:rPr lang="en-US" sz="1200" dirty="0">
                    <a:cs typeface="Arial" panose="020B0604020202020204" pitchFamily="34" charset="0"/>
                  </a:rPr>
                  <a:t>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𝑛</m:t>
                        </m:r>
                      </m:sub>
                    </m:sSub>
                  </m:oMath>
                </a14:m>
                <a:r>
                  <a:rPr lang="en-US" sz="1200" dirty="0">
                    <a:latin typeface="Arial" panose="020B0604020202020204" pitchFamily="34" charset="0"/>
                    <a:cs typeface="Arial" panose="020B0604020202020204" pitchFamily="34" charset="0"/>
                  </a:rPr>
                  <a:t>} and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1+</m:t>
                        </m:r>
                        <m:r>
                          <a:rPr lang="en-US" sz="1200" b="0" i="1" smtClean="0">
                            <a:latin typeface="Cambria Math" panose="02040503050406030204" pitchFamily="18" charset="0"/>
                            <a:cs typeface="Arial" panose="020B0604020202020204" pitchFamily="34" charset="0"/>
                          </a:rPr>
                          <m:t>𝑘</m:t>
                        </m:r>
                      </m:sub>
                    </m:sSub>
                  </m:oMath>
                </a14:m>
                <a:r>
                  <a:rPr lang="en-US" sz="1200" dirty="0">
                    <a:latin typeface="Arial" panose="020B0604020202020204" pitchFamily="34" charset="0"/>
                    <a:cs typeface="Arial" panose="020B0604020202020204" pitchFamily="34" charset="0"/>
                  </a:rPr>
                  <a:t>,..,</a:t>
                </a:r>
                <a:r>
                  <a:rPr lang="en-US" sz="1200" dirty="0">
                    <a:cs typeface="Arial" panose="020B0604020202020204" pitchFamily="34" charset="0"/>
                  </a:rPr>
                  <a:t>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𝑛</m:t>
                        </m:r>
                        <m:r>
                          <a:rPr lang="en-US" sz="1200" b="0" i="1" smtClean="0">
                            <a:latin typeface="Cambria Math" panose="02040503050406030204" pitchFamily="18" charset="0"/>
                            <a:cs typeface="Arial" panose="020B0604020202020204" pitchFamily="34" charset="0"/>
                          </a:rPr>
                          <m:t>+</m:t>
                        </m:r>
                        <m:r>
                          <a:rPr lang="en-US" sz="1200" b="0" i="1" smtClean="0">
                            <a:latin typeface="Cambria Math" panose="02040503050406030204" pitchFamily="18" charset="0"/>
                            <a:cs typeface="Arial" panose="020B0604020202020204" pitchFamily="34" charset="0"/>
                          </a:rPr>
                          <m:t>𝑘</m:t>
                        </m:r>
                      </m:sub>
                    </m:sSub>
                  </m:oMath>
                </a14:m>
                <a:r>
                  <a:rPr lang="en-US" sz="1200" dirty="0">
                    <a:latin typeface="Arial" panose="020B0604020202020204" pitchFamily="34" charset="0"/>
                    <a:cs typeface="Arial" panose="020B0604020202020204" pitchFamily="34" charset="0"/>
                  </a:rPr>
                  <a:t>} possess the same joint </a:t>
                </a:r>
                <a:r>
                  <a:rPr lang="en-US" sz="1200" b="1" dirty="0">
                    <a:latin typeface="Arial" panose="020B0604020202020204" pitchFamily="34" charset="0"/>
                    <a:cs typeface="Arial" panose="020B0604020202020204" pitchFamily="34" charset="0"/>
                  </a:rPr>
                  <a:t>distribution</a:t>
                </a:r>
                <a:r>
                  <a:rPr lang="en-US" sz="1200" dirty="0">
                    <a:latin typeface="Arial" panose="020B0604020202020204" pitchFamily="34" charset="0"/>
                    <a:cs typeface="Arial" panose="020B0604020202020204" pitchFamily="34" charset="0"/>
                  </a:rPr>
                  <a:t> for any integer n ≥ 1 and any integer k.</a:t>
                </a: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algn="just"/>
                <a:r>
                  <a:rPr lang="en-US" sz="1800" b="1" dirty="0">
                    <a:latin typeface="Arial" panose="020B0604020202020204" pitchFamily="34" charset="0"/>
                    <a:cs typeface="Arial" panose="020B0604020202020204" pitchFamily="34" charset="0"/>
                  </a:rPr>
                  <a:t>Weak Stationary:</a:t>
                </a:r>
              </a:p>
              <a:p>
                <a:pPr lvl="1" algn="just"/>
                <a:r>
                  <a:rPr lang="en-US" sz="1400" dirty="0">
                    <a:latin typeface="Arial" panose="020B0604020202020204" pitchFamily="34" charset="0"/>
                    <a:cs typeface="Arial" panose="020B0604020202020204" pitchFamily="34" charset="0"/>
                  </a:rPr>
                  <a:t>mean stationary if  : </a:t>
                </a:r>
              </a:p>
              <a:p>
                <a:pPr marL="914400" lvl="2" indent="0" algn="just">
                  <a:buNone/>
                </a:pPr>
                <a:r>
                  <a:rPr lang="en-US" sz="1200" dirty="0">
                    <a:latin typeface="Arial" panose="020B0604020202020204" pitchFamily="34" charset="0"/>
                    <a:cs typeface="Arial" panose="020B0604020202020204" pitchFamily="34" charset="0"/>
                  </a:rPr>
                  <a:t>E(</a:t>
                </a:r>
                <a14:m>
                  <m:oMath xmlns:m="http://schemas.openxmlformats.org/officeDocument/2006/math">
                    <m:sSub>
                      <m:sSubPr>
                        <m:ctrlPr>
                          <a:rPr lang="en-US" sz="1200" i="1" smtClean="0">
                            <a:latin typeface="Cambria Math" panose="02040503050406030204" pitchFamily="18" charset="0"/>
                            <a:cs typeface="Arial" panose="020B0604020202020204" pitchFamily="34" charset="0"/>
                          </a:rPr>
                        </m:ctrlPr>
                      </m:sSubPr>
                      <m:e>
                        <m:r>
                          <a:rPr lang="en-US" sz="1200" b="0" i="1" smtClean="0">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𝑡</m:t>
                        </m:r>
                      </m:sub>
                    </m:sSub>
                  </m:oMath>
                </a14:m>
                <a:r>
                  <a:rPr lang="en-US" sz="1200" dirty="0">
                    <a:latin typeface="Arial" panose="020B0604020202020204" pitchFamily="34" charset="0"/>
                    <a:cs typeface="Arial" panose="020B0604020202020204" pitchFamily="34" charset="0"/>
                  </a:rPr>
                  <a:t>) = μ is a constant.</a:t>
                </a:r>
              </a:p>
              <a:p>
                <a:pPr lvl="1" algn="just"/>
                <a:r>
                  <a:rPr lang="en-US" sz="1400" dirty="0">
                    <a:latin typeface="Arial" panose="020B0604020202020204" pitchFamily="34" charset="0"/>
                    <a:cs typeface="Arial" panose="020B0604020202020204" pitchFamily="34" charset="0"/>
                  </a:rPr>
                  <a:t>Variance stationary if :</a:t>
                </a:r>
              </a:p>
              <a:p>
                <a:pPr marL="914400" lvl="2" indent="0" algn="just">
                  <a:buNone/>
                </a:pPr>
                <a:r>
                  <a:rPr lang="en-US" sz="1200" dirty="0">
                    <a:latin typeface="Arial" panose="020B0604020202020204" pitchFamily="34" charset="0"/>
                    <a:cs typeface="Arial" panose="020B0604020202020204" pitchFamily="34" charset="0"/>
                  </a:rPr>
                  <a:t>Var(</a:t>
                </a:r>
                <a14:m>
                  <m:oMath xmlns:m="http://schemas.openxmlformats.org/officeDocument/2006/math">
                    <m:sSub>
                      <m:sSubPr>
                        <m:ctrlPr>
                          <a:rPr lang="en-US" sz="1200" i="1" smtClean="0">
                            <a:latin typeface="Cambria Math" panose="02040503050406030204" pitchFamily="18" charset="0"/>
                            <a:cs typeface="Arial" panose="020B0604020202020204" pitchFamily="34" charset="0"/>
                          </a:rPr>
                        </m:ctrlPr>
                      </m:sSubPr>
                      <m:e>
                        <m:r>
                          <a:rPr lang="en-US" sz="1200" b="0" i="1" smtClean="0">
                            <a:latin typeface="Cambria Math" panose="02040503050406030204" pitchFamily="18" charset="0"/>
                            <a:cs typeface="Arial" panose="020B0604020202020204" pitchFamily="34" charset="0"/>
                          </a:rPr>
                          <m:t>𝑋</m:t>
                        </m:r>
                      </m:e>
                      <m:sub>
                        <m:r>
                          <a:rPr lang="en-US" sz="1200" b="0" i="1" smtClean="0">
                            <a:latin typeface="Cambria Math" panose="02040503050406030204" pitchFamily="18" charset="0"/>
                            <a:cs typeface="Arial" panose="020B0604020202020204" pitchFamily="34" charset="0"/>
                          </a:rPr>
                          <m:t>𝑡</m:t>
                        </m:r>
                      </m:sub>
                    </m:sSub>
                  </m:oMath>
                </a14:m>
                <a:r>
                  <a:rPr lang="en-US" sz="1200" dirty="0">
                    <a:latin typeface="Arial" panose="020B0604020202020204" pitchFamily="34" charset="0"/>
                    <a:cs typeface="Arial" panose="020B0604020202020204" pitchFamily="34" charset="0"/>
                  </a:rPr>
                  <a:t>) = E </a:t>
                </a:r>
                <a14:m>
                  <m:oMath xmlns:m="http://schemas.openxmlformats.org/officeDocument/2006/math">
                    <m:r>
                      <a:rPr lang="en-US" sz="1200" i="1" dirty="0" smtClean="0">
                        <a:latin typeface="Cambria Math" panose="02040503050406030204" pitchFamily="18" charset="0"/>
                        <a:cs typeface="Arial" panose="020B0604020202020204" pitchFamily="34" charset="0"/>
                      </a:rPr>
                      <m:t>[</m:t>
                    </m:r>
                    <m:r>
                      <a:rPr lang="en-US" sz="1200" b="0" i="1" dirty="0" smtClean="0">
                        <a:latin typeface="Cambria Math" panose="02040503050406030204" pitchFamily="18" charset="0"/>
                        <a:cs typeface="Arial" panose="020B0604020202020204" pitchFamily="34" charset="0"/>
                      </a:rPr>
                      <m:t>(</m:t>
                    </m:r>
                    <m:sSup>
                      <m:sSupPr>
                        <m:ctrlPr>
                          <a:rPr lang="en-US" sz="1200" i="1" smtClean="0">
                            <a:latin typeface="Cambria Math" panose="02040503050406030204" pitchFamily="18" charset="0"/>
                            <a:cs typeface="Arial" panose="020B0604020202020204" pitchFamily="34" charset="0"/>
                          </a:rPr>
                        </m:ctrlPr>
                      </m:sSupPr>
                      <m:e>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𝑥</m:t>
                            </m:r>
                          </m:e>
                          <m:sub>
                            <m:r>
                              <a:rPr lang="en-US" sz="1200" i="1">
                                <a:latin typeface="Cambria Math" panose="02040503050406030204" pitchFamily="18" charset="0"/>
                                <a:cs typeface="Arial" panose="020B0604020202020204" pitchFamily="34" charset="0"/>
                              </a:rPr>
                              <m:t>𝑡</m:t>
                            </m:r>
                          </m:sub>
                        </m:sSub>
                        <m:r>
                          <a:rPr lang="en-US" sz="1200" i="1">
                            <a:latin typeface="Cambria Math" panose="02040503050406030204" pitchFamily="18" charset="0"/>
                            <a:cs typeface="Arial" panose="020B0604020202020204" pitchFamily="34" charset="0"/>
                          </a:rPr>
                          <m:t> </m:t>
                        </m:r>
                        <m:r>
                          <a:rPr lang="en-US" sz="1200" i="1" dirty="0">
                            <a:latin typeface="Cambria Math" panose="02040503050406030204" pitchFamily="18" charset="0"/>
                            <a:cs typeface="Arial" panose="020B0604020202020204" pitchFamily="34" charset="0"/>
                          </a:rPr>
                          <m:t>− </m:t>
                        </m:r>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ea typeface="Cambria Math" panose="02040503050406030204" pitchFamily="18" charset="0"/>
                                <a:cs typeface="Arial" panose="020B0604020202020204" pitchFamily="34" charset="0"/>
                              </a:rPr>
                              <m:t>𝜇</m:t>
                            </m:r>
                          </m:e>
                          <m:sub>
                            <m:r>
                              <a:rPr lang="en-US" sz="1200" i="1">
                                <a:latin typeface="Cambria Math" panose="02040503050406030204" pitchFamily="18" charset="0"/>
                                <a:cs typeface="Arial" panose="020B0604020202020204" pitchFamily="34" charset="0"/>
                              </a:rPr>
                              <m:t>𝑡</m:t>
                            </m:r>
                          </m:sub>
                        </m:sSub>
                        <m:r>
                          <a:rPr lang="en-US" sz="1200" i="1">
                            <a:latin typeface="Cambria Math" panose="02040503050406030204" pitchFamily="18" charset="0"/>
                            <a:cs typeface="Arial" panose="020B0604020202020204" pitchFamily="34" charset="0"/>
                          </a:rPr>
                          <m:t>)</m:t>
                        </m:r>
                        <m:r>
                          <m:rPr>
                            <m:nor/>
                          </m:rPr>
                          <a:rPr lang="en-US" sz="1200">
                            <a:cs typeface="Arial" panose="020B0604020202020204" pitchFamily="34" charset="0"/>
                          </a:rPr>
                          <m:t> </m:t>
                        </m:r>
                      </m:e>
                      <m:sup>
                        <m:r>
                          <a:rPr lang="en-US" sz="1200" b="0" i="1" smtClean="0">
                            <a:latin typeface="Cambria Math" panose="02040503050406030204" pitchFamily="18" charset="0"/>
                            <a:cs typeface="Arial" panose="020B0604020202020204" pitchFamily="34" charset="0"/>
                          </a:rPr>
                          <m:t>2</m:t>
                        </m:r>
                      </m:sup>
                    </m:sSup>
                    <m:r>
                      <a:rPr lang="en-US" sz="1200" i="1" dirty="0" smtClean="0">
                        <a:latin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  = </a:t>
                </a:r>
                <a14:m>
                  <m:oMath xmlns:m="http://schemas.openxmlformats.org/officeDocument/2006/math">
                    <m:sSup>
                      <m:sSupPr>
                        <m:ctrlPr>
                          <a:rPr lang="en-US" sz="1200" i="1" dirty="0" smtClean="0">
                            <a:latin typeface="Cambria Math" panose="02040503050406030204" pitchFamily="18" charset="0"/>
                            <a:cs typeface="Arial" panose="020B0604020202020204" pitchFamily="34" charset="0"/>
                          </a:rPr>
                        </m:ctrlPr>
                      </m:sSupPr>
                      <m:e>
                        <m:r>
                          <a:rPr lang="en-US" sz="1200" i="1" dirty="0">
                            <a:latin typeface="Cambria Math" panose="02040503050406030204" pitchFamily="18" charset="0"/>
                            <a:cs typeface="Arial" panose="020B0604020202020204" pitchFamily="34" charset="0"/>
                          </a:rPr>
                          <m:t>𝜎</m:t>
                        </m:r>
                      </m:e>
                      <m:sup>
                        <m:r>
                          <a:rPr lang="en-US" sz="1200" b="0" i="1" dirty="0" smtClean="0">
                            <a:latin typeface="Cambria Math" panose="02040503050406030204" pitchFamily="18" charset="0"/>
                            <a:cs typeface="Arial" panose="020B0604020202020204" pitchFamily="34" charset="0"/>
                          </a:rPr>
                          <m:t>2</m:t>
                        </m:r>
                      </m:sup>
                    </m:sSup>
                  </m:oMath>
                </a14:m>
                <a:r>
                  <a:rPr lang="en-US" sz="1200" dirty="0">
                    <a:latin typeface="Arial" panose="020B0604020202020204" pitchFamily="34" charset="0"/>
                    <a:cs typeface="Arial" panose="020B0604020202020204" pitchFamily="34" charset="0"/>
                  </a:rPr>
                  <a:t> is a constant.</a:t>
                </a: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lvl="1" algn="just"/>
                <a:endParaRPr lang="en-US" sz="1600" dirty="0">
                  <a:latin typeface="Arial" panose="020B0604020202020204" pitchFamily="34" charset="0"/>
                  <a:cs typeface="Arial" panose="020B0604020202020204" pitchFamily="34" charset="0"/>
                </a:endParaRPr>
              </a:p>
              <a:p>
                <a:pPr marL="457200" lvl="1" indent="0" algn="just">
                  <a:buNone/>
                </a:pPr>
                <a:r>
                  <a:rPr lang="en-US" sz="1400" dirty="0">
                    <a:latin typeface="Arial" panose="020B0604020202020204" pitchFamily="34" charset="0"/>
                    <a:cs typeface="Arial" panose="020B0604020202020204" pitchFamily="34" charset="0"/>
                  </a:rPr>
                  <a:t>If a time series is both mean stationery and variance stationary, then its time series plot fluctuates around the mean line y = μ. </a:t>
                </a: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mc:Choice>
        <mc:Fallback xmlns="">
          <p:sp>
            <p:nvSpPr>
              <p:cNvPr id="17" name="Content Placeholder 5">
                <a:extLst>
                  <a:ext uri="{FF2B5EF4-FFF2-40B4-BE49-F238E27FC236}">
                    <a16:creationId xmlns:a16="http://schemas.microsoft.com/office/drawing/2014/main" id="{26609531-787C-13E8-9907-C1FE009AD47C}"/>
                  </a:ext>
                </a:extLst>
              </p:cNvPr>
              <p:cNvSpPr txBox="1">
                <a:spLocks noRot="1" noChangeAspect="1" noMove="1" noResize="1" noEditPoints="1" noAdjustHandles="1" noChangeArrowheads="1" noChangeShapeType="1" noTextEdit="1"/>
              </p:cNvSpPr>
              <p:nvPr/>
            </p:nvSpPr>
            <p:spPr>
              <a:xfrm>
                <a:off x="2674288" y="836742"/>
                <a:ext cx="4597531" cy="5276851"/>
              </a:xfrm>
              <a:prstGeom prst="rect">
                <a:avLst/>
              </a:prstGeom>
              <a:blipFill>
                <a:blip r:embed="rId4"/>
                <a:stretch>
                  <a:fillRect l="-928" t="-1039" r="-398"/>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732A5BB4-BD59-B0D1-22FD-E6B7511CAB4C}"/>
              </a:ext>
            </a:extLst>
          </p:cNvPr>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4/22</a:t>
            </a:r>
          </a:p>
        </p:txBody>
      </p:sp>
      <p:pic>
        <p:nvPicPr>
          <p:cNvPr id="21" name="Picture 20" descr="Icon&#10;&#10;Description automatically generated">
            <a:extLst>
              <a:ext uri="{FF2B5EF4-FFF2-40B4-BE49-F238E27FC236}">
                <a16:creationId xmlns:a16="http://schemas.microsoft.com/office/drawing/2014/main" id="{AFD24865-958C-2169-439E-234FF7802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1793" y="5005766"/>
            <a:ext cx="585954" cy="585954"/>
          </a:xfrm>
          <a:prstGeom prst="rect">
            <a:avLst/>
          </a:prstGeom>
        </p:spPr>
      </p:pic>
      <p:grpSp>
        <p:nvGrpSpPr>
          <p:cNvPr id="25" name="Group 24">
            <a:extLst>
              <a:ext uri="{FF2B5EF4-FFF2-40B4-BE49-F238E27FC236}">
                <a16:creationId xmlns:a16="http://schemas.microsoft.com/office/drawing/2014/main" id="{F1054A9B-5990-DC3E-827A-7159CE4461A0}"/>
              </a:ext>
            </a:extLst>
          </p:cNvPr>
          <p:cNvGrpSpPr/>
          <p:nvPr/>
        </p:nvGrpSpPr>
        <p:grpSpPr>
          <a:xfrm>
            <a:off x="7505209" y="1466852"/>
            <a:ext cx="3414293" cy="4371974"/>
            <a:chOff x="7505209" y="1657352"/>
            <a:chExt cx="3414293" cy="4371974"/>
          </a:xfrm>
        </p:grpSpPr>
        <p:sp>
          <p:nvSpPr>
            <p:cNvPr id="22" name="Rectangle 21">
              <a:extLst>
                <a:ext uri="{FF2B5EF4-FFF2-40B4-BE49-F238E27FC236}">
                  <a16:creationId xmlns:a16="http://schemas.microsoft.com/office/drawing/2014/main" id="{0E29E4CB-7AFE-1D26-78BA-6AC37737D2F6}"/>
                </a:ext>
              </a:extLst>
            </p:cNvPr>
            <p:cNvSpPr/>
            <p:nvPr/>
          </p:nvSpPr>
          <p:spPr>
            <a:xfrm>
              <a:off x="7505209" y="1657352"/>
              <a:ext cx="3414293" cy="4371974"/>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2050" name="Picture 2" descr="Non-stationary and stationary time series. (As CDR activities of users... |  Download Scientific Diagram">
              <a:extLst>
                <a:ext uri="{FF2B5EF4-FFF2-40B4-BE49-F238E27FC236}">
                  <a16:creationId xmlns:a16="http://schemas.microsoft.com/office/drawing/2014/main" id="{9BAB4CAF-0AE7-555B-8D12-B81D80C9D1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114" y="1752600"/>
              <a:ext cx="3257014" cy="42093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389583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Basic Concepts of Time Series Analysis</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26609531-787C-13E8-9907-C1FE009AD47C}"/>
              </a:ext>
            </a:extLst>
          </p:cNvPr>
          <p:cNvSpPr txBox="1">
            <a:spLocks/>
          </p:cNvSpPr>
          <p:nvPr/>
        </p:nvSpPr>
        <p:spPr>
          <a:xfrm>
            <a:off x="2674288" y="836742"/>
            <a:ext cx="4597531"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800" b="1" dirty="0">
                <a:latin typeface="Arial" panose="020B0604020202020204" pitchFamily="34" charset="0"/>
                <a:cs typeface="Arial" panose="020B0604020202020204" pitchFamily="34" charset="0"/>
              </a:rPr>
              <a:t>Augmented Dicky-Fuller Test</a:t>
            </a:r>
          </a:p>
          <a:p>
            <a:pPr marL="742950" lvl="1" indent="-285750" algn="just"/>
            <a:r>
              <a:rPr lang="en-US" sz="1400" dirty="0">
                <a:latin typeface="Arial" panose="020B0604020202020204" pitchFamily="34" charset="0"/>
                <a:cs typeface="Arial" panose="020B0604020202020204" pitchFamily="34" charset="0"/>
              </a:rPr>
              <a:t>Null Hypothesis :  Series in non-stationary </a:t>
            </a: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32A5BB4-BD59-B0D1-22FD-E6B7511CAB4C}"/>
              </a:ext>
            </a:extLst>
          </p:cNvPr>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5/22</a:t>
            </a:r>
          </a:p>
        </p:txBody>
      </p:sp>
      <p:grpSp>
        <p:nvGrpSpPr>
          <p:cNvPr id="26" name="Group 25">
            <a:extLst>
              <a:ext uri="{FF2B5EF4-FFF2-40B4-BE49-F238E27FC236}">
                <a16:creationId xmlns:a16="http://schemas.microsoft.com/office/drawing/2014/main" id="{8AABCB84-B83C-FD55-8405-8BAEC8E6ADE4}"/>
              </a:ext>
            </a:extLst>
          </p:cNvPr>
          <p:cNvGrpSpPr/>
          <p:nvPr/>
        </p:nvGrpSpPr>
        <p:grpSpPr>
          <a:xfrm>
            <a:off x="2773413" y="1944372"/>
            <a:ext cx="8146089" cy="3894857"/>
            <a:chOff x="2773413" y="1466852"/>
            <a:chExt cx="8146089" cy="3894857"/>
          </a:xfrm>
        </p:grpSpPr>
        <p:sp>
          <p:nvSpPr>
            <p:cNvPr id="22" name="Rectangle 21">
              <a:extLst>
                <a:ext uri="{FF2B5EF4-FFF2-40B4-BE49-F238E27FC236}">
                  <a16:creationId xmlns:a16="http://schemas.microsoft.com/office/drawing/2014/main" id="{0E29E4CB-7AFE-1D26-78BA-6AC37737D2F6}"/>
                </a:ext>
              </a:extLst>
            </p:cNvPr>
            <p:cNvSpPr/>
            <p:nvPr/>
          </p:nvSpPr>
          <p:spPr>
            <a:xfrm>
              <a:off x="2773413" y="1466852"/>
              <a:ext cx="8146089" cy="3894857"/>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16" name="Picture 2">
              <a:extLst>
                <a:ext uri="{FF2B5EF4-FFF2-40B4-BE49-F238E27FC236}">
                  <a16:creationId xmlns:a16="http://schemas.microsoft.com/office/drawing/2014/main" id="{5A7D1F1B-097C-5988-40BE-B203B913A91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406" y="1496290"/>
              <a:ext cx="3782374" cy="21384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D263E66-A3F0-8FEB-A999-AFDE461BCC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480" y="1519150"/>
              <a:ext cx="3935810" cy="21384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Graphical user interface, text, application">
              <a:extLst>
                <a:ext uri="{FF2B5EF4-FFF2-40B4-BE49-F238E27FC236}">
                  <a16:creationId xmlns:a16="http://schemas.microsoft.com/office/drawing/2014/main" id="{747EDA3C-C927-59BD-7AB6-173DF7BC714F}"/>
                </a:ext>
              </a:extLst>
            </p:cNvPr>
            <p:cNvPicPr>
              <a:picLocks/>
            </p:cNvPicPr>
            <p:nvPr/>
          </p:nvPicPr>
          <p:blipFill>
            <a:blip r:embed="rId6"/>
            <a:stretch>
              <a:fillRect/>
            </a:stretch>
          </p:blipFill>
          <p:spPr>
            <a:xfrm>
              <a:off x="2994143" y="3901595"/>
              <a:ext cx="3854426" cy="1316326"/>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CCE14235-37C6-ADCC-D1B5-52BE0EC16656}"/>
                </a:ext>
              </a:extLst>
            </p:cNvPr>
            <p:cNvPicPr>
              <a:picLocks/>
            </p:cNvPicPr>
            <p:nvPr/>
          </p:nvPicPr>
          <p:blipFill>
            <a:blip r:embed="rId7"/>
            <a:stretch>
              <a:fillRect/>
            </a:stretch>
          </p:blipFill>
          <p:spPr>
            <a:xfrm>
              <a:off x="6997684" y="3901595"/>
              <a:ext cx="3856977" cy="1333799"/>
            </a:xfrm>
            <a:prstGeom prst="rect">
              <a:avLst/>
            </a:prstGeom>
          </p:spPr>
        </p:pic>
      </p:grpSp>
    </p:spTree>
    <p:extLst>
      <p:ext uri="{BB962C8B-B14F-4D97-AF65-F5344CB8AC3E}">
        <p14:creationId xmlns:p14="http://schemas.microsoft.com/office/powerpoint/2010/main" val="22997640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344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63793" y="3317842"/>
              <a:ext cx="281008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9006604" y="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992B23AF-191B-C8A7-86C7-D346A192A846}"/>
              </a:ext>
            </a:extLst>
          </p:cNvPr>
          <p:cNvSpPr txBox="1">
            <a:spLocks noChangeAspect="1"/>
          </p:cNvSpPr>
          <p:nvPr/>
        </p:nvSpPr>
        <p:spPr>
          <a:xfrm>
            <a:off x="244089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Basic Concepts of Time Series Analysis</a:t>
            </a:r>
          </a:p>
        </p:txBody>
      </p:sp>
      <p:cxnSp>
        <p:nvCxnSpPr>
          <p:cNvPr id="23" name="Straight Connector 22">
            <a:extLst>
              <a:ext uri="{FF2B5EF4-FFF2-40B4-BE49-F238E27FC236}">
                <a16:creationId xmlns:a16="http://schemas.microsoft.com/office/drawing/2014/main" id="{FB7A4B8E-0A4A-8503-C90E-48248220D4CB}"/>
              </a:ext>
            </a:extLst>
          </p:cNvPr>
          <p:cNvCxnSpPr/>
          <p:nvPr/>
        </p:nvCxnSpPr>
        <p:spPr>
          <a:xfrm>
            <a:off x="2440897" y="744407"/>
            <a:ext cx="975110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26609531-787C-13E8-9907-C1FE009AD47C}"/>
              </a:ext>
            </a:extLst>
          </p:cNvPr>
          <p:cNvSpPr txBox="1">
            <a:spLocks/>
          </p:cNvSpPr>
          <p:nvPr/>
        </p:nvSpPr>
        <p:spPr>
          <a:xfrm>
            <a:off x="2996108" y="836742"/>
            <a:ext cx="7826060" cy="527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800" b="1" dirty="0">
                <a:latin typeface="Arial" panose="020B0604020202020204" pitchFamily="34" charset="0"/>
                <a:cs typeface="Arial" panose="020B0604020202020204" pitchFamily="34" charset="0"/>
              </a:rPr>
              <a:t>White Noise</a:t>
            </a:r>
          </a:p>
          <a:p>
            <a:pPr marL="742950" lvl="1" indent="-285750" algn="just"/>
            <a:r>
              <a:rPr lang="en-US" sz="1600" dirty="0">
                <a:latin typeface="Arial" panose="020B0604020202020204" pitchFamily="34" charset="0"/>
                <a:cs typeface="Arial" panose="020B0604020202020204" pitchFamily="34" charset="0"/>
              </a:rPr>
              <a:t>Constant mean</a:t>
            </a:r>
          </a:p>
          <a:p>
            <a:pPr marL="742950" lvl="1" indent="-285750" algn="just"/>
            <a:r>
              <a:rPr lang="en-US" sz="1600" dirty="0">
                <a:latin typeface="Arial" panose="020B0604020202020204" pitchFamily="34" charset="0"/>
                <a:cs typeface="Arial" panose="020B0604020202020204" pitchFamily="34" charset="0"/>
              </a:rPr>
              <a:t>Constant variance</a:t>
            </a:r>
          </a:p>
          <a:p>
            <a:pPr marL="742950" lvl="1" indent="-285750" algn="just"/>
            <a:r>
              <a:rPr lang="en-US" sz="1600" dirty="0">
                <a:latin typeface="Arial" panose="020B0604020202020204" pitchFamily="34" charset="0"/>
                <a:cs typeface="Arial" panose="020B0604020202020204" pitchFamily="34" charset="0"/>
              </a:rPr>
              <a:t>Zero autocorrelations at all lags</a:t>
            </a: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6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742950" lvl="1" indent="-285750" algn="just"/>
            <a:endParaRPr lang="en-US" sz="1200" dirty="0">
              <a:latin typeface="Arial" panose="020B0604020202020204" pitchFamily="34" charset="0"/>
              <a:cs typeface="Arial" panose="020B0604020202020204" pitchFamily="34" charset="0"/>
            </a:endParaRPr>
          </a:p>
          <a:p>
            <a:pPr marL="457200" lvl="1" indent="0" algn="just">
              <a:buNone/>
            </a:pPr>
            <a:endParaRPr lang="en-US" sz="16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8DDCDFC-BB2D-ADAE-238A-B751474E5815}"/>
              </a:ext>
            </a:extLst>
          </p:cNvPr>
          <p:cNvSpPr txBox="1"/>
          <p:nvPr/>
        </p:nvSpPr>
        <p:spPr>
          <a:xfrm>
            <a:off x="2188403" y="6475221"/>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6/22</a:t>
            </a:r>
          </a:p>
        </p:txBody>
      </p:sp>
      <p:grpSp>
        <p:nvGrpSpPr>
          <p:cNvPr id="18" name="Group 17">
            <a:extLst>
              <a:ext uri="{FF2B5EF4-FFF2-40B4-BE49-F238E27FC236}">
                <a16:creationId xmlns:a16="http://schemas.microsoft.com/office/drawing/2014/main" id="{EDD3C12D-A43D-452D-6C11-772D8D4D5E35}"/>
              </a:ext>
            </a:extLst>
          </p:cNvPr>
          <p:cNvGrpSpPr/>
          <p:nvPr/>
        </p:nvGrpSpPr>
        <p:grpSpPr>
          <a:xfrm>
            <a:off x="3801722" y="2247900"/>
            <a:ext cx="6275728" cy="3519878"/>
            <a:chOff x="3801722" y="2247900"/>
            <a:chExt cx="6275728" cy="3519878"/>
          </a:xfrm>
        </p:grpSpPr>
        <p:sp>
          <p:nvSpPr>
            <p:cNvPr id="16" name="Rectangle 15">
              <a:extLst>
                <a:ext uri="{FF2B5EF4-FFF2-40B4-BE49-F238E27FC236}">
                  <a16:creationId xmlns:a16="http://schemas.microsoft.com/office/drawing/2014/main" id="{164705D6-EB66-1D4E-A8D0-A230EFE6C323}"/>
                </a:ext>
              </a:extLst>
            </p:cNvPr>
            <p:cNvSpPr/>
            <p:nvPr/>
          </p:nvSpPr>
          <p:spPr>
            <a:xfrm>
              <a:off x="3801722" y="2247900"/>
              <a:ext cx="6275728" cy="3519878"/>
            </a:xfrm>
            <a:prstGeom prst="rect">
              <a:avLst/>
            </a:prstGeom>
            <a:solidFill>
              <a:schemeClr val="accent1">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D4EB4E8B-7875-ED34-6521-BBEE23051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061" y="2353445"/>
              <a:ext cx="5962650" cy="3352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922723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497235" y="3320381"/>
              <a:ext cx="2743202" cy="400110"/>
            </a:xfrm>
            <a:prstGeom prst="rect">
              <a:avLst/>
            </a:prstGeom>
            <a:noFill/>
            <a:ln>
              <a:noFill/>
            </a:ln>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34912" y="3247473"/>
              <a:ext cx="520774" cy="530600"/>
            </a:xfrm>
            <a:prstGeom prst="rect">
              <a:avLst/>
            </a:prstGeom>
          </p:spPr>
        </p:pic>
      </p:grpSp>
      <p:sp>
        <p:nvSpPr>
          <p:cNvPr id="116" name="Rectangle 115">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1B6FCB6-3C2A-1005-FC35-ECDE56FF0485}"/>
              </a:ext>
            </a:extLst>
          </p:cNvPr>
          <p:cNvGrpSpPr/>
          <p:nvPr/>
        </p:nvGrpSpPr>
        <p:grpSpPr>
          <a:xfrm>
            <a:off x="160299" y="60960"/>
            <a:ext cx="11447501" cy="6858000"/>
            <a:chOff x="213096" y="0"/>
            <a:chExt cx="11447501" cy="6858000"/>
          </a:xfrm>
        </p:grpSpPr>
        <p:sp>
          <p:nvSpPr>
            <p:cNvPr id="4" name="Rectangle 3">
              <a:extLst>
                <a:ext uri="{FF2B5EF4-FFF2-40B4-BE49-F238E27FC236}">
                  <a16:creationId xmlns:a16="http://schemas.microsoft.com/office/drawing/2014/main" id="{5FEF5F9D-2C7A-9350-886D-FF74EE2C68D7}"/>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Shape 25">
              <a:extLst>
                <a:ext uri="{FF2B5EF4-FFF2-40B4-BE49-F238E27FC236}">
                  <a16:creationId xmlns:a16="http://schemas.microsoft.com/office/drawing/2014/main" id="{6A3A4BD4-ADA6-EF7A-505A-796B9333B1FE}"/>
                </a:ext>
              </a:extLst>
            </p:cNvPr>
            <p:cNvSpPr/>
            <p:nvPr/>
          </p:nvSpPr>
          <p:spPr>
            <a:xfrm>
              <a:off x="1049219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52572A7-ED6D-A066-6BFB-2123CABB9B1D}"/>
                </a:ext>
              </a:extLst>
            </p:cNvPr>
            <p:cNvSpPr txBox="1"/>
            <p:nvPr/>
          </p:nvSpPr>
          <p:spPr>
            <a:xfrm rot="16200000">
              <a:off x="9373280" y="3291563"/>
              <a:ext cx="3990654"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a:t>
              </a:r>
            </a:p>
          </p:txBody>
        </p:sp>
        <p:pic>
          <p:nvPicPr>
            <p:cNvPr id="7" name="Picture 6">
              <a:extLst>
                <a:ext uri="{FF2B5EF4-FFF2-40B4-BE49-F238E27FC236}">
                  <a16:creationId xmlns:a16="http://schemas.microsoft.com/office/drawing/2014/main" id="{EF0ACC2A-A857-BE06-0CC5-A9C5A71B14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8" name="Group 7">
            <a:extLst>
              <a:ext uri="{FF2B5EF4-FFF2-40B4-BE49-F238E27FC236}">
                <a16:creationId xmlns:a16="http://schemas.microsoft.com/office/drawing/2014/main" id="{1252C0DA-C70B-C724-CDCC-17E5BFA01A0D}"/>
              </a:ext>
            </a:extLst>
          </p:cNvPr>
          <p:cNvGrpSpPr/>
          <p:nvPr/>
        </p:nvGrpSpPr>
        <p:grpSpPr>
          <a:xfrm>
            <a:off x="-8232106" y="0"/>
            <a:ext cx="9961092" cy="6858000"/>
            <a:chOff x="-8221715" y="0"/>
            <a:chExt cx="9961092" cy="6858000"/>
          </a:xfrm>
        </p:grpSpPr>
        <p:sp>
          <p:nvSpPr>
            <p:cNvPr id="9" name="Rectangle 8">
              <a:extLst>
                <a:ext uri="{FF2B5EF4-FFF2-40B4-BE49-F238E27FC236}">
                  <a16:creationId xmlns:a16="http://schemas.microsoft.com/office/drawing/2014/main" id="{0DB41EE0-68FD-F764-8820-D99360D89933}"/>
                </a:ext>
              </a:extLst>
            </p:cNvPr>
            <p:cNvSpPr/>
            <p:nvPr/>
          </p:nvSpPr>
          <p:spPr>
            <a:xfrm>
              <a:off x="-822171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Freeform: Shape 30">
              <a:extLst>
                <a:ext uri="{FF2B5EF4-FFF2-40B4-BE49-F238E27FC236}">
                  <a16:creationId xmlns:a16="http://schemas.microsoft.com/office/drawing/2014/main" id="{DA7E5EB0-78C7-C95F-C899-C2A264789E98}"/>
                </a:ext>
              </a:extLst>
            </p:cNvPr>
            <p:cNvSpPr/>
            <p:nvPr/>
          </p:nvSpPr>
          <p:spPr>
            <a:xfrm>
              <a:off x="570977"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9FD13E-A22C-706D-79DF-7832AABA93FE}"/>
                </a:ext>
              </a:extLst>
            </p:cNvPr>
            <p:cNvSpPr txBox="1"/>
            <p:nvPr/>
          </p:nvSpPr>
          <p:spPr>
            <a:xfrm rot="16200000">
              <a:off x="67230" y="3304300"/>
              <a:ext cx="2561398"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Time Series Models</a:t>
              </a:r>
            </a:p>
          </p:txBody>
        </p:sp>
      </p:grpSp>
      <p:grpSp>
        <p:nvGrpSpPr>
          <p:cNvPr id="12" name="Group 11">
            <a:extLst>
              <a:ext uri="{FF2B5EF4-FFF2-40B4-BE49-F238E27FC236}">
                <a16:creationId xmlns:a16="http://schemas.microsoft.com/office/drawing/2014/main" id="{BCA1B490-E61F-9266-D3FB-E40B2A2F25E4}"/>
              </a:ext>
            </a:extLst>
          </p:cNvPr>
          <p:cNvGrpSpPr/>
          <p:nvPr/>
        </p:nvGrpSpPr>
        <p:grpSpPr>
          <a:xfrm>
            <a:off x="-8733348" y="0"/>
            <a:ext cx="9574094" cy="6858000"/>
            <a:chOff x="491575" y="0"/>
            <a:chExt cx="9574094" cy="6858000"/>
          </a:xfrm>
        </p:grpSpPr>
        <p:sp>
          <p:nvSpPr>
            <p:cNvPr id="13" name="Rectangle 12">
              <a:extLst>
                <a:ext uri="{FF2B5EF4-FFF2-40B4-BE49-F238E27FC236}">
                  <a16:creationId xmlns:a16="http://schemas.microsoft.com/office/drawing/2014/main" id="{31729C2A-112E-2E20-1A43-58553F1B15D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Freeform: Shape 35">
              <a:extLst>
                <a:ext uri="{FF2B5EF4-FFF2-40B4-BE49-F238E27FC236}">
                  <a16:creationId xmlns:a16="http://schemas.microsoft.com/office/drawing/2014/main" id="{AD4305BD-7FA5-3D52-A998-5B8F928E7018}"/>
                </a:ext>
              </a:extLst>
            </p:cNvPr>
            <p:cNvSpPr/>
            <p:nvPr/>
          </p:nvSpPr>
          <p:spPr>
            <a:xfrm>
              <a:off x="8897260" y="2148840"/>
              <a:ext cx="1168400" cy="274320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78C9B51-EEAF-2D5E-62AE-C191E31B37E9}"/>
                </a:ext>
              </a:extLst>
            </p:cNvPr>
            <p:cNvSpPr txBox="1"/>
            <p:nvPr/>
          </p:nvSpPr>
          <p:spPr>
            <a:xfrm rot="16200000">
              <a:off x="8124812" y="3312718"/>
              <a:ext cx="2985986" cy="400110"/>
            </a:xfrm>
            <a:prstGeom prst="rect">
              <a:avLst/>
            </a:prstGeom>
            <a:noFill/>
          </p:spPr>
          <p:txBody>
            <a:bodyPr wrap="square" rtlCol="0">
              <a:spAutoFit/>
            </a:bodyPr>
            <a:lstStyle/>
            <a:p>
              <a:pPr algn="ctr"/>
              <a:r>
                <a:rPr lang="en-US" sz="2000" b="1" dirty="0">
                  <a:solidFill>
                    <a:srgbClr val="F0EEF0"/>
                  </a:solidFill>
                  <a:latin typeface="Arial" panose="020B0604020202020204" pitchFamily="34" charset="0"/>
                  <a:cs typeface="Arial" panose="020B0604020202020204" pitchFamily="34" charset="0"/>
                </a:rPr>
                <a:t>Questions?</a:t>
              </a:r>
            </a:p>
          </p:txBody>
        </p:sp>
      </p:grpSp>
      <p:sp>
        <p:nvSpPr>
          <p:cNvPr id="2" name="TextBox 1">
            <a:extLst>
              <a:ext uri="{FF2B5EF4-FFF2-40B4-BE49-F238E27FC236}">
                <a16:creationId xmlns:a16="http://schemas.microsoft.com/office/drawing/2014/main" id="{F83F4F94-3895-C60C-97E8-613395E04DAB}"/>
              </a:ext>
            </a:extLst>
          </p:cNvPr>
          <p:cNvSpPr txBox="1">
            <a:spLocks noChangeAspect="1"/>
          </p:cNvSpPr>
          <p:nvPr/>
        </p:nvSpPr>
        <p:spPr>
          <a:xfrm>
            <a:off x="1750017" y="128853"/>
            <a:ext cx="9720326"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en-US" sz="2800" b="1" dirty="0">
                <a:solidFill>
                  <a:srgbClr val="002060"/>
                </a:solidFill>
                <a:latin typeface="Arial" panose="020B0604020202020204" pitchFamily="34" charset="0"/>
                <a:cs typeface="Arial" panose="020B0604020202020204" pitchFamily="34" charset="0"/>
              </a:rPr>
              <a:t>Time Series Patterns</a:t>
            </a:r>
          </a:p>
        </p:txBody>
      </p:sp>
      <p:cxnSp>
        <p:nvCxnSpPr>
          <p:cNvPr id="17" name="Straight Connector 16">
            <a:extLst>
              <a:ext uri="{FF2B5EF4-FFF2-40B4-BE49-F238E27FC236}">
                <a16:creationId xmlns:a16="http://schemas.microsoft.com/office/drawing/2014/main" id="{3E91BD87-AFF7-F29A-65ED-E378FD985335}"/>
              </a:ext>
            </a:extLst>
          </p:cNvPr>
          <p:cNvCxnSpPr>
            <a:cxnSpLocks/>
          </p:cNvCxnSpPr>
          <p:nvPr/>
        </p:nvCxnSpPr>
        <p:spPr>
          <a:xfrm>
            <a:off x="1750017" y="744407"/>
            <a:ext cx="985778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CA4A3C-E2F1-1287-3500-B025A454CBAD}"/>
              </a:ext>
            </a:extLst>
          </p:cNvPr>
          <p:cNvSpPr txBox="1"/>
          <p:nvPr/>
        </p:nvSpPr>
        <p:spPr>
          <a:xfrm>
            <a:off x="1611917" y="6356745"/>
            <a:ext cx="132842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7/22</a:t>
            </a:r>
          </a:p>
        </p:txBody>
      </p:sp>
      <p:pic>
        <p:nvPicPr>
          <p:cNvPr id="20" name="Picture 19">
            <a:extLst>
              <a:ext uri="{FF2B5EF4-FFF2-40B4-BE49-F238E27FC236}">
                <a16:creationId xmlns:a16="http://schemas.microsoft.com/office/drawing/2014/main" id="{BF7DCF30-5282-DAAA-AEED-F85906F56F47}"/>
              </a:ext>
            </a:extLst>
          </p:cNvPr>
          <p:cNvPicPr>
            <a:picLocks noChangeAspect="1"/>
          </p:cNvPicPr>
          <p:nvPr/>
        </p:nvPicPr>
        <p:blipFill>
          <a:blip r:embed="rId4"/>
          <a:stretch>
            <a:fillRect/>
          </a:stretch>
        </p:blipFill>
        <p:spPr>
          <a:xfrm>
            <a:off x="4558149" y="780815"/>
            <a:ext cx="3532528" cy="1967484"/>
          </a:xfrm>
          <a:prstGeom prst="rect">
            <a:avLst/>
          </a:prstGeom>
        </p:spPr>
      </p:pic>
      <p:sp>
        <p:nvSpPr>
          <p:cNvPr id="26" name="Rectangle: Rounded Corners 25">
            <a:extLst>
              <a:ext uri="{FF2B5EF4-FFF2-40B4-BE49-F238E27FC236}">
                <a16:creationId xmlns:a16="http://schemas.microsoft.com/office/drawing/2014/main" id="{DBCCCAF7-FE11-05E9-80AC-5ACE80E77976}"/>
              </a:ext>
            </a:extLst>
          </p:cNvPr>
          <p:cNvSpPr/>
          <p:nvPr/>
        </p:nvSpPr>
        <p:spPr>
          <a:xfrm>
            <a:off x="2950552" y="2643956"/>
            <a:ext cx="1882926" cy="664477"/>
          </a:xfrm>
          <a:prstGeom prst="roundRect">
            <a:avLst/>
          </a:prstGeom>
          <a:solidFill>
            <a:schemeClr val="accent2">
              <a:lumMod val="40000"/>
              <a:lumOff val="6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Trend</a:t>
            </a:r>
            <a:endParaRPr lang="en-US" sz="1200" dirty="0">
              <a:solidFill>
                <a:schemeClr val="tx1"/>
              </a:solidFill>
              <a:latin typeface="Arial" panose="020B0604020202020204" pitchFamily="34" charset="0"/>
              <a:cs typeface="Arial" panose="020B0604020202020204" pitchFamily="34" charset="0"/>
            </a:endParaRPr>
          </a:p>
          <a:p>
            <a:pPr algn="ctr"/>
            <a:r>
              <a:rPr lang="en-US" sz="1050" dirty="0">
                <a:solidFill>
                  <a:schemeClr val="tx1"/>
                </a:solidFill>
                <a:latin typeface="Arial" panose="020B0604020202020204" pitchFamily="34" charset="0"/>
                <a:cs typeface="Arial" panose="020B0604020202020204" pitchFamily="34" charset="0"/>
              </a:rPr>
              <a:t>long-term increase or decrease in the data. </a:t>
            </a:r>
          </a:p>
        </p:txBody>
      </p:sp>
      <p:sp>
        <p:nvSpPr>
          <p:cNvPr id="27" name="Rectangle: Rounded Corners 26">
            <a:extLst>
              <a:ext uri="{FF2B5EF4-FFF2-40B4-BE49-F238E27FC236}">
                <a16:creationId xmlns:a16="http://schemas.microsoft.com/office/drawing/2014/main" id="{609C299A-78B1-FB09-9D8D-5759552D4B4F}"/>
              </a:ext>
            </a:extLst>
          </p:cNvPr>
          <p:cNvSpPr/>
          <p:nvPr/>
        </p:nvSpPr>
        <p:spPr>
          <a:xfrm>
            <a:off x="7754506" y="2675679"/>
            <a:ext cx="1887892" cy="664477"/>
          </a:xfrm>
          <a:prstGeom prst="roundRect">
            <a:avLst/>
          </a:prstGeom>
          <a:solidFill>
            <a:schemeClr val="accent6">
              <a:lumMod val="20000"/>
              <a:lumOff val="8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Seasonality</a:t>
            </a:r>
          </a:p>
          <a:p>
            <a:pPr algn="ctr"/>
            <a:r>
              <a:rPr lang="en-US" sz="1000" dirty="0">
                <a:solidFill>
                  <a:schemeClr val="tx1"/>
                </a:solidFill>
                <a:latin typeface="Arial" panose="020B0604020202020204" pitchFamily="34" charset="0"/>
                <a:cs typeface="Arial" panose="020B0604020202020204" pitchFamily="34" charset="0"/>
              </a:rPr>
              <a:t>affected by seasonal factors such as the time of the year, or the day of the week.</a:t>
            </a:r>
          </a:p>
        </p:txBody>
      </p:sp>
      <p:sp>
        <p:nvSpPr>
          <p:cNvPr id="29" name="Rectangle: Rounded Corners 28">
            <a:extLst>
              <a:ext uri="{FF2B5EF4-FFF2-40B4-BE49-F238E27FC236}">
                <a16:creationId xmlns:a16="http://schemas.microsoft.com/office/drawing/2014/main" id="{D54C8FE8-2846-48F1-A6E9-72035D631C6A}"/>
              </a:ext>
            </a:extLst>
          </p:cNvPr>
          <p:cNvSpPr/>
          <p:nvPr/>
        </p:nvSpPr>
        <p:spPr>
          <a:xfrm>
            <a:off x="5109141" y="5904077"/>
            <a:ext cx="2164929" cy="850878"/>
          </a:xfrm>
          <a:prstGeom prst="roundRect">
            <a:avLst/>
          </a:prstGeom>
          <a:solidFill>
            <a:schemeClr val="bg2">
              <a:lumMod val="9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Cycle</a:t>
            </a:r>
          </a:p>
          <a:p>
            <a:pPr algn="ctr"/>
            <a:r>
              <a:rPr lang="en-US" sz="1050" dirty="0">
                <a:solidFill>
                  <a:schemeClr val="tx1"/>
                </a:solidFill>
                <a:latin typeface="Arial" panose="020B0604020202020204" pitchFamily="34" charset="0"/>
                <a:cs typeface="Arial" panose="020B0604020202020204" pitchFamily="34" charset="0"/>
              </a:rPr>
              <a:t>Rise and fall pattern in the series that does not happen in fixed calendar-based intervals. </a:t>
            </a:r>
            <a:endParaRPr lang="en-US" sz="1050" b="1"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8D15A59-3944-004B-F969-BB90DAFB1ED5}"/>
              </a:ext>
            </a:extLst>
          </p:cNvPr>
          <p:cNvSpPr/>
          <p:nvPr/>
        </p:nvSpPr>
        <p:spPr>
          <a:xfrm>
            <a:off x="2102392" y="3391730"/>
            <a:ext cx="3621841" cy="2160339"/>
          </a:xfrm>
          <a:prstGeom prst="rect">
            <a:avLst/>
          </a:prstGeom>
          <a:solidFill>
            <a:schemeClr val="accent2">
              <a:lumMod val="40000"/>
              <a:lumOff val="6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098" name="Picture 2">
            <a:extLst>
              <a:ext uri="{FF2B5EF4-FFF2-40B4-BE49-F238E27FC236}">
                <a16:creationId xmlns:a16="http://schemas.microsoft.com/office/drawing/2014/main" id="{E12F7F41-92E9-C959-2C4F-DA841EF2BD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922" y="3516850"/>
            <a:ext cx="3497981" cy="1942097"/>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9D445B22-B402-E337-85B1-9483B4884C44}"/>
              </a:ext>
            </a:extLst>
          </p:cNvPr>
          <p:cNvSpPr/>
          <p:nvPr/>
        </p:nvSpPr>
        <p:spPr>
          <a:xfrm>
            <a:off x="6797328" y="3391730"/>
            <a:ext cx="3621841" cy="2160339"/>
          </a:xfrm>
          <a:prstGeom prst="rect">
            <a:avLst/>
          </a:prstGeom>
          <a:solidFill>
            <a:schemeClr val="accent6">
              <a:lumMod val="20000"/>
              <a:lumOff val="80000"/>
            </a:schemeClr>
          </a:solidFill>
          <a:ln>
            <a:solidFill>
              <a:schemeClr val="accent6">
                <a:lumMod val="20000"/>
                <a:lumOff val="8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4100" name="Picture 4">
            <a:extLst>
              <a:ext uri="{FF2B5EF4-FFF2-40B4-BE49-F238E27FC236}">
                <a16:creationId xmlns:a16="http://schemas.microsoft.com/office/drawing/2014/main" id="{68D9FC73-6FB9-4ACF-2DDF-AB98431355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2391" y="3577639"/>
            <a:ext cx="3369959" cy="1888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39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5A31E105-180E-B247-A59D-B7AB1A29C938}" vid="{7A088103-33F1-8C4A-95D6-C439C77AAD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9121</TotalTime>
  <Words>1955</Words>
  <Application>Microsoft Macintosh PowerPoint</Application>
  <PresentationFormat>Widescreen</PresentationFormat>
  <Paragraphs>526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Courier New</vt:lpstr>
      <vt:lpstr>Times New Roman</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Hamed Zakeri</cp:lastModifiedBy>
  <cp:revision>269</cp:revision>
  <dcterms:created xsi:type="dcterms:W3CDTF">2017-01-05T13:17:27Z</dcterms:created>
  <dcterms:modified xsi:type="dcterms:W3CDTF">2023-01-31T20:35:04Z</dcterms:modified>
</cp:coreProperties>
</file>