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276" r:id="rId5"/>
  </p:sldMasterIdLst>
  <p:notesMasterIdLst>
    <p:notesMasterId r:id="rId23"/>
  </p:notesMasterIdLst>
  <p:handoutMasterIdLst>
    <p:handoutMasterId r:id="rId24"/>
  </p:handoutMasterIdLst>
  <p:sldIdLst>
    <p:sldId id="682" r:id="rId6"/>
    <p:sldId id="507" r:id="rId7"/>
    <p:sldId id="508" r:id="rId8"/>
    <p:sldId id="510" r:id="rId9"/>
    <p:sldId id="511" r:id="rId10"/>
    <p:sldId id="512" r:id="rId11"/>
    <p:sldId id="513" r:id="rId12"/>
    <p:sldId id="514" r:id="rId13"/>
    <p:sldId id="517" r:id="rId14"/>
    <p:sldId id="693" r:id="rId15"/>
    <p:sldId id="694" r:id="rId16"/>
    <p:sldId id="696" r:id="rId17"/>
    <p:sldId id="697" r:id="rId18"/>
    <p:sldId id="698" r:id="rId19"/>
    <p:sldId id="699" r:id="rId20"/>
    <p:sldId id="692" r:id="rId21"/>
    <p:sldId id="700" r:id="rId2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123761"/>
    <a:srgbClr val="B42359"/>
    <a:srgbClr val="234E8F"/>
    <a:srgbClr val="3086BF"/>
    <a:srgbClr val="4F7DAD"/>
    <a:srgbClr val="B5CCEA"/>
    <a:srgbClr val="2F82BF"/>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97" autoAdjust="0"/>
    <p:restoredTop sz="92090" autoAdjust="0"/>
  </p:normalViewPr>
  <p:slideViewPr>
    <p:cSldViewPr snapToGrid="0">
      <p:cViewPr varScale="1">
        <p:scale>
          <a:sx n="74" d="100"/>
          <a:sy n="74" d="100"/>
        </p:scale>
        <p:origin x="924" y="54"/>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12</a:t>
            </a:fld>
            <a:endParaRPr lang="en-US"/>
          </a:p>
        </p:txBody>
      </p:sp>
    </p:spTree>
    <p:extLst>
      <p:ext uri="{BB962C8B-B14F-4D97-AF65-F5344CB8AC3E}">
        <p14:creationId xmlns:p14="http://schemas.microsoft.com/office/powerpoint/2010/main" val="70397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4</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5</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8</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9</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10</a:t>
            </a:fld>
            <a:endParaRPr lang="en-US"/>
          </a:p>
        </p:txBody>
      </p:sp>
    </p:spTree>
    <p:extLst>
      <p:ext uri="{BB962C8B-B14F-4D97-AF65-F5344CB8AC3E}">
        <p14:creationId xmlns:p14="http://schemas.microsoft.com/office/powerpoint/2010/main" val="385076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11</a:t>
            </a:fld>
            <a:endParaRPr lang="en-US"/>
          </a:p>
        </p:txBody>
      </p:sp>
    </p:spTree>
    <p:extLst>
      <p:ext uri="{BB962C8B-B14F-4D97-AF65-F5344CB8AC3E}">
        <p14:creationId xmlns:p14="http://schemas.microsoft.com/office/powerpoint/2010/main" val="2384816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963935"/>
            <a:ext cx="1714500" cy="2137173"/>
          </a:xfrm>
          <a:prstGeom prst="rect">
            <a:avLst/>
          </a:prstGeom>
        </p:spPr>
        <p:txBody>
          <a:bodyPr/>
          <a:lstStyle>
            <a:lvl1pPr>
              <a:defRPr sz="2000"/>
            </a:lvl1pPr>
          </a:lstStyle>
          <a:p>
            <a:r>
              <a:rPr lang="en-US" smtClean="0"/>
              <a:t>Click icon to add picture</a:t>
            </a:r>
            <a:endParaRPr lang="en-IN" dirty="0"/>
          </a:p>
        </p:txBody>
      </p:sp>
      <p:sp>
        <p:nvSpPr>
          <p:cNvPr id="6" name="Rectangle 5"/>
          <p:cNvSpPr/>
          <p:nvPr/>
        </p:nvSpPr>
        <p:spPr>
          <a:xfrm>
            <a:off x="0" y="1963935"/>
            <a:ext cx="7018735" cy="2137173"/>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85800" eaLnBrk="1" fontAlgn="auto" hangingPunct="1">
              <a:spcBef>
                <a:spcPts val="450"/>
              </a:spcBef>
              <a:spcAft>
                <a:spcPts val="0"/>
              </a:spcAft>
            </a:pPr>
            <a:endParaRPr lang="en-IN" sz="1050" kern="0" dirty="0">
              <a:solidFill>
                <a:srgbClr val="000000"/>
              </a:solidFill>
              <a:latin typeface="+mj-lt"/>
              <a:ea typeface="+mn-ea"/>
            </a:endParaRPr>
          </a:p>
        </p:txBody>
      </p:sp>
      <p:sp>
        <p:nvSpPr>
          <p:cNvPr id="3" name="Subtitle 2"/>
          <p:cNvSpPr>
            <a:spLocks noGrp="1"/>
          </p:cNvSpPr>
          <p:nvPr userDrawn="1">
            <p:ph type="subTitle" idx="1"/>
          </p:nvPr>
        </p:nvSpPr>
        <p:spPr bwMode="gray">
          <a:xfrm>
            <a:off x="839392" y="3638846"/>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3176072"/>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defTabSz="342828">
              <a:defRPr/>
            </a:pPr>
            <a:r>
              <a:rPr lang="en-US" sz="750" kern="0" dirty="0">
                <a:solidFill>
                  <a:prstClr val="white">
                    <a:lumMod val="50000"/>
                  </a:prstClr>
                </a:solidFill>
                <a:latin typeface="+mj-lt"/>
              </a:rPr>
              <a:t>COPYRIGHT ©. ALL RIGHTS PROTECTED AND RESERVED.</a:t>
            </a:r>
          </a:p>
        </p:txBody>
      </p:sp>
      <p:grpSp>
        <p:nvGrpSpPr>
          <p:cNvPr id="14" name="Group 13"/>
          <p:cNvGrpSpPr/>
          <p:nvPr userDrawn="1"/>
        </p:nvGrpSpPr>
        <p:grpSpPr>
          <a:xfrm>
            <a:off x="3571" y="1967627"/>
            <a:ext cx="835819" cy="1147763"/>
            <a:chOff x="-19050" y="-4763"/>
            <a:chExt cx="835819" cy="1147763"/>
          </a:xfrm>
          <a:solidFill>
            <a:schemeClr val="bg1">
              <a:alpha val="17000"/>
            </a:schemeClr>
          </a:solidFill>
        </p:grpSpPr>
        <p:sp>
          <p:nvSpPr>
            <p:cNvPr id="15" name="Freeform 14"/>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16" name="Freeform 15"/>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pic>
        <p:nvPicPr>
          <p:cNvPr id="17" name="Picture 16"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194550"/>
            <a:ext cx="1663323" cy="6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53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1"/>
            <a:ext cx="9144001" cy="3125287"/>
          </a:xfrm>
          <a:prstGeom prst="rect">
            <a:avLst/>
          </a:prstGeom>
        </p:spPr>
      </p:pic>
      <p:grpSp>
        <p:nvGrpSpPr>
          <p:cNvPr id="47" name="Group 46"/>
          <p:cNvGrpSpPr/>
          <p:nvPr userDrawn="1"/>
        </p:nvGrpSpPr>
        <p:grpSpPr bwMode="gray">
          <a:xfrm>
            <a:off x="2390922" y="299551"/>
            <a:ext cx="4362157" cy="4164922"/>
            <a:chOff x="3187895" y="299551"/>
            <a:chExt cx="5816209" cy="4164922"/>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grpSp>
        <p:sp>
          <p:nvSpPr>
            <p:cNvPr id="49" name="TextBox 37"/>
            <p:cNvSpPr txBox="1"/>
            <p:nvPr/>
          </p:nvSpPr>
          <p:spPr bwMode="gray">
            <a:xfrm>
              <a:off x="3187895" y="3833979"/>
              <a:ext cx="5816209" cy="630494"/>
            </a:xfrm>
            <a:prstGeom prst="rect">
              <a:avLst/>
            </a:prstGeom>
            <a:noFill/>
          </p:spPr>
          <p:txBody>
            <a:bodyPr wrap="square" lIns="0" tIns="0" rIns="0" bIns="0">
              <a:spAutoFit/>
            </a:bodyPr>
            <a:lstStyle/>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COPYRIGHT ©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2016.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ALL RIGHTS PROTECTED AND RESERVED.</a:t>
              </a:r>
            </a:p>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The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information contained in this document, much of which is confidential to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is for the sole use of the intended recipients. No part of this document may be reproduced in any form or by any means, electronic, mechanical, photocopying, recording, or otherwise, without the prior written permission of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a:t>
              </a:r>
              <a:endPar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endParaRPr>
            </a:p>
          </p:txBody>
        </p:sp>
        <p:sp>
          <p:nvSpPr>
            <p:cNvPr id="50" name="TextBox 49"/>
            <p:cNvSpPr txBox="1"/>
            <p:nvPr/>
          </p:nvSpPr>
          <p:spPr bwMode="gray">
            <a:xfrm>
              <a:off x="4272850" y="1929630"/>
              <a:ext cx="3646298" cy="1687641"/>
            </a:xfrm>
            <a:prstGeom prst="rect">
              <a:avLst/>
            </a:prstGeom>
            <a:noFill/>
          </p:spPr>
          <p:txBody>
            <a:bodyPr wrap="none" lIns="0" tIns="0" rIns="0" bIns="0" anchor="b" anchorCtr="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Corporate </a:t>
              </a:r>
              <a:r>
                <a:rPr kumimoji="0" lang="en-US"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Headquarters</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Lords Tower, Block 1,</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2</a:t>
              </a:r>
              <a:r>
                <a:rPr kumimoji="0" lang="en-US" sz="900" b="0" i="0" u="none" strike="noStrike" kern="1200" cap="none" spc="0" normalizeH="0" baseline="3000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nd</a:t>
              </a: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 Floor, Plot No. 1&amp;2 NP,</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Jawaharlal Nehru Road,</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Thiru Vi Ka Industrial Estate</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Ekkaduthangal, Chennai – 600 032</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rPr>
                <a:t>www.maveric-systems.com</a:t>
              </a: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tr-TR"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Global </a:t>
              </a:r>
              <a:r>
                <a:rPr kumimoji="0" lang="tr-TR"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Locations</a:t>
              </a:r>
            </a:p>
            <a:p>
              <a:pPr marL="0" marR="0" lvl="0" indent="0" algn="ctr" defTabSz="685800" rtl="0" eaLnBrk="1" fontAlgn="auto" latinLnBrk="0" hangingPunct="1">
                <a:lnSpc>
                  <a:spcPct val="100000"/>
                </a:lnSpc>
                <a:spcBef>
                  <a:spcPts val="150"/>
                </a:spcBef>
                <a:spcAft>
                  <a:spcPts val="0"/>
                </a:spcAft>
                <a:buClrTx/>
                <a:buSzTx/>
                <a:buFontTx/>
                <a:buNone/>
                <a:tabLst/>
                <a:defRPr/>
              </a:pPr>
              <a:r>
                <a:rPr kumimoji="0" lang="en-IN" sz="900" b="0" i="0" u="none" strike="noStrike" kern="1200" cap="none" spc="0" normalizeH="0" baseline="0" noProof="0" dirty="0" smtClean="0">
                  <a:ln>
                    <a:noFill/>
                  </a:ln>
                  <a:solidFill>
                    <a:srgbClr val="000000">
                      <a:lumMod val="65000"/>
                      <a:lumOff val="35000"/>
                    </a:srgbClr>
                  </a:solidFill>
                  <a:effectLst/>
                  <a:uLnTx/>
                  <a:uFillTx/>
                  <a:latin typeface="Calibri"/>
                  <a:ea typeface="MS PGothic" pitchFamily="34" charset="-128"/>
                  <a:cs typeface="Arial" panose="020B0604020202020204" pitchFamily="34" charset="0"/>
                </a:rPr>
                <a:t>SINGAPORE  |  UK  |  US  |  DUBAI  |  RIYADH  |  MALAYSIA</a:t>
              </a:r>
            </a:p>
          </p:txBody>
        </p:sp>
      </p:grpSp>
    </p:spTree>
    <p:extLst>
      <p:ext uri="{BB962C8B-B14F-4D97-AF65-F5344CB8AC3E}">
        <p14:creationId xmlns:p14="http://schemas.microsoft.com/office/powerpoint/2010/main" val="35405512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mj-lt"/>
                <a:cs typeface="Arial" panose="020B0604020202020204" pitchFamily="34" charset="0"/>
              </a:rPr>
              <a:pPr algn="ctr" eaLnBrk="1" hangingPunct="1">
                <a:defRPr/>
              </a:pPr>
              <a:t>‹#›</a:t>
            </a:fld>
            <a:endParaRPr lang="en-US" sz="75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956603" y="1370869"/>
            <a:ext cx="7989750" cy="1487587"/>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80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80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956604" y="232070"/>
            <a:ext cx="7989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mj-lt"/>
                <a:cs typeface="Arial" panose="020B0604020202020204" pitchFamily="34" charset="0"/>
              </a:rPr>
              <a:t>Maveric Systems</a:t>
            </a:r>
            <a:endParaRPr lang="en-IN" sz="9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0" y="-4763"/>
            <a:ext cx="835819" cy="1147763"/>
            <a:chOff x="-19050" y="-4763"/>
            <a:chExt cx="835819" cy="1147763"/>
          </a:xfrm>
        </p:grpSpPr>
        <p:sp>
          <p:nvSpPr>
            <p:cNvPr id="13" name="Freeform 12"/>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4" name="Freeform 13"/>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75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2942032" y="1715199"/>
            <a:ext cx="6004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6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Arial" panose="020B0604020202020204" pitchFamily="34" charset="0"/>
                <a:cs typeface="Arial" panose="020B0604020202020204" pitchFamily="34" charset="0"/>
              </a:rPr>
              <a:t>Maveric Systems</a:t>
            </a:r>
            <a:endParaRPr lang="en-IN" sz="9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2380" y="-28576"/>
            <a:ext cx="3529303" cy="5092122"/>
            <a:chOff x="2160910" y="711647"/>
            <a:chExt cx="3935090" cy="5677596"/>
          </a:xfrm>
        </p:grpSpPr>
        <p:sp>
          <p:nvSpPr>
            <p:cNvPr id="10" name="Freeform 9"/>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reeform 10"/>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75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rgbClr val="EEECE1">
                    <a:lumMod val="25000"/>
                  </a:srgbClr>
                </a:solidFill>
                <a:latin typeface="Arial" panose="020B0604020202020204" pitchFamily="34" charset="0"/>
                <a:cs typeface="Arial" panose="020B0604020202020204" pitchFamily="34" charset="0"/>
              </a:rPr>
              <a:t>Maveric Systems</a:t>
            </a:r>
            <a:endParaRPr lang="en-IN" sz="9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preferRelativeResize="0">
            <a:picLocks/>
          </p:cNvPicPr>
          <p:nvPr userDrawn="1"/>
        </p:nvPicPr>
        <p:blipFill rotWithShape="1">
          <a:blip r:embed="rId2">
            <a:extLst>
              <a:ext uri="{28A0092B-C50C-407E-A947-70E740481C1C}">
                <a14:useLocalDpi xmlns:a14="http://schemas.microsoft.com/office/drawing/2010/main" val="0"/>
              </a:ext>
            </a:extLst>
          </a:blip>
          <a:srcRect r="8968"/>
          <a:stretch/>
        </p:blipFill>
        <p:spPr bwMode="gray">
          <a:xfrm>
            <a:off x="-1" y="4279168"/>
            <a:ext cx="9158069" cy="2578832"/>
          </a:xfrm>
          <a:prstGeom prst="rect">
            <a:avLst/>
          </a:prstGeom>
        </p:spPr>
      </p:pic>
      <p:grpSp>
        <p:nvGrpSpPr>
          <p:cNvPr id="36" name="Group 35"/>
          <p:cNvGrpSpPr/>
          <p:nvPr userDrawn="1"/>
        </p:nvGrpSpPr>
        <p:grpSpPr bwMode="gray">
          <a:xfrm>
            <a:off x="1663895" y="814098"/>
            <a:ext cx="5816209" cy="4374658"/>
            <a:chOff x="3187895" y="299551"/>
            <a:chExt cx="5816209" cy="4374658"/>
          </a:xfrm>
        </p:grpSpPr>
        <p:grpSp>
          <p:nvGrpSpPr>
            <p:cNvPr id="37" name="Group 36"/>
            <p:cNvGrpSpPr>
              <a:grpSpLocks noChangeAspect="1"/>
            </p:cNvGrpSpPr>
            <p:nvPr/>
          </p:nvGrpSpPr>
          <p:grpSpPr bwMode="gray">
            <a:xfrm>
              <a:off x="4971813" y="299551"/>
              <a:ext cx="2248375" cy="830271"/>
              <a:chOff x="6391275" y="515938"/>
              <a:chExt cx="3813176" cy="1408113"/>
            </a:xfrm>
          </p:grpSpPr>
          <p:sp>
            <p:nvSpPr>
              <p:cNvPr id="40" name="Freeform 39"/>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42"/>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43"/>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4"/>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45"/>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79"/>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80"/>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81"/>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82"/>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83"/>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84"/>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85"/>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86"/>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8" name="Freeform 87"/>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9" name="Freeform 88"/>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89"/>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1" name="Freeform 90"/>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91"/>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92"/>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Freeform 93"/>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5" name="Freeform 94"/>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8"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2016.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39" name="TextBox 38"/>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474788"/>
            <a:ext cx="1714500" cy="2851150"/>
          </a:xfrm>
          <a:prstGeom prst="rect">
            <a:avLst/>
          </a:prstGeom>
        </p:spPr>
        <p:txBody>
          <a:bodyPr/>
          <a:lstStyle/>
          <a:p>
            <a:r>
              <a:rPr lang="en-US" dirty="0" smtClean="0"/>
              <a:t>Click icon to add picture</a:t>
            </a:r>
            <a:endParaRPr lang="en-IN" dirty="0"/>
          </a:p>
        </p:txBody>
      </p:sp>
      <p:sp>
        <p:nvSpPr>
          <p:cNvPr id="6" name="Rectangle 5"/>
          <p:cNvSpPr/>
          <p:nvPr/>
        </p:nvSpPr>
        <p:spPr>
          <a:xfrm>
            <a:off x="0" y="1475580"/>
            <a:ext cx="7018735"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450"/>
              </a:spcBef>
              <a:spcAft>
                <a:spcPts val="0"/>
              </a:spcAft>
              <a:buClrTx/>
              <a:buSzTx/>
              <a:buFontTx/>
              <a:buNone/>
              <a:tabLst/>
              <a:defRPr/>
            </a:pPr>
            <a:endParaRPr kumimoji="0" lang="en-IN" sz="105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grpSp>
        <p:nvGrpSpPr>
          <p:cNvPr id="7" name="Group 6"/>
          <p:cNvGrpSpPr/>
          <p:nvPr/>
        </p:nvGrpSpPr>
        <p:grpSpPr>
          <a:xfrm>
            <a:off x="2679" y="1475582"/>
            <a:ext cx="626864"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3" name="Subtitle 2"/>
          <p:cNvSpPr>
            <a:spLocks noGrp="1"/>
          </p:cNvSpPr>
          <p:nvPr userDrawn="1">
            <p:ph type="subTitle" idx="1"/>
          </p:nvPr>
        </p:nvSpPr>
        <p:spPr bwMode="gray">
          <a:xfrm>
            <a:off x="839392" y="3013808"/>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2551034"/>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422957"/>
            <a:ext cx="1618060"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marL="0" marR="0" lvl="0" indent="0" algn="l" defTabSz="342828" rtl="0" eaLnBrk="0" fontAlgn="base" latinLnBrk="0" hangingPunct="0">
              <a:lnSpc>
                <a:spcPct val="1000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lumMod val="50000"/>
                  </a:prstClr>
                </a:solidFill>
                <a:effectLst/>
                <a:uLnTx/>
                <a:uFillTx/>
                <a:latin typeface="Calibri"/>
                <a:ea typeface="MS PGothic" pitchFamily="34" charset="-128"/>
                <a:cs typeface="+mn-cs"/>
              </a:rPr>
              <a:t>COPYRIGHT ©. ALL RIGHTS PROTECTED AND RESERVED.</a:t>
            </a:r>
          </a:p>
        </p:txBody>
      </p:sp>
    </p:spTree>
    <p:extLst>
      <p:ext uri="{BB962C8B-B14F-4D97-AF65-F5344CB8AC3E}">
        <p14:creationId xmlns:p14="http://schemas.microsoft.com/office/powerpoint/2010/main" val="16504305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Calibri"/>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Calibri"/>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0"/>
            <a:ext cx="819524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25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Calibri"/>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Calibri"/>
              <a:ea typeface="MS PGothic" pitchFamily="34" charset="-128"/>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552200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4" name="Title Placeholder 1"/>
          <p:cNvSpPr>
            <a:spLocks noGrp="1"/>
          </p:cNvSpPr>
          <p:nvPr>
            <p:ph type="title" hasCustomPrompt="1"/>
          </p:nvPr>
        </p:nvSpPr>
        <p:spPr bwMode="gray">
          <a:xfrm>
            <a:off x="2942032" y="1978435"/>
            <a:ext cx="6004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85" y="-28576"/>
            <a:ext cx="2951318"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01246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35608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extLst>
      <p:ext uri="{BB962C8B-B14F-4D97-AF65-F5344CB8AC3E}">
        <p14:creationId xmlns:p14="http://schemas.microsoft.com/office/powerpoint/2010/main" val="111636844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33035" y="1963935"/>
            <a:ext cx="1714500" cy="2137173"/>
          </a:xfrm>
          <a:prstGeom prst="rect">
            <a:avLst/>
          </a:prstGeom>
        </p:spPr>
      </p:pic>
      <p:sp>
        <p:nvSpPr>
          <p:cNvPr id="2" name="Title 1"/>
          <p:cNvSpPr>
            <a:spLocks noGrp="1"/>
          </p:cNvSpPr>
          <p:nvPr>
            <p:ph type="ctrTitle"/>
          </p:nvPr>
        </p:nvSpPr>
        <p:spPr>
          <a:xfrm>
            <a:off x="839392" y="2489479"/>
            <a:ext cx="6071362" cy="430887"/>
          </a:xfrm>
        </p:spPr>
        <p:txBody>
          <a:bodyPr/>
          <a:lstStyle/>
          <a:p>
            <a:r>
              <a:rPr lang="en-IN" sz="2800" dirty="0" smtClean="0"/>
              <a:t>Fresher Learning Program</a:t>
            </a:r>
            <a:endParaRPr lang="en-IN" sz="2800" dirty="0"/>
          </a:p>
        </p:txBody>
      </p:sp>
      <p:sp>
        <p:nvSpPr>
          <p:cNvPr id="3" name="Subtitle 2"/>
          <p:cNvSpPr>
            <a:spLocks noGrp="1"/>
          </p:cNvSpPr>
          <p:nvPr>
            <p:ph type="subTitle" idx="1"/>
          </p:nvPr>
        </p:nvSpPr>
        <p:spPr>
          <a:xfrm>
            <a:off x="839392" y="3117606"/>
            <a:ext cx="6071362" cy="369332"/>
          </a:xfrm>
        </p:spPr>
        <p:txBody>
          <a:bodyPr/>
          <a:lstStyle/>
          <a:p>
            <a:r>
              <a:rPr lang="en-US" sz="2400" dirty="0" smtClean="0"/>
              <a:t>Selenium – Day 1</a:t>
            </a:r>
            <a:endParaRPr lang="en-IN" sz="2400" dirty="0" smtClean="0"/>
          </a:p>
        </p:txBody>
      </p:sp>
    </p:spTree>
    <p:extLst>
      <p:ext uri="{BB962C8B-B14F-4D97-AF65-F5344CB8AC3E}">
        <p14:creationId xmlns:p14="http://schemas.microsoft.com/office/powerpoint/2010/main" val="251357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Record and Execute Selenium IDE</a:t>
            </a:r>
            <a:endParaRPr lang="en-US" dirty="0">
              <a:solidFill>
                <a:schemeClr val="accent2"/>
              </a:solidFill>
            </a:endParaRPr>
          </a:p>
        </p:txBody>
      </p:sp>
      <p:sp>
        <p:nvSpPr>
          <p:cNvPr id="6" name="TextBox 5"/>
          <p:cNvSpPr txBox="1"/>
          <p:nvPr/>
        </p:nvSpPr>
        <p:spPr>
          <a:xfrm>
            <a:off x="783771" y="914400"/>
            <a:ext cx="8360229" cy="369332"/>
          </a:xfrm>
          <a:prstGeom prst="rect">
            <a:avLst/>
          </a:prstGeom>
          <a:noFill/>
        </p:spPr>
        <p:txBody>
          <a:bodyPr wrap="square" rtlCol="0">
            <a:spAutoFit/>
          </a:bodyPr>
          <a:lstStyle/>
          <a:p>
            <a:endParaRPr lang="en-IN" dirty="0">
              <a:solidFill>
                <a:schemeClr val="accent2"/>
              </a:solidFill>
            </a:endParaRPr>
          </a:p>
        </p:txBody>
      </p:sp>
      <p:pic>
        <p:nvPicPr>
          <p:cNvPr id="23554" name="Picture 2"/>
          <p:cNvPicPr>
            <a:picLocks noGrp="1" noChangeAspect="1" noChangeArrowheads="1"/>
          </p:cNvPicPr>
          <p:nvPr>
            <p:ph idx="1"/>
          </p:nvPr>
        </p:nvPicPr>
        <p:blipFill>
          <a:blip r:embed="rId3"/>
          <a:srcRect/>
          <a:stretch>
            <a:fillRect/>
          </a:stretch>
        </p:blipFill>
        <p:spPr bwMode="auto">
          <a:xfrm>
            <a:off x="695740" y="928914"/>
            <a:ext cx="7519346" cy="2096302"/>
          </a:xfrm>
          <a:prstGeom prst="rect">
            <a:avLst/>
          </a:prstGeom>
          <a:noFill/>
          <a:ln w="9525">
            <a:noFill/>
            <a:miter lim="800000"/>
            <a:headEnd/>
            <a:tailEnd/>
          </a:ln>
          <a:effectLst/>
        </p:spPr>
      </p:pic>
      <p:pic>
        <p:nvPicPr>
          <p:cNvPr id="23555" name="Picture 3"/>
          <p:cNvPicPr>
            <a:picLocks noChangeAspect="1" noChangeArrowheads="1"/>
          </p:cNvPicPr>
          <p:nvPr/>
        </p:nvPicPr>
        <p:blipFill rotWithShape="1">
          <a:blip r:embed="rId4"/>
          <a:srcRect l="39380" t="19223"/>
          <a:stretch/>
        </p:blipFill>
        <p:spPr bwMode="auto">
          <a:xfrm>
            <a:off x="605307" y="4056844"/>
            <a:ext cx="2005212" cy="1870379"/>
          </a:xfrm>
          <a:prstGeom prst="rect">
            <a:avLst/>
          </a:prstGeom>
          <a:noFill/>
          <a:ln w="9525">
            <a:noFill/>
            <a:miter lim="800000"/>
            <a:headEnd/>
            <a:tailEnd/>
          </a:ln>
          <a:effectLst/>
        </p:spPr>
      </p:pic>
      <p:sp>
        <p:nvSpPr>
          <p:cNvPr id="8" name="Right Arrow 7"/>
          <p:cNvSpPr/>
          <p:nvPr/>
        </p:nvSpPr>
        <p:spPr>
          <a:xfrm>
            <a:off x="2589361" y="4589400"/>
            <a:ext cx="347021" cy="330330"/>
          </a:xfrm>
          <a:prstGeom prst="rightArrow">
            <a:avLst/>
          </a:prstGeom>
          <a:solidFill>
            <a:schemeClr val="accent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accent2"/>
              </a:solidFill>
              <a:latin typeface="Arial" panose="020B0604020202020204" pitchFamily="34" charset="0"/>
              <a:cs typeface="Arial" panose="020B0604020202020204" pitchFamily="34" charset="0"/>
            </a:endParaRPr>
          </a:p>
        </p:txBody>
      </p:sp>
      <p:sp>
        <p:nvSpPr>
          <p:cNvPr id="9" name="TextBox 8"/>
          <p:cNvSpPr txBox="1"/>
          <p:nvPr/>
        </p:nvSpPr>
        <p:spPr>
          <a:xfrm>
            <a:off x="3141870" y="4550398"/>
            <a:ext cx="2627086" cy="369332"/>
          </a:xfrm>
          <a:prstGeom prst="rect">
            <a:avLst/>
          </a:prstGeom>
          <a:noFill/>
        </p:spPr>
        <p:txBody>
          <a:bodyPr wrap="square" rtlCol="0">
            <a:spAutoFit/>
          </a:bodyPr>
          <a:lstStyle/>
          <a:p>
            <a:r>
              <a:rPr lang="en-IN" dirty="0" smtClean="0">
                <a:solidFill>
                  <a:schemeClr val="accent2"/>
                </a:solidFill>
              </a:rPr>
              <a:t>Recording and Stopping</a:t>
            </a:r>
            <a:endParaRPr lang="en-IN" dirty="0">
              <a:solidFill>
                <a:schemeClr val="accent2"/>
              </a:solidFill>
            </a:endParaRPr>
          </a:p>
        </p:txBody>
      </p:sp>
      <p:sp>
        <p:nvSpPr>
          <p:cNvPr id="10" name="TextBox 9"/>
          <p:cNvSpPr txBox="1"/>
          <p:nvPr/>
        </p:nvSpPr>
        <p:spPr>
          <a:xfrm>
            <a:off x="783771" y="3203637"/>
            <a:ext cx="1567543" cy="369332"/>
          </a:xfrm>
          <a:prstGeom prst="rect">
            <a:avLst/>
          </a:prstGeom>
          <a:noFill/>
        </p:spPr>
        <p:txBody>
          <a:bodyPr wrap="square" rtlCol="0">
            <a:spAutoFit/>
          </a:bodyPr>
          <a:lstStyle/>
          <a:p>
            <a:r>
              <a:rPr lang="en-IN" dirty="0" smtClean="0">
                <a:solidFill>
                  <a:schemeClr val="accent2"/>
                </a:solidFill>
              </a:rPr>
              <a:t>Run all test </a:t>
            </a:r>
            <a:endParaRPr lang="en-IN" dirty="0">
              <a:solidFill>
                <a:schemeClr val="accent2"/>
              </a:solidFill>
            </a:endParaRPr>
          </a:p>
        </p:txBody>
      </p:sp>
      <p:sp>
        <p:nvSpPr>
          <p:cNvPr id="11" name="Down Arrow 10"/>
          <p:cNvSpPr/>
          <p:nvPr/>
        </p:nvSpPr>
        <p:spPr>
          <a:xfrm>
            <a:off x="1242710" y="2612570"/>
            <a:ext cx="304800" cy="362857"/>
          </a:xfrm>
          <a:prstGeom prst="downArrow">
            <a:avLst/>
          </a:prstGeom>
          <a:solidFill>
            <a:schemeClr val="accent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accent2"/>
              </a:solidFill>
              <a:latin typeface="Arial" panose="020B0604020202020204" pitchFamily="34" charset="0"/>
              <a:cs typeface="Arial" panose="020B0604020202020204" pitchFamily="34" charset="0"/>
            </a:endParaRPr>
          </a:p>
        </p:txBody>
      </p:sp>
      <p:sp>
        <p:nvSpPr>
          <p:cNvPr id="12" name="Down Arrow 11"/>
          <p:cNvSpPr/>
          <p:nvPr/>
        </p:nvSpPr>
        <p:spPr>
          <a:xfrm>
            <a:off x="2866572" y="2590800"/>
            <a:ext cx="304800" cy="362857"/>
          </a:xfrm>
          <a:prstGeom prst="downArrow">
            <a:avLst/>
          </a:prstGeom>
          <a:solidFill>
            <a:schemeClr val="accent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accent2"/>
              </a:solidFill>
              <a:latin typeface="Arial" panose="020B0604020202020204" pitchFamily="34" charset="0"/>
              <a:cs typeface="Arial" panose="020B0604020202020204" pitchFamily="34" charset="0"/>
            </a:endParaRPr>
          </a:p>
        </p:txBody>
      </p:sp>
      <p:sp>
        <p:nvSpPr>
          <p:cNvPr id="13" name="Down Arrow 12"/>
          <p:cNvSpPr/>
          <p:nvPr/>
        </p:nvSpPr>
        <p:spPr>
          <a:xfrm>
            <a:off x="4746172" y="2586610"/>
            <a:ext cx="304800" cy="362857"/>
          </a:xfrm>
          <a:prstGeom prst="downArrow">
            <a:avLst/>
          </a:prstGeom>
          <a:solidFill>
            <a:schemeClr val="accent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accent2"/>
              </a:solidFill>
              <a:latin typeface="Arial" panose="020B0604020202020204" pitchFamily="34" charset="0"/>
              <a:cs typeface="Arial" panose="020B0604020202020204" pitchFamily="34" charset="0"/>
            </a:endParaRPr>
          </a:p>
        </p:txBody>
      </p:sp>
      <p:sp>
        <p:nvSpPr>
          <p:cNvPr id="14" name="Down Arrow 13"/>
          <p:cNvSpPr/>
          <p:nvPr/>
        </p:nvSpPr>
        <p:spPr>
          <a:xfrm>
            <a:off x="6872515" y="2561771"/>
            <a:ext cx="304800" cy="362857"/>
          </a:xfrm>
          <a:prstGeom prst="downArrow">
            <a:avLst/>
          </a:prstGeom>
          <a:solidFill>
            <a:schemeClr val="accent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accent2"/>
              </a:solidFill>
              <a:latin typeface="Arial" panose="020B0604020202020204" pitchFamily="34" charset="0"/>
              <a:cs typeface="Arial" panose="020B0604020202020204" pitchFamily="34" charset="0"/>
            </a:endParaRPr>
          </a:p>
        </p:txBody>
      </p:sp>
      <p:sp>
        <p:nvSpPr>
          <p:cNvPr id="15" name="TextBox 14"/>
          <p:cNvSpPr txBox="1"/>
          <p:nvPr/>
        </p:nvSpPr>
        <p:spPr>
          <a:xfrm>
            <a:off x="2453514" y="3188440"/>
            <a:ext cx="1611085" cy="369332"/>
          </a:xfrm>
          <a:prstGeom prst="rect">
            <a:avLst/>
          </a:prstGeom>
          <a:noFill/>
        </p:spPr>
        <p:txBody>
          <a:bodyPr wrap="square" rtlCol="0">
            <a:spAutoFit/>
          </a:bodyPr>
          <a:lstStyle/>
          <a:p>
            <a:r>
              <a:rPr lang="en-IN" dirty="0" smtClean="0">
                <a:solidFill>
                  <a:schemeClr val="accent2"/>
                </a:solidFill>
              </a:rPr>
              <a:t>Run 1 test</a:t>
            </a:r>
            <a:endParaRPr lang="en-IN" dirty="0">
              <a:solidFill>
                <a:schemeClr val="accent2"/>
              </a:solidFill>
            </a:endParaRPr>
          </a:p>
        </p:txBody>
      </p:sp>
      <p:sp>
        <p:nvSpPr>
          <p:cNvPr id="16" name="TextBox 15"/>
          <p:cNvSpPr txBox="1"/>
          <p:nvPr/>
        </p:nvSpPr>
        <p:spPr>
          <a:xfrm>
            <a:off x="4245429" y="3101592"/>
            <a:ext cx="1611085" cy="646331"/>
          </a:xfrm>
          <a:prstGeom prst="rect">
            <a:avLst/>
          </a:prstGeom>
          <a:noFill/>
        </p:spPr>
        <p:txBody>
          <a:bodyPr wrap="square" rtlCol="0">
            <a:spAutoFit/>
          </a:bodyPr>
          <a:lstStyle/>
          <a:p>
            <a:r>
              <a:rPr lang="en-IN" dirty="0" smtClean="0">
                <a:solidFill>
                  <a:schemeClr val="accent2"/>
                </a:solidFill>
              </a:rPr>
              <a:t>Run current Command</a:t>
            </a:r>
            <a:endParaRPr lang="en-IN" dirty="0">
              <a:solidFill>
                <a:schemeClr val="accent2"/>
              </a:solidFill>
            </a:endParaRPr>
          </a:p>
        </p:txBody>
      </p:sp>
      <p:sp>
        <p:nvSpPr>
          <p:cNvPr id="17" name="TextBox 16"/>
          <p:cNvSpPr txBox="1"/>
          <p:nvPr/>
        </p:nvSpPr>
        <p:spPr>
          <a:xfrm>
            <a:off x="6241143" y="3193143"/>
            <a:ext cx="2249714" cy="369332"/>
          </a:xfrm>
          <a:prstGeom prst="rect">
            <a:avLst/>
          </a:prstGeom>
          <a:noFill/>
        </p:spPr>
        <p:txBody>
          <a:bodyPr wrap="square" rtlCol="0">
            <a:spAutoFit/>
          </a:bodyPr>
          <a:lstStyle/>
          <a:p>
            <a:r>
              <a:rPr lang="en-IN" dirty="0" smtClean="0">
                <a:solidFill>
                  <a:schemeClr val="accent2"/>
                </a:solidFill>
              </a:rPr>
              <a:t>Set Execution Speed</a:t>
            </a:r>
            <a:endParaRPr lang="en-IN" dirty="0">
              <a:solidFill>
                <a:schemeClr val="accent2"/>
              </a:solidFill>
            </a:endParaRPr>
          </a:p>
        </p:txBody>
      </p:sp>
    </p:spTree>
    <p:extLst>
      <p:ext uri="{BB962C8B-B14F-4D97-AF65-F5344CB8AC3E}">
        <p14:creationId xmlns:p14="http://schemas.microsoft.com/office/powerpoint/2010/main" val="1457336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92443"/>
          </a:xfrm>
        </p:spPr>
        <p:txBody>
          <a:bodyPr/>
          <a:lstStyle/>
          <a:p>
            <a:r>
              <a:rPr lang="en-US" sz="3200" dirty="0" smtClean="0">
                <a:solidFill>
                  <a:schemeClr val="accent2"/>
                </a:solidFill>
              </a:rPr>
              <a:t>Record and Execute Selenium IDE</a:t>
            </a:r>
            <a:endParaRPr lang="en-US" sz="3200" dirty="0">
              <a:solidFill>
                <a:schemeClr val="accent2"/>
              </a:solidFill>
            </a:endParaRPr>
          </a:p>
        </p:txBody>
      </p:sp>
      <p:sp>
        <p:nvSpPr>
          <p:cNvPr id="6" name="TextBox 5"/>
          <p:cNvSpPr txBox="1"/>
          <p:nvPr/>
        </p:nvSpPr>
        <p:spPr>
          <a:xfrm>
            <a:off x="783771" y="914400"/>
            <a:ext cx="8360229" cy="369332"/>
          </a:xfrm>
          <a:prstGeom prst="rect">
            <a:avLst/>
          </a:prstGeom>
          <a:noFill/>
        </p:spPr>
        <p:txBody>
          <a:bodyPr wrap="square" rtlCol="0">
            <a:spAutoFit/>
          </a:bodyPr>
          <a:lstStyle/>
          <a:p>
            <a:endParaRPr lang="en-IN" dirty="0"/>
          </a:p>
        </p:txBody>
      </p:sp>
      <p:sp>
        <p:nvSpPr>
          <p:cNvPr id="19" name="Rectangle 18"/>
          <p:cNvSpPr/>
          <p:nvPr/>
        </p:nvSpPr>
        <p:spPr>
          <a:xfrm>
            <a:off x="914399" y="1262743"/>
            <a:ext cx="7344229" cy="4985980"/>
          </a:xfrm>
          <a:prstGeom prst="rect">
            <a:avLst/>
          </a:prstGeom>
        </p:spPr>
        <p:txBody>
          <a:bodyPr wrap="square">
            <a:spAutoFit/>
          </a:bodyPr>
          <a:lstStyle/>
          <a:p>
            <a:pPr marL="285750" indent="-285750" algn="just">
              <a:buClr>
                <a:srgbClr val="00B0F0"/>
              </a:buClr>
              <a:buFont typeface="Wingdings" panose="05000000000000000000" pitchFamily="2" charset="2"/>
              <a:buChar char="Ø"/>
            </a:pPr>
            <a:r>
              <a:rPr lang="en-IN" sz="2000" dirty="0" smtClean="0">
                <a:solidFill>
                  <a:schemeClr val="accent2"/>
                </a:solidFill>
              </a:rPr>
              <a:t> The </a:t>
            </a:r>
            <a:r>
              <a:rPr lang="en-IN" sz="2000" b="1" dirty="0" smtClean="0">
                <a:solidFill>
                  <a:schemeClr val="accent2"/>
                </a:solidFill>
              </a:rPr>
              <a:t>Command</a:t>
            </a:r>
            <a:r>
              <a:rPr lang="en-IN" sz="2000" dirty="0" smtClean="0">
                <a:solidFill>
                  <a:schemeClr val="accent2"/>
                </a:solidFill>
              </a:rPr>
              <a:t> selectbox has a list of all the commands that are needed to create a test. You can type into it to use the auto complete functionality or use it as a dropdown. </a:t>
            </a:r>
          </a:p>
          <a:p>
            <a:pPr marL="342900" indent="-342900" algn="just">
              <a:buClr>
                <a:srgbClr val="00B0F0"/>
              </a:buClr>
              <a:buFont typeface="Wingdings" panose="05000000000000000000" pitchFamily="2" charset="2"/>
              <a:buChar char="Ø"/>
            </a:pPr>
            <a:endParaRPr lang="en-IN" sz="2000" dirty="0" smtClean="0">
              <a:solidFill>
                <a:schemeClr val="accent2"/>
              </a:solidFill>
            </a:endParaRPr>
          </a:p>
          <a:p>
            <a:pPr marL="342900" indent="-342900" algn="just">
              <a:buClr>
                <a:srgbClr val="00B0F0"/>
              </a:buClr>
              <a:buFont typeface="Wingdings" panose="05000000000000000000" pitchFamily="2" charset="2"/>
              <a:buChar char="Ø"/>
            </a:pPr>
            <a:r>
              <a:rPr lang="en-IN" sz="2000" dirty="0" smtClean="0">
                <a:solidFill>
                  <a:schemeClr val="accent2"/>
                </a:solidFill>
              </a:rPr>
              <a:t> The </a:t>
            </a:r>
            <a:r>
              <a:rPr lang="en-IN" sz="2000" b="1" dirty="0" smtClean="0">
                <a:solidFill>
                  <a:schemeClr val="accent2"/>
                </a:solidFill>
              </a:rPr>
              <a:t>Target</a:t>
            </a:r>
            <a:r>
              <a:rPr lang="en-IN" sz="2000" dirty="0" smtClean="0">
                <a:solidFill>
                  <a:schemeClr val="accent2"/>
                </a:solidFill>
              </a:rPr>
              <a:t> textbox allows you to input the location of the element that you want to work against. </a:t>
            </a:r>
          </a:p>
          <a:p>
            <a:pPr marL="342900" indent="-342900" algn="just">
              <a:buClr>
                <a:srgbClr val="00B0F0"/>
              </a:buClr>
              <a:buFont typeface="Wingdings" panose="05000000000000000000" pitchFamily="2" charset="2"/>
              <a:buChar char="Ø"/>
            </a:pPr>
            <a:endParaRPr lang="en-IN" sz="2000" dirty="0" smtClean="0">
              <a:solidFill>
                <a:schemeClr val="accent2"/>
              </a:solidFill>
            </a:endParaRPr>
          </a:p>
          <a:p>
            <a:pPr marL="342900" indent="-342900" algn="just">
              <a:buClr>
                <a:srgbClr val="00B0F0"/>
              </a:buClr>
              <a:buFont typeface="Wingdings" panose="05000000000000000000" pitchFamily="2" charset="2"/>
              <a:buChar char="Ø"/>
            </a:pPr>
            <a:r>
              <a:rPr lang="en-IN" sz="2000" dirty="0" smtClean="0">
                <a:solidFill>
                  <a:schemeClr val="accent2"/>
                </a:solidFill>
              </a:rPr>
              <a:t> The </a:t>
            </a:r>
            <a:r>
              <a:rPr lang="en-IN" sz="2000" b="1" dirty="0" smtClean="0">
                <a:solidFill>
                  <a:schemeClr val="accent2"/>
                </a:solidFill>
              </a:rPr>
              <a:t>Find</a:t>
            </a:r>
            <a:r>
              <a:rPr lang="en-IN" sz="2000" dirty="0" smtClean="0">
                <a:solidFill>
                  <a:schemeClr val="accent2"/>
                </a:solidFill>
              </a:rPr>
              <a:t> button, once the target box is populated, can be clicked to highlight the element on the page.  </a:t>
            </a:r>
          </a:p>
          <a:p>
            <a:pPr marL="342900" indent="-342900" algn="just">
              <a:buClr>
                <a:srgbClr val="00B0F0"/>
              </a:buClr>
              <a:buFont typeface="Wingdings" panose="05000000000000000000" pitchFamily="2" charset="2"/>
              <a:buChar char="Ø"/>
            </a:pPr>
            <a:endParaRPr lang="en-IN" sz="2000" dirty="0" smtClean="0">
              <a:solidFill>
                <a:schemeClr val="accent2"/>
              </a:solidFill>
            </a:endParaRPr>
          </a:p>
          <a:p>
            <a:pPr marL="342900" indent="-342900" algn="just">
              <a:buClr>
                <a:srgbClr val="00B0F0"/>
              </a:buClr>
              <a:buFont typeface="Wingdings" panose="05000000000000000000" pitchFamily="2" charset="2"/>
              <a:buChar char="Ø"/>
            </a:pPr>
            <a:r>
              <a:rPr lang="en-IN" sz="2000" dirty="0" smtClean="0">
                <a:solidFill>
                  <a:schemeClr val="accent2"/>
                </a:solidFill>
              </a:rPr>
              <a:t> The </a:t>
            </a:r>
            <a:r>
              <a:rPr lang="en-IN" sz="2000" b="1" dirty="0" smtClean="0">
                <a:solidFill>
                  <a:schemeClr val="accent2"/>
                </a:solidFill>
              </a:rPr>
              <a:t>Value</a:t>
            </a:r>
            <a:r>
              <a:rPr lang="en-IN" sz="2000" dirty="0" smtClean="0">
                <a:solidFill>
                  <a:schemeClr val="accent2"/>
                </a:solidFill>
              </a:rPr>
              <a:t> textbox is where you place the value that needs to change. For example, if you want your test to type in an input box on the web page, you would put what you want it to type in the value box. </a:t>
            </a:r>
          </a:p>
          <a:p>
            <a:pPr marL="342900" indent="-342900" algn="just">
              <a:buClr>
                <a:srgbClr val="00B0F0"/>
              </a:buClr>
              <a:buFont typeface="Wingdings" panose="05000000000000000000" pitchFamily="2" charset="2"/>
              <a:buChar char="Ø"/>
            </a:pPr>
            <a:endParaRPr lang="en-IN" sz="2000" dirty="0" smtClean="0">
              <a:solidFill>
                <a:schemeClr val="accent2"/>
              </a:solidFill>
            </a:endParaRPr>
          </a:p>
          <a:p>
            <a:pPr algn="just"/>
            <a:endParaRPr lang="en-IN" sz="2000" dirty="0">
              <a:solidFill>
                <a:schemeClr val="accent2"/>
              </a:solidFill>
            </a:endParaRPr>
          </a:p>
        </p:txBody>
      </p:sp>
    </p:spTree>
    <p:extLst>
      <p:ext uri="{BB962C8B-B14F-4D97-AF65-F5344CB8AC3E}">
        <p14:creationId xmlns:p14="http://schemas.microsoft.com/office/powerpoint/2010/main" val="2037704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92443"/>
          </a:xfrm>
        </p:spPr>
        <p:txBody>
          <a:bodyPr/>
          <a:lstStyle/>
          <a:p>
            <a:r>
              <a:rPr lang="en-US" sz="3200" dirty="0" smtClean="0">
                <a:solidFill>
                  <a:schemeClr val="accent2"/>
                </a:solidFill>
              </a:rPr>
              <a:t>Record and Execute Selenium IDE</a:t>
            </a:r>
            <a:endParaRPr lang="en-US" sz="3200" dirty="0">
              <a:solidFill>
                <a:schemeClr val="accent2"/>
              </a:solidFill>
            </a:endParaRPr>
          </a:p>
        </p:txBody>
      </p:sp>
      <p:sp>
        <p:nvSpPr>
          <p:cNvPr id="19" name="Rectangle 18"/>
          <p:cNvSpPr/>
          <p:nvPr/>
        </p:nvSpPr>
        <p:spPr>
          <a:xfrm>
            <a:off x="956604" y="850006"/>
            <a:ext cx="7989750" cy="6093976"/>
          </a:xfrm>
          <a:prstGeom prst="rect">
            <a:avLst/>
          </a:prstGeom>
        </p:spPr>
        <p:txBody>
          <a:bodyPr wrap="square">
            <a:spAutoFit/>
          </a:bodyPr>
          <a:lstStyle/>
          <a:p>
            <a:r>
              <a:rPr lang="en-IN" sz="2600" b="1" dirty="0" smtClean="0">
                <a:solidFill>
                  <a:srgbClr val="123761"/>
                </a:solidFill>
              </a:rPr>
              <a:t>Selenese Commands  </a:t>
            </a:r>
          </a:p>
          <a:p>
            <a:endParaRPr lang="en-IN" dirty="0" smtClean="0"/>
          </a:p>
          <a:p>
            <a:pPr marL="285750" indent="-285750">
              <a:buFont typeface="Arial" panose="020B0604020202020204" pitchFamily="34" charset="0"/>
              <a:buChar char="•"/>
            </a:pPr>
            <a:r>
              <a:rPr lang="en-IN" dirty="0" smtClean="0">
                <a:solidFill>
                  <a:schemeClr val="accent2"/>
                </a:solidFill>
              </a:rPr>
              <a:t>Actions - Perform action</a:t>
            </a:r>
          </a:p>
          <a:p>
            <a:pPr marL="285750" indent="-285750">
              <a:buFont typeface="Arial" panose="020B0604020202020204" pitchFamily="34" charset="0"/>
              <a:buChar char="•"/>
            </a:pPr>
            <a:r>
              <a:rPr lang="en-IN" dirty="0" smtClean="0">
                <a:solidFill>
                  <a:schemeClr val="accent2"/>
                </a:solidFill>
              </a:rPr>
              <a:t>Accessors - Store the output</a:t>
            </a:r>
          </a:p>
          <a:p>
            <a:pPr marL="285750" indent="-285750">
              <a:buFont typeface="Arial" panose="020B0604020202020204" pitchFamily="34" charset="0"/>
              <a:buChar char="•"/>
            </a:pPr>
            <a:r>
              <a:rPr lang="en-IN" dirty="0" smtClean="0">
                <a:solidFill>
                  <a:schemeClr val="accent2"/>
                </a:solidFill>
              </a:rPr>
              <a:t>Assertions - Verify the specifics</a:t>
            </a:r>
          </a:p>
          <a:p>
            <a:endParaRPr lang="en-IN" dirty="0" smtClean="0"/>
          </a:p>
          <a:p>
            <a:r>
              <a:rPr lang="en-IN" sz="2600" b="1" dirty="0" smtClean="0">
                <a:solidFill>
                  <a:srgbClr val="123761"/>
                </a:solidFill>
              </a:rPr>
              <a:t>Assert Vs Verify</a:t>
            </a:r>
          </a:p>
          <a:p>
            <a:endParaRPr lang="en-IN" dirty="0" smtClean="0"/>
          </a:p>
          <a:p>
            <a:pPr marL="285750" indent="-285750">
              <a:buClr>
                <a:srgbClr val="007BA2"/>
              </a:buClr>
              <a:buFont typeface="Wingdings" panose="05000000000000000000" pitchFamily="2" charset="2"/>
              <a:buChar char="Ø"/>
            </a:pPr>
            <a:r>
              <a:rPr lang="en-IN" dirty="0" smtClean="0"/>
              <a:t> </a:t>
            </a:r>
            <a:r>
              <a:rPr lang="en-IN" dirty="0" smtClean="0">
                <a:solidFill>
                  <a:schemeClr val="accent2"/>
                </a:solidFill>
              </a:rPr>
              <a:t>Assert, the test will stop at that point and not run any subsequent checks.</a:t>
            </a:r>
          </a:p>
          <a:p>
            <a:pPr marL="285750" indent="-285750">
              <a:buClr>
                <a:srgbClr val="007BA2"/>
              </a:buClr>
              <a:buFont typeface="Wingdings" panose="05000000000000000000" pitchFamily="2" charset="2"/>
              <a:buChar char="Ø"/>
            </a:pPr>
            <a:r>
              <a:rPr lang="en-IN" dirty="0" smtClean="0">
                <a:solidFill>
                  <a:schemeClr val="accent2"/>
                </a:solidFill>
              </a:rPr>
              <a:t> In contrast, verify commands will not terminate the test. If your test uses only verify commands you are guaranteed the test will run.</a:t>
            </a:r>
          </a:p>
          <a:p>
            <a:pPr>
              <a:buFont typeface="Wingdings" pitchFamily="2" charset="2"/>
              <a:buChar char="v"/>
            </a:pPr>
            <a:endParaRPr lang="en-IN" dirty="0" smtClean="0"/>
          </a:p>
          <a:p>
            <a:r>
              <a:rPr lang="en-IN" sz="2600" b="1" dirty="0" smtClean="0">
                <a:solidFill>
                  <a:srgbClr val="123761"/>
                </a:solidFill>
              </a:rPr>
              <a:t>Limitation:</a:t>
            </a:r>
          </a:p>
          <a:p>
            <a:endParaRPr lang="en-IN" sz="2600" b="1" dirty="0" smtClean="0">
              <a:solidFill>
                <a:srgbClr val="123761"/>
              </a:solidFill>
            </a:endParaRPr>
          </a:p>
          <a:p>
            <a:pPr marL="285750" indent="-285750">
              <a:buClr>
                <a:srgbClr val="007BA2"/>
              </a:buClr>
              <a:buFont typeface="Wingdings" panose="05000000000000000000" pitchFamily="2" charset="2"/>
              <a:buChar char="Ø"/>
            </a:pPr>
            <a:r>
              <a:rPr lang="en-IN" dirty="0" smtClean="0"/>
              <a:t> </a:t>
            </a:r>
            <a:r>
              <a:rPr lang="en-IN" dirty="0" smtClean="0">
                <a:solidFill>
                  <a:schemeClr val="accent2"/>
                </a:solidFill>
              </a:rPr>
              <a:t>It will not support iteration and conditional statement</a:t>
            </a:r>
          </a:p>
          <a:p>
            <a:pPr marL="285750" indent="-285750">
              <a:buClr>
                <a:srgbClr val="007BA2"/>
              </a:buClr>
              <a:buFont typeface="Wingdings" panose="05000000000000000000" pitchFamily="2" charset="2"/>
              <a:buChar char="Ø"/>
            </a:pPr>
            <a:r>
              <a:rPr lang="en-IN" dirty="0" smtClean="0">
                <a:solidFill>
                  <a:schemeClr val="accent2"/>
                </a:solidFill>
              </a:rPr>
              <a:t> Selenium IDE doesn't support error handling</a:t>
            </a:r>
          </a:p>
          <a:p>
            <a:pPr>
              <a:buFont typeface="Wingdings" pitchFamily="2" charset="2"/>
              <a:buChar char="v"/>
            </a:pPr>
            <a:endParaRPr lang="en-IN" sz="1600" b="1" dirty="0" smtClean="0">
              <a:solidFill>
                <a:srgbClr val="123761"/>
              </a:solidFill>
            </a:endParaRPr>
          </a:p>
          <a:p>
            <a:pPr>
              <a:buFont typeface="Wingdings" pitchFamily="2" charset="2"/>
              <a:buChar char="v"/>
            </a:pPr>
            <a:endParaRPr lang="en-IN" dirty="0" smtClean="0"/>
          </a:p>
          <a:p>
            <a:pPr>
              <a:buFont typeface="Wingdings" pitchFamily="2" charset="2"/>
              <a:buChar char="v"/>
            </a:pPr>
            <a:endParaRPr lang="en-IN" dirty="0" smtClean="0"/>
          </a:p>
          <a:p>
            <a:endParaRPr lang="en-IN" dirty="0"/>
          </a:p>
        </p:txBody>
      </p:sp>
    </p:spTree>
    <p:extLst>
      <p:ext uri="{BB962C8B-B14F-4D97-AF65-F5344CB8AC3E}">
        <p14:creationId xmlns:p14="http://schemas.microsoft.com/office/powerpoint/2010/main" val="1258500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82592" y="2897997"/>
            <a:ext cx="3593205" cy="984885"/>
          </a:xfrm>
        </p:spPr>
        <p:txBody>
          <a:bodyPr/>
          <a:lstStyle/>
          <a:p>
            <a:pPr algn="just"/>
            <a:r>
              <a:rPr lang="en-US" sz="3600" dirty="0" smtClean="0"/>
              <a:t>Chropath</a:t>
            </a:r>
            <a:br>
              <a:rPr lang="en-US" sz="3600" dirty="0" smtClean="0"/>
            </a:br>
            <a:r>
              <a:rPr lang="en-US" dirty="0" smtClean="0"/>
              <a:t>		 </a:t>
            </a:r>
            <a:r>
              <a:rPr lang="en-US" sz="1800" b="0" dirty="0" smtClean="0"/>
              <a:t>( Overview &amp; Features )</a:t>
            </a:r>
            <a:endParaRPr lang="en-US" sz="2000" b="0" dirty="0"/>
          </a:p>
        </p:txBody>
      </p:sp>
    </p:spTree>
    <p:extLst>
      <p:ext uri="{BB962C8B-B14F-4D97-AF65-F5344CB8AC3E}">
        <p14:creationId xmlns:p14="http://schemas.microsoft.com/office/powerpoint/2010/main" val="3760344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7931" y="1679339"/>
            <a:ext cx="8195240" cy="3934410"/>
          </a:xfrm>
        </p:spPr>
        <p:txBody>
          <a:bodyPr/>
          <a:lstStyle/>
          <a:p>
            <a:pPr defTabSz="457200" eaLnBrk="0" hangingPunct="0">
              <a:spcBef>
                <a:spcPct val="0"/>
              </a:spcBef>
            </a:pPr>
            <a:r>
              <a:rPr lang="en-US" b="1" dirty="0">
                <a:solidFill>
                  <a:schemeClr val="accent2"/>
                </a:solidFill>
                <a:latin typeface="Calibri" pitchFamily="34" charset="0"/>
                <a:cs typeface="+mn-cs"/>
              </a:rPr>
              <a:t>What is Chropath</a:t>
            </a:r>
          </a:p>
          <a:p>
            <a:pPr defTabSz="457200" eaLnBrk="0" hangingPunct="0">
              <a:spcBef>
                <a:spcPct val="0"/>
              </a:spcBef>
            </a:pPr>
            <a:endParaRPr lang="en-US" dirty="0">
              <a:solidFill>
                <a:schemeClr val="accent2"/>
              </a:solidFill>
              <a:latin typeface="Calibri" pitchFamily="34" charset="0"/>
              <a:cs typeface="+mn-cs"/>
            </a:endParaRPr>
          </a:p>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Development tool to edit, inspect and generate XPath and CSS selectors</a:t>
            </a:r>
          </a:p>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Easy to write, edit, extract, and evaluate XPath and CSS queries on any webpage </a:t>
            </a:r>
          </a:p>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Saves at least 40–50% manual effort in automation script writing</a:t>
            </a:r>
          </a:p>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Used as an XPath/CSS helper, XPath/CSS editor, XPath/CSS viewer or XPath/CSS validator</a:t>
            </a:r>
            <a:r>
              <a:rPr lang="en-US" dirty="0">
                <a:latin typeface="Calibri" pitchFamily="34" charset="0"/>
                <a:cs typeface="+mn-cs"/>
              </a:rPr>
              <a:t>.</a:t>
            </a:r>
          </a:p>
          <a:p>
            <a:pPr defTabSz="457200" eaLnBrk="0" hangingPunct="0">
              <a:spcBef>
                <a:spcPct val="0"/>
              </a:spcBef>
            </a:pPr>
            <a:endParaRPr lang="en-US" dirty="0">
              <a:latin typeface="Calibri" pitchFamily="34" charset="0"/>
              <a:cs typeface="+mn-cs"/>
            </a:endParaRPr>
          </a:p>
          <a:p>
            <a:endParaRPr lang="en-US" sz="1500" dirty="0">
              <a:solidFill>
                <a:srgbClr val="404040"/>
              </a:solidFill>
              <a:latin typeface="+mn-lt"/>
            </a:endParaRPr>
          </a:p>
          <a:p>
            <a:endParaRPr lang="en-US" sz="1500" dirty="0">
              <a:solidFill>
                <a:srgbClr val="404040"/>
              </a:solidFill>
              <a:latin typeface="+mn-lt"/>
            </a:endParaRPr>
          </a:p>
          <a:p>
            <a:endParaRPr lang="en-US" sz="1500" dirty="0">
              <a:solidFill>
                <a:srgbClr val="404040"/>
              </a:solidFill>
              <a:latin typeface="+mn-lt"/>
            </a:endParaRPr>
          </a:p>
          <a:p>
            <a:pPr marL="214313" indent="-214313">
              <a:buFont typeface="Wingdings" panose="05000000000000000000" pitchFamily="2" charset="2"/>
              <a:buChar char="Ø"/>
            </a:pPr>
            <a:endParaRPr lang="en-US" sz="1500" dirty="0">
              <a:solidFill>
                <a:srgbClr val="404040"/>
              </a:solidFill>
              <a:latin typeface="+mn-lt"/>
            </a:endParaRPr>
          </a:p>
        </p:txBody>
      </p:sp>
      <p:sp>
        <p:nvSpPr>
          <p:cNvPr id="3" name="Title 2"/>
          <p:cNvSpPr>
            <a:spLocks noGrp="1"/>
          </p:cNvSpPr>
          <p:nvPr>
            <p:ph type="title"/>
          </p:nvPr>
        </p:nvSpPr>
        <p:spPr/>
        <p:txBody>
          <a:bodyPr/>
          <a:lstStyle/>
          <a:p>
            <a:r>
              <a:rPr lang="en-US" dirty="0" smtClean="0"/>
              <a:t>Chropath - Overview</a:t>
            </a:r>
            <a:endParaRPr lang="en-US" dirty="0"/>
          </a:p>
        </p:txBody>
      </p:sp>
    </p:spTree>
    <p:extLst>
      <p:ext uri="{BB962C8B-B14F-4D97-AF65-F5344CB8AC3E}">
        <p14:creationId xmlns:p14="http://schemas.microsoft.com/office/powerpoint/2010/main" val="3484968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5032" y="1181868"/>
            <a:ext cx="8195240" cy="4042132"/>
          </a:xfrm>
        </p:spPr>
        <p:txBody>
          <a:bodyPr/>
          <a:lstStyle/>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Can be opened as side bar in the dev tools panel</a:t>
            </a:r>
          </a:p>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To get the absolute XPath and CSS selector of the element or selected node</a:t>
            </a:r>
          </a:p>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Generation of unique XPath and CSS elector</a:t>
            </a:r>
          </a:p>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Verification of XPath/ CSS selectors	allows you to view the matching nodes in their sequential occurrence.</a:t>
            </a:r>
          </a:p>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If the matching element is not in the visible area of web page, it will automatically scroll to the area on mouse hovering over the matching node</a:t>
            </a:r>
          </a:p>
          <a:p>
            <a:pPr marL="214313" indent="-214313" defTabSz="457200" eaLnBrk="0" hangingPunct="0">
              <a:lnSpc>
                <a:spcPct val="150000"/>
              </a:lnSpc>
              <a:spcBef>
                <a:spcPct val="0"/>
              </a:spcBef>
              <a:buFont typeface="Wingdings" panose="05000000000000000000" pitchFamily="2" charset="2"/>
              <a:buChar char="Ø"/>
            </a:pPr>
            <a:r>
              <a:rPr lang="en-US" dirty="0">
                <a:solidFill>
                  <a:schemeClr val="accent2"/>
                </a:solidFill>
                <a:latin typeface="Calibri" pitchFamily="34" charset="0"/>
                <a:cs typeface="+mn-cs"/>
              </a:rPr>
              <a:t>While verifying XPath, if you enter the XPath expression pattern incorrectly or incompletely it gets highlighted in red.</a:t>
            </a:r>
          </a:p>
          <a:p>
            <a:pPr marL="214313" indent="-214313" algn="just">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smtClean="0"/>
              <a:t>Chropath - Features</a:t>
            </a:r>
            <a:endParaRPr lang="en-US" dirty="0"/>
          </a:p>
        </p:txBody>
      </p:sp>
    </p:spTree>
    <p:extLst>
      <p:ext uri="{BB962C8B-B14F-4D97-AF65-F5344CB8AC3E}">
        <p14:creationId xmlns:p14="http://schemas.microsoft.com/office/powerpoint/2010/main" val="1492934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21268171">
            <a:off x="634630" y="3576111"/>
            <a:ext cx="2482057" cy="369332"/>
          </a:xfrm>
        </p:spPr>
        <p:txBody>
          <a:bodyPr/>
          <a:lstStyle/>
          <a:p>
            <a:r>
              <a:rPr lang="en-US" sz="2400" b="0" dirty="0" smtClean="0"/>
              <a:t>Listened much…</a:t>
            </a:r>
            <a:endParaRPr lang="en-IN" sz="2400" b="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300" y="60714"/>
            <a:ext cx="5874316" cy="3921106"/>
          </a:xfrm>
          <a:prstGeom prst="rect">
            <a:avLst/>
          </a:prstGeom>
          <a:effectLst>
            <a:softEdge rad="977900"/>
          </a:effectLst>
        </p:spPr>
      </p:pic>
      <p:sp>
        <p:nvSpPr>
          <p:cNvPr id="5" name="Title 3"/>
          <p:cNvSpPr txBox="1">
            <a:spLocks/>
          </p:cNvSpPr>
          <p:nvPr/>
        </p:nvSpPr>
        <p:spPr bwMode="gray">
          <a:xfrm rot="21044714">
            <a:off x="5696157" y="3551773"/>
            <a:ext cx="24820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2000" b="0" dirty="0" smtClean="0"/>
              <a:t>Feeling tired…</a:t>
            </a:r>
            <a:endParaRPr lang="en-IN" sz="2000" b="0" dirty="0"/>
          </a:p>
        </p:txBody>
      </p:sp>
      <p:sp>
        <p:nvSpPr>
          <p:cNvPr id="6" name="Title 3"/>
          <p:cNvSpPr txBox="1">
            <a:spLocks/>
          </p:cNvSpPr>
          <p:nvPr/>
        </p:nvSpPr>
        <p:spPr bwMode="gray">
          <a:xfrm rot="476960">
            <a:off x="3149108" y="4513719"/>
            <a:ext cx="285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2400" b="0" dirty="0" smtClean="0"/>
              <a:t>Need break…???</a:t>
            </a:r>
            <a:endParaRPr lang="en-IN" sz="2400" b="0" dirty="0"/>
          </a:p>
        </p:txBody>
      </p:sp>
      <p:sp>
        <p:nvSpPr>
          <p:cNvPr id="7" name="Title 3"/>
          <p:cNvSpPr txBox="1">
            <a:spLocks/>
          </p:cNvSpPr>
          <p:nvPr/>
        </p:nvSpPr>
        <p:spPr bwMode="gray">
          <a:xfrm>
            <a:off x="816985" y="5184456"/>
            <a:ext cx="73797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3200" b="0" i="1" dirty="0" smtClean="0"/>
              <a:t>Lets Conclude and continue in next session</a:t>
            </a:r>
            <a:endParaRPr lang="en-IN" sz="3200" b="0" i="1" dirty="0"/>
          </a:p>
        </p:txBody>
      </p:sp>
    </p:spTree>
    <p:extLst>
      <p:ext uri="{BB962C8B-B14F-4D97-AF65-F5344CB8AC3E}">
        <p14:creationId xmlns:p14="http://schemas.microsoft.com/office/powerpoint/2010/main" val="4226800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1278229"/>
            <a:ext cx="4326496" cy="4326496"/>
          </a:xfrm>
          <a:prstGeom prst="rect">
            <a:avLst/>
          </a:prstGeom>
        </p:spPr>
      </p:pic>
    </p:spTree>
    <p:extLst>
      <p:ext uri="{BB962C8B-B14F-4D97-AF65-F5344CB8AC3E}">
        <p14:creationId xmlns:p14="http://schemas.microsoft.com/office/powerpoint/2010/main" val="572961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9" y="232070"/>
            <a:ext cx="6915955" cy="463389"/>
          </a:xfrm>
        </p:spPr>
        <p:txBody>
          <a:bodyPr>
            <a:normAutofit/>
          </a:bodyPr>
          <a:lstStyle/>
          <a:p>
            <a:r>
              <a:rPr lang="en-US" dirty="0"/>
              <a:t>What is Functional Automation Testing? </a:t>
            </a:r>
            <a:endParaRPr lang="en-US" dirty="0">
              <a:solidFill>
                <a:srgbClr val="007BA2"/>
              </a:solidFill>
            </a:endParaRPr>
          </a:p>
        </p:txBody>
      </p:sp>
      <p:sp>
        <p:nvSpPr>
          <p:cNvPr id="3" name="Content Placeholder 2"/>
          <p:cNvSpPr>
            <a:spLocks noGrp="1"/>
          </p:cNvSpPr>
          <p:nvPr>
            <p:ph idx="1"/>
          </p:nvPr>
        </p:nvSpPr>
        <p:spPr>
          <a:xfrm>
            <a:off x="927279" y="824249"/>
            <a:ext cx="7740204" cy="5847755"/>
          </a:xfrm>
        </p:spPr>
        <p:txBody>
          <a:bodyPr/>
          <a:lstStyle/>
          <a:p>
            <a:pPr marL="285750" indent="-285750" algn="just">
              <a:buFont typeface="Wingdings" panose="05000000000000000000" pitchFamily="2" charset="2"/>
              <a:buChar char="Ø"/>
            </a:pPr>
            <a:r>
              <a:rPr lang="en-IN" sz="2000" dirty="0" smtClean="0">
                <a:latin typeface="+mn-lt"/>
              </a:rPr>
              <a:t> </a:t>
            </a:r>
            <a:r>
              <a:rPr lang="en-IN" sz="2000" dirty="0" smtClean="0">
                <a:solidFill>
                  <a:schemeClr val="tx2"/>
                </a:solidFill>
              </a:rPr>
              <a:t>Automation testing is to automate the execution of manually designed test cases without any human intervention.</a:t>
            </a:r>
          </a:p>
          <a:p>
            <a:pPr algn="just"/>
            <a:endParaRPr lang="en-IN" sz="2000" dirty="0" smtClean="0">
              <a:solidFill>
                <a:schemeClr val="tx2"/>
              </a:solidFill>
              <a:latin typeface="+mn-lt"/>
            </a:endParaRPr>
          </a:p>
          <a:p>
            <a:pPr marL="285750" indent="-285750" algn="just">
              <a:buFont typeface="Wingdings" panose="05000000000000000000" pitchFamily="2" charset="2"/>
              <a:buChar char="Ø"/>
            </a:pPr>
            <a:r>
              <a:rPr lang="en-IN" sz="2000" dirty="0" smtClean="0">
                <a:solidFill>
                  <a:schemeClr val="tx2"/>
                </a:solidFill>
              </a:rPr>
              <a:t> The purpose of automated testing is to execute manual functional tests quickly and in a cost-effective manner. </a:t>
            </a:r>
          </a:p>
          <a:p>
            <a:pPr marL="285750" indent="-285750" algn="just">
              <a:buFont typeface="Wingdings" panose="05000000000000000000" pitchFamily="2" charset="2"/>
              <a:buChar char="Ø"/>
            </a:pPr>
            <a:endParaRPr lang="en-IN" sz="2000" dirty="0" smtClean="0"/>
          </a:p>
          <a:p>
            <a:pPr algn="just"/>
            <a:r>
              <a:rPr lang="en-IN" sz="2000" b="1" dirty="0">
                <a:solidFill>
                  <a:schemeClr val="tx2"/>
                </a:solidFill>
                <a:cs typeface="Arial"/>
              </a:rPr>
              <a:t>Why do we Automate? </a:t>
            </a:r>
          </a:p>
          <a:p>
            <a:pPr algn="just"/>
            <a:endParaRPr lang="en-IN" sz="2000" b="1" dirty="0" smtClean="0"/>
          </a:p>
          <a:p>
            <a:pPr marL="457200" indent="-457200" algn="just">
              <a:buAutoNum type="arabicPeriod"/>
            </a:pPr>
            <a:r>
              <a:rPr lang="en-IN" sz="2000" b="1" dirty="0" smtClean="0">
                <a:solidFill>
                  <a:schemeClr val="accent1"/>
                </a:solidFill>
                <a:latin typeface="+mn-lt"/>
              </a:rPr>
              <a:t>Effective Smoke (or Build Verification) Testing </a:t>
            </a:r>
          </a:p>
          <a:p>
            <a:pPr algn="just"/>
            <a:endParaRPr lang="en-IN" sz="2000" b="1" dirty="0" smtClean="0">
              <a:latin typeface="+mn-lt"/>
            </a:endParaRPr>
          </a:p>
          <a:p>
            <a:pPr marL="615554" lvl="1" indent="-342900" algn="just">
              <a:buFont typeface="Wingdings" panose="05000000000000000000" pitchFamily="2" charset="2"/>
              <a:buChar char="Ø"/>
            </a:pPr>
            <a:r>
              <a:rPr lang="en-IN" sz="2000" dirty="0" smtClean="0">
                <a:solidFill>
                  <a:schemeClr val="tx2"/>
                </a:solidFill>
                <a:latin typeface="+mn-lt"/>
              </a:rPr>
              <a:t>Whenever a new software build or release is received, a test (generally referred to as “smoke test” or “shakedown test”) is run to verify if the build is testable for a bigger testing effort and major application functionalities are working correctly.</a:t>
            </a:r>
          </a:p>
          <a:p>
            <a:pPr lvl="1" indent="0" algn="just">
              <a:buNone/>
            </a:pPr>
            <a:endParaRPr lang="en-IN" sz="2000" dirty="0" smtClean="0">
              <a:latin typeface="+mn-lt"/>
            </a:endParaRPr>
          </a:p>
          <a:p>
            <a:pPr algn="just"/>
            <a:endParaRPr lang="en-IN" sz="2000" b="1" dirty="0" smtClean="0"/>
          </a:p>
          <a:p>
            <a:pPr algn="just">
              <a:buFont typeface="Wingdings" pitchFamily="2" charset="2"/>
              <a:buChar char="q"/>
            </a:pPr>
            <a:endParaRPr lang="en-IN" sz="2000" dirty="0" smtClean="0">
              <a:latin typeface="+mn-lt"/>
            </a:endParaRPr>
          </a:p>
          <a:p>
            <a:pPr algn="just">
              <a:buFont typeface="Wingdings" pitchFamily="2" charset="2"/>
              <a:buChar char="q"/>
            </a:pPr>
            <a:endParaRPr lang="en-IN" sz="2000" dirty="0">
              <a:latin typeface="+mn-lt"/>
            </a:endParaRPr>
          </a:p>
        </p:txBody>
      </p:sp>
    </p:spTree>
    <p:extLst>
      <p:ext uri="{BB962C8B-B14F-4D97-AF65-F5344CB8AC3E}">
        <p14:creationId xmlns:p14="http://schemas.microsoft.com/office/powerpoint/2010/main" val="3266943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83335"/>
            <a:ext cx="7989750" cy="618186"/>
          </a:xfrm>
        </p:spPr>
        <p:txBody>
          <a:bodyPr/>
          <a:lstStyle/>
          <a:p>
            <a:r>
              <a:rPr lang="en-US" dirty="0" smtClean="0">
                <a:solidFill>
                  <a:schemeClr val="accent2"/>
                </a:solidFill>
              </a:rPr>
              <a:t>Why do we Automate?</a:t>
            </a:r>
            <a:endParaRPr lang="en-US" dirty="0">
              <a:solidFill>
                <a:schemeClr val="accent2"/>
              </a:solidFill>
            </a:endParaRPr>
          </a:p>
        </p:txBody>
      </p:sp>
      <p:sp>
        <p:nvSpPr>
          <p:cNvPr id="3" name="Content Placeholder 2"/>
          <p:cNvSpPr>
            <a:spLocks noGrp="1"/>
          </p:cNvSpPr>
          <p:nvPr>
            <p:ph idx="1"/>
          </p:nvPr>
        </p:nvSpPr>
        <p:spPr>
          <a:xfrm>
            <a:off x="866452" y="901521"/>
            <a:ext cx="7989750" cy="4608324"/>
          </a:xfrm>
        </p:spPr>
        <p:txBody>
          <a:bodyPr>
            <a:noAutofit/>
          </a:bodyPr>
          <a:lstStyle/>
          <a:p>
            <a:pPr marL="0" lvl="1" indent="0" algn="just">
              <a:buSzPct val="120000"/>
              <a:buNone/>
            </a:pPr>
            <a:r>
              <a:rPr lang="en-IN" sz="2000" b="1" dirty="0" smtClean="0">
                <a:solidFill>
                  <a:schemeClr val="accent1"/>
                </a:solidFill>
                <a:latin typeface="+mn-lt"/>
              </a:rPr>
              <a:t>2. Increased Repeatability </a:t>
            </a:r>
          </a:p>
          <a:p>
            <a:pPr lvl="1" indent="0" algn="just">
              <a:buNone/>
            </a:pPr>
            <a:r>
              <a:rPr lang="en-IN" sz="2000" dirty="0" smtClean="0">
                <a:solidFill>
                  <a:schemeClr val="tx2"/>
                </a:solidFill>
                <a:latin typeface="+mn-lt"/>
              </a:rPr>
              <a:t>At times it becomes impossible to reproduce a defect which was found during manual testing. Key reason for this could be that the tester forgot which combinations of test steps led to the error message; hence, he is unable to reproduce the defect. </a:t>
            </a:r>
            <a:endParaRPr lang="en-IN" sz="2000" b="1" i="1" dirty="0" smtClean="0">
              <a:solidFill>
                <a:schemeClr val="tx2"/>
              </a:solidFill>
              <a:latin typeface="+mn-lt"/>
            </a:endParaRPr>
          </a:p>
          <a:p>
            <a:pPr marL="0" lvl="1" indent="0" algn="just">
              <a:buSzPct val="120000"/>
              <a:buNone/>
            </a:pPr>
            <a:r>
              <a:rPr lang="en-IN" sz="2000" b="1" dirty="0" smtClean="0">
                <a:solidFill>
                  <a:schemeClr val="accent1"/>
                </a:solidFill>
                <a:latin typeface="+mn-lt"/>
              </a:rPr>
              <a:t>3.Testers can Focus on Advanced Issues </a:t>
            </a:r>
          </a:p>
          <a:p>
            <a:pPr marL="260746" lvl="2" indent="0" algn="just">
              <a:buSzPct val="120000"/>
              <a:buNone/>
            </a:pPr>
            <a:r>
              <a:rPr lang="en-IN" sz="2000" dirty="0" smtClean="0">
                <a:latin typeface="+mn-lt"/>
              </a:rPr>
              <a:t> </a:t>
            </a:r>
            <a:r>
              <a:rPr lang="en-IN" sz="2000" dirty="0" smtClean="0">
                <a:solidFill>
                  <a:schemeClr val="tx2"/>
                </a:solidFill>
                <a:latin typeface="+mn-lt"/>
              </a:rPr>
              <a:t>As tests are automated, automated scripts can be base-lined and re-run for regression testing. Regression tests generally yield fewer new defects as opposed to testing newly developed features. So, functional testers can focus on analysing and testing newer or more complex areas.</a:t>
            </a:r>
          </a:p>
          <a:p>
            <a:pPr marL="285750" indent="-285750" algn="just"/>
            <a:r>
              <a:rPr lang="en-IN" sz="2000" b="1" i="1" dirty="0" smtClean="0">
                <a:solidFill>
                  <a:schemeClr val="accent1"/>
                </a:solidFill>
                <a:latin typeface="+mn-lt"/>
              </a:rPr>
              <a:t>4. </a:t>
            </a:r>
            <a:r>
              <a:rPr lang="en-IN" sz="2000" b="1" dirty="0" smtClean="0">
                <a:solidFill>
                  <a:schemeClr val="accent1"/>
                </a:solidFill>
                <a:latin typeface="+mn-lt"/>
              </a:rPr>
              <a:t>Higher Functional Test Coverage </a:t>
            </a:r>
          </a:p>
          <a:p>
            <a:pPr lvl="1" indent="0" algn="just">
              <a:buNone/>
            </a:pPr>
            <a:r>
              <a:rPr lang="en-IN" sz="2000" dirty="0" smtClean="0">
                <a:solidFill>
                  <a:schemeClr val="tx2"/>
                </a:solidFill>
                <a:latin typeface="+mn-lt"/>
              </a:rPr>
              <a:t>With automated testing a large number of data combinations can be tested which might not be practically feasible with manual testing. We use the term ‘Data driven testing’ which means validating numerous test data combinations using one automated script. </a:t>
            </a:r>
            <a:endParaRPr lang="en-IN" sz="2000" b="1" i="1" dirty="0" smtClean="0">
              <a:solidFill>
                <a:schemeClr val="tx2"/>
              </a:solidFill>
              <a:latin typeface="+mn-lt"/>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92443"/>
          </a:xfrm>
        </p:spPr>
        <p:txBody>
          <a:bodyPr/>
          <a:lstStyle/>
          <a:p>
            <a:r>
              <a:rPr lang="en-US" sz="3200" dirty="0" smtClean="0"/>
              <a:t>Introduction to Selenium</a:t>
            </a:r>
            <a:endParaRPr lang="en-US" sz="3200" dirty="0"/>
          </a:p>
        </p:txBody>
      </p:sp>
      <p:sp>
        <p:nvSpPr>
          <p:cNvPr id="3" name="Content Placeholder 2"/>
          <p:cNvSpPr>
            <a:spLocks noGrp="1"/>
          </p:cNvSpPr>
          <p:nvPr>
            <p:ph idx="1"/>
          </p:nvPr>
        </p:nvSpPr>
        <p:spPr>
          <a:xfrm>
            <a:off x="956604" y="914400"/>
            <a:ext cx="7989750" cy="4595445"/>
          </a:xfrm>
        </p:spPr>
        <p:txBody>
          <a:bodyPr>
            <a:normAutofit/>
          </a:bodyPr>
          <a:lstStyle/>
          <a:p>
            <a:pPr lvl="1" algn="just">
              <a:buSzPct val="120000"/>
              <a:buFont typeface="Wingdings" panose="05000000000000000000" pitchFamily="2" charset="2"/>
              <a:buChar char="Ø"/>
            </a:pPr>
            <a:r>
              <a:rPr lang="en-IN" dirty="0" smtClean="0">
                <a:solidFill>
                  <a:schemeClr val="accent2"/>
                </a:solidFill>
              </a:rPr>
              <a:t>Selenium is an Open Source tool for automating browser-based applications. Selenium is a set of different software tools, each with a different approach to support test automation. </a:t>
            </a:r>
          </a:p>
          <a:p>
            <a:pPr lvl="1" algn="just">
              <a:buSzPct val="120000"/>
              <a:buFont typeface="Wingdings" panose="05000000000000000000" pitchFamily="2" charset="2"/>
              <a:buChar char="Ø"/>
            </a:pPr>
            <a:endParaRPr lang="en-IN" b="1" i="1" dirty="0" smtClean="0">
              <a:solidFill>
                <a:schemeClr val="accent2"/>
              </a:solidFill>
            </a:endParaRPr>
          </a:p>
          <a:p>
            <a:pPr lvl="1" algn="just">
              <a:buSzPct val="120000"/>
              <a:buFont typeface="Wingdings" panose="05000000000000000000" pitchFamily="2" charset="2"/>
              <a:buChar char="Ø"/>
            </a:pPr>
            <a:r>
              <a:rPr lang="en-IN" dirty="0" smtClean="0">
                <a:solidFill>
                  <a:schemeClr val="accent2"/>
                </a:solidFill>
              </a:rPr>
              <a:t>It has capabilities to operate across different browsers and operating systems.</a:t>
            </a:r>
          </a:p>
          <a:p>
            <a:pPr lvl="1" algn="just">
              <a:buSzPct val="120000"/>
              <a:buFont typeface="Wingdings" panose="05000000000000000000" pitchFamily="2" charset="2"/>
              <a:buChar char="Ø"/>
            </a:pPr>
            <a:endParaRPr lang="en-IN" b="1" i="1" dirty="0" smtClean="0">
              <a:solidFill>
                <a:schemeClr val="accent2"/>
              </a:solidFill>
            </a:endParaRPr>
          </a:p>
          <a:p>
            <a:pPr lvl="1" algn="just">
              <a:buSzPct val="120000"/>
              <a:buFont typeface="Wingdings" panose="05000000000000000000" pitchFamily="2" charset="2"/>
              <a:buChar char="Ø"/>
            </a:pPr>
            <a:r>
              <a:rPr lang="en-IN" dirty="0" smtClean="0">
                <a:solidFill>
                  <a:schemeClr val="accent2"/>
                </a:solidFill>
              </a:rPr>
              <a:t>Selenium is not just a single tool but a set of tools that helps testers to automate web-based applications more efficiently. </a:t>
            </a:r>
          </a:p>
          <a:p>
            <a:pPr lvl="1" algn="just">
              <a:buSzPct val="120000"/>
              <a:buFont typeface="Wingdings" panose="05000000000000000000" pitchFamily="2" charset="2"/>
              <a:buChar char="Ø"/>
            </a:pPr>
            <a:r>
              <a:rPr lang="en-IN" dirty="0" smtClean="0">
                <a:solidFill>
                  <a:schemeClr val="accent2"/>
                </a:solidFill>
              </a:rPr>
              <a:t>Selenium is a well-known antidote for Mercury poisoning, </a:t>
            </a:r>
            <a:r>
              <a:rPr lang="en-IN" b="1" dirty="0" smtClean="0">
                <a:solidFill>
                  <a:schemeClr val="accent2"/>
                </a:solidFill>
              </a:rPr>
              <a:t>Jason</a:t>
            </a:r>
            <a:r>
              <a:rPr lang="en-IN" dirty="0" smtClean="0">
                <a:solidFill>
                  <a:schemeClr val="accent2"/>
                </a:solidFill>
              </a:rPr>
              <a:t> (developed JavaScript Test Runner) suggested that name</a:t>
            </a:r>
          </a:p>
          <a:p>
            <a:pPr marL="342900" lvl="1" indent="-342900" algn="just">
              <a:buSzPct val="120000"/>
              <a:buFont typeface="Wingdings" pitchFamily="2" charset="2"/>
              <a:buChar char="v"/>
            </a:pPr>
            <a:endParaRPr lang="en-IN" sz="1600" b="1" i="1" dirty="0" smtClean="0">
              <a:solidFill>
                <a:schemeClr val="accent2"/>
              </a:solidFill>
            </a:endParaRPr>
          </a:p>
          <a:p>
            <a:pPr marL="342900" lvl="1" indent="-342900" algn="just">
              <a:buSzPct val="120000"/>
              <a:buNone/>
            </a:pPr>
            <a:endParaRPr lang="en-IN" sz="1600" b="1" i="1" dirty="0" smtClean="0">
              <a:solidFill>
                <a:schemeClr val="accent2"/>
              </a:solidFill>
            </a:endParaRPr>
          </a:p>
        </p:txBody>
      </p:sp>
      <p:pic>
        <p:nvPicPr>
          <p:cNvPr id="4098" name="Picture 2" descr="Introduction to Selenium"/>
          <p:cNvPicPr>
            <a:picLocks noChangeAspect="1" noChangeArrowheads="1"/>
          </p:cNvPicPr>
          <p:nvPr/>
        </p:nvPicPr>
        <p:blipFill>
          <a:blip r:embed="rId3"/>
          <a:srcRect/>
          <a:stretch>
            <a:fillRect/>
          </a:stretch>
        </p:blipFill>
        <p:spPr bwMode="auto">
          <a:xfrm>
            <a:off x="2720470" y="4056846"/>
            <a:ext cx="4462018" cy="2266682"/>
          </a:xfrm>
          <a:prstGeom prst="rect">
            <a:avLst/>
          </a:prstGeom>
          <a:noFill/>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Tools</a:t>
            </a:r>
            <a:endParaRPr lang="en-US" dirty="0"/>
          </a:p>
        </p:txBody>
      </p:sp>
      <p:sp>
        <p:nvSpPr>
          <p:cNvPr id="3" name="Content Placeholder 2"/>
          <p:cNvSpPr>
            <a:spLocks noGrp="1"/>
          </p:cNvSpPr>
          <p:nvPr>
            <p:ph idx="1"/>
          </p:nvPr>
        </p:nvSpPr>
        <p:spPr>
          <a:xfrm>
            <a:off x="513159" y="1371600"/>
            <a:ext cx="8433195" cy="4138245"/>
          </a:xfrm>
        </p:spPr>
        <p:txBody>
          <a:bodyPr>
            <a:normAutofit/>
          </a:bodyPr>
          <a:lstStyle/>
          <a:p>
            <a:pPr marL="342900" lvl="1" indent="-342900">
              <a:buSzPct val="120000"/>
              <a:buFont typeface="Wingdings" pitchFamily="2" charset="2"/>
              <a:buChar char="v"/>
            </a:pPr>
            <a:endParaRPr lang="en-IN" b="1" i="1" dirty="0" smtClean="0"/>
          </a:p>
          <a:p>
            <a:pPr marL="342900" lvl="1" indent="-342900">
              <a:buSzPct val="120000"/>
              <a:buNone/>
            </a:pPr>
            <a:endParaRPr lang="en-IN" b="1" i="1" dirty="0" smtClean="0"/>
          </a:p>
        </p:txBody>
      </p:sp>
      <p:graphicFrame>
        <p:nvGraphicFramePr>
          <p:cNvPr id="4" name="Table 3"/>
          <p:cNvGraphicFramePr>
            <a:graphicFrameLocks noGrp="1"/>
          </p:cNvGraphicFramePr>
          <p:nvPr>
            <p:extLst>
              <p:ext uri="{D42A27DB-BD31-4B8C-83A1-F6EECF244321}">
                <p14:modId xmlns:p14="http://schemas.microsoft.com/office/powerpoint/2010/main" val="1116271760"/>
              </p:ext>
            </p:extLst>
          </p:nvPr>
        </p:nvGraphicFramePr>
        <p:xfrm>
          <a:off x="774811" y="821828"/>
          <a:ext cx="7866913" cy="5400454"/>
        </p:xfrm>
        <a:graphic>
          <a:graphicData uri="http://schemas.openxmlformats.org/drawingml/2006/table">
            <a:tbl>
              <a:tblPr/>
              <a:tblGrid>
                <a:gridCol w="2309953">
                  <a:extLst>
                    <a:ext uri="{9D8B030D-6E8A-4147-A177-3AD203B41FA5}">
                      <a16:colId xmlns:a16="http://schemas.microsoft.com/office/drawing/2014/main" val="20000"/>
                    </a:ext>
                  </a:extLst>
                </a:gridCol>
                <a:gridCol w="5556960">
                  <a:extLst>
                    <a:ext uri="{9D8B030D-6E8A-4147-A177-3AD203B41FA5}">
                      <a16:colId xmlns:a16="http://schemas.microsoft.com/office/drawing/2014/main" val="20001"/>
                    </a:ext>
                  </a:extLst>
                </a:gridCol>
              </a:tblGrid>
              <a:tr h="311252">
                <a:tc>
                  <a:txBody>
                    <a:bodyPr/>
                    <a:lstStyle/>
                    <a:p>
                      <a:pPr algn="just">
                        <a:lnSpc>
                          <a:spcPct val="107000"/>
                        </a:lnSpc>
                        <a:spcAft>
                          <a:spcPts val="0"/>
                        </a:spcAft>
                      </a:pPr>
                      <a:r>
                        <a:rPr lang="en-IN" sz="2000" b="1" dirty="0">
                          <a:solidFill>
                            <a:srgbClr val="000000"/>
                          </a:solidFill>
                          <a:latin typeface="Calibri"/>
                          <a:ea typeface="Times New Roman"/>
                          <a:cs typeface="Calibri"/>
                        </a:rPr>
                        <a:t>Tool</a:t>
                      </a:r>
                      <a:endParaRPr lang="en-IN" sz="2000" dirty="0">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just">
                        <a:lnSpc>
                          <a:spcPct val="107000"/>
                        </a:lnSpc>
                        <a:spcAft>
                          <a:spcPts val="0"/>
                        </a:spcAft>
                      </a:pPr>
                      <a:r>
                        <a:rPr lang="en-IN" sz="2000" b="1" dirty="0">
                          <a:solidFill>
                            <a:srgbClr val="000000"/>
                          </a:solidFill>
                          <a:latin typeface="Calibri"/>
                          <a:ea typeface="Times New Roman"/>
                          <a:cs typeface="Calibri"/>
                        </a:rPr>
                        <a:t>Description</a:t>
                      </a:r>
                      <a:endParaRPr lang="en-IN" sz="2000" dirty="0">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0000"/>
                  </a:ext>
                </a:extLst>
              </a:tr>
              <a:tr h="1193154">
                <a:tc>
                  <a:txBody>
                    <a:bodyPr/>
                    <a:lstStyle/>
                    <a:p>
                      <a:pPr algn="just">
                        <a:lnSpc>
                          <a:spcPct val="107000"/>
                        </a:lnSpc>
                        <a:spcAft>
                          <a:spcPts val="0"/>
                        </a:spcAft>
                      </a:pPr>
                      <a:r>
                        <a:rPr lang="en-IN" sz="2000" dirty="0">
                          <a:solidFill>
                            <a:schemeClr val="accent2"/>
                          </a:solidFill>
                          <a:latin typeface="Calibri"/>
                          <a:ea typeface="Times New Roman"/>
                          <a:cs typeface="Calibri"/>
                        </a:rPr>
                        <a:t>Selenium IDE</a:t>
                      </a:r>
                      <a:endParaRPr lang="en-IN" sz="2000" dirty="0">
                        <a:solidFill>
                          <a:schemeClr val="accent2"/>
                        </a:solidFill>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800" dirty="0">
                          <a:solidFill>
                            <a:schemeClr val="accent2"/>
                          </a:solidFill>
                          <a:latin typeface="Calibri"/>
                          <a:ea typeface="Times New Roman"/>
                          <a:cs typeface="Calibri"/>
                        </a:rPr>
                        <a:t>Selenium Integrated Development Environment</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(IDE) is a Firefox plugin that lets testers to record</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their actions as they follow the workflow that they</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need to test.</a:t>
                      </a:r>
                      <a:endParaRPr lang="en-IN" sz="1800" dirty="0">
                        <a:solidFill>
                          <a:schemeClr val="accent2"/>
                        </a:solidFill>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0415">
                <a:tc>
                  <a:txBody>
                    <a:bodyPr/>
                    <a:lstStyle/>
                    <a:p>
                      <a:pPr algn="just">
                        <a:lnSpc>
                          <a:spcPct val="107000"/>
                        </a:lnSpc>
                        <a:spcAft>
                          <a:spcPts val="0"/>
                        </a:spcAft>
                      </a:pPr>
                      <a:r>
                        <a:rPr lang="en-IN" sz="2000" dirty="0">
                          <a:solidFill>
                            <a:schemeClr val="accent2"/>
                          </a:solidFill>
                          <a:latin typeface="Calibri"/>
                          <a:ea typeface="Times New Roman"/>
                          <a:cs typeface="Calibri"/>
                        </a:rPr>
                        <a:t>Selenium RC </a:t>
                      </a:r>
                      <a:endParaRPr lang="en-IN" sz="2000" dirty="0">
                        <a:solidFill>
                          <a:schemeClr val="accent2"/>
                        </a:solidFill>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800" dirty="0">
                          <a:solidFill>
                            <a:schemeClr val="accent2"/>
                          </a:solidFill>
                          <a:latin typeface="Calibri"/>
                          <a:ea typeface="Times New Roman"/>
                          <a:cs typeface="Calibri"/>
                        </a:rPr>
                        <a:t>Selenium Remote Control (RC) was the flagship</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testing framework that allowed more than simple</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browser actions and linear execution. It makes</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use of the full power of programming languages</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such as Java, C#, PHP, Python, Ruby, and PERL to</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create more complex tests.</a:t>
                      </a:r>
                      <a:endParaRPr lang="en-IN" sz="1800" dirty="0">
                        <a:solidFill>
                          <a:schemeClr val="accent2"/>
                        </a:solidFill>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54523">
                <a:tc>
                  <a:txBody>
                    <a:bodyPr/>
                    <a:lstStyle/>
                    <a:p>
                      <a:pPr algn="just">
                        <a:lnSpc>
                          <a:spcPct val="107000"/>
                        </a:lnSpc>
                        <a:spcAft>
                          <a:spcPts val="0"/>
                        </a:spcAft>
                      </a:pPr>
                      <a:r>
                        <a:rPr lang="en-IN" sz="2000" dirty="0">
                          <a:solidFill>
                            <a:schemeClr val="accent2"/>
                          </a:solidFill>
                          <a:latin typeface="Calibri"/>
                          <a:ea typeface="Times New Roman"/>
                          <a:cs typeface="Calibri"/>
                        </a:rPr>
                        <a:t>Selenium WebDriver </a:t>
                      </a:r>
                      <a:endParaRPr lang="en-IN" sz="2000" dirty="0">
                        <a:solidFill>
                          <a:schemeClr val="accent2"/>
                        </a:solidFill>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800" dirty="0">
                          <a:solidFill>
                            <a:schemeClr val="accent2"/>
                          </a:solidFill>
                          <a:latin typeface="Calibri"/>
                          <a:ea typeface="Times New Roman"/>
                          <a:cs typeface="Calibri"/>
                        </a:rPr>
                        <a:t>Selenium WebDriver is the successor to Selenium</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RC which sends commands directly to the browser</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and retrieves results.</a:t>
                      </a:r>
                      <a:endParaRPr lang="en-IN" sz="1800" dirty="0">
                        <a:solidFill>
                          <a:schemeClr val="accent2"/>
                        </a:solidFill>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93154">
                <a:tc>
                  <a:txBody>
                    <a:bodyPr/>
                    <a:lstStyle/>
                    <a:p>
                      <a:pPr algn="just">
                        <a:lnSpc>
                          <a:spcPct val="107000"/>
                        </a:lnSpc>
                        <a:spcAft>
                          <a:spcPts val="0"/>
                        </a:spcAft>
                      </a:pPr>
                      <a:r>
                        <a:rPr lang="en-IN" sz="2000" dirty="0">
                          <a:solidFill>
                            <a:schemeClr val="accent2"/>
                          </a:solidFill>
                          <a:latin typeface="Calibri"/>
                          <a:ea typeface="Times New Roman"/>
                          <a:cs typeface="Calibri"/>
                        </a:rPr>
                        <a:t>Selenium Grid</a:t>
                      </a:r>
                      <a:endParaRPr lang="en-IN" sz="2000" dirty="0">
                        <a:solidFill>
                          <a:schemeClr val="accent2"/>
                        </a:solidFill>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800" dirty="0">
                          <a:solidFill>
                            <a:schemeClr val="accent2"/>
                          </a:solidFill>
                          <a:latin typeface="Calibri"/>
                          <a:ea typeface="Times New Roman"/>
                          <a:cs typeface="Calibri"/>
                        </a:rPr>
                        <a:t>Selenium Grid is a tool used to run parallel tests</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across different machines and different browsers</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simultaneously which results in minimized</a:t>
                      </a:r>
                      <a:br>
                        <a:rPr lang="en-IN" sz="1800" dirty="0">
                          <a:solidFill>
                            <a:schemeClr val="accent2"/>
                          </a:solidFill>
                          <a:latin typeface="Calibri"/>
                          <a:ea typeface="Times New Roman"/>
                          <a:cs typeface="Calibri"/>
                        </a:rPr>
                      </a:br>
                      <a:r>
                        <a:rPr lang="en-IN" sz="1800" dirty="0">
                          <a:solidFill>
                            <a:schemeClr val="accent2"/>
                          </a:solidFill>
                          <a:latin typeface="Calibri"/>
                          <a:ea typeface="Times New Roman"/>
                          <a:cs typeface="Calibri"/>
                        </a:rPr>
                        <a:t>execution time.</a:t>
                      </a:r>
                      <a:endParaRPr lang="en-IN" sz="1800" dirty="0">
                        <a:solidFill>
                          <a:schemeClr val="accent2"/>
                        </a:solidFill>
                        <a:latin typeface="Calibri"/>
                        <a:ea typeface="Calibri"/>
                        <a:cs typeface="Times New Roman"/>
                      </a:endParaRPr>
                    </a:p>
                  </a:txBody>
                  <a:tcPr marL="66502" marR="6650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92443"/>
          </a:xfrm>
        </p:spPr>
        <p:txBody>
          <a:bodyPr/>
          <a:lstStyle/>
          <a:p>
            <a:r>
              <a:rPr lang="en-US" sz="3200" dirty="0" smtClean="0"/>
              <a:t>Selenium Tools</a:t>
            </a:r>
            <a:endParaRPr lang="en-US" sz="3200" dirty="0"/>
          </a:p>
        </p:txBody>
      </p:sp>
      <p:sp>
        <p:nvSpPr>
          <p:cNvPr id="3" name="Content Placeholder 2"/>
          <p:cNvSpPr>
            <a:spLocks noGrp="1"/>
          </p:cNvSpPr>
          <p:nvPr>
            <p:ph idx="1"/>
          </p:nvPr>
        </p:nvSpPr>
        <p:spPr>
          <a:xfrm>
            <a:off x="513159" y="1371600"/>
            <a:ext cx="8433195" cy="4138245"/>
          </a:xfrm>
        </p:spPr>
        <p:txBody>
          <a:bodyPr>
            <a:normAutofit/>
          </a:bodyPr>
          <a:lstStyle/>
          <a:p>
            <a:pPr marL="342900" lvl="1" indent="-342900">
              <a:buSzPct val="120000"/>
              <a:buFont typeface="Wingdings" pitchFamily="2" charset="2"/>
              <a:buChar char="v"/>
            </a:pPr>
            <a:endParaRPr lang="en-IN" b="1" i="1" dirty="0" smtClean="0"/>
          </a:p>
          <a:p>
            <a:pPr marL="342900" lvl="1" indent="-342900">
              <a:buSzPct val="120000"/>
              <a:buNone/>
            </a:pPr>
            <a:endParaRPr lang="en-IN" b="1" i="1" dirty="0" smtClean="0"/>
          </a:p>
        </p:txBody>
      </p:sp>
      <p:pic>
        <p:nvPicPr>
          <p:cNvPr id="20482" name="Picture 2" descr="Introduction to Selenium"/>
          <p:cNvPicPr>
            <a:picLocks noChangeAspect="1" noChangeArrowheads="1"/>
          </p:cNvPicPr>
          <p:nvPr/>
        </p:nvPicPr>
        <p:blipFill>
          <a:blip r:embed="rId3"/>
          <a:srcRect/>
          <a:stretch>
            <a:fillRect/>
          </a:stretch>
        </p:blipFill>
        <p:spPr bwMode="auto">
          <a:xfrm>
            <a:off x="1389289" y="1262061"/>
            <a:ext cx="5581650" cy="4152901"/>
          </a:xfrm>
          <a:prstGeom prst="rect">
            <a:avLst/>
          </a:prstGeom>
          <a:noFill/>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92443"/>
          </a:xfrm>
        </p:spPr>
        <p:txBody>
          <a:bodyPr/>
          <a:lstStyle/>
          <a:p>
            <a:r>
              <a:rPr lang="en-US" sz="3200" dirty="0" smtClean="0">
                <a:solidFill>
                  <a:schemeClr val="accent2"/>
                </a:solidFill>
              </a:rPr>
              <a:t>Selenium IDE</a:t>
            </a:r>
            <a:endParaRPr lang="en-US" sz="3200" dirty="0">
              <a:solidFill>
                <a:schemeClr val="accent2"/>
              </a:solidFill>
            </a:endParaRPr>
          </a:p>
        </p:txBody>
      </p:sp>
      <p:sp>
        <p:nvSpPr>
          <p:cNvPr id="3" name="Content Placeholder 2"/>
          <p:cNvSpPr>
            <a:spLocks noGrp="1"/>
          </p:cNvSpPr>
          <p:nvPr>
            <p:ph idx="1"/>
          </p:nvPr>
        </p:nvSpPr>
        <p:spPr>
          <a:xfrm>
            <a:off x="780761" y="882102"/>
            <a:ext cx="7989751" cy="4653502"/>
          </a:xfrm>
        </p:spPr>
        <p:txBody>
          <a:bodyPr>
            <a:normAutofit/>
          </a:bodyPr>
          <a:lstStyle/>
          <a:p>
            <a:pPr marL="342900" lvl="1" indent="-342900" algn="just">
              <a:buSzPct val="120000"/>
              <a:buFont typeface="Wingdings" pitchFamily="2" charset="2"/>
              <a:buChar char="v"/>
            </a:pPr>
            <a:endParaRPr lang="en-IN" b="1" i="1" dirty="0" smtClean="0">
              <a:solidFill>
                <a:schemeClr val="accent2"/>
              </a:solidFill>
            </a:endParaRPr>
          </a:p>
          <a:p>
            <a:pPr lvl="1" algn="just">
              <a:buSzPct val="120000"/>
              <a:buFont typeface="Wingdings" panose="05000000000000000000" pitchFamily="2" charset="2"/>
              <a:buChar char="Ø"/>
            </a:pPr>
            <a:r>
              <a:rPr lang="en-IN" sz="2000" dirty="0" smtClean="0">
                <a:solidFill>
                  <a:schemeClr val="accent2"/>
                </a:solidFill>
              </a:rPr>
              <a:t>Selenium Integrated Development Environment (IDE) is the </a:t>
            </a:r>
            <a:r>
              <a:rPr lang="en-IN" sz="2000" b="1" dirty="0" smtClean="0">
                <a:solidFill>
                  <a:schemeClr val="accent2"/>
                </a:solidFill>
              </a:rPr>
              <a:t>simplest framework</a:t>
            </a:r>
            <a:r>
              <a:rPr lang="en-IN" sz="2000" dirty="0" smtClean="0">
                <a:solidFill>
                  <a:schemeClr val="accent2"/>
                </a:solidFill>
              </a:rPr>
              <a:t> in the Selenium suite and is </a:t>
            </a:r>
            <a:r>
              <a:rPr lang="en-IN" sz="2000" b="1" dirty="0" smtClean="0">
                <a:solidFill>
                  <a:schemeClr val="accent2"/>
                </a:solidFill>
              </a:rPr>
              <a:t>the easiest one to learn</a:t>
            </a:r>
            <a:r>
              <a:rPr lang="en-IN" sz="2000" dirty="0" smtClean="0">
                <a:solidFill>
                  <a:schemeClr val="accent2"/>
                </a:solidFill>
              </a:rPr>
              <a:t>.</a:t>
            </a:r>
          </a:p>
          <a:p>
            <a:pPr lvl="1" algn="just">
              <a:buSzPct val="120000"/>
              <a:buFont typeface="Wingdings" panose="05000000000000000000" pitchFamily="2" charset="2"/>
              <a:buChar char="Ø"/>
            </a:pPr>
            <a:endParaRPr lang="en-IN" sz="2000" b="1" i="1" dirty="0" smtClean="0">
              <a:solidFill>
                <a:schemeClr val="accent2"/>
              </a:solidFill>
            </a:endParaRPr>
          </a:p>
          <a:p>
            <a:pPr lvl="1" algn="just">
              <a:buSzPct val="120000"/>
              <a:buFont typeface="Wingdings" panose="05000000000000000000" pitchFamily="2" charset="2"/>
              <a:buChar char="Ø"/>
            </a:pPr>
            <a:r>
              <a:rPr lang="en-IN" sz="2000" dirty="0" smtClean="0">
                <a:solidFill>
                  <a:schemeClr val="accent2"/>
                </a:solidFill>
              </a:rPr>
              <a:t>It is a </a:t>
            </a:r>
            <a:r>
              <a:rPr lang="en-IN" sz="2000" b="1" dirty="0" smtClean="0">
                <a:solidFill>
                  <a:schemeClr val="accent2"/>
                </a:solidFill>
              </a:rPr>
              <a:t>Firefox plugin</a:t>
            </a:r>
            <a:r>
              <a:rPr lang="en-IN" sz="2000" dirty="0" smtClean="0">
                <a:solidFill>
                  <a:schemeClr val="accent2"/>
                </a:solidFill>
              </a:rPr>
              <a:t> that you can install as easily as you can with other plugins.</a:t>
            </a:r>
            <a:r>
              <a:rPr lang="en-IN" dirty="0" smtClean="0">
                <a:solidFill>
                  <a:schemeClr val="accent2"/>
                </a:solidFill>
              </a:rPr>
              <a:t> </a:t>
            </a:r>
          </a:p>
          <a:p>
            <a:pPr lvl="1" algn="just">
              <a:buSzPct val="120000"/>
              <a:buFont typeface="Wingdings" panose="05000000000000000000" pitchFamily="2" charset="2"/>
              <a:buChar char="Ø"/>
            </a:pPr>
            <a:endParaRPr lang="en-IN" dirty="0" smtClean="0">
              <a:solidFill>
                <a:schemeClr val="accent2"/>
              </a:solidFill>
            </a:endParaRPr>
          </a:p>
          <a:p>
            <a:pPr lvl="1" algn="just">
              <a:buSzPct val="120000"/>
              <a:buFont typeface="Wingdings" panose="05000000000000000000" pitchFamily="2" charset="2"/>
              <a:buChar char="Ø"/>
            </a:pPr>
            <a:endParaRPr lang="en-IN" dirty="0" smtClean="0">
              <a:solidFill>
                <a:schemeClr val="accent2"/>
              </a:solidFill>
            </a:endParaRPr>
          </a:p>
          <a:p>
            <a:pPr marL="342900" lvl="1" indent="-342900" algn="just">
              <a:buSzPct val="120000"/>
              <a:buFont typeface="Wingdings" pitchFamily="2" charset="2"/>
              <a:buChar char="v"/>
            </a:pPr>
            <a:endParaRPr lang="en-IN" b="1" i="1" dirty="0" smtClean="0">
              <a:solidFill>
                <a:schemeClr val="accent2"/>
              </a:solidFill>
            </a:endParaRPr>
          </a:p>
          <a:p>
            <a:pPr marL="342900" lvl="1" indent="-342900" algn="just">
              <a:buSzPct val="120000"/>
              <a:buFont typeface="Wingdings" pitchFamily="2" charset="2"/>
              <a:buChar char="v"/>
            </a:pPr>
            <a:endParaRPr lang="en-IN" sz="2000" dirty="0">
              <a:solidFill>
                <a:schemeClr val="accent2"/>
              </a:solidFill>
            </a:endParaRPr>
          </a:p>
        </p:txBody>
      </p:sp>
      <p:sp>
        <p:nvSpPr>
          <p:cNvPr id="6" name="Rectangle 5"/>
          <p:cNvSpPr/>
          <p:nvPr/>
        </p:nvSpPr>
        <p:spPr>
          <a:xfrm>
            <a:off x="780761" y="2892426"/>
            <a:ext cx="7813909" cy="2800767"/>
          </a:xfrm>
          <a:prstGeom prst="rect">
            <a:avLst/>
          </a:prstGeom>
        </p:spPr>
        <p:txBody>
          <a:bodyPr wrap="square">
            <a:spAutoFit/>
          </a:bodyPr>
          <a:lstStyle/>
          <a:p>
            <a:pPr algn="just"/>
            <a:r>
              <a:rPr lang="en-IN" sz="2800" b="1" dirty="0" smtClean="0">
                <a:solidFill>
                  <a:schemeClr val="accent2"/>
                </a:solidFill>
                <a:latin typeface="+mj-lt"/>
                <a:cs typeface="Arial"/>
              </a:rPr>
              <a:t>Feature:</a:t>
            </a:r>
          </a:p>
          <a:p>
            <a:pPr algn="just"/>
            <a:endParaRPr lang="en-IN" sz="2800" b="1" dirty="0" smtClean="0">
              <a:solidFill>
                <a:schemeClr val="accent2"/>
              </a:solidFill>
            </a:endParaRPr>
          </a:p>
          <a:p>
            <a:pPr marL="342900" indent="-342900" algn="just">
              <a:buClr>
                <a:srgbClr val="3086BF"/>
              </a:buClr>
              <a:buFont typeface="Wingdings" panose="05000000000000000000" pitchFamily="2" charset="2"/>
              <a:buChar char="Ø"/>
            </a:pPr>
            <a:r>
              <a:rPr lang="en-IN" sz="2000" dirty="0">
                <a:solidFill>
                  <a:schemeClr val="accent2"/>
                </a:solidFill>
                <a:latin typeface="+mj-lt"/>
                <a:cs typeface="Arial" panose="020B0604020202020204" pitchFamily="34" charset="0"/>
              </a:rPr>
              <a:t> Easy record and playback</a:t>
            </a:r>
          </a:p>
          <a:p>
            <a:pPr marL="342900" indent="-342900" algn="just">
              <a:buClr>
                <a:srgbClr val="3086BF"/>
              </a:buClr>
              <a:buFont typeface="Wingdings" panose="05000000000000000000" pitchFamily="2" charset="2"/>
              <a:buChar char="Ø"/>
            </a:pPr>
            <a:r>
              <a:rPr lang="en-IN" sz="2000" dirty="0">
                <a:solidFill>
                  <a:schemeClr val="accent2"/>
                </a:solidFill>
                <a:latin typeface="+mj-lt"/>
                <a:cs typeface="Arial" panose="020B0604020202020204" pitchFamily="34" charset="0"/>
              </a:rPr>
              <a:t> Intelligent field selection will use IDs, names, or </a:t>
            </a:r>
            <a:r>
              <a:rPr lang="en-IN" sz="2000" dirty="0" err="1">
                <a:solidFill>
                  <a:schemeClr val="accent2"/>
                </a:solidFill>
                <a:latin typeface="+mj-lt"/>
                <a:cs typeface="Arial" panose="020B0604020202020204" pitchFamily="34" charset="0"/>
              </a:rPr>
              <a:t>XPath</a:t>
            </a:r>
            <a:r>
              <a:rPr lang="en-IN" sz="2000" dirty="0">
                <a:solidFill>
                  <a:schemeClr val="accent2"/>
                </a:solidFill>
                <a:latin typeface="+mj-lt"/>
                <a:cs typeface="Arial" panose="020B0604020202020204" pitchFamily="34" charset="0"/>
              </a:rPr>
              <a:t> as needed</a:t>
            </a:r>
          </a:p>
          <a:p>
            <a:pPr marL="342900" indent="-342900" algn="just">
              <a:buClr>
                <a:srgbClr val="3086BF"/>
              </a:buClr>
              <a:buFont typeface="Wingdings" panose="05000000000000000000" pitchFamily="2" charset="2"/>
              <a:buChar char="Ø"/>
            </a:pPr>
            <a:r>
              <a:rPr lang="en-IN" sz="2000" dirty="0">
                <a:solidFill>
                  <a:schemeClr val="accent2"/>
                </a:solidFill>
                <a:latin typeface="+mj-lt"/>
                <a:cs typeface="Arial" panose="020B0604020202020204" pitchFamily="34" charset="0"/>
              </a:rPr>
              <a:t> Autocomplete for all common Selenium commands</a:t>
            </a:r>
          </a:p>
          <a:p>
            <a:pPr marL="342900" indent="-342900" algn="just">
              <a:buClr>
                <a:srgbClr val="3086BF"/>
              </a:buClr>
              <a:buFont typeface="Wingdings" panose="05000000000000000000" pitchFamily="2" charset="2"/>
              <a:buChar char="Ø"/>
            </a:pPr>
            <a:r>
              <a:rPr lang="en-IN" sz="2000" dirty="0">
                <a:solidFill>
                  <a:schemeClr val="accent2"/>
                </a:solidFill>
                <a:latin typeface="+mj-lt"/>
                <a:cs typeface="Arial" panose="020B0604020202020204" pitchFamily="34" charset="0"/>
              </a:rPr>
              <a:t> Debug and set breakpoints</a:t>
            </a:r>
          </a:p>
          <a:p>
            <a:pPr marL="342900" indent="-342900" algn="just">
              <a:buClr>
                <a:srgbClr val="3086BF"/>
              </a:buClr>
              <a:buFont typeface="Wingdings" panose="05000000000000000000" pitchFamily="2" charset="2"/>
              <a:buChar char="Ø"/>
            </a:pPr>
            <a:r>
              <a:rPr lang="en-IN" sz="2000" dirty="0">
                <a:solidFill>
                  <a:schemeClr val="accent2"/>
                </a:solidFill>
                <a:latin typeface="+mj-lt"/>
                <a:cs typeface="Arial" panose="020B0604020202020204" pitchFamily="34" charset="0"/>
              </a:rPr>
              <a:t> Option to automatically assert the title of every page</a:t>
            </a:r>
          </a:p>
          <a:p>
            <a:pPr marL="342900" indent="-342900" algn="just">
              <a:buClr>
                <a:srgbClr val="3086BF"/>
              </a:buClr>
              <a:buFont typeface="Wingdings" panose="05000000000000000000" pitchFamily="2" charset="2"/>
              <a:buChar char="Ø"/>
            </a:pPr>
            <a:r>
              <a:rPr lang="en-IN" sz="2000" dirty="0">
                <a:solidFill>
                  <a:schemeClr val="accent2"/>
                </a:solidFill>
                <a:latin typeface="+mj-lt"/>
                <a:cs typeface="Arial" panose="020B0604020202020204" pitchFamily="34" charset="0"/>
              </a:rPr>
              <a:t> All in one project file, containing all test cases and suites</a:t>
            </a: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How to install Selenium IDE</a:t>
            </a:r>
            <a:endParaRPr lang="en-US" dirty="0">
              <a:solidFill>
                <a:schemeClr val="accent2"/>
              </a:solidFill>
            </a:endParaRPr>
          </a:p>
        </p:txBody>
      </p:sp>
      <p:pic>
        <p:nvPicPr>
          <p:cNvPr id="7" name="Picture 6"/>
          <p:cNvPicPr/>
          <p:nvPr/>
        </p:nvPicPr>
        <p:blipFill>
          <a:blip r:embed="rId3"/>
          <a:srcRect/>
          <a:stretch>
            <a:fillRect/>
          </a:stretch>
        </p:blipFill>
        <p:spPr bwMode="auto">
          <a:xfrm>
            <a:off x="5473521" y="728134"/>
            <a:ext cx="3121965" cy="2108789"/>
          </a:xfrm>
          <a:prstGeom prst="rect">
            <a:avLst/>
          </a:prstGeom>
          <a:noFill/>
          <a:ln w="9525">
            <a:noFill/>
            <a:miter lim="800000"/>
            <a:headEnd/>
            <a:tailEnd/>
          </a:ln>
        </p:spPr>
      </p:pic>
      <p:pic>
        <p:nvPicPr>
          <p:cNvPr id="9" name="Picture 8"/>
          <p:cNvPicPr/>
          <p:nvPr/>
        </p:nvPicPr>
        <p:blipFill>
          <a:blip r:embed="rId4"/>
          <a:srcRect/>
          <a:stretch>
            <a:fillRect/>
          </a:stretch>
        </p:blipFill>
        <p:spPr bwMode="auto">
          <a:xfrm>
            <a:off x="373487" y="4695983"/>
            <a:ext cx="8487177" cy="1240855"/>
          </a:xfrm>
          <a:prstGeom prst="rect">
            <a:avLst/>
          </a:prstGeom>
          <a:noFill/>
          <a:ln w="9525">
            <a:noFill/>
            <a:miter lim="800000"/>
            <a:headEnd/>
            <a:tailEnd/>
          </a:ln>
        </p:spPr>
      </p:pic>
      <p:sp>
        <p:nvSpPr>
          <p:cNvPr id="4" name="TextBox 3"/>
          <p:cNvSpPr txBox="1"/>
          <p:nvPr/>
        </p:nvSpPr>
        <p:spPr>
          <a:xfrm>
            <a:off x="379480" y="1082597"/>
            <a:ext cx="4900858" cy="1754326"/>
          </a:xfrm>
          <a:prstGeom prst="rect">
            <a:avLst/>
          </a:prstGeom>
          <a:noFill/>
        </p:spPr>
        <p:txBody>
          <a:bodyPr wrap="square" rtlCol="0">
            <a:spAutoFit/>
          </a:bodyPr>
          <a:lstStyle/>
          <a:p>
            <a:pPr marL="342900" indent="-342900" algn="just"/>
            <a:r>
              <a:rPr lang="en-IN" dirty="0" smtClean="0">
                <a:solidFill>
                  <a:schemeClr val="accent2"/>
                </a:solidFill>
              </a:rPr>
              <a:t>	Launch</a:t>
            </a:r>
            <a:r>
              <a:rPr lang="en-IN" dirty="0">
                <a:solidFill>
                  <a:schemeClr val="accent2"/>
                </a:solidFill>
              </a:rPr>
              <a:t> Mozilla Firefox Browser.</a:t>
            </a:r>
          </a:p>
          <a:p>
            <a:pPr marL="342900" indent="-342900" algn="just"/>
            <a:r>
              <a:rPr lang="en-IN" dirty="0" smtClean="0">
                <a:solidFill>
                  <a:schemeClr val="accent2"/>
                </a:solidFill>
              </a:rPr>
              <a:t>	</a:t>
            </a:r>
            <a:r>
              <a:rPr lang="en-IN" i="1" dirty="0" smtClean="0">
                <a:solidFill>
                  <a:schemeClr val="accent2"/>
                </a:solidFill>
              </a:rPr>
              <a:t>URL:https</a:t>
            </a:r>
            <a:r>
              <a:rPr lang="en-IN" i="1" dirty="0">
                <a:solidFill>
                  <a:schemeClr val="accent2"/>
                </a:solidFill>
              </a:rPr>
              <a:t>://</a:t>
            </a:r>
            <a:r>
              <a:rPr lang="en-IN" i="1" dirty="0" smtClean="0">
                <a:solidFill>
                  <a:schemeClr val="accent2"/>
                </a:solidFill>
              </a:rPr>
              <a:t>addons.mozilla.org/en-us/firefox/addon/selenium-ide</a:t>
            </a:r>
            <a:r>
              <a:rPr lang="en-IN" i="1" dirty="0">
                <a:solidFill>
                  <a:schemeClr val="accent2"/>
                </a:solidFill>
              </a:rPr>
              <a:t>/</a:t>
            </a:r>
            <a:r>
              <a:rPr lang="en-IN" dirty="0">
                <a:solidFill>
                  <a:schemeClr val="accent2"/>
                </a:solidFill>
              </a:rPr>
              <a:t> </a:t>
            </a:r>
            <a:endParaRPr lang="en-IN" dirty="0" smtClean="0">
              <a:solidFill>
                <a:schemeClr val="accent2"/>
              </a:solidFill>
            </a:endParaRPr>
          </a:p>
          <a:p>
            <a:pPr marL="342900" indent="-342900" algn="just"/>
            <a:r>
              <a:rPr lang="en-IN" dirty="0">
                <a:solidFill>
                  <a:schemeClr val="accent2"/>
                </a:solidFill>
              </a:rPr>
              <a:t>	</a:t>
            </a:r>
            <a:r>
              <a:rPr lang="en-IN" dirty="0" smtClean="0">
                <a:solidFill>
                  <a:schemeClr val="accent2"/>
                </a:solidFill>
              </a:rPr>
              <a:t>in </a:t>
            </a:r>
            <a:r>
              <a:rPr lang="en-IN" dirty="0">
                <a:solidFill>
                  <a:schemeClr val="accent2"/>
                </a:solidFill>
              </a:rPr>
              <a:t>your browser. Selenium IDE Add-ons page will get open then Click on Add to Firefox button as shown in image bellow.</a:t>
            </a:r>
          </a:p>
        </p:txBody>
      </p:sp>
      <p:sp>
        <p:nvSpPr>
          <p:cNvPr id="5" name="TextBox 4"/>
          <p:cNvSpPr txBox="1"/>
          <p:nvPr/>
        </p:nvSpPr>
        <p:spPr>
          <a:xfrm>
            <a:off x="534027" y="3343144"/>
            <a:ext cx="7495504"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smtClean="0">
                <a:solidFill>
                  <a:schemeClr val="accent2"/>
                </a:solidFill>
              </a:rPr>
              <a:t>Wait </a:t>
            </a:r>
            <a:r>
              <a:rPr lang="en-IN" dirty="0">
                <a:solidFill>
                  <a:schemeClr val="accent2"/>
                </a:solidFill>
              </a:rPr>
              <a:t>until Firefox completes the download and then click "</a:t>
            </a:r>
            <a:r>
              <a:rPr lang="en-IN" b="1" dirty="0">
                <a:solidFill>
                  <a:schemeClr val="accent2"/>
                </a:solidFill>
              </a:rPr>
              <a:t>Install.</a:t>
            </a:r>
            <a:r>
              <a:rPr lang="en-IN" dirty="0">
                <a:solidFill>
                  <a:schemeClr val="accent2"/>
                </a:solidFill>
              </a:rPr>
              <a:t>“</a:t>
            </a:r>
            <a:endParaRPr lang="en-IN" i="1" dirty="0">
              <a:solidFill>
                <a:schemeClr val="accent2"/>
              </a:solidFill>
            </a:endParaRPr>
          </a:p>
          <a:p>
            <a:pPr marL="285750" lvl="1" indent="-285750" algn="just">
              <a:spcBef>
                <a:spcPts val="0"/>
              </a:spcBef>
              <a:buSzPct val="120000"/>
              <a:buFont typeface="Wingdings" panose="05000000000000000000" pitchFamily="2" charset="2"/>
              <a:buChar char="Ø"/>
            </a:pPr>
            <a:r>
              <a:rPr lang="en-IN" dirty="0">
                <a:solidFill>
                  <a:schemeClr val="accent2"/>
                </a:solidFill>
              </a:rPr>
              <a:t>Wait until the installation is completed. In the pop-up window, click "</a:t>
            </a:r>
            <a:r>
              <a:rPr lang="en-IN" b="1" dirty="0">
                <a:solidFill>
                  <a:schemeClr val="accent2"/>
                </a:solidFill>
              </a:rPr>
              <a:t>Restart Now</a:t>
            </a:r>
            <a:r>
              <a:rPr lang="en-IN" dirty="0">
                <a:solidFill>
                  <a:schemeClr val="accent2"/>
                </a:solidFill>
              </a:rPr>
              <a:t>.“</a:t>
            </a:r>
            <a:endParaRPr lang="en-IN" i="1" dirty="0">
              <a:solidFill>
                <a:schemeClr val="accent2"/>
              </a:solidFill>
            </a:endParaRPr>
          </a:p>
          <a:p>
            <a:pPr marL="285750" lvl="1" indent="-285750" algn="just">
              <a:spcBef>
                <a:spcPts val="0"/>
              </a:spcBef>
              <a:buSzPct val="120000"/>
              <a:buFont typeface="Wingdings" panose="05000000000000000000" pitchFamily="2" charset="2"/>
              <a:buChar char="Ø"/>
            </a:pPr>
            <a:r>
              <a:rPr lang="en-IN" dirty="0">
                <a:solidFill>
                  <a:schemeClr val="accent2"/>
                </a:solidFill>
              </a:rPr>
              <a:t>After Firefox has restarted, </a:t>
            </a:r>
            <a:r>
              <a:rPr lang="en-IN" b="1" dirty="0">
                <a:solidFill>
                  <a:schemeClr val="accent2"/>
                </a:solidFill>
              </a:rPr>
              <a:t>launch Selenium IDE</a:t>
            </a:r>
            <a:r>
              <a:rPr lang="en-IN" b="1" dirty="0" smtClean="0">
                <a:solidFill>
                  <a:schemeClr val="accent2"/>
                </a:solidFill>
              </a:rPr>
              <a:t>.</a:t>
            </a:r>
            <a:endParaRPr lang="en-IN" i="1" dirty="0">
              <a:solidFill>
                <a:schemeClr val="accent2"/>
              </a:solidFill>
            </a:endParaRPr>
          </a:p>
        </p:txBody>
      </p:sp>
      <p:cxnSp>
        <p:nvCxnSpPr>
          <p:cNvPr id="8" name="Straight Connector 7"/>
          <p:cNvCxnSpPr/>
          <p:nvPr/>
        </p:nvCxnSpPr>
        <p:spPr>
          <a:xfrm flipV="1">
            <a:off x="798490" y="3142445"/>
            <a:ext cx="7637172" cy="12879"/>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Record and Execute Selenium IDE</a:t>
            </a:r>
            <a:endParaRPr lang="en-US" dirty="0">
              <a:solidFill>
                <a:schemeClr val="accent2"/>
              </a:solidFill>
            </a:endParaRPr>
          </a:p>
        </p:txBody>
      </p:sp>
      <p:sp>
        <p:nvSpPr>
          <p:cNvPr id="6" name="TextBox 5"/>
          <p:cNvSpPr txBox="1"/>
          <p:nvPr/>
        </p:nvSpPr>
        <p:spPr>
          <a:xfrm>
            <a:off x="783771" y="914400"/>
            <a:ext cx="8360229" cy="369332"/>
          </a:xfrm>
          <a:prstGeom prst="rect">
            <a:avLst/>
          </a:prstGeom>
          <a:noFill/>
        </p:spPr>
        <p:txBody>
          <a:bodyPr wrap="square" rtlCol="0">
            <a:spAutoFit/>
          </a:bodyPr>
          <a:lstStyle/>
          <a:p>
            <a:endParaRPr lang="en-IN" dirty="0"/>
          </a:p>
        </p:txBody>
      </p:sp>
      <p:pic>
        <p:nvPicPr>
          <p:cNvPr id="22530" name="Picture 2"/>
          <p:cNvPicPr>
            <a:picLocks noGrp="1" noChangeAspect="1" noChangeArrowheads="1"/>
          </p:cNvPicPr>
          <p:nvPr>
            <p:ph idx="1"/>
          </p:nvPr>
        </p:nvPicPr>
        <p:blipFill rotWithShape="1">
          <a:blip r:embed="rId3"/>
          <a:srcRect r="2298"/>
          <a:stretch/>
        </p:blipFill>
        <p:spPr bwMode="auto">
          <a:xfrm>
            <a:off x="633109" y="791808"/>
            <a:ext cx="7802553" cy="5449971"/>
          </a:xfrm>
          <a:prstGeom prst="rect">
            <a:avLst/>
          </a:prstGeom>
          <a:noFill/>
          <a:ln w="9525">
            <a:noFill/>
            <a:miter lim="800000"/>
            <a:headEnd/>
            <a:tailEnd/>
          </a:ln>
          <a:effectLst/>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Standard Template 4 3" id="{CA2F871C-3F18-4A68-9E1C-AB0FA30BC97E}" vid="{CF009EA7-B9D6-4356-AAEA-DE901429A4AF}"/>
    </a:ext>
  </a:extLst>
</a:theme>
</file>

<file path=ppt/theme/theme2.xml><?xml version="1.0" encoding="utf-8"?>
<a:theme xmlns:a="http://schemas.openxmlformats.org/drawingml/2006/main" name="1_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B723F2E9B4514D9E4BA1CACA2CFB29" ma:contentTypeVersion="2" ma:contentTypeDescription="Create a new document." ma:contentTypeScope="" ma:versionID="cc1aac42e2c6908d021cf576ce4437b3">
  <xsd:schema xmlns:xsd="http://www.w3.org/2001/XMLSchema" xmlns:xs="http://www.w3.org/2001/XMLSchema" xmlns:p="http://schemas.microsoft.com/office/2006/metadata/properties" xmlns:ns2="87287f1f-33a4-4e37-8705-81f7e9cb3234" targetNamespace="http://schemas.microsoft.com/office/2006/metadata/properties" ma:root="true" ma:fieldsID="59ef37113d68807e3410574f4d35a54f" ns2:_="">
    <xsd:import namespace="87287f1f-33a4-4e37-8705-81f7e9cb32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87f1f-33a4-4e37-8705-81f7e9cb32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CE08B-0654-429F-9703-6D1CBE5F5F8C}">
  <ds:schemaRefs>
    <ds:schemaRef ds:uri="http://schemas.microsoft.com/sharepoint/v3/contenttype/forms"/>
  </ds:schemaRefs>
</ds:datastoreItem>
</file>

<file path=customXml/itemProps2.xml><?xml version="1.0" encoding="utf-8"?>
<ds:datastoreItem xmlns:ds="http://schemas.openxmlformats.org/officeDocument/2006/customXml" ds:itemID="{F61CF904-F9CD-4C52-B4D9-EB3B1DA4A0FF}">
  <ds:schemaRefs>
    <ds:schemaRef ds:uri="http://purl.org/dc/terms/"/>
    <ds:schemaRef ds:uri="http://schemas.microsoft.com/office/infopath/2007/PartnerControls"/>
    <ds:schemaRef ds:uri="http://purl.org/dc/dcmitype/"/>
    <ds:schemaRef ds:uri="http://www.w3.org/XML/1998/namespace"/>
    <ds:schemaRef ds:uri="http://schemas.microsoft.com/office/2006/metadata/properties"/>
    <ds:schemaRef ds:uri="http://schemas.microsoft.com/office/2006/documentManagement/types"/>
    <ds:schemaRef ds:uri="87287f1f-33a4-4e37-8705-81f7e9cb3234"/>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ECB2BE0A-492B-489D-A57A-FB6829C3D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87f1f-33a4-4e37-8705-81f7e9cb3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5965</TotalTime>
  <Words>1122</Words>
  <Application>Microsoft Office PowerPoint</Application>
  <PresentationFormat>On-screen Show (4:3)</PresentationFormat>
  <Paragraphs>137</Paragraphs>
  <Slides>17</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ＭＳ Ｐゴシック</vt:lpstr>
      <vt:lpstr>ＭＳ Ｐゴシック</vt:lpstr>
      <vt:lpstr>Arial</vt:lpstr>
      <vt:lpstr>Calibri</vt:lpstr>
      <vt:lpstr>Century Gothic</vt:lpstr>
      <vt:lpstr>COUTURE Bold</vt:lpstr>
      <vt:lpstr>Lucida Grande</vt:lpstr>
      <vt:lpstr>Symbol</vt:lpstr>
      <vt:lpstr>Times New Roman</vt:lpstr>
      <vt:lpstr>Wingdings</vt:lpstr>
      <vt:lpstr>Maveric Template</vt:lpstr>
      <vt:lpstr>1_Maveric Template</vt:lpstr>
      <vt:lpstr>Fresher Learning Program</vt:lpstr>
      <vt:lpstr>What is Functional Automation Testing? </vt:lpstr>
      <vt:lpstr>Why do we Automate?</vt:lpstr>
      <vt:lpstr>Introduction to Selenium</vt:lpstr>
      <vt:lpstr>Selenium Tools</vt:lpstr>
      <vt:lpstr>Selenium Tools</vt:lpstr>
      <vt:lpstr>Selenium IDE</vt:lpstr>
      <vt:lpstr>How to install Selenium IDE</vt:lpstr>
      <vt:lpstr>Record and Execute Selenium IDE</vt:lpstr>
      <vt:lpstr>Record and Execute Selenium IDE</vt:lpstr>
      <vt:lpstr>Record and Execute Selenium IDE</vt:lpstr>
      <vt:lpstr>Record and Execute Selenium IDE</vt:lpstr>
      <vt:lpstr>Chropath    ( Overview &amp; Features )</vt:lpstr>
      <vt:lpstr>Chropath - Overview</vt:lpstr>
      <vt:lpstr>Chropath - Features</vt:lpstr>
      <vt:lpstr>Listened much…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LDuser1</cp:lastModifiedBy>
  <cp:revision>1398</cp:revision>
  <dcterms:created xsi:type="dcterms:W3CDTF">2017-06-16T07:00:12Z</dcterms:created>
  <dcterms:modified xsi:type="dcterms:W3CDTF">2019-06-19T13:03:55Z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0x0101001CB723F2E9B4514D9E4BA1CACA2CFB29</vt:lpwstr>
  </property>
  <property fmtid="{D5CDD505-2E9C-101B-9397-08002B2CF9AE}" pid="3" name="TemplateUrl">
    <vt:lpwstr/>
  </property>
  <property fmtid="{D5CDD505-2E9C-101B-9397-08002B2CF9AE}" pid="4" name="Order">
    <vt:r8>681700</vt:r8>
  </property>
  <property fmtid="{D5CDD505-2E9C-101B-9397-08002B2CF9AE}" pid="5" name="ComplianceAssetId">
    <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ies>
</file>