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276" r:id="rId5"/>
  </p:sldMasterIdLst>
  <p:notesMasterIdLst>
    <p:notesMasterId r:id="rId28"/>
  </p:notesMasterIdLst>
  <p:handoutMasterIdLst>
    <p:handoutMasterId r:id="rId29"/>
  </p:handoutMasterIdLst>
  <p:sldIdLst>
    <p:sldId id="682" r:id="rId6"/>
    <p:sldId id="521" r:id="rId7"/>
    <p:sldId id="522" r:id="rId8"/>
    <p:sldId id="524" r:id="rId9"/>
    <p:sldId id="527" r:id="rId10"/>
    <p:sldId id="528" r:id="rId11"/>
    <p:sldId id="529" r:id="rId12"/>
    <p:sldId id="530" r:id="rId13"/>
    <p:sldId id="531" r:id="rId14"/>
    <p:sldId id="532" r:id="rId15"/>
    <p:sldId id="533" r:id="rId16"/>
    <p:sldId id="534" r:id="rId17"/>
    <p:sldId id="535" r:id="rId18"/>
    <p:sldId id="536" r:id="rId19"/>
    <p:sldId id="537" r:id="rId20"/>
    <p:sldId id="538" r:id="rId21"/>
    <p:sldId id="539" r:id="rId22"/>
    <p:sldId id="540" r:id="rId23"/>
    <p:sldId id="690" r:id="rId24"/>
    <p:sldId id="691" r:id="rId25"/>
    <p:sldId id="692" r:id="rId26"/>
    <p:sldId id="693" r:id="rId2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7DAD"/>
    <a:srgbClr val="5688BF"/>
    <a:srgbClr val="007BA2"/>
    <a:srgbClr val="123761"/>
    <a:srgbClr val="B42359"/>
    <a:srgbClr val="234E8F"/>
    <a:srgbClr val="3086BF"/>
    <a:srgbClr val="B5CCEA"/>
    <a:srgbClr val="2F82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97" autoAdjust="0"/>
    <p:restoredTop sz="92090" autoAdjust="0"/>
  </p:normalViewPr>
  <p:slideViewPr>
    <p:cSldViewPr snapToGrid="0">
      <p:cViewPr varScale="1">
        <p:scale>
          <a:sx n="74" d="100"/>
          <a:sy n="74" d="100"/>
        </p:scale>
        <p:origin x="276" y="54"/>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11</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12</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14</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15</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16</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17</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18</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21</a:t>
            </a:fld>
            <a:endParaRPr lang="en-US"/>
          </a:p>
        </p:txBody>
      </p:sp>
    </p:spTree>
    <p:extLst>
      <p:ext uri="{BB962C8B-B14F-4D97-AF65-F5344CB8AC3E}">
        <p14:creationId xmlns:p14="http://schemas.microsoft.com/office/powerpoint/2010/main" val="222793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22</a:t>
            </a:fld>
            <a:endParaRPr lang="en-US"/>
          </a:p>
        </p:txBody>
      </p:sp>
    </p:spTree>
    <p:extLst>
      <p:ext uri="{BB962C8B-B14F-4D97-AF65-F5344CB8AC3E}">
        <p14:creationId xmlns:p14="http://schemas.microsoft.com/office/powerpoint/2010/main" val="138697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4</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5</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8</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9</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10</a:t>
            </a:fld>
            <a:endParaRPr lang="en-US"/>
          </a:p>
        </p:txBody>
      </p:sp>
    </p:spTree>
    <p:extLst>
      <p:ext uri="{BB962C8B-B14F-4D97-AF65-F5344CB8AC3E}">
        <p14:creationId xmlns:p14="http://schemas.microsoft.com/office/powerpoint/2010/main" val="2174877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963935"/>
            <a:ext cx="1714500" cy="2137173"/>
          </a:xfrm>
          <a:prstGeom prst="rect">
            <a:avLst/>
          </a:prstGeom>
        </p:spPr>
        <p:txBody>
          <a:bodyPr/>
          <a:lstStyle>
            <a:lvl1pPr>
              <a:defRPr sz="2000"/>
            </a:lvl1pPr>
          </a:lstStyle>
          <a:p>
            <a:r>
              <a:rPr lang="en-US" smtClean="0"/>
              <a:t>Click icon to add picture</a:t>
            </a:r>
            <a:endParaRPr lang="en-IN" dirty="0"/>
          </a:p>
        </p:txBody>
      </p:sp>
      <p:sp>
        <p:nvSpPr>
          <p:cNvPr id="6" name="Rectangle 5"/>
          <p:cNvSpPr/>
          <p:nvPr/>
        </p:nvSpPr>
        <p:spPr>
          <a:xfrm>
            <a:off x="0" y="1963935"/>
            <a:ext cx="7018735" cy="2137173"/>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85800" eaLnBrk="1" fontAlgn="auto" hangingPunct="1">
              <a:spcBef>
                <a:spcPts val="450"/>
              </a:spcBef>
              <a:spcAft>
                <a:spcPts val="0"/>
              </a:spcAft>
            </a:pPr>
            <a:endParaRPr lang="en-IN" sz="1050" kern="0" dirty="0">
              <a:solidFill>
                <a:srgbClr val="000000"/>
              </a:solidFill>
              <a:latin typeface="+mj-lt"/>
              <a:ea typeface="+mn-ea"/>
            </a:endParaRPr>
          </a:p>
        </p:txBody>
      </p:sp>
      <p:sp>
        <p:nvSpPr>
          <p:cNvPr id="3" name="Subtitle 2"/>
          <p:cNvSpPr>
            <a:spLocks noGrp="1"/>
          </p:cNvSpPr>
          <p:nvPr userDrawn="1">
            <p:ph type="subTitle" idx="1"/>
          </p:nvPr>
        </p:nvSpPr>
        <p:spPr bwMode="gray">
          <a:xfrm>
            <a:off x="839392" y="3638846"/>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3176072"/>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defTabSz="342828">
              <a:defRPr/>
            </a:pPr>
            <a:r>
              <a:rPr lang="en-US" sz="750" kern="0" dirty="0">
                <a:solidFill>
                  <a:prstClr val="white">
                    <a:lumMod val="50000"/>
                  </a:prstClr>
                </a:solidFill>
                <a:latin typeface="+mj-lt"/>
              </a:rPr>
              <a:t>COPYRIGHT ©. ALL RIGHTS PROTECTED AND RESERVED.</a:t>
            </a:r>
          </a:p>
        </p:txBody>
      </p:sp>
      <p:grpSp>
        <p:nvGrpSpPr>
          <p:cNvPr id="14" name="Group 13"/>
          <p:cNvGrpSpPr/>
          <p:nvPr userDrawn="1"/>
        </p:nvGrpSpPr>
        <p:grpSpPr>
          <a:xfrm>
            <a:off x="3571" y="1967627"/>
            <a:ext cx="835819" cy="1147763"/>
            <a:chOff x="-19050" y="-4763"/>
            <a:chExt cx="835819" cy="1147763"/>
          </a:xfrm>
          <a:solidFill>
            <a:schemeClr val="bg1">
              <a:alpha val="17000"/>
            </a:schemeClr>
          </a:solidFill>
        </p:grpSpPr>
        <p:sp>
          <p:nvSpPr>
            <p:cNvPr id="15" name="Freeform 14"/>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16" name="Freeform 15"/>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pic>
        <p:nvPicPr>
          <p:cNvPr id="17" name="Picture 16"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194550"/>
            <a:ext cx="1663323" cy="6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53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1"/>
            <a:ext cx="9144001" cy="3125287"/>
          </a:xfrm>
          <a:prstGeom prst="rect">
            <a:avLst/>
          </a:prstGeom>
        </p:spPr>
      </p:pic>
      <p:grpSp>
        <p:nvGrpSpPr>
          <p:cNvPr id="47" name="Group 46"/>
          <p:cNvGrpSpPr/>
          <p:nvPr userDrawn="1"/>
        </p:nvGrpSpPr>
        <p:grpSpPr bwMode="gray">
          <a:xfrm>
            <a:off x="2390922" y="299551"/>
            <a:ext cx="4362157" cy="4164922"/>
            <a:chOff x="3187895" y="299551"/>
            <a:chExt cx="5816209" cy="4164922"/>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grpSp>
        <p:sp>
          <p:nvSpPr>
            <p:cNvPr id="49" name="TextBox 37"/>
            <p:cNvSpPr txBox="1"/>
            <p:nvPr/>
          </p:nvSpPr>
          <p:spPr bwMode="gray">
            <a:xfrm>
              <a:off x="3187895" y="3833979"/>
              <a:ext cx="5816209" cy="630494"/>
            </a:xfrm>
            <a:prstGeom prst="rect">
              <a:avLst/>
            </a:prstGeom>
            <a:noFill/>
          </p:spPr>
          <p:txBody>
            <a:bodyPr wrap="square" lIns="0" tIns="0" rIns="0" bIns="0">
              <a:spAutoFit/>
            </a:bodyPr>
            <a:lstStyle/>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COPYRIGHT ©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2016.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ALL RIGHTS PROTECTED AND RESERVED.</a:t>
              </a:r>
            </a:p>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The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information contained in this document, much of which is confidential to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is for the sole use of the intended recipients. No part of this document may be reproduced in any form or by any means, electronic, mechanical, photocopying, recording, or otherwise, without the prior written permission of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a:t>
              </a:r>
              <a:endPar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endParaRPr>
            </a:p>
          </p:txBody>
        </p:sp>
        <p:sp>
          <p:nvSpPr>
            <p:cNvPr id="50" name="TextBox 49"/>
            <p:cNvSpPr txBox="1"/>
            <p:nvPr/>
          </p:nvSpPr>
          <p:spPr bwMode="gray">
            <a:xfrm>
              <a:off x="4272850" y="1929630"/>
              <a:ext cx="3646298" cy="1687641"/>
            </a:xfrm>
            <a:prstGeom prst="rect">
              <a:avLst/>
            </a:prstGeom>
            <a:noFill/>
          </p:spPr>
          <p:txBody>
            <a:bodyPr wrap="none" lIns="0" tIns="0" rIns="0" bIns="0" anchor="b" anchorCtr="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Corporate </a:t>
              </a:r>
              <a:r>
                <a:rPr kumimoji="0" lang="en-US"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Headquarters</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Lords Tower, Block 1,</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2</a:t>
              </a:r>
              <a:r>
                <a:rPr kumimoji="0" lang="en-US" sz="900" b="0" i="0" u="none" strike="noStrike" kern="1200" cap="none" spc="0" normalizeH="0" baseline="3000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nd</a:t>
              </a: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 Floor, Plot No. 1&amp;2 NP,</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Jawaharlal Nehru Road,</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Thiru Vi Ka Industrial Estate</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Ekkaduthangal, Chennai – 600 032</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rPr>
                <a:t>www.maveric-systems.com</a:t>
              </a: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tr-TR"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Global </a:t>
              </a:r>
              <a:r>
                <a:rPr kumimoji="0" lang="tr-TR"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Locations</a:t>
              </a:r>
            </a:p>
            <a:p>
              <a:pPr marL="0" marR="0" lvl="0" indent="0" algn="ctr" defTabSz="685800" rtl="0" eaLnBrk="1" fontAlgn="auto" latinLnBrk="0" hangingPunct="1">
                <a:lnSpc>
                  <a:spcPct val="100000"/>
                </a:lnSpc>
                <a:spcBef>
                  <a:spcPts val="150"/>
                </a:spcBef>
                <a:spcAft>
                  <a:spcPts val="0"/>
                </a:spcAft>
                <a:buClrTx/>
                <a:buSzTx/>
                <a:buFontTx/>
                <a:buNone/>
                <a:tabLst/>
                <a:defRPr/>
              </a:pPr>
              <a:r>
                <a:rPr kumimoji="0" lang="en-IN" sz="900" b="0" i="0" u="none" strike="noStrike" kern="1200" cap="none" spc="0" normalizeH="0" baseline="0" noProof="0" dirty="0" smtClean="0">
                  <a:ln>
                    <a:noFill/>
                  </a:ln>
                  <a:solidFill>
                    <a:srgbClr val="000000">
                      <a:lumMod val="65000"/>
                      <a:lumOff val="35000"/>
                    </a:srgbClr>
                  </a:solidFill>
                  <a:effectLst/>
                  <a:uLnTx/>
                  <a:uFillTx/>
                  <a:latin typeface="Calibri"/>
                  <a:ea typeface="MS PGothic" pitchFamily="34" charset="-128"/>
                  <a:cs typeface="Arial" panose="020B0604020202020204" pitchFamily="34" charset="0"/>
                </a:rPr>
                <a:t>SINGAPORE  |  UK  |  US  |  DUBAI  |  RIYADH  |  MALAYSIA</a:t>
              </a:r>
            </a:p>
          </p:txBody>
        </p:sp>
      </p:grpSp>
    </p:spTree>
    <p:extLst>
      <p:ext uri="{BB962C8B-B14F-4D97-AF65-F5344CB8AC3E}">
        <p14:creationId xmlns:p14="http://schemas.microsoft.com/office/powerpoint/2010/main" val="35405512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mj-lt"/>
                <a:cs typeface="Arial" panose="020B0604020202020204" pitchFamily="34" charset="0"/>
              </a:rPr>
              <a:pPr algn="ctr" eaLnBrk="1" hangingPunct="1">
                <a:defRPr/>
              </a:pPr>
              <a:t>‹#›</a:t>
            </a:fld>
            <a:endParaRPr lang="en-US" sz="75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956603" y="1370869"/>
            <a:ext cx="7989750" cy="1487587"/>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80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80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956604" y="232070"/>
            <a:ext cx="7989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mj-lt"/>
                <a:cs typeface="Arial" panose="020B0604020202020204" pitchFamily="34" charset="0"/>
              </a:rPr>
              <a:t>Maveric Systems</a:t>
            </a:r>
            <a:endParaRPr lang="en-IN" sz="9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0" y="-4763"/>
            <a:ext cx="835819" cy="1147763"/>
            <a:chOff x="-19050" y="-4763"/>
            <a:chExt cx="835819" cy="1147763"/>
          </a:xfrm>
        </p:grpSpPr>
        <p:sp>
          <p:nvSpPr>
            <p:cNvPr id="13" name="Freeform 12"/>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4" name="Freeform 13"/>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75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2942032" y="1715199"/>
            <a:ext cx="6004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6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Arial" panose="020B0604020202020204" pitchFamily="34" charset="0"/>
                <a:cs typeface="Arial" panose="020B0604020202020204" pitchFamily="34" charset="0"/>
              </a:rPr>
              <a:t>Maveric Systems</a:t>
            </a:r>
            <a:endParaRPr lang="en-IN" sz="9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2380" y="-28576"/>
            <a:ext cx="3529303" cy="5092122"/>
            <a:chOff x="2160910" y="711647"/>
            <a:chExt cx="3935090" cy="5677596"/>
          </a:xfrm>
        </p:grpSpPr>
        <p:sp>
          <p:nvSpPr>
            <p:cNvPr id="10" name="Freeform 9"/>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reeform 10"/>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75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rgbClr val="EEECE1">
                    <a:lumMod val="25000"/>
                  </a:srgbClr>
                </a:solidFill>
                <a:latin typeface="Arial" panose="020B0604020202020204" pitchFamily="34" charset="0"/>
                <a:cs typeface="Arial" panose="020B0604020202020204" pitchFamily="34" charset="0"/>
              </a:rPr>
              <a:t>Maveric Systems</a:t>
            </a:r>
            <a:endParaRPr lang="en-IN" sz="9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preferRelativeResize="0">
            <a:picLocks/>
          </p:cNvPicPr>
          <p:nvPr userDrawn="1"/>
        </p:nvPicPr>
        <p:blipFill rotWithShape="1">
          <a:blip r:embed="rId2">
            <a:extLst>
              <a:ext uri="{28A0092B-C50C-407E-A947-70E740481C1C}">
                <a14:useLocalDpi xmlns:a14="http://schemas.microsoft.com/office/drawing/2010/main" val="0"/>
              </a:ext>
            </a:extLst>
          </a:blip>
          <a:srcRect r="8968"/>
          <a:stretch/>
        </p:blipFill>
        <p:spPr bwMode="gray">
          <a:xfrm>
            <a:off x="-1" y="4279168"/>
            <a:ext cx="9158069" cy="2578832"/>
          </a:xfrm>
          <a:prstGeom prst="rect">
            <a:avLst/>
          </a:prstGeom>
        </p:spPr>
      </p:pic>
      <p:grpSp>
        <p:nvGrpSpPr>
          <p:cNvPr id="36" name="Group 35"/>
          <p:cNvGrpSpPr/>
          <p:nvPr userDrawn="1"/>
        </p:nvGrpSpPr>
        <p:grpSpPr bwMode="gray">
          <a:xfrm>
            <a:off x="1663895" y="814098"/>
            <a:ext cx="5816209" cy="4374658"/>
            <a:chOff x="3187895" y="299551"/>
            <a:chExt cx="5816209" cy="4374658"/>
          </a:xfrm>
        </p:grpSpPr>
        <p:grpSp>
          <p:nvGrpSpPr>
            <p:cNvPr id="37" name="Group 36"/>
            <p:cNvGrpSpPr>
              <a:grpSpLocks noChangeAspect="1"/>
            </p:cNvGrpSpPr>
            <p:nvPr/>
          </p:nvGrpSpPr>
          <p:grpSpPr bwMode="gray">
            <a:xfrm>
              <a:off x="4971813" y="299551"/>
              <a:ext cx="2248375" cy="830271"/>
              <a:chOff x="6391275" y="515938"/>
              <a:chExt cx="3813176" cy="1408113"/>
            </a:xfrm>
          </p:grpSpPr>
          <p:sp>
            <p:nvSpPr>
              <p:cNvPr id="40" name="Freeform 39"/>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42"/>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43"/>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4"/>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45"/>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79"/>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80"/>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81"/>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82"/>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83"/>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84"/>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85"/>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86"/>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8" name="Freeform 87"/>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9" name="Freeform 88"/>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89"/>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1" name="Freeform 90"/>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91"/>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92"/>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Freeform 93"/>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5" name="Freeform 94"/>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8"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2016.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39" name="TextBox 38"/>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474788"/>
            <a:ext cx="1714500" cy="2851150"/>
          </a:xfrm>
          <a:prstGeom prst="rect">
            <a:avLst/>
          </a:prstGeom>
        </p:spPr>
        <p:txBody>
          <a:bodyPr/>
          <a:lstStyle/>
          <a:p>
            <a:r>
              <a:rPr lang="en-US" dirty="0" smtClean="0"/>
              <a:t>Click icon to add picture</a:t>
            </a:r>
            <a:endParaRPr lang="en-IN" dirty="0"/>
          </a:p>
        </p:txBody>
      </p:sp>
      <p:sp>
        <p:nvSpPr>
          <p:cNvPr id="6" name="Rectangle 5"/>
          <p:cNvSpPr/>
          <p:nvPr/>
        </p:nvSpPr>
        <p:spPr>
          <a:xfrm>
            <a:off x="0" y="1475580"/>
            <a:ext cx="7018735"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450"/>
              </a:spcBef>
              <a:spcAft>
                <a:spcPts val="0"/>
              </a:spcAft>
              <a:buClrTx/>
              <a:buSzTx/>
              <a:buFontTx/>
              <a:buNone/>
              <a:tabLst/>
              <a:defRPr/>
            </a:pPr>
            <a:endParaRPr kumimoji="0" lang="en-IN" sz="105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grpSp>
        <p:nvGrpSpPr>
          <p:cNvPr id="7" name="Group 6"/>
          <p:cNvGrpSpPr/>
          <p:nvPr/>
        </p:nvGrpSpPr>
        <p:grpSpPr>
          <a:xfrm>
            <a:off x="2679" y="1475582"/>
            <a:ext cx="626864"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3" name="Subtitle 2"/>
          <p:cNvSpPr>
            <a:spLocks noGrp="1"/>
          </p:cNvSpPr>
          <p:nvPr userDrawn="1">
            <p:ph type="subTitle" idx="1"/>
          </p:nvPr>
        </p:nvSpPr>
        <p:spPr bwMode="gray">
          <a:xfrm>
            <a:off x="839392" y="3013808"/>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2551034"/>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422957"/>
            <a:ext cx="1618060"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marL="0" marR="0" lvl="0" indent="0" algn="l" defTabSz="342828" rtl="0" eaLnBrk="0" fontAlgn="base" latinLnBrk="0" hangingPunct="0">
              <a:lnSpc>
                <a:spcPct val="1000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lumMod val="50000"/>
                  </a:prstClr>
                </a:solidFill>
                <a:effectLst/>
                <a:uLnTx/>
                <a:uFillTx/>
                <a:latin typeface="Calibri"/>
                <a:ea typeface="MS PGothic" pitchFamily="34" charset="-128"/>
                <a:cs typeface="+mn-cs"/>
              </a:rPr>
              <a:t>COPYRIGHT ©. ALL RIGHTS PROTECTED AND RESERVED.</a:t>
            </a:r>
          </a:p>
        </p:txBody>
      </p:sp>
    </p:spTree>
    <p:extLst>
      <p:ext uri="{BB962C8B-B14F-4D97-AF65-F5344CB8AC3E}">
        <p14:creationId xmlns:p14="http://schemas.microsoft.com/office/powerpoint/2010/main" val="16504305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Calibri"/>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Calibri"/>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0"/>
            <a:ext cx="819524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25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Calibri"/>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Calibri"/>
              <a:ea typeface="MS PGothic" pitchFamily="34" charset="-128"/>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552200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4" name="Title Placeholder 1"/>
          <p:cNvSpPr>
            <a:spLocks noGrp="1"/>
          </p:cNvSpPr>
          <p:nvPr>
            <p:ph type="title" hasCustomPrompt="1"/>
          </p:nvPr>
        </p:nvSpPr>
        <p:spPr bwMode="gray">
          <a:xfrm>
            <a:off x="2942032" y="1978435"/>
            <a:ext cx="6004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85" y="-28576"/>
            <a:ext cx="2951318"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01246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35608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extLst>
      <p:ext uri="{BB962C8B-B14F-4D97-AF65-F5344CB8AC3E}">
        <p14:creationId xmlns:p14="http://schemas.microsoft.com/office/powerpoint/2010/main" val="111636844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googl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dn.softwaretestinghelp.com/wp-content/qa/uploads/2014/10/Selenium-Locators-2.jp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eleniumhq.org/download/" TargetMode="External"/><Relationship Id="rId4" Type="http://schemas.openxmlformats.org/officeDocument/2006/relationships/hyperlink" Target="http://www.eclipse.org/download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33035" y="1963935"/>
            <a:ext cx="1714500" cy="2137173"/>
          </a:xfrm>
          <a:prstGeom prst="rect">
            <a:avLst/>
          </a:prstGeom>
        </p:spPr>
      </p:pic>
      <p:sp>
        <p:nvSpPr>
          <p:cNvPr id="2" name="Title 1"/>
          <p:cNvSpPr>
            <a:spLocks noGrp="1"/>
          </p:cNvSpPr>
          <p:nvPr>
            <p:ph type="ctrTitle"/>
          </p:nvPr>
        </p:nvSpPr>
        <p:spPr>
          <a:xfrm>
            <a:off x="839392" y="2489479"/>
            <a:ext cx="6071362" cy="430887"/>
          </a:xfrm>
        </p:spPr>
        <p:txBody>
          <a:bodyPr/>
          <a:lstStyle/>
          <a:p>
            <a:r>
              <a:rPr lang="en-IN" sz="2800" dirty="0" smtClean="0"/>
              <a:t>Fresher Learning Program</a:t>
            </a:r>
            <a:endParaRPr lang="en-IN" sz="2800" dirty="0"/>
          </a:p>
        </p:txBody>
      </p:sp>
      <p:sp>
        <p:nvSpPr>
          <p:cNvPr id="3" name="Subtitle 2"/>
          <p:cNvSpPr>
            <a:spLocks noGrp="1"/>
          </p:cNvSpPr>
          <p:nvPr>
            <p:ph type="subTitle" idx="1"/>
          </p:nvPr>
        </p:nvSpPr>
        <p:spPr>
          <a:xfrm>
            <a:off x="839392" y="3117606"/>
            <a:ext cx="6071362" cy="369332"/>
          </a:xfrm>
        </p:spPr>
        <p:txBody>
          <a:bodyPr/>
          <a:lstStyle/>
          <a:p>
            <a:r>
              <a:rPr lang="en-US" sz="2400" dirty="0" smtClean="0"/>
              <a:t>Selenium – Day 2</a:t>
            </a:r>
          </a:p>
        </p:txBody>
      </p:sp>
    </p:spTree>
    <p:extLst>
      <p:ext uri="{BB962C8B-B14F-4D97-AF65-F5344CB8AC3E}">
        <p14:creationId xmlns:p14="http://schemas.microsoft.com/office/powerpoint/2010/main" val="251357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 – Installation</a:t>
            </a:r>
            <a:endParaRPr lang="en-US" dirty="0">
              <a:solidFill>
                <a:srgbClr val="123761"/>
              </a:solidFill>
            </a:endParaRPr>
          </a:p>
        </p:txBody>
      </p:sp>
      <p:sp>
        <p:nvSpPr>
          <p:cNvPr id="19" name="Rectangle 18"/>
          <p:cNvSpPr/>
          <p:nvPr/>
        </p:nvSpPr>
        <p:spPr>
          <a:xfrm>
            <a:off x="774701" y="827320"/>
            <a:ext cx="7483928" cy="239540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5" name="TextBox 4"/>
          <p:cNvSpPr txBox="1"/>
          <p:nvPr/>
        </p:nvSpPr>
        <p:spPr>
          <a:xfrm>
            <a:off x="774701" y="893442"/>
            <a:ext cx="7759699" cy="2585323"/>
          </a:xfrm>
          <a:prstGeom prst="rect">
            <a:avLst/>
          </a:prstGeom>
          <a:noFill/>
        </p:spPr>
        <p:txBody>
          <a:bodyPr wrap="square" rtlCol="0">
            <a:spAutoFit/>
          </a:bodyPr>
          <a:lstStyle/>
          <a:p>
            <a:pPr marL="285750" indent="-285750">
              <a:buClr>
                <a:srgbClr val="007BA2"/>
              </a:buClr>
              <a:buFont typeface="Wingdings" panose="05000000000000000000" pitchFamily="2" charset="2"/>
              <a:buChar char="Ø"/>
            </a:pPr>
            <a:r>
              <a:rPr lang="en-IN" dirty="0" smtClean="0">
                <a:solidFill>
                  <a:schemeClr val="tx2"/>
                </a:solidFill>
              </a:rPr>
              <a:t> Add Selenium Java jar, you may add the source file too.</a:t>
            </a:r>
          </a:p>
          <a:p>
            <a:pPr marL="285750" indent="-285750">
              <a:buClr>
                <a:srgbClr val="007BA2"/>
              </a:buClr>
              <a:buFont typeface="Wingdings" panose="05000000000000000000" pitchFamily="2" charset="2"/>
              <a:buChar char="Ø"/>
            </a:pPr>
            <a:endParaRPr lang="en-IN" dirty="0" smtClean="0">
              <a:solidFill>
                <a:schemeClr val="tx2"/>
              </a:solidFill>
            </a:endParaRPr>
          </a:p>
          <a:p>
            <a:pPr marL="285750" indent="-285750">
              <a:buClr>
                <a:srgbClr val="007BA2"/>
              </a:buClr>
              <a:buFont typeface="Wingdings" panose="05000000000000000000" pitchFamily="2" charset="2"/>
              <a:buChar char="Ø"/>
            </a:pPr>
            <a:endParaRPr lang="en-IN" dirty="0" smtClean="0">
              <a:solidFill>
                <a:schemeClr val="tx2"/>
              </a:solidFill>
            </a:endParaRPr>
          </a:p>
          <a:p>
            <a:pPr marL="285750" indent="-285750">
              <a:buClr>
                <a:srgbClr val="007BA2"/>
              </a:buClr>
              <a:buFont typeface="Wingdings" panose="05000000000000000000" pitchFamily="2" charset="2"/>
              <a:buChar char="Ø"/>
            </a:pPr>
            <a:endParaRPr lang="en-IN" dirty="0" smtClean="0">
              <a:solidFill>
                <a:schemeClr val="tx2"/>
              </a:solidFill>
            </a:endParaRPr>
          </a:p>
          <a:p>
            <a:pPr marL="285750" indent="-285750">
              <a:buClr>
                <a:srgbClr val="007BA2"/>
              </a:buClr>
              <a:buFont typeface="Wingdings" panose="05000000000000000000" pitchFamily="2" charset="2"/>
              <a:buChar char="Ø"/>
            </a:pPr>
            <a:endParaRPr lang="en-IN" dirty="0" smtClean="0">
              <a:solidFill>
                <a:schemeClr val="tx2"/>
              </a:solidFill>
            </a:endParaRPr>
          </a:p>
          <a:p>
            <a:pPr marL="285750" indent="-285750">
              <a:buClr>
                <a:srgbClr val="007BA2"/>
              </a:buClr>
              <a:buFont typeface="Wingdings" panose="05000000000000000000" pitchFamily="2" charset="2"/>
              <a:buChar char="Ø"/>
            </a:pPr>
            <a:endParaRPr lang="en-IN" dirty="0" smtClean="0">
              <a:solidFill>
                <a:schemeClr val="tx2"/>
              </a:solidFill>
            </a:endParaRPr>
          </a:p>
          <a:p>
            <a:pPr marL="285750" indent="-285750">
              <a:buClr>
                <a:srgbClr val="007BA2"/>
              </a:buClr>
              <a:buFont typeface="Wingdings" panose="05000000000000000000" pitchFamily="2" charset="2"/>
              <a:buChar char="Ø"/>
            </a:pPr>
            <a:endParaRPr lang="en-IN" dirty="0" smtClean="0">
              <a:solidFill>
                <a:schemeClr val="tx2"/>
              </a:solidFill>
            </a:endParaRPr>
          </a:p>
          <a:p>
            <a:pPr marL="285750" indent="-285750">
              <a:buClr>
                <a:srgbClr val="007BA2"/>
              </a:buClr>
              <a:buFont typeface="Wingdings" panose="05000000000000000000" pitchFamily="2" charset="2"/>
              <a:buChar char="Ø"/>
            </a:pPr>
            <a:r>
              <a:rPr lang="en-IN" i="1" dirty="0" smtClean="0">
                <a:solidFill>
                  <a:schemeClr val="tx2"/>
                </a:solidFill>
              </a:rPr>
              <a:t> Click</a:t>
            </a:r>
            <a:r>
              <a:rPr lang="en-IN" dirty="0" smtClean="0">
                <a:solidFill>
                  <a:schemeClr val="tx2"/>
                </a:solidFill>
              </a:rPr>
              <a:t> </a:t>
            </a:r>
            <a:r>
              <a:rPr lang="en-IN" b="1" dirty="0" smtClean="0">
                <a:solidFill>
                  <a:schemeClr val="tx2"/>
                </a:solidFill>
              </a:rPr>
              <a:t>OK</a:t>
            </a:r>
            <a:r>
              <a:rPr lang="en-IN" dirty="0" smtClean="0">
                <a:solidFill>
                  <a:schemeClr val="tx2"/>
                </a:solidFill>
              </a:rPr>
              <a:t>. That’s all about</a:t>
            </a:r>
            <a:r>
              <a:rPr lang="en-IN" i="1" dirty="0" smtClean="0">
                <a:solidFill>
                  <a:schemeClr val="tx2"/>
                </a:solidFill>
              </a:rPr>
              <a:t> configuration of WebDriver with eclipse</a:t>
            </a:r>
            <a:r>
              <a:rPr lang="en-IN" dirty="0" smtClean="0">
                <a:solidFill>
                  <a:schemeClr val="tx2"/>
                </a:solidFill>
              </a:rPr>
              <a:t>. Now you are ready. to write your test script in eclipse and run it in WebDriver</a:t>
            </a:r>
            <a:r>
              <a:rPr lang="en-IN" dirty="0" smtClean="0">
                <a:solidFill>
                  <a:schemeClr val="tx2"/>
                </a:solidFill>
              </a:rPr>
              <a:t>.</a:t>
            </a:r>
            <a:endParaRPr lang="en-IN" dirty="0">
              <a:solidFill>
                <a:schemeClr val="tx2"/>
              </a:solidFill>
            </a:endParaRPr>
          </a:p>
        </p:txBody>
      </p:sp>
      <p:pic>
        <p:nvPicPr>
          <p:cNvPr id="7" name="Picture 6" descr="Selenium-Jar-2"/>
          <p:cNvPicPr/>
          <p:nvPr/>
        </p:nvPicPr>
        <p:blipFill>
          <a:blip r:embed="rId3"/>
          <a:srcRect/>
          <a:stretch>
            <a:fillRect/>
          </a:stretch>
        </p:blipFill>
        <p:spPr bwMode="auto">
          <a:xfrm>
            <a:off x="1122045" y="1339403"/>
            <a:ext cx="6326798" cy="1429555"/>
          </a:xfrm>
          <a:prstGeom prst="rect">
            <a:avLst/>
          </a:prstGeom>
          <a:noFill/>
          <a:ln w="9525">
            <a:noFill/>
            <a:miter lim="800000"/>
            <a:headEnd/>
            <a:tailEnd/>
          </a:ln>
        </p:spPr>
      </p:pic>
      <p:pic>
        <p:nvPicPr>
          <p:cNvPr id="8" name="Picture 7" descr="Selenium-Jar-4"/>
          <p:cNvPicPr/>
          <p:nvPr/>
        </p:nvPicPr>
        <p:blipFill>
          <a:blip r:embed="rId4"/>
          <a:srcRect/>
          <a:stretch>
            <a:fillRect/>
          </a:stretch>
        </p:blipFill>
        <p:spPr bwMode="auto">
          <a:xfrm>
            <a:off x="1122045" y="3544887"/>
            <a:ext cx="6326798" cy="2507503"/>
          </a:xfrm>
          <a:prstGeom prst="rect">
            <a:avLst/>
          </a:prstGeom>
          <a:noFill/>
          <a:ln w="9525">
            <a:noFill/>
            <a:miter lim="800000"/>
            <a:headEnd/>
            <a:tailEnd/>
          </a:ln>
        </p:spPr>
      </p:pic>
      <p:sp>
        <p:nvSpPr>
          <p:cNvPr id="26626" name="Oval 2"/>
          <p:cNvSpPr>
            <a:spLocks noChangeArrowheads="1"/>
          </p:cNvSpPr>
          <p:nvPr/>
        </p:nvSpPr>
        <p:spPr bwMode="auto">
          <a:xfrm>
            <a:off x="3138488" y="5440363"/>
            <a:ext cx="3033712" cy="360362"/>
          </a:xfrm>
          <a:prstGeom prst="ellipse">
            <a:avLst/>
          </a:prstGeom>
          <a:noFill/>
          <a:ln w="38100">
            <a:solidFill>
              <a:srgbClr val="823B0B"/>
            </a:solidFill>
            <a:round/>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 – Write your first code</a:t>
            </a:r>
            <a:endParaRPr lang="en-US" dirty="0">
              <a:solidFill>
                <a:srgbClr val="123761"/>
              </a:solidFill>
            </a:endParaRPr>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5" name="TextBox 4"/>
          <p:cNvSpPr txBox="1"/>
          <p:nvPr/>
        </p:nvSpPr>
        <p:spPr>
          <a:xfrm>
            <a:off x="498928" y="1079500"/>
            <a:ext cx="7759700" cy="5078313"/>
          </a:xfrm>
          <a:prstGeom prst="rect">
            <a:avLst/>
          </a:prstGeom>
          <a:noFill/>
        </p:spPr>
        <p:txBody>
          <a:bodyPr wrap="square" rtlCol="0">
            <a:spAutoFit/>
          </a:bodyPr>
          <a:lstStyle/>
          <a:p>
            <a:pPr marL="285750" indent="-285750" algn="just">
              <a:buClr>
                <a:srgbClr val="007BA2"/>
              </a:buClr>
              <a:buFont typeface="Wingdings" panose="05000000000000000000" pitchFamily="2" charset="2"/>
              <a:buChar char="Ø"/>
            </a:pPr>
            <a:r>
              <a:rPr lang="en-IN" b="1" dirty="0" smtClean="0">
                <a:solidFill>
                  <a:schemeClr val="tx2"/>
                </a:solidFill>
              </a:rPr>
              <a:t>Instantiating objects and variables</a:t>
            </a:r>
          </a:p>
          <a:p>
            <a:pPr algn="just">
              <a:buFont typeface="Wingdings" pitchFamily="2" charset="2"/>
              <a:buChar char="v"/>
            </a:pPr>
            <a:endParaRPr lang="en-IN" dirty="0" smtClean="0">
              <a:solidFill>
                <a:schemeClr val="tx2"/>
              </a:solidFill>
            </a:endParaRPr>
          </a:p>
          <a:p>
            <a:pPr algn="just"/>
            <a:r>
              <a:rPr lang="en-IN" dirty="0" smtClean="0">
                <a:solidFill>
                  <a:schemeClr val="tx2"/>
                </a:solidFill>
              </a:rPr>
              <a:t>     </a:t>
            </a:r>
            <a:r>
              <a:rPr lang="en-IN" dirty="0">
                <a:solidFill>
                  <a:schemeClr val="tx2"/>
                </a:solidFill>
              </a:rPr>
              <a:t>	</a:t>
            </a:r>
            <a:r>
              <a:rPr lang="en-IN" dirty="0" smtClean="0">
                <a:solidFill>
                  <a:schemeClr val="tx2"/>
                </a:solidFill>
              </a:rPr>
              <a:t>WebDriver </a:t>
            </a:r>
            <a:r>
              <a:rPr lang="en-IN" dirty="0" smtClean="0">
                <a:solidFill>
                  <a:schemeClr val="tx2"/>
                </a:solidFill>
              </a:rPr>
              <a:t>driver=new </a:t>
            </a:r>
            <a:r>
              <a:rPr lang="en-IN" dirty="0" err="1" smtClean="0">
                <a:solidFill>
                  <a:schemeClr val="tx2"/>
                </a:solidFill>
              </a:rPr>
              <a:t>FirefoxDriver</a:t>
            </a:r>
            <a:r>
              <a:rPr lang="en-IN" dirty="0" smtClean="0">
                <a:solidFill>
                  <a:schemeClr val="tx2"/>
                </a:solidFill>
              </a:rPr>
              <a:t>();</a:t>
            </a:r>
          </a:p>
          <a:p>
            <a:pPr algn="just"/>
            <a:endParaRPr lang="en-IN" dirty="0" smtClean="0">
              <a:solidFill>
                <a:schemeClr val="tx2"/>
              </a:solidFill>
            </a:endParaRPr>
          </a:p>
          <a:p>
            <a:pPr marL="285750" indent="-285750" algn="just">
              <a:buFont typeface="Wingdings" panose="05000000000000000000" pitchFamily="2" charset="2"/>
              <a:buChar char="Ø"/>
            </a:pPr>
            <a:r>
              <a:rPr lang="en-IN" b="1" dirty="0">
                <a:solidFill>
                  <a:schemeClr val="tx2"/>
                </a:solidFill>
              </a:rPr>
              <a:t>Importing </a:t>
            </a:r>
            <a:r>
              <a:rPr lang="en-IN" b="1" dirty="0" smtClean="0">
                <a:solidFill>
                  <a:schemeClr val="tx2"/>
                </a:solidFill>
              </a:rPr>
              <a:t>Packages</a:t>
            </a:r>
          </a:p>
          <a:p>
            <a:pPr marL="285750" indent="-285750" algn="just">
              <a:buFont typeface="Wingdings" panose="05000000000000000000" pitchFamily="2" charset="2"/>
              <a:buChar char="Ø"/>
            </a:pPr>
            <a:endParaRPr lang="en-IN" b="1" dirty="0"/>
          </a:p>
          <a:p>
            <a:pPr algn="just"/>
            <a:r>
              <a:rPr lang="en-IN" b="1" dirty="0" smtClean="0">
                <a:solidFill>
                  <a:srgbClr val="00B050"/>
                </a:solidFill>
              </a:rPr>
              <a:t>	</a:t>
            </a:r>
            <a:r>
              <a:rPr lang="en-IN" b="1" dirty="0" err="1" smtClean="0">
                <a:solidFill>
                  <a:srgbClr val="00B050"/>
                </a:solidFill>
              </a:rPr>
              <a:t>org.openqa.selenium</a:t>
            </a:r>
            <a:r>
              <a:rPr lang="en-IN" dirty="0">
                <a:solidFill>
                  <a:srgbClr val="00B050"/>
                </a:solidFill>
              </a:rPr>
              <a:t>.*- </a:t>
            </a:r>
            <a:r>
              <a:rPr lang="en-IN" dirty="0">
                <a:solidFill>
                  <a:schemeClr val="tx2"/>
                </a:solidFill>
              </a:rPr>
              <a:t>contains the WebDriver class needed to instantiate </a:t>
            </a:r>
            <a:r>
              <a:rPr lang="en-IN" dirty="0" smtClean="0">
                <a:solidFill>
                  <a:schemeClr val="tx2"/>
                </a:solidFill>
              </a:rPr>
              <a:t>	a </a:t>
            </a:r>
            <a:r>
              <a:rPr lang="en-IN" dirty="0">
                <a:solidFill>
                  <a:schemeClr val="tx2"/>
                </a:solidFill>
              </a:rPr>
              <a:t>new browser loaded with a specific driver</a:t>
            </a:r>
          </a:p>
          <a:p>
            <a:pPr algn="just"/>
            <a:r>
              <a:rPr lang="en-IN" b="1" dirty="0" smtClean="0">
                <a:solidFill>
                  <a:srgbClr val="00B050"/>
                </a:solidFill>
              </a:rPr>
              <a:t>	</a:t>
            </a:r>
            <a:r>
              <a:rPr lang="en-IN" b="1" dirty="0" err="1" smtClean="0">
                <a:solidFill>
                  <a:srgbClr val="00B050"/>
                </a:solidFill>
              </a:rPr>
              <a:t>org.openqa.selenium.firefox.FirefoxDriver</a:t>
            </a:r>
            <a:r>
              <a:rPr lang="en-IN" b="1" dirty="0">
                <a:solidFill>
                  <a:srgbClr val="00B050"/>
                </a:solidFill>
              </a:rPr>
              <a:t> </a:t>
            </a:r>
            <a:r>
              <a:rPr lang="en-IN" dirty="0">
                <a:solidFill>
                  <a:schemeClr val="tx2"/>
                </a:solidFill>
              </a:rPr>
              <a:t>- contains the </a:t>
            </a:r>
            <a:r>
              <a:rPr lang="en-IN" dirty="0" err="1">
                <a:solidFill>
                  <a:schemeClr val="tx2"/>
                </a:solidFill>
              </a:rPr>
              <a:t>FirefoxDriver</a:t>
            </a:r>
            <a:r>
              <a:rPr lang="en-IN" dirty="0">
                <a:solidFill>
                  <a:schemeClr val="tx2"/>
                </a:solidFill>
              </a:rPr>
              <a:t> class </a:t>
            </a:r>
            <a:r>
              <a:rPr lang="en-IN" dirty="0" smtClean="0">
                <a:solidFill>
                  <a:schemeClr val="tx2"/>
                </a:solidFill>
              </a:rPr>
              <a:t>	needed </a:t>
            </a:r>
            <a:r>
              <a:rPr lang="en-IN" dirty="0">
                <a:solidFill>
                  <a:schemeClr val="tx2"/>
                </a:solidFill>
              </a:rPr>
              <a:t>to instantiate a Firefox-specific driver onto the browser instantiated </a:t>
            </a:r>
            <a:r>
              <a:rPr lang="en-IN" dirty="0" smtClean="0">
                <a:solidFill>
                  <a:schemeClr val="tx2"/>
                </a:solidFill>
              </a:rPr>
              <a:t>	by </a:t>
            </a:r>
            <a:r>
              <a:rPr lang="en-IN" dirty="0">
                <a:solidFill>
                  <a:schemeClr val="tx2"/>
                </a:solidFill>
              </a:rPr>
              <a:t>the WebDriver </a:t>
            </a:r>
            <a:r>
              <a:rPr lang="en-IN" dirty="0" smtClean="0">
                <a:solidFill>
                  <a:schemeClr val="tx2"/>
                </a:solidFill>
              </a:rPr>
              <a:t>class</a:t>
            </a:r>
          </a:p>
          <a:p>
            <a:pPr algn="just"/>
            <a:endParaRPr lang="en-IN" dirty="0"/>
          </a:p>
          <a:p>
            <a:pPr marL="285750" indent="-285750" algn="just">
              <a:buFont typeface="Wingdings" panose="05000000000000000000" pitchFamily="2" charset="2"/>
              <a:buChar char="Ø"/>
            </a:pPr>
            <a:r>
              <a:rPr lang="en-IN" b="1" dirty="0">
                <a:solidFill>
                  <a:schemeClr val="tx2"/>
                </a:solidFill>
              </a:rPr>
              <a:t>Launching a Browser </a:t>
            </a:r>
            <a:r>
              <a:rPr lang="en-IN" b="1" dirty="0" smtClean="0">
                <a:solidFill>
                  <a:schemeClr val="tx2"/>
                </a:solidFill>
              </a:rPr>
              <a:t>Session</a:t>
            </a:r>
          </a:p>
          <a:p>
            <a:pPr marL="285750" indent="-285750" algn="just">
              <a:buFont typeface="Wingdings" panose="05000000000000000000" pitchFamily="2" charset="2"/>
              <a:buChar char="Ø"/>
            </a:pPr>
            <a:endParaRPr lang="en-IN" b="1" dirty="0">
              <a:solidFill>
                <a:schemeClr val="tx2"/>
              </a:solidFill>
            </a:endParaRPr>
          </a:p>
          <a:p>
            <a:pPr algn="just"/>
            <a:r>
              <a:rPr lang="en-IN" dirty="0" smtClean="0">
                <a:solidFill>
                  <a:schemeClr val="tx2"/>
                </a:solidFill>
              </a:rPr>
              <a:t>	WebDriver's </a:t>
            </a:r>
            <a:r>
              <a:rPr lang="en-IN" dirty="0">
                <a:solidFill>
                  <a:schemeClr val="tx2"/>
                </a:solidFill>
              </a:rPr>
              <a:t>get() method is used to launch a new browser session and </a:t>
            </a:r>
            <a:r>
              <a:rPr lang="en-IN" dirty="0" smtClean="0">
                <a:solidFill>
                  <a:schemeClr val="tx2"/>
                </a:solidFill>
              </a:rPr>
              <a:t>	directs </a:t>
            </a:r>
            <a:r>
              <a:rPr lang="en-IN" dirty="0">
                <a:solidFill>
                  <a:schemeClr val="tx2"/>
                </a:solidFill>
              </a:rPr>
              <a:t>it to the URL that you specify as its parameter</a:t>
            </a:r>
            <a:r>
              <a:rPr lang="en-IN" dirty="0" smtClean="0">
                <a:solidFill>
                  <a:schemeClr val="tx2"/>
                </a:solidFill>
              </a:rPr>
              <a:t>.</a:t>
            </a:r>
          </a:p>
          <a:p>
            <a:pPr algn="just"/>
            <a:endParaRPr lang="en-IN" dirty="0">
              <a:solidFill>
                <a:schemeClr val="tx2"/>
              </a:solidFill>
            </a:endParaRPr>
          </a:p>
          <a:p>
            <a:pPr algn="just"/>
            <a:r>
              <a:rPr lang="en-IN" dirty="0" smtClean="0">
                <a:solidFill>
                  <a:schemeClr val="tx2"/>
                </a:solidFill>
              </a:rPr>
              <a:t>	</a:t>
            </a:r>
            <a:r>
              <a:rPr lang="en-IN" dirty="0" err="1" smtClean="0">
                <a:solidFill>
                  <a:schemeClr val="tx2"/>
                </a:solidFill>
              </a:rPr>
              <a:t>driver.get</a:t>
            </a:r>
            <a:r>
              <a:rPr lang="en-IN" dirty="0" smtClean="0">
                <a:solidFill>
                  <a:schemeClr val="tx2"/>
                </a:solidFill>
              </a:rPr>
              <a:t>(</a:t>
            </a:r>
            <a:r>
              <a:rPr lang="en-IN" dirty="0" smtClean="0">
                <a:solidFill>
                  <a:schemeClr val="tx2"/>
                </a:solidFill>
                <a:hlinkClick r:id="rId3"/>
              </a:rPr>
              <a:t>https</a:t>
            </a:r>
            <a:r>
              <a:rPr lang="en-IN" dirty="0">
                <a:hlinkClick r:id="rId3"/>
              </a:rPr>
              <a:t>://google.com</a:t>
            </a:r>
            <a:r>
              <a:rPr lang="en-IN" dirty="0" smtClean="0"/>
              <a:t>);</a:t>
            </a:r>
            <a:endParaRPr lang="en-IN" dirty="0" smtClean="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 – Write your first code</a:t>
            </a:r>
            <a:endParaRPr lang="en-US" dirty="0">
              <a:solidFill>
                <a:srgbClr val="123761"/>
              </a:solidFill>
            </a:endParaRPr>
          </a:p>
        </p:txBody>
      </p:sp>
      <p:sp>
        <p:nvSpPr>
          <p:cNvPr id="19" name="Rectangle 18"/>
          <p:cNvSpPr/>
          <p:nvPr/>
        </p:nvSpPr>
        <p:spPr>
          <a:xfrm>
            <a:off x="820422" y="848668"/>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5" name="TextBox 4"/>
          <p:cNvSpPr txBox="1"/>
          <p:nvPr/>
        </p:nvSpPr>
        <p:spPr>
          <a:xfrm>
            <a:off x="698500" y="1079500"/>
            <a:ext cx="7759700" cy="5078313"/>
          </a:xfrm>
          <a:prstGeom prst="rect">
            <a:avLst/>
          </a:prstGeom>
          <a:noFill/>
        </p:spPr>
        <p:txBody>
          <a:bodyPr wrap="square" rtlCol="0">
            <a:spAutoFit/>
          </a:bodyPr>
          <a:lstStyle/>
          <a:p>
            <a:pPr marL="285750" indent="-285750">
              <a:buClr>
                <a:srgbClr val="007BA2"/>
              </a:buClr>
              <a:buFont typeface="Wingdings" panose="05000000000000000000" pitchFamily="2" charset="2"/>
              <a:buChar char="Ø"/>
            </a:pPr>
            <a:r>
              <a:rPr lang="en-IN" b="1" dirty="0" smtClean="0">
                <a:solidFill>
                  <a:schemeClr val="tx2"/>
                </a:solidFill>
              </a:rPr>
              <a:t>Get the Actual Page Title</a:t>
            </a:r>
          </a:p>
          <a:p>
            <a:endParaRPr lang="en-IN" dirty="0">
              <a:solidFill>
                <a:schemeClr val="tx2"/>
              </a:solidFill>
            </a:endParaRPr>
          </a:p>
          <a:p>
            <a:r>
              <a:rPr lang="en-IN" dirty="0" smtClean="0">
                <a:solidFill>
                  <a:schemeClr val="tx2"/>
                </a:solidFill>
              </a:rPr>
              <a:t>	</a:t>
            </a:r>
            <a:r>
              <a:rPr lang="en-IN" dirty="0" smtClean="0">
                <a:solidFill>
                  <a:schemeClr val="tx2"/>
                </a:solidFill>
              </a:rPr>
              <a:t>String </a:t>
            </a:r>
            <a:r>
              <a:rPr lang="en-IN" dirty="0" err="1" smtClean="0">
                <a:solidFill>
                  <a:schemeClr val="tx2"/>
                </a:solidFill>
              </a:rPr>
              <a:t>actualTitle</a:t>
            </a:r>
            <a:r>
              <a:rPr lang="en-IN" dirty="0" smtClean="0">
                <a:solidFill>
                  <a:schemeClr val="tx2"/>
                </a:solidFill>
              </a:rPr>
              <a:t>= </a:t>
            </a:r>
            <a:r>
              <a:rPr lang="en-IN" dirty="0" err="1" smtClean="0">
                <a:solidFill>
                  <a:schemeClr val="tx2"/>
                </a:solidFill>
              </a:rPr>
              <a:t>driver.getTitle</a:t>
            </a:r>
            <a:r>
              <a:rPr lang="en-IN" dirty="0" smtClean="0">
                <a:solidFill>
                  <a:schemeClr val="tx2"/>
                </a:solidFill>
              </a:rPr>
              <a:t>();</a:t>
            </a:r>
          </a:p>
          <a:p>
            <a:endParaRPr lang="en-IN" dirty="0">
              <a:solidFill>
                <a:schemeClr val="tx2"/>
              </a:solidFill>
            </a:endParaRPr>
          </a:p>
          <a:p>
            <a:pPr marL="285750" indent="-285750">
              <a:buClr>
                <a:srgbClr val="007BA2"/>
              </a:buClr>
              <a:buFont typeface="Wingdings" panose="05000000000000000000" pitchFamily="2" charset="2"/>
              <a:buChar char="Ø"/>
            </a:pPr>
            <a:r>
              <a:rPr lang="en-IN" b="1" dirty="0">
                <a:solidFill>
                  <a:schemeClr val="tx2"/>
                </a:solidFill>
              </a:rPr>
              <a:t> Compare the Expected and Actual </a:t>
            </a:r>
            <a:r>
              <a:rPr lang="en-IN" b="1" dirty="0" smtClean="0">
                <a:solidFill>
                  <a:schemeClr val="tx2"/>
                </a:solidFill>
              </a:rPr>
              <a:t>Values</a:t>
            </a:r>
          </a:p>
          <a:p>
            <a:pPr>
              <a:buClr>
                <a:srgbClr val="007BA2"/>
              </a:buClr>
            </a:pPr>
            <a:r>
              <a:rPr lang="en-IN" b="1" dirty="0" smtClean="0">
                <a:solidFill>
                  <a:schemeClr val="tx2"/>
                </a:solidFill>
              </a:rPr>
              <a:t>	</a:t>
            </a:r>
            <a:r>
              <a:rPr lang="en-IN" dirty="0" smtClean="0">
                <a:solidFill>
                  <a:schemeClr val="tx2"/>
                </a:solidFill>
              </a:rPr>
              <a:t>This </a:t>
            </a:r>
            <a:r>
              <a:rPr lang="en-IN" dirty="0">
                <a:solidFill>
                  <a:schemeClr val="tx2"/>
                </a:solidFill>
              </a:rPr>
              <a:t>portion of the code simply uses a basic Java if-else structure to compare </a:t>
            </a:r>
            <a:r>
              <a:rPr lang="en-IN" dirty="0" smtClean="0">
                <a:solidFill>
                  <a:schemeClr val="tx2"/>
                </a:solidFill>
              </a:rPr>
              <a:t>	the </a:t>
            </a:r>
            <a:r>
              <a:rPr lang="en-IN" dirty="0">
                <a:solidFill>
                  <a:schemeClr val="tx2"/>
                </a:solidFill>
              </a:rPr>
              <a:t>actual title with the expected one.</a:t>
            </a:r>
          </a:p>
          <a:p>
            <a:pPr lvl="2"/>
            <a:r>
              <a:rPr lang="en-IN" dirty="0">
                <a:solidFill>
                  <a:srgbClr val="00B050"/>
                </a:solidFill>
              </a:rPr>
              <a:t>//example </a:t>
            </a:r>
          </a:p>
          <a:p>
            <a:pPr lvl="3"/>
            <a:r>
              <a:rPr lang="en-IN" dirty="0">
                <a:solidFill>
                  <a:srgbClr val="00B050"/>
                </a:solidFill>
              </a:rPr>
              <a:t>If(</a:t>
            </a:r>
            <a:r>
              <a:rPr lang="en-IN" dirty="0" err="1">
                <a:solidFill>
                  <a:srgbClr val="00B050"/>
                </a:solidFill>
              </a:rPr>
              <a:t>actualTitle.contentEquals</a:t>
            </a:r>
            <a:r>
              <a:rPr lang="en-IN" dirty="0">
                <a:solidFill>
                  <a:srgbClr val="00B050"/>
                </a:solidFill>
              </a:rPr>
              <a:t>(</a:t>
            </a:r>
            <a:r>
              <a:rPr lang="en-IN" dirty="0" err="1">
                <a:solidFill>
                  <a:srgbClr val="00B050"/>
                </a:solidFill>
              </a:rPr>
              <a:t>expectedTitle</a:t>
            </a:r>
            <a:r>
              <a:rPr lang="en-IN" dirty="0">
                <a:solidFill>
                  <a:srgbClr val="00B050"/>
                </a:solidFill>
              </a:rPr>
              <a:t>))</a:t>
            </a:r>
          </a:p>
          <a:p>
            <a:pPr lvl="3"/>
            <a:r>
              <a:rPr lang="en-IN" dirty="0">
                <a:solidFill>
                  <a:srgbClr val="00B050"/>
                </a:solidFill>
              </a:rPr>
              <a:t>{</a:t>
            </a:r>
          </a:p>
          <a:p>
            <a:pPr lvl="3"/>
            <a:r>
              <a:rPr lang="en-IN" dirty="0" err="1">
                <a:solidFill>
                  <a:srgbClr val="00B050"/>
                </a:solidFill>
              </a:rPr>
              <a:t>System.out.println</a:t>
            </a:r>
            <a:r>
              <a:rPr lang="en-IN" dirty="0">
                <a:solidFill>
                  <a:srgbClr val="00B050"/>
                </a:solidFill>
              </a:rPr>
              <a:t>(“Execution passed”);</a:t>
            </a:r>
          </a:p>
          <a:p>
            <a:pPr lvl="3"/>
            <a:r>
              <a:rPr lang="en-IN" dirty="0">
                <a:solidFill>
                  <a:srgbClr val="00B050"/>
                </a:solidFill>
              </a:rPr>
              <a:t>}</a:t>
            </a:r>
          </a:p>
          <a:p>
            <a:pPr lvl="3"/>
            <a:r>
              <a:rPr lang="en-IN" dirty="0">
                <a:solidFill>
                  <a:srgbClr val="00B050"/>
                </a:solidFill>
              </a:rPr>
              <a:t>else</a:t>
            </a:r>
          </a:p>
          <a:p>
            <a:pPr lvl="3"/>
            <a:r>
              <a:rPr lang="en-IN" dirty="0">
                <a:solidFill>
                  <a:srgbClr val="00B050"/>
                </a:solidFill>
              </a:rPr>
              <a:t>{</a:t>
            </a:r>
          </a:p>
          <a:p>
            <a:pPr lvl="3"/>
            <a:r>
              <a:rPr lang="en-IN" dirty="0" err="1">
                <a:solidFill>
                  <a:srgbClr val="00B050"/>
                </a:solidFill>
              </a:rPr>
              <a:t>System.out.println</a:t>
            </a:r>
            <a:r>
              <a:rPr lang="en-IN" dirty="0">
                <a:solidFill>
                  <a:srgbClr val="00B050"/>
                </a:solidFill>
              </a:rPr>
              <a:t>(“Execution failed”);</a:t>
            </a:r>
          </a:p>
          <a:p>
            <a:pPr lvl="3"/>
            <a:r>
              <a:rPr lang="en-IN" dirty="0">
                <a:solidFill>
                  <a:srgbClr val="00B050"/>
                </a:solidFill>
              </a:rPr>
              <a:t>}</a:t>
            </a:r>
          </a:p>
          <a:p>
            <a:pPr marL="285750" indent="-285750">
              <a:buClr>
                <a:srgbClr val="007BA2"/>
              </a:buClr>
              <a:buFont typeface="Wingdings" panose="05000000000000000000" pitchFamily="2" charset="2"/>
              <a:buChar char="Ø"/>
            </a:pPr>
            <a:r>
              <a:rPr lang="en-IN" b="1" dirty="0"/>
              <a:t>   </a:t>
            </a:r>
            <a:r>
              <a:rPr lang="en-IN" b="1" dirty="0">
                <a:solidFill>
                  <a:schemeClr val="tx2"/>
                </a:solidFill>
              </a:rPr>
              <a:t>Terminating a Browser Session</a:t>
            </a:r>
          </a:p>
          <a:p>
            <a:r>
              <a:rPr lang="en-IN" b="1" dirty="0"/>
              <a:t>                           </a:t>
            </a:r>
            <a:r>
              <a:rPr lang="en-IN" dirty="0" err="1">
                <a:solidFill>
                  <a:srgbClr val="00B050"/>
                </a:solidFill>
              </a:rPr>
              <a:t>driver.close</a:t>
            </a:r>
            <a:r>
              <a:rPr lang="en-IN" dirty="0">
                <a:solidFill>
                  <a:srgbClr val="00B050"/>
                </a:solidFill>
              </a:rPr>
              <a:t>(); </a:t>
            </a:r>
            <a:endParaRPr lang="en-IN" dirty="0" smtClean="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 – Get Commands</a:t>
            </a:r>
            <a:endParaRPr lang="en-US" dirty="0">
              <a:solidFill>
                <a:srgbClr val="123761"/>
              </a:solidFill>
            </a:endParaRPr>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07846103"/>
              </p:ext>
            </p:extLst>
          </p:nvPr>
        </p:nvGraphicFramePr>
        <p:xfrm>
          <a:off x="762000" y="1028699"/>
          <a:ext cx="7416800" cy="4229100"/>
        </p:xfrm>
        <a:graphic>
          <a:graphicData uri="http://schemas.openxmlformats.org/drawingml/2006/table">
            <a:tbl>
              <a:tblPr/>
              <a:tblGrid>
                <a:gridCol w="1373481">
                  <a:extLst>
                    <a:ext uri="{9D8B030D-6E8A-4147-A177-3AD203B41FA5}">
                      <a16:colId xmlns:a16="http://schemas.microsoft.com/office/drawing/2014/main" val="20000"/>
                    </a:ext>
                  </a:extLst>
                </a:gridCol>
                <a:gridCol w="6043319">
                  <a:extLst>
                    <a:ext uri="{9D8B030D-6E8A-4147-A177-3AD203B41FA5}">
                      <a16:colId xmlns:a16="http://schemas.microsoft.com/office/drawing/2014/main" val="20001"/>
                    </a:ext>
                  </a:extLst>
                </a:gridCol>
              </a:tblGrid>
              <a:tr h="307199">
                <a:tc>
                  <a:txBody>
                    <a:bodyPr/>
                    <a:lstStyle/>
                    <a:p>
                      <a:pPr>
                        <a:lnSpc>
                          <a:spcPct val="107000"/>
                        </a:lnSpc>
                        <a:spcAft>
                          <a:spcPts val="0"/>
                        </a:spcAft>
                      </a:pPr>
                      <a:r>
                        <a:rPr lang="en-IN" sz="1400" b="1" dirty="0">
                          <a:solidFill>
                            <a:schemeClr val="tx2"/>
                          </a:solidFill>
                          <a:latin typeface="Calibri"/>
                          <a:ea typeface="Times New Roman"/>
                          <a:cs typeface="Calibri"/>
                        </a:rPr>
                        <a:t>Methods</a:t>
                      </a:r>
                      <a:endParaRPr lang="en-IN" sz="1400" dirty="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nSpc>
                          <a:spcPct val="107000"/>
                        </a:lnSpc>
                        <a:spcAft>
                          <a:spcPts val="0"/>
                        </a:spcAft>
                      </a:pPr>
                      <a:r>
                        <a:rPr lang="en-IN" sz="1400" b="1" dirty="0">
                          <a:solidFill>
                            <a:schemeClr val="tx2"/>
                          </a:solidFill>
                          <a:latin typeface="Calibri"/>
                          <a:ea typeface="Times New Roman"/>
                          <a:cs typeface="Calibri"/>
                        </a:rPr>
                        <a:t>Comments</a:t>
                      </a:r>
                      <a:endParaRPr lang="en-IN" sz="1400" dirty="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157115">
                <a:tc>
                  <a:txBody>
                    <a:bodyPr/>
                    <a:lstStyle/>
                    <a:p>
                      <a:pPr>
                        <a:lnSpc>
                          <a:spcPct val="107000"/>
                        </a:lnSpc>
                        <a:spcAft>
                          <a:spcPts val="0"/>
                        </a:spcAft>
                      </a:pPr>
                      <a:r>
                        <a:rPr lang="en-IN" sz="1400" dirty="0">
                          <a:solidFill>
                            <a:schemeClr val="tx2"/>
                          </a:solidFill>
                          <a:latin typeface="Calibri"/>
                          <a:ea typeface="Times New Roman"/>
                          <a:cs typeface="Calibri"/>
                        </a:rPr>
                        <a:t>get()</a:t>
                      </a:r>
                      <a:endParaRPr lang="en-IN" sz="1400" dirty="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400" dirty="0">
                          <a:solidFill>
                            <a:schemeClr val="tx2"/>
                          </a:solidFill>
                          <a:latin typeface="Calibri"/>
                          <a:ea typeface="Times New Roman"/>
                          <a:cs typeface="Calibri"/>
                        </a:rPr>
                        <a:t>It automatically opens a new browser window and fetches the page that you specify inside its parentheses.</a:t>
                      </a:r>
                      <a:br>
                        <a:rPr lang="en-IN" sz="1400" dirty="0">
                          <a:solidFill>
                            <a:schemeClr val="tx2"/>
                          </a:solidFill>
                          <a:latin typeface="Calibri"/>
                          <a:ea typeface="Times New Roman"/>
                          <a:cs typeface="Calibri"/>
                        </a:rPr>
                      </a:br>
                      <a:r>
                        <a:rPr lang="en-IN" sz="1400" dirty="0">
                          <a:solidFill>
                            <a:schemeClr val="tx2"/>
                          </a:solidFill>
                          <a:latin typeface="Calibri"/>
                          <a:ea typeface="Times New Roman"/>
                          <a:cs typeface="Calibri"/>
                        </a:rPr>
                        <a:t>It is the counterpart of Selenium IDE's "open" command.</a:t>
                      </a:r>
                      <a:br>
                        <a:rPr lang="en-IN" sz="1400" dirty="0">
                          <a:solidFill>
                            <a:schemeClr val="tx2"/>
                          </a:solidFill>
                          <a:latin typeface="Calibri"/>
                          <a:ea typeface="Times New Roman"/>
                          <a:cs typeface="Calibri"/>
                        </a:rPr>
                      </a:br>
                      <a:r>
                        <a:rPr lang="en-IN" sz="1400" dirty="0">
                          <a:solidFill>
                            <a:schemeClr val="tx2"/>
                          </a:solidFill>
                          <a:latin typeface="Calibri"/>
                          <a:ea typeface="Times New Roman"/>
                          <a:cs typeface="Calibri"/>
                        </a:rPr>
                        <a:t>The parameter must be a String object</a:t>
                      </a:r>
                      <a:endParaRPr lang="en-IN" sz="1400" dirty="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28793">
                <a:tc>
                  <a:txBody>
                    <a:bodyPr/>
                    <a:lstStyle/>
                    <a:p>
                      <a:pPr>
                        <a:lnSpc>
                          <a:spcPct val="107000"/>
                        </a:lnSpc>
                        <a:spcAft>
                          <a:spcPts val="0"/>
                        </a:spcAft>
                      </a:pPr>
                      <a:r>
                        <a:rPr lang="en-IN" sz="1400">
                          <a:solidFill>
                            <a:schemeClr val="tx2"/>
                          </a:solidFill>
                          <a:latin typeface="Calibri"/>
                          <a:ea typeface="Times New Roman"/>
                          <a:cs typeface="Calibri"/>
                        </a:rPr>
                        <a:t>getTitle()</a:t>
                      </a:r>
                      <a:endParaRPr lang="en-IN" sz="140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400" dirty="0">
                          <a:solidFill>
                            <a:schemeClr val="tx2"/>
                          </a:solidFill>
                          <a:latin typeface="Calibri"/>
                          <a:ea typeface="Times New Roman"/>
                          <a:cs typeface="Calibri"/>
                        </a:rPr>
                        <a:t>Needs no parameters</a:t>
                      </a:r>
                      <a:br>
                        <a:rPr lang="en-IN" sz="1400" dirty="0">
                          <a:solidFill>
                            <a:schemeClr val="tx2"/>
                          </a:solidFill>
                          <a:latin typeface="Calibri"/>
                          <a:ea typeface="Times New Roman"/>
                          <a:cs typeface="Calibri"/>
                        </a:rPr>
                      </a:br>
                      <a:r>
                        <a:rPr lang="en-IN" sz="1400" dirty="0">
                          <a:solidFill>
                            <a:schemeClr val="tx2"/>
                          </a:solidFill>
                          <a:latin typeface="Calibri"/>
                          <a:ea typeface="Times New Roman"/>
                          <a:cs typeface="Calibri"/>
                        </a:rPr>
                        <a:t>Fetches the title of the current page</a:t>
                      </a:r>
                      <a:br>
                        <a:rPr lang="en-IN" sz="1400" dirty="0">
                          <a:solidFill>
                            <a:schemeClr val="tx2"/>
                          </a:solidFill>
                          <a:latin typeface="Calibri"/>
                          <a:ea typeface="Times New Roman"/>
                          <a:cs typeface="Calibri"/>
                        </a:rPr>
                      </a:br>
                      <a:r>
                        <a:rPr lang="en-IN" sz="1400" dirty="0">
                          <a:solidFill>
                            <a:schemeClr val="tx2"/>
                          </a:solidFill>
                          <a:latin typeface="Calibri"/>
                          <a:ea typeface="Times New Roman"/>
                          <a:cs typeface="Calibri"/>
                        </a:rPr>
                        <a:t>Leading and trailing white spaces are trimmed</a:t>
                      </a:r>
                      <a:br>
                        <a:rPr lang="en-IN" sz="1400" dirty="0">
                          <a:solidFill>
                            <a:schemeClr val="tx2"/>
                          </a:solidFill>
                          <a:latin typeface="Calibri"/>
                          <a:ea typeface="Times New Roman"/>
                          <a:cs typeface="Calibri"/>
                        </a:rPr>
                      </a:br>
                      <a:r>
                        <a:rPr lang="en-IN" sz="1400" dirty="0">
                          <a:solidFill>
                            <a:schemeClr val="tx2"/>
                          </a:solidFill>
                          <a:latin typeface="Calibri"/>
                          <a:ea typeface="Times New Roman"/>
                          <a:cs typeface="Calibri"/>
                        </a:rPr>
                        <a:t>Returns a null string if the page has no title</a:t>
                      </a:r>
                      <a:endParaRPr lang="en-IN" sz="1400" dirty="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4397">
                <a:tc>
                  <a:txBody>
                    <a:bodyPr/>
                    <a:lstStyle/>
                    <a:p>
                      <a:pPr>
                        <a:lnSpc>
                          <a:spcPct val="107000"/>
                        </a:lnSpc>
                        <a:spcAft>
                          <a:spcPts val="0"/>
                        </a:spcAft>
                      </a:pPr>
                      <a:r>
                        <a:rPr lang="en-IN" sz="1400">
                          <a:solidFill>
                            <a:schemeClr val="tx2"/>
                          </a:solidFill>
                          <a:latin typeface="Calibri"/>
                          <a:ea typeface="Times New Roman"/>
                          <a:cs typeface="Calibri"/>
                        </a:rPr>
                        <a:t>getPageSource() </a:t>
                      </a:r>
                      <a:endParaRPr lang="en-IN" sz="140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400">
                          <a:solidFill>
                            <a:schemeClr val="tx2"/>
                          </a:solidFill>
                          <a:latin typeface="Calibri"/>
                          <a:ea typeface="Times New Roman"/>
                          <a:cs typeface="Calibri"/>
                        </a:rPr>
                        <a:t>Needs no parameters</a:t>
                      </a:r>
                      <a:br>
                        <a:rPr lang="en-IN" sz="1400">
                          <a:solidFill>
                            <a:schemeClr val="tx2"/>
                          </a:solidFill>
                          <a:latin typeface="Calibri"/>
                          <a:ea typeface="Times New Roman"/>
                          <a:cs typeface="Calibri"/>
                        </a:rPr>
                      </a:br>
                      <a:r>
                        <a:rPr lang="en-IN" sz="1400">
                          <a:solidFill>
                            <a:schemeClr val="tx2"/>
                          </a:solidFill>
                          <a:latin typeface="Calibri"/>
                          <a:ea typeface="Times New Roman"/>
                          <a:cs typeface="Calibri"/>
                        </a:rPr>
                        <a:t>Returns the source code of the page as a String value</a:t>
                      </a:r>
                      <a:endParaRPr lang="en-IN" sz="140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4397">
                <a:tc>
                  <a:txBody>
                    <a:bodyPr/>
                    <a:lstStyle/>
                    <a:p>
                      <a:pPr>
                        <a:lnSpc>
                          <a:spcPct val="107000"/>
                        </a:lnSpc>
                        <a:spcAft>
                          <a:spcPts val="0"/>
                        </a:spcAft>
                      </a:pPr>
                      <a:r>
                        <a:rPr lang="en-IN" sz="1400">
                          <a:solidFill>
                            <a:schemeClr val="tx2"/>
                          </a:solidFill>
                          <a:latin typeface="Calibri"/>
                          <a:ea typeface="Times New Roman"/>
                          <a:cs typeface="Calibri"/>
                        </a:rPr>
                        <a:t>getCurrentUrl() </a:t>
                      </a:r>
                      <a:endParaRPr lang="en-IN" sz="140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400" dirty="0">
                          <a:solidFill>
                            <a:schemeClr val="tx2"/>
                          </a:solidFill>
                          <a:latin typeface="Calibri"/>
                          <a:ea typeface="Times New Roman"/>
                          <a:cs typeface="Calibri"/>
                        </a:rPr>
                        <a:t>Needs no parameters</a:t>
                      </a:r>
                      <a:br>
                        <a:rPr lang="en-IN" sz="1400" dirty="0">
                          <a:solidFill>
                            <a:schemeClr val="tx2"/>
                          </a:solidFill>
                          <a:latin typeface="Calibri"/>
                          <a:ea typeface="Times New Roman"/>
                          <a:cs typeface="Calibri"/>
                        </a:rPr>
                      </a:br>
                      <a:r>
                        <a:rPr lang="en-IN" sz="1400" dirty="0">
                          <a:solidFill>
                            <a:schemeClr val="tx2"/>
                          </a:solidFill>
                          <a:latin typeface="Calibri"/>
                          <a:ea typeface="Times New Roman"/>
                          <a:cs typeface="Calibri"/>
                        </a:rPr>
                        <a:t>Fetches the string representing the current URL that the browser is looking at</a:t>
                      </a:r>
                      <a:endParaRPr lang="en-IN" sz="1400" dirty="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7199">
                <a:tc>
                  <a:txBody>
                    <a:bodyPr/>
                    <a:lstStyle/>
                    <a:p>
                      <a:pPr>
                        <a:lnSpc>
                          <a:spcPct val="107000"/>
                        </a:lnSpc>
                        <a:spcAft>
                          <a:spcPts val="0"/>
                        </a:spcAft>
                      </a:pPr>
                      <a:r>
                        <a:rPr lang="en-IN" sz="1400">
                          <a:solidFill>
                            <a:schemeClr val="tx2"/>
                          </a:solidFill>
                          <a:latin typeface="Calibri"/>
                          <a:ea typeface="Times New Roman"/>
                          <a:cs typeface="Calibri"/>
                        </a:rPr>
                        <a:t>getText()</a:t>
                      </a:r>
                      <a:endParaRPr lang="en-IN" sz="140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400" dirty="0">
                          <a:solidFill>
                            <a:schemeClr val="tx2"/>
                          </a:solidFill>
                          <a:latin typeface="Calibri"/>
                          <a:ea typeface="Times New Roman"/>
                          <a:cs typeface="Calibri"/>
                        </a:rPr>
                        <a:t>Fetches the inner text of the element that you specify</a:t>
                      </a:r>
                      <a:endParaRPr lang="en-IN" sz="1400" dirty="0">
                        <a:solidFill>
                          <a:schemeClr val="tx2"/>
                        </a:solidFill>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 – Driver Commands</a:t>
            </a:r>
            <a:endParaRPr lang="en-US" dirty="0">
              <a:solidFill>
                <a:srgbClr val="123761"/>
              </a:solidFill>
            </a:endParaRPr>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217962261"/>
              </p:ext>
            </p:extLst>
          </p:nvPr>
        </p:nvGraphicFramePr>
        <p:xfrm>
          <a:off x="889000" y="1701800"/>
          <a:ext cx="7696200" cy="2247900"/>
        </p:xfrm>
        <a:graphic>
          <a:graphicData uri="http://schemas.openxmlformats.org/drawingml/2006/table">
            <a:tbl>
              <a:tblPr/>
              <a:tblGrid>
                <a:gridCol w="1424446">
                  <a:extLst>
                    <a:ext uri="{9D8B030D-6E8A-4147-A177-3AD203B41FA5}">
                      <a16:colId xmlns:a16="http://schemas.microsoft.com/office/drawing/2014/main" val="20000"/>
                    </a:ext>
                  </a:extLst>
                </a:gridCol>
                <a:gridCol w="6271754">
                  <a:extLst>
                    <a:ext uri="{9D8B030D-6E8A-4147-A177-3AD203B41FA5}">
                      <a16:colId xmlns:a16="http://schemas.microsoft.com/office/drawing/2014/main" val="20001"/>
                    </a:ext>
                  </a:extLst>
                </a:gridCol>
              </a:tblGrid>
              <a:tr h="224790">
                <a:tc>
                  <a:txBody>
                    <a:bodyPr/>
                    <a:lstStyle/>
                    <a:p>
                      <a:pPr algn="l" fontAlgn="b"/>
                      <a:r>
                        <a:rPr lang="en-IN" sz="1400" b="1" i="0" u="none" strike="noStrike" dirty="0">
                          <a:solidFill>
                            <a:schemeClr val="tx2"/>
                          </a:solidFill>
                          <a:latin typeface="Calibri"/>
                        </a:rPr>
                        <a:t>Methods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IN" sz="1400" b="1" i="0" u="none" strike="noStrike" dirty="0">
                          <a:solidFill>
                            <a:schemeClr val="tx2"/>
                          </a:solidFill>
                          <a:latin typeface="Calibri"/>
                        </a:rPr>
                        <a:t>Comments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674370">
                <a:tc>
                  <a:txBody>
                    <a:bodyPr/>
                    <a:lstStyle/>
                    <a:p>
                      <a:pPr algn="l" fontAlgn="b"/>
                      <a:r>
                        <a:rPr lang="en-IN" sz="1400" b="0" i="0" u="none" strike="noStrike" dirty="0">
                          <a:solidFill>
                            <a:schemeClr val="tx2"/>
                          </a:solidFill>
                          <a:latin typeface="Calibri"/>
                        </a:rPr>
                        <a:t>navigate().to()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chemeClr val="tx2"/>
                          </a:solidFill>
                          <a:latin typeface="Calibri"/>
                        </a:rPr>
                        <a:t>It automatically opens a new browser window and fetches the page that you specify inside its parentheses.</a:t>
                      </a:r>
                      <a:br>
                        <a:rPr lang="en-IN" sz="1400" b="0" i="0" u="none" strike="noStrike" dirty="0">
                          <a:solidFill>
                            <a:schemeClr val="tx2"/>
                          </a:solidFill>
                          <a:latin typeface="Calibri"/>
                        </a:rPr>
                      </a:br>
                      <a:r>
                        <a:rPr lang="en-IN" sz="1400" b="0" i="0" u="none" strike="noStrike" dirty="0">
                          <a:solidFill>
                            <a:schemeClr val="tx2"/>
                          </a:solidFill>
                          <a:latin typeface="Calibri"/>
                        </a:rPr>
                        <a:t>It does exactly the same thing as the get() method.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9580">
                <a:tc>
                  <a:txBody>
                    <a:bodyPr/>
                    <a:lstStyle/>
                    <a:p>
                      <a:pPr algn="l" fontAlgn="b"/>
                      <a:r>
                        <a:rPr lang="en-IN" sz="1400" b="0" i="0" u="none" strike="noStrike">
                          <a:solidFill>
                            <a:schemeClr val="tx2"/>
                          </a:solidFill>
                          <a:latin typeface="Calibri"/>
                        </a:rPr>
                        <a:t>navigate().refresh()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chemeClr val="tx2"/>
                          </a:solidFill>
                          <a:latin typeface="Calibri"/>
                        </a:rPr>
                        <a:t>Needs no parameters.</a:t>
                      </a:r>
                      <a:br>
                        <a:rPr lang="en-IN" sz="1400" b="0" i="0" u="none" strike="noStrike" dirty="0">
                          <a:solidFill>
                            <a:schemeClr val="tx2"/>
                          </a:solidFill>
                          <a:latin typeface="Calibri"/>
                        </a:rPr>
                      </a:br>
                      <a:r>
                        <a:rPr lang="en-IN" sz="1400" b="0" i="0" u="none" strike="noStrike" dirty="0">
                          <a:solidFill>
                            <a:schemeClr val="tx2"/>
                          </a:solidFill>
                          <a:latin typeface="Calibri"/>
                        </a:rPr>
                        <a:t>It refreshes the current page.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9580">
                <a:tc>
                  <a:txBody>
                    <a:bodyPr/>
                    <a:lstStyle/>
                    <a:p>
                      <a:pPr algn="l" fontAlgn="b"/>
                      <a:r>
                        <a:rPr lang="en-IN" sz="1400" b="0" i="0" u="none" strike="noStrike">
                          <a:solidFill>
                            <a:schemeClr val="tx2"/>
                          </a:solidFill>
                          <a:latin typeface="Calibri"/>
                        </a:rPr>
                        <a:t>navigate().back()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chemeClr val="tx2"/>
                          </a:solidFill>
                          <a:latin typeface="Calibri"/>
                        </a:rPr>
                        <a:t>Needs no parameters</a:t>
                      </a:r>
                      <a:br>
                        <a:rPr lang="en-IN" sz="1400" b="0" i="0" u="none" strike="noStrike" dirty="0">
                          <a:solidFill>
                            <a:schemeClr val="tx2"/>
                          </a:solidFill>
                          <a:latin typeface="Calibri"/>
                        </a:rPr>
                      </a:br>
                      <a:r>
                        <a:rPr lang="en-IN" sz="1400" b="0" i="0" u="none" strike="noStrike" dirty="0">
                          <a:solidFill>
                            <a:schemeClr val="tx2"/>
                          </a:solidFill>
                          <a:latin typeface="Calibri"/>
                        </a:rPr>
                        <a:t>Takes you back by one page on the browser's history.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9580">
                <a:tc>
                  <a:txBody>
                    <a:bodyPr/>
                    <a:lstStyle/>
                    <a:p>
                      <a:pPr algn="l" fontAlgn="b"/>
                      <a:r>
                        <a:rPr lang="en-IN" sz="1400" b="0" i="0" u="none" strike="noStrike">
                          <a:solidFill>
                            <a:schemeClr val="tx2"/>
                          </a:solidFill>
                          <a:latin typeface="Calibri"/>
                        </a:rPr>
                        <a:t>navigate().forward()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chemeClr val="tx2"/>
                          </a:solidFill>
                          <a:latin typeface="Calibri"/>
                        </a:rPr>
                        <a:t>Needs no parameters</a:t>
                      </a:r>
                      <a:br>
                        <a:rPr lang="en-IN" sz="1400" b="0" i="0" u="none" strike="noStrike" dirty="0">
                          <a:solidFill>
                            <a:schemeClr val="tx2"/>
                          </a:solidFill>
                          <a:latin typeface="Calibri"/>
                        </a:rPr>
                      </a:br>
                      <a:r>
                        <a:rPr lang="en-IN" sz="1400" b="0" i="0" u="none" strike="noStrike" dirty="0">
                          <a:solidFill>
                            <a:schemeClr val="tx2"/>
                          </a:solidFill>
                          <a:latin typeface="Calibri"/>
                        </a:rPr>
                        <a:t>Takes you forward by one page on the browser's history.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5"/>
          <p:cNvSpPr txBox="1"/>
          <p:nvPr/>
        </p:nvSpPr>
        <p:spPr>
          <a:xfrm>
            <a:off x="901700" y="1066800"/>
            <a:ext cx="5334000" cy="368300"/>
          </a:xfrm>
          <a:prstGeom prst="rect">
            <a:avLst/>
          </a:prstGeom>
          <a:noFill/>
        </p:spPr>
        <p:txBody>
          <a:bodyPr wrap="square" rtlCol="0">
            <a:spAutoFit/>
          </a:bodyPr>
          <a:lstStyle/>
          <a:p>
            <a:r>
              <a:rPr lang="en-IN" b="1" dirty="0" smtClean="0">
                <a:solidFill>
                  <a:srgbClr val="002060"/>
                </a:solidFill>
              </a:rPr>
              <a:t>Navigate Commands</a:t>
            </a:r>
            <a:endParaRPr lang="en-IN" b="1" dirty="0">
              <a:solidFill>
                <a:srgbClr val="002060"/>
              </a:solidFill>
            </a:endParaRPr>
          </a:p>
        </p:txBody>
      </p:sp>
      <p:sp>
        <p:nvSpPr>
          <p:cNvPr id="7" name="TextBox 6"/>
          <p:cNvSpPr txBox="1"/>
          <p:nvPr/>
        </p:nvSpPr>
        <p:spPr>
          <a:xfrm>
            <a:off x="812800" y="4241263"/>
            <a:ext cx="3886200" cy="369332"/>
          </a:xfrm>
          <a:prstGeom prst="rect">
            <a:avLst/>
          </a:prstGeom>
          <a:noFill/>
        </p:spPr>
        <p:txBody>
          <a:bodyPr wrap="square" rtlCol="0">
            <a:spAutoFit/>
          </a:bodyPr>
          <a:lstStyle/>
          <a:p>
            <a:r>
              <a:rPr lang="en-IN" b="1" dirty="0" smtClean="0">
                <a:solidFill>
                  <a:srgbClr val="002060"/>
                </a:solidFill>
              </a:rPr>
              <a:t>Closing and Quitting Browsers</a:t>
            </a:r>
            <a:endParaRPr lang="en-IN" b="1" dirty="0">
              <a:solidFill>
                <a:srgbClr val="002060"/>
              </a:solidFill>
            </a:endParaRPr>
          </a:p>
        </p:txBody>
      </p:sp>
      <p:sp>
        <p:nvSpPr>
          <p:cNvPr id="9" name="TextBox 8"/>
          <p:cNvSpPr txBox="1"/>
          <p:nvPr/>
        </p:nvSpPr>
        <p:spPr>
          <a:xfrm>
            <a:off x="889000" y="4737100"/>
            <a:ext cx="7531100" cy="1200329"/>
          </a:xfrm>
          <a:prstGeom prst="rect">
            <a:avLst/>
          </a:prstGeom>
          <a:noFill/>
        </p:spPr>
        <p:txBody>
          <a:bodyPr wrap="square" rtlCol="0">
            <a:spAutoFit/>
          </a:bodyPr>
          <a:lstStyle/>
          <a:p>
            <a:r>
              <a:rPr lang="en-IN" b="1" dirty="0" smtClean="0">
                <a:solidFill>
                  <a:schemeClr val="tx2"/>
                </a:solidFill>
              </a:rPr>
              <a:t>close() - </a:t>
            </a:r>
            <a:r>
              <a:rPr lang="en-IN" dirty="0" smtClean="0">
                <a:solidFill>
                  <a:schemeClr val="tx2"/>
                </a:solidFill>
              </a:rPr>
              <a:t>It closes only the browser window that WebDriver is currently controlling.</a:t>
            </a:r>
          </a:p>
          <a:p>
            <a:endParaRPr lang="en-IN" dirty="0" smtClean="0">
              <a:solidFill>
                <a:schemeClr val="tx2"/>
              </a:solidFill>
            </a:endParaRPr>
          </a:p>
          <a:p>
            <a:r>
              <a:rPr lang="en-IN" b="1" dirty="0" smtClean="0">
                <a:solidFill>
                  <a:schemeClr val="tx2"/>
                </a:solidFill>
              </a:rPr>
              <a:t>quit</a:t>
            </a:r>
            <a:r>
              <a:rPr lang="en-IN" b="1" dirty="0" smtClean="0">
                <a:solidFill>
                  <a:schemeClr val="tx2"/>
                </a:solidFill>
              </a:rPr>
              <a:t>(): </a:t>
            </a:r>
            <a:r>
              <a:rPr lang="en-IN" dirty="0" smtClean="0">
                <a:solidFill>
                  <a:schemeClr val="tx2"/>
                </a:solidFill>
              </a:rPr>
              <a:t>It closes all windows that WebDriver has opened</a:t>
            </a:r>
            <a:r>
              <a:rPr lang="en-IN" b="1" dirty="0" smtClean="0">
                <a:solidFill>
                  <a:schemeClr val="tx2"/>
                </a:solidFill>
              </a:rPr>
              <a:t>.</a:t>
            </a:r>
            <a:endParaRPr lang="en-IN" dirty="0">
              <a:solidFill>
                <a:schemeClr val="tx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Locating GUI Elements</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6" name="TextBox 5"/>
          <p:cNvSpPr txBox="1"/>
          <p:nvPr/>
        </p:nvSpPr>
        <p:spPr>
          <a:xfrm>
            <a:off x="573855" y="970696"/>
            <a:ext cx="8026401" cy="646331"/>
          </a:xfrm>
          <a:prstGeom prst="rect">
            <a:avLst/>
          </a:prstGeom>
          <a:noFill/>
        </p:spPr>
        <p:txBody>
          <a:bodyPr wrap="square" rtlCol="0">
            <a:spAutoFit/>
          </a:bodyPr>
          <a:lstStyle/>
          <a:p>
            <a:pPr marL="285750" indent="-285750">
              <a:buClr>
                <a:srgbClr val="007BA2"/>
              </a:buClr>
              <a:buFont typeface="Wingdings" panose="05000000000000000000" pitchFamily="2" charset="2"/>
              <a:buChar char="Ø"/>
            </a:pPr>
            <a:r>
              <a:rPr lang="en-IN" dirty="0" smtClean="0">
                <a:solidFill>
                  <a:schemeClr val="tx2"/>
                </a:solidFill>
              </a:rPr>
              <a:t> Locating elements in WebDriver is done by using the "</a:t>
            </a:r>
            <a:r>
              <a:rPr lang="en-IN" b="1" dirty="0" smtClean="0">
                <a:solidFill>
                  <a:schemeClr val="tx2"/>
                </a:solidFill>
              </a:rPr>
              <a:t>findElement(</a:t>
            </a:r>
            <a:r>
              <a:rPr lang="en-IN" b="1" dirty="0" err="1" smtClean="0">
                <a:solidFill>
                  <a:schemeClr val="tx2"/>
                </a:solidFill>
              </a:rPr>
              <a:t>By.</a:t>
            </a:r>
            <a:r>
              <a:rPr lang="en-IN" b="1" i="1" dirty="0" err="1" smtClean="0">
                <a:solidFill>
                  <a:schemeClr val="tx2"/>
                </a:solidFill>
              </a:rPr>
              <a:t>locator</a:t>
            </a:r>
            <a:r>
              <a:rPr lang="en-IN" b="1" dirty="0" smtClean="0">
                <a:solidFill>
                  <a:schemeClr val="tx2"/>
                </a:solidFill>
              </a:rPr>
              <a:t>())</a:t>
            </a:r>
            <a:r>
              <a:rPr lang="en-IN" dirty="0" smtClean="0">
                <a:solidFill>
                  <a:schemeClr val="tx2"/>
                </a:solidFill>
              </a:rPr>
              <a:t>" method</a:t>
            </a:r>
            <a:r>
              <a:rPr lang="en-IN" dirty="0" smtClean="0">
                <a:solidFill>
                  <a:schemeClr val="tx2"/>
                </a:solidFill>
              </a:rPr>
              <a:t>.</a:t>
            </a:r>
            <a:endParaRPr lang="en-IN" b="1" dirty="0">
              <a:solidFill>
                <a:schemeClr val="tx2"/>
              </a:solidFill>
            </a:endParaRPr>
          </a:p>
        </p:txBody>
      </p:sp>
      <p:sp>
        <p:nvSpPr>
          <p:cNvPr id="9" name="TextBox 8"/>
          <p:cNvSpPr txBox="1"/>
          <p:nvPr/>
        </p:nvSpPr>
        <p:spPr>
          <a:xfrm>
            <a:off x="914400" y="4978400"/>
            <a:ext cx="7531100" cy="646331"/>
          </a:xfrm>
          <a:prstGeom prst="rect">
            <a:avLst/>
          </a:prstGeom>
          <a:noFill/>
        </p:spPr>
        <p:txBody>
          <a:bodyPr wrap="square" rtlCol="0">
            <a:spAutoFit/>
          </a:bodyPr>
          <a:lstStyle/>
          <a:p>
            <a:endParaRPr lang="en-IN" dirty="0" smtClean="0"/>
          </a:p>
          <a:p>
            <a:endParaRPr lang="en-IN" dirty="0"/>
          </a:p>
        </p:txBody>
      </p:sp>
      <p:pic>
        <p:nvPicPr>
          <p:cNvPr id="67586" name="Picture 2"/>
          <p:cNvPicPr>
            <a:picLocks noChangeAspect="1" noChangeArrowheads="1"/>
          </p:cNvPicPr>
          <p:nvPr/>
        </p:nvPicPr>
        <p:blipFill>
          <a:blip r:embed="rId3"/>
          <a:srcRect/>
          <a:stretch>
            <a:fillRect/>
          </a:stretch>
        </p:blipFill>
        <p:spPr bwMode="auto">
          <a:xfrm>
            <a:off x="506537" y="1924767"/>
            <a:ext cx="8158114" cy="3708400"/>
          </a:xfrm>
          <a:prstGeom prst="rect">
            <a:avLst/>
          </a:prstGeom>
          <a:noFill/>
          <a:ln w="9525">
            <a:noFill/>
            <a:miter lim="800000"/>
            <a:headEnd/>
            <a:tailEnd/>
          </a:ln>
          <a:effectLst/>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Locating GUI Elements</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6" name="TextBox 5"/>
          <p:cNvSpPr txBox="1"/>
          <p:nvPr/>
        </p:nvSpPr>
        <p:spPr>
          <a:xfrm>
            <a:off x="901700" y="1066800"/>
            <a:ext cx="5334000" cy="1477328"/>
          </a:xfrm>
          <a:prstGeom prst="rect">
            <a:avLst/>
          </a:prstGeom>
          <a:noFill/>
        </p:spPr>
        <p:txBody>
          <a:bodyPr wrap="square" rtlCol="0">
            <a:spAutoFit/>
          </a:bodyPr>
          <a:lstStyle/>
          <a:p>
            <a:endParaRPr lang="en-IN" dirty="0" smtClean="0"/>
          </a:p>
          <a:p>
            <a:pPr>
              <a:buFont typeface="Wingdings" pitchFamily="2" charset="2"/>
              <a:buChar char="v"/>
            </a:pPr>
            <a:endParaRPr lang="en-IN" dirty="0" smtClean="0"/>
          </a:p>
          <a:p>
            <a:endParaRPr lang="en-IN" dirty="0" smtClean="0"/>
          </a:p>
          <a:p>
            <a:endParaRPr lang="en-IN" b="1" dirty="0" smtClean="0">
              <a:solidFill>
                <a:srgbClr val="002060"/>
              </a:solidFill>
            </a:endParaRPr>
          </a:p>
          <a:p>
            <a:endParaRPr lang="en-IN" b="1" dirty="0">
              <a:solidFill>
                <a:srgbClr val="002060"/>
              </a:solidFill>
            </a:endParaRPr>
          </a:p>
        </p:txBody>
      </p:sp>
      <p:sp>
        <p:nvSpPr>
          <p:cNvPr id="9" name="TextBox 8"/>
          <p:cNvSpPr txBox="1"/>
          <p:nvPr/>
        </p:nvSpPr>
        <p:spPr>
          <a:xfrm>
            <a:off x="914400" y="4978400"/>
            <a:ext cx="7531100" cy="646331"/>
          </a:xfrm>
          <a:prstGeom prst="rect">
            <a:avLst/>
          </a:prstGeom>
          <a:noFill/>
        </p:spPr>
        <p:txBody>
          <a:bodyPr wrap="square" rtlCol="0">
            <a:spAutoFit/>
          </a:bodyPr>
          <a:lstStyle/>
          <a:p>
            <a:endParaRPr lang="en-IN" dirty="0" smtClean="0"/>
          </a:p>
          <a:p>
            <a:endParaRPr lang="en-IN" dirty="0"/>
          </a:p>
        </p:txBody>
      </p:sp>
      <p:pic>
        <p:nvPicPr>
          <p:cNvPr id="71682" name="Picture 2" descr="Types of Locators in Selenium 1"/>
          <p:cNvPicPr>
            <a:picLocks noChangeAspect="1" noChangeArrowheads="1"/>
          </p:cNvPicPr>
          <p:nvPr/>
        </p:nvPicPr>
        <p:blipFill>
          <a:blip r:embed="rId3"/>
          <a:srcRect/>
          <a:stretch>
            <a:fillRect/>
          </a:stretch>
        </p:blipFill>
        <p:spPr bwMode="auto">
          <a:xfrm>
            <a:off x="828675" y="1128712"/>
            <a:ext cx="6956425" cy="4243388"/>
          </a:xfrm>
          <a:prstGeom prst="rect">
            <a:avLst/>
          </a:prstGeom>
          <a:noFill/>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the locators in Firefox</a:t>
            </a:r>
            <a:endParaRPr lang="en-IN" dirty="0"/>
          </a:p>
        </p:txBody>
      </p:sp>
      <p:sp>
        <p:nvSpPr>
          <p:cNvPr id="19" name="Rectangle 18"/>
          <p:cNvSpPr/>
          <p:nvPr/>
        </p:nvSpPr>
        <p:spPr>
          <a:xfrm>
            <a:off x="783772" y="914400"/>
            <a:ext cx="6930674"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6" name="TextBox 5"/>
          <p:cNvSpPr txBox="1"/>
          <p:nvPr/>
        </p:nvSpPr>
        <p:spPr>
          <a:xfrm>
            <a:off x="1220470" y="1066352"/>
            <a:ext cx="6040013" cy="1754326"/>
          </a:xfrm>
          <a:prstGeom prst="rect">
            <a:avLst/>
          </a:prstGeom>
          <a:noFill/>
        </p:spPr>
        <p:txBody>
          <a:bodyPr wrap="square" rtlCol="0">
            <a:spAutoFit/>
          </a:bodyPr>
          <a:lstStyle/>
          <a:p>
            <a:r>
              <a:rPr lang="en-IN" b="1" u="sng" dirty="0" smtClean="0">
                <a:solidFill>
                  <a:schemeClr val="tx2"/>
                </a:solidFill>
              </a:rPr>
              <a:t>Finding an ID of a web element</a:t>
            </a:r>
            <a:r>
              <a:rPr lang="en-IN" u="sng" dirty="0" smtClean="0">
                <a:solidFill>
                  <a:schemeClr val="tx2"/>
                </a:solidFill>
              </a:rPr>
              <a:t> </a:t>
            </a:r>
            <a:r>
              <a:rPr lang="en-IN" b="1" u="sng" dirty="0" smtClean="0">
                <a:solidFill>
                  <a:schemeClr val="tx2"/>
                </a:solidFill>
              </a:rPr>
              <a:t>using </a:t>
            </a:r>
            <a:r>
              <a:rPr lang="en-IN" b="1" u="sng" dirty="0" smtClean="0">
                <a:solidFill>
                  <a:schemeClr val="tx2"/>
                </a:solidFill>
              </a:rPr>
              <a:t>Firebug</a:t>
            </a:r>
          </a:p>
          <a:p>
            <a:endParaRPr lang="en-IN" dirty="0" smtClean="0">
              <a:solidFill>
                <a:schemeClr val="tx2"/>
              </a:solidFill>
            </a:endParaRPr>
          </a:p>
          <a:p>
            <a:r>
              <a:rPr lang="en-IN" b="1" dirty="0" smtClean="0">
                <a:solidFill>
                  <a:schemeClr val="tx2"/>
                </a:solidFill>
              </a:rPr>
              <a:t>Step 1</a:t>
            </a:r>
            <a:r>
              <a:rPr lang="en-IN" dirty="0" smtClean="0">
                <a:solidFill>
                  <a:schemeClr val="tx2"/>
                </a:solidFill>
              </a:rPr>
              <a:t>: Launch the web browser (Firefox) and navigate to “https://accounts.google.com/”.</a:t>
            </a:r>
          </a:p>
          <a:p>
            <a:r>
              <a:rPr lang="en-IN" b="1" dirty="0" smtClean="0">
                <a:solidFill>
                  <a:schemeClr val="tx2"/>
                </a:solidFill>
              </a:rPr>
              <a:t>Step 2</a:t>
            </a:r>
            <a:r>
              <a:rPr lang="en-IN" dirty="0" smtClean="0">
                <a:solidFill>
                  <a:schemeClr val="tx2"/>
                </a:solidFill>
              </a:rPr>
              <a:t>: Open firebug (either by pressing F12 or via tools).</a:t>
            </a:r>
          </a:p>
          <a:p>
            <a:r>
              <a:rPr lang="en-IN" b="1" dirty="0" smtClean="0">
                <a:solidFill>
                  <a:schemeClr val="tx2"/>
                </a:solidFill>
              </a:rPr>
              <a:t>Step 3</a:t>
            </a:r>
            <a:r>
              <a:rPr lang="en-IN" dirty="0" smtClean="0">
                <a:solidFill>
                  <a:schemeClr val="tx2"/>
                </a:solidFill>
              </a:rPr>
              <a:t>: Click on the inspect icon to identify the web element</a:t>
            </a:r>
            <a:r>
              <a:rPr lang="en-IN" dirty="0" smtClean="0">
                <a:solidFill>
                  <a:schemeClr val="tx2"/>
                </a:solidFill>
              </a:rPr>
              <a:t>.</a:t>
            </a:r>
            <a:endParaRPr lang="en-IN" dirty="0">
              <a:solidFill>
                <a:schemeClr val="tx2"/>
              </a:solidFill>
            </a:endParaRPr>
          </a:p>
        </p:txBody>
      </p:sp>
      <p:sp>
        <p:nvSpPr>
          <p:cNvPr id="9" name="TextBox 8"/>
          <p:cNvSpPr txBox="1"/>
          <p:nvPr/>
        </p:nvSpPr>
        <p:spPr>
          <a:xfrm>
            <a:off x="914400" y="4978400"/>
            <a:ext cx="7531100" cy="646331"/>
          </a:xfrm>
          <a:prstGeom prst="rect">
            <a:avLst/>
          </a:prstGeom>
          <a:noFill/>
        </p:spPr>
        <p:txBody>
          <a:bodyPr wrap="square" rtlCol="0">
            <a:spAutoFit/>
          </a:bodyPr>
          <a:lstStyle/>
          <a:p>
            <a:endParaRPr lang="en-IN" dirty="0" smtClean="0"/>
          </a:p>
          <a:p>
            <a:endParaRPr lang="en-IN" dirty="0"/>
          </a:p>
        </p:txBody>
      </p:sp>
      <p:pic>
        <p:nvPicPr>
          <p:cNvPr id="7" name="Picture 6" descr="https://www.softwaretestinghelp.com/wp-content/qa/uploads/2014/10/Selenium-Locators-13.jpg"/>
          <p:cNvPicPr/>
          <p:nvPr/>
        </p:nvPicPr>
        <p:blipFill>
          <a:blip r:embed="rId3"/>
          <a:srcRect/>
          <a:stretch>
            <a:fillRect/>
          </a:stretch>
        </p:blipFill>
        <p:spPr bwMode="auto">
          <a:xfrm>
            <a:off x="1091682" y="3222724"/>
            <a:ext cx="6285230" cy="2509520"/>
          </a:xfrm>
          <a:prstGeom prst="rect">
            <a:avLst/>
          </a:prstGeom>
          <a:noFill/>
          <a:ln w="9525">
            <a:noFill/>
            <a:miter lim="800000"/>
            <a:headEnd/>
            <a:tailEnd/>
          </a:ln>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the locators in Firefox</a:t>
            </a:r>
            <a:endParaRPr lang="en-IN" dirty="0"/>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6" name="TextBox 5"/>
          <p:cNvSpPr txBox="1"/>
          <p:nvPr/>
        </p:nvSpPr>
        <p:spPr>
          <a:xfrm>
            <a:off x="901700" y="947056"/>
            <a:ext cx="6604000" cy="923330"/>
          </a:xfrm>
          <a:prstGeom prst="rect">
            <a:avLst/>
          </a:prstGeom>
          <a:noFill/>
        </p:spPr>
        <p:txBody>
          <a:bodyPr wrap="square" rtlCol="0">
            <a:spAutoFit/>
          </a:bodyPr>
          <a:lstStyle/>
          <a:p>
            <a:r>
              <a:rPr lang="en-IN" b="1" dirty="0" smtClean="0">
                <a:solidFill>
                  <a:schemeClr val="tx2"/>
                </a:solidFill>
              </a:rPr>
              <a:t>Step 4</a:t>
            </a:r>
            <a:r>
              <a:rPr lang="en-IN" dirty="0" smtClean="0">
                <a:solidFill>
                  <a:schemeClr val="tx2"/>
                </a:solidFill>
              </a:rPr>
              <a:t>: Hover on the web element (Email textbox in our case) on which we desire to perform some action. In the firebug section, one can see the corresponding HTML tags being highlighted</a:t>
            </a:r>
            <a:r>
              <a:rPr lang="en-IN" dirty="0" smtClean="0">
                <a:solidFill>
                  <a:schemeClr val="tx2"/>
                </a:solidFill>
              </a:rPr>
              <a:t>.</a:t>
            </a:r>
            <a:endParaRPr lang="en-IN" dirty="0">
              <a:solidFill>
                <a:schemeClr val="tx2"/>
              </a:solidFill>
            </a:endParaRPr>
          </a:p>
        </p:txBody>
      </p:sp>
      <p:sp>
        <p:nvSpPr>
          <p:cNvPr id="9" name="TextBox 8"/>
          <p:cNvSpPr txBox="1"/>
          <p:nvPr/>
        </p:nvSpPr>
        <p:spPr>
          <a:xfrm>
            <a:off x="914400" y="4978400"/>
            <a:ext cx="7531100" cy="646331"/>
          </a:xfrm>
          <a:prstGeom prst="rect">
            <a:avLst/>
          </a:prstGeom>
          <a:noFill/>
        </p:spPr>
        <p:txBody>
          <a:bodyPr wrap="square" rtlCol="0">
            <a:spAutoFit/>
          </a:bodyPr>
          <a:lstStyle/>
          <a:p>
            <a:endParaRPr lang="en-IN" dirty="0" smtClean="0"/>
          </a:p>
          <a:p>
            <a:endParaRPr lang="en-IN" dirty="0"/>
          </a:p>
        </p:txBody>
      </p:sp>
      <p:pic>
        <p:nvPicPr>
          <p:cNvPr id="8" name="Picture 7" descr="Selenium Locators 2">
            <a:hlinkClick r:id="rId3"/>
          </p:cNvPr>
          <p:cNvPicPr/>
          <p:nvPr/>
        </p:nvPicPr>
        <p:blipFill>
          <a:blip r:embed="rId4"/>
          <a:srcRect/>
          <a:stretch>
            <a:fillRect/>
          </a:stretch>
        </p:blipFill>
        <p:spPr bwMode="auto">
          <a:xfrm>
            <a:off x="1310080" y="1967693"/>
            <a:ext cx="6079173" cy="2678256"/>
          </a:xfrm>
          <a:prstGeom prst="rect">
            <a:avLst/>
          </a:prstGeom>
          <a:noFill/>
          <a:ln w="9525">
            <a:noFill/>
            <a:miter lim="800000"/>
            <a:headEnd/>
            <a:tailEnd/>
          </a:ln>
        </p:spPr>
      </p:pic>
      <p:sp>
        <p:nvSpPr>
          <p:cNvPr id="10" name="Rectangle 9"/>
          <p:cNvSpPr/>
          <p:nvPr/>
        </p:nvSpPr>
        <p:spPr>
          <a:xfrm>
            <a:off x="854528" y="4743256"/>
            <a:ext cx="7404100" cy="1200329"/>
          </a:xfrm>
          <a:prstGeom prst="rect">
            <a:avLst/>
          </a:prstGeom>
        </p:spPr>
        <p:txBody>
          <a:bodyPr wrap="square">
            <a:spAutoFit/>
          </a:bodyPr>
          <a:lstStyle/>
          <a:p>
            <a:r>
              <a:rPr lang="en-IN" b="1" dirty="0" smtClean="0">
                <a:solidFill>
                  <a:schemeClr val="tx2"/>
                </a:solidFill>
              </a:rPr>
              <a:t>Step 5</a:t>
            </a:r>
            <a:r>
              <a:rPr lang="en-IN" dirty="0" smtClean="0">
                <a:solidFill>
                  <a:schemeClr val="tx2"/>
                </a:solidFill>
              </a:rPr>
              <a:t>: Now we need to verify if the ID identified is able to find the element uniquely and flawlessly.</a:t>
            </a:r>
          </a:p>
          <a:p>
            <a:pPr lvl="1"/>
            <a:r>
              <a:rPr lang="en-IN" b="1" u="sng" dirty="0" smtClean="0">
                <a:solidFill>
                  <a:srgbClr val="00B050"/>
                </a:solidFill>
              </a:rPr>
              <a:t>Syntax</a:t>
            </a:r>
            <a:r>
              <a:rPr lang="en-IN" dirty="0" smtClean="0">
                <a:solidFill>
                  <a:srgbClr val="00B050"/>
                </a:solidFill>
              </a:rPr>
              <a:t>: id = id of the element</a:t>
            </a:r>
          </a:p>
          <a:p>
            <a:pPr lvl="1"/>
            <a:r>
              <a:rPr lang="en-IN" dirty="0" smtClean="0">
                <a:solidFill>
                  <a:srgbClr val="00B050"/>
                </a:solidFill>
              </a:rPr>
              <a:t>In our case, the id is “Email</a:t>
            </a:r>
            <a:r>
              <a:rPr lang="en-IN" dirty="0" smtClean="0">
                <a:solidFill>
                  <a:srgbClr val="00B050"/>
                </a:solidFill>
              </a:rPr>
              <a:t>”.</a:t>
            </a:r>
            <a:endParaRPr lang="en-IN" dirty="0" smtClean="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21268171">
            <a:off x="634630" y="3576111"/>
            <a:ext cx="2482057" cy="369332"/>
          </a:xfrm>
        </p:spPr>
        <p:txBody>
          <a:bodyPr/>
          <a:lstStyle/>
          <a:p>
            <a:r>
              <a:rPr lang="en-US" sz="2400" b="0" dirty="0" smtClean="0"/>
              <a:t>Listened much…</a:t>
            </a:r>
            <a:endParaRPr lang="en-IN" sz="2400" b="0" dirty="0"/>
          </a:p>
        </p:txBody>
      </p:sp>
      <p:sp>
        <p:nvSpPr>
          <p:cNvPr id="5" name="Title 3"/>
          <p:cNvSpPr txBox="1">
            <a:spLocks/>
          </p:cNvSpPr>
          <p:nvPr/>
        </p:nvSpPr>
        <p:spPr bwMode="gray">
          <a:xfrm rot="21044714">
            <a:off x="5696157" y="3551773"/>
            <a:ext cx="24820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2000" b="0" dirty="0" smtClean="0"/>
              <a:t>Feeling tired…</a:t>
            </a:r>
            <a:endParaRPr lang="en-IN" sz="2000" b="0" dirty="0"/>
          </a:p>
        </p:txBody>
      </p:sp>
      <p:sp>
        <p:nvSpPr>
          <p:cNvPr id="6" name="Title 3"/>
          <p:cNvSpPr txBox="1">
            <a:spLocks/>
          </p:cNvSpPr>
          <p:nvPr/>
        </p:nvSpPr>
        <p:spPr bwMode="gray">
          <a:xfrm rot="476960">
            <a:off x="3149108" y="4513719"/>
            <a:ext cx="2859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2400" b="0" dirty="0" smtClean="0"/>
              <a:t>Need break…???</a:t>
            </a:r>
            <a:endParaRPr lang="en-IN" sz="2400" b="0" dirty="0"/>
          </a:p>
        </p:txBody>
      </p:sp>
      <p:sp>
        <p:nvSpPr>
          <p:cNvPr id="7" name="Title 3"/>
          <p:cNvSpPr txBox="1">
            <a:spLocks/>
          </p:cNvSpPr>
          <p:nvPr/>
        </p:nvSpPr>
        <p:spPr bwMode="gray">
          <a:xfrm>
            <a:off x="816985" y="5184456"/>
            <a:ext cx="73797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3200" b="0" i="1" dirty="0" smtClean="0"/>
              <a:t>Lets Conclude and continue in next session</a:t>
            </a:r>
            <a:endParaRPr lang="en-IN" sz="3200" b="0"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046" y="395374"/>
            <a:ext cx="5731960" cy="3009279"/>
          </a:xfrm>
          <a:prstGeom prst="rect">
            <a:avLst/>
          </a:prstGeom>
          <a:effectLst>
            <a:softEdge rad="165100"/>
          </a:effectLst>
        </p:spPr>
      </p:pic>
    </p:spTree>
    <p:extLst>
      <p:ext uri="{BB962C8B-B14F-4D97-AF65-F5344CB8AC3E}">
        <p14:creationId xmlns:p14="http://schemas.microsoft.com/office/powerpoint/2010/main" val="4221541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92443"/>
          </a:xfrm>
        </p:spPr>
        <p:txBody>
          <a:bodyPr/>
          <a:lstStyle/>
          <a:p>
            <a:r>
              <a:rPr lang="en-US" sz="3200" dirty="0" smtClean="0">
                <a:solidFill>
                  <a:schemeClr val="accent2"/>
                </a:solidFill>
              </a:rPr>
              <a:t>Selenium RC</a:t>
            </a:r>
            <a:endParaRPr lang="en-US" sz="3200" dirty="0">
              <a:solidFill>
                <a:schemeClr val="accent2"/>
              </a:solidFill>
            </a:endParaRPr>
          </a:p>
        </p:txBody>
      </p:sp>
      <p:sp>
        <p:nvSpPr>
          <p:cNvPr id="6" name="TextBox 5"/>
          <p:cNvSpPr txBox="1"/>
          <p:nvPr/>
        </p:nvSpPr>
        <p:spPr>
          <a:xfrm>
            <a:off x="783771" y="914400"/>
            <a:ext cx="8360229" cy="369332"/>
          </a:xfrm>
          <a:prstGeom prst="rect">
            <a:avLst/>
          </a:prstGeom>
          <a:noFill/>
        </p:spPr>
        <p:txBody>
          <a:bodyPr wrap="square" rtlCol="0">
            <a:spAutoFit/>
          </a:bodyPr>
          <a:lstStyle/>
          <a:p>
            <a:endParaRPr lang="en-IN" dirty="0"/>
          </a:p>
        </p:txBody>
      </p:sp>
      <p:sp>
        <p:nvSpPr>
          <p:cNvPr id="19" name="Rectangle 18"/>
          <p:cNvSpPr/>
          <p:nvPr/>
        </p:nvSpPr>
        <p:spPr>
          <a:xfrm>
            <a:off x="783771" y="914400"/>
            <a:ext cx="7474857" cy="2585323"/>
          </a:xfrm>
          <a:prstGeom prst="rect">
            <a:avLst/>
          </a:prstGeom>
        </p:spPr>
        <p:txBody>
          <a:bodyPr wrap="square">
            <a:spAutoFit/>
          </a:bodyPr>
          <a:lstStyle/>
          <a:p>
            <a:pPr marL="285750" indent="-285750" algn="just">
              <a:buClr>
                <a:srgbClr val="007BA2"/>
              </a:buClr>
              <a:buFont typeface="Wingdings" panose="05000000000000000000" pitchFamily="2" charset="2"/>
              <a:buChar char="Ø"/>
            </a:pPr>
            <a:r>
              <a:rPr lang="en-IN" dirty="0" smtClean="0">
                <a:solidFill>
                  <a:schemeClr val="accent2"/>
                </a:solidFill>
              </a:rPr>
              <a:t> The Selenium Server which launches and kills browsers, interprets and runs the Selenese commands passed from the test program, and acts as an HTTP proxy, intercepting and verifying HTTP messages passed between the browser and the AUT</a:t>
            </a:r>
            <a:r>
              <a:rPr lang="en-IN" dirty="0" smtClean="0">
                <a:solidFill>
                  <a:schemeClr val="accent2"/>
                </a:solidFill>
              </a:rPr>
              <a:t>.</a:t>
            </a:r>
            <a:endParaRPr lang="en-IN" dirty="0" smtClean="0">
              <a:solidFill>
                <a:schemeClr val="accent2"/>
              </a:solidFill>
            </a:endParaRPr>
          </a:p>
          <a:p>
            <a:pPr marL="285750" indent="-285750" algn="just">
              <a:buClr>
                <a:srgbClr val="007BA2"/>
              </a:buClr>
              <a:buFont typeface="Wingdings" panose="05000000000000000000" pitchFamily="2" charset="2"/>
              <a:buChar char="Ø"/>
            </a:pPr>
            <a:r>
              <a:rPr lang="en-IN" dirty="0" smtClean="0">
                <a:solidFill>
                  <a:schemeClr val="accent2"/>
                </a:solidFill>
              </a:rPr>
              <a:t>Client libraries which provide the interface between each programming language and the Selenium RC Server.</a:t>
            </a:r>
          </a:p>
          <a:p>
            <a:pPr marL="285750" indent="-285750">
              <a:buClr>
                <a:srgbClr val="007BA2"/>
              </a:buClr>
              <a:buFont typeface="Wingdings" panose="05000000000000000000" pitchFamily="2" charset="2"/>
              <a:buChar char="Ø"/>
            </a:pPr>
            <a:endParaRPr lang="en-IN" dirty="0" smtClean="0">
              <a:solidFill>
                <a:schemeClr val="accent2"/>
              </a:solidFill>
            </a:endParaRPr>
          </a:p>
          <a:p>
            <a:endParaRPr lang="en-IN" dirty="0" smtClean="0">
              <a:solidFill>
                <a:schemeClr val="accent2"/>
              </a:solidFill>
            </a:endParaRPr>
          </a:p>
          <a:p>
            <a:endParaRPr lang="en-IN" dirty="0">
              <a:solidFill>
                <a:schemeClr val="accent2"/>
              </a:solidFill>
            </a:endParaRPr>
          </a:p>
        </p:txBody>
      </p:sp>
      <p:pic>
        <p:nvPicPr>
          <p:cNvPr id="5" name="Picture 4" descr="_images/chapt5_img01_Architecture_Diagram_Simple.png"/>
          <p:cNvPicPr/>
          <p:nvPr/>
        </p:nvPicPr>
        <p:blipFill>
          <a:blip r:embed="rId3"/>
          <a:srcRect/>
          <a:stretch>
            <a:fillRect/>
          </a:stretch>
        </p:blipFill>
        <p:spPr bwMode="auto">
          <a:xfrm>
            <a:off x="1081826" y="2652744"/>
            <a:ext cx="7006106" cy="3554873"/>
          </a:xfrm>
          <a:prstGeom prst="rect">
            <a:avLst/>
          </a:prstGeom>
          <a:noFill/>
          <a:ln w="9525">
            <a:noFill/>
            <a:miter lim="800000"/>
            <a:headEnd/>
            <a:tailEnd/>
          </a:ln>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1278229"/>
            <a:ext cx="4326496" cy="4326496"/>
          </a:xfrm>
          <a:prstGeom prst="rect">
            <a:avLst/>
          </a:prstGeom>
        </p:spPr>
      </p:pic>
    </p:spTree>
    <p:extLst>
      <p:ext uri="{BB962C8B-B14F-4D97-AF65-F5344CB8AC3E}">
        <p14:creationId xmlns:p14="http://schemas.microsoft.com/office/powerpoint/2010/main" val="2042688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717" y="219191"/>
            <a:ext cx="3810000" cy="2676525"/>
          </a:xfrm>
          <a:prstGeom prst="rect">
            <a:avLst/>
          </a:prstGeom>
        </p:spPr>
      </p:pic>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9" name="TextBox 8"/>
          <p:cNvSpPr txBox="1"/>
          <p:nvPr/>
        </p:nvSpPr>
        <p:spPr>
          <a:xfrm>
            <a:off x="914400" y="4978400"/>
            <a:ext cx="7531100" cy="646331"/>
          </a:xfrm>
          <a:prstGeom prst="rect">
            <a:avLst/>
          </a:prstGeom>
          <a:noFill/>
        </p:spPr>
        <p:txBody>
          <a:bodyPr wrap="square" rtlCol="0">
            <a:spAutoFit/>
          </a:bodyPr>
          <a:lstStyle/>
          <a:p>
            <a:endParaRPr lang="en-IN" dirty="0" smtClean="0"/>
          </a:p>
          <a:p>
            <a:endParaRPr lang="en-IN" dirty="0"/>
          </a:p>
        </p:txBody>
      </p:sp>
      <p:sp>
        <p:nvSpPr>
          <p:cNvPr id="11" name="TextBox 10"/>
          <p:cNvSpPr txBox="1"/>
          <p:nvPr/>
        </p:nvSpPr>
        <p:spPr>
          <a:xfrm>
            <a:off x="524328" y="1190268"/>
            <a:ext cx="7734300" cy="4801314"/>
          </a:xfrm>
          <a:prstGeom prst="rect">
            <a:avLst/>
          </a:prstGeom>
          <a:noFill/>
        </p:spPr>
        <p:txBody>
          <a:bodyPr wrap="square" rtlCol="0">
            <a:spAutoFit/>
          </a:bodyPr>
          <a:lstStyle/>
          <a:p>
            <a:pPr algn="just"/>
            <a:r>
              <a:rPr lang="en-IN" dirty="0" smtClean="0">
                <a:solidFill>
                  <a:schemeClr val="tx2"/>
                </a:solidFill>
              </a:rPr>
              <a:t>1.Selenium IDE </a:t>
            </a:r>
          </a:p>
          <a:p>
            <a:pPr algn="just"/>
            <a:endParaRPr lang="en-IN" dirty="0" smtClean="0">
              <a:solidFill>
                <a:schemeClr val="tx2"/>
              </a:solidFill>
            </a:endParaRPr>
          </a:p>
          <a:p>
            <a:pPr algn="just"/>
            <a:r>
              <a:rPr lang="en-IN" dirty="0" smtClean="0">
                <a:solidFill>
                  <a:schemeClr val="tx2"/>
                </a:solidFill>
              </a:rPr>
              <a:t>- Record and Playback – Sign-In and Sign out mail.</a:t>
            </a:r>
          </a:p>
          <a:p>
            <a:pPr algn="just"/>
            <a:endParaRPr lang="en-IN" dirty="0" smtClean="0">
              <a:solidFill>
                <a:schemeClr val="tx2"/>
              </a:solidFill>
            </a:endParaRPr>
          </a:p>
          <a:p>
            <a:pPr algn="just"/>
            <a:r>
              <a:rPr lang="en-IN" dirty="0" smtClean="0">
                <a:solidFill>
                  <a:schemeClr val="tx2"/>
                </a:solidFill>
              </a:rPr>
              <a:t>-  Add assert to any text.</a:t>
            </a:r>
          </a:p>
          <a:p>
            <a:pPr algn="just"/>
            <a:endParaRPr lang="en-IN" dirty="0" smtClean="0">
              <a:solidFill>
                <a:schemeClr val="tx2"/>
              </a:solidFill>
            </a:endParaRPr>
          </a:p>
          <a:p>
            <a:pPr algn="just"/>
            <a:r>
              <a:rPr lang="en-IN" dirty="0" smtClean="0">
                <a:solidFill>
                  <a:schemeClr val="tx2"/>
                </a:solidFill>
              </a:rPr>
              <a:t>2. </a:t>
            </a:r>
            <a:r>
              <a:rPr lang="en-IN" dirty="0" smtClean="0">
                <a:solidFill>
                  <a:schemeClr val="tx2"/>
                </a:solidFill>
              </a:rPr>
              <a:t>Test </a:t>
            </a:r>
            <a:r>
              <a:rPr lang="en-IN" dirty="0" smtClean="0">
                <a:solidFill>
                  <a:schemeClr val="tx2"/>
                </a:solidFill>
              </a:rPr>
              <a:t>Gmail login functionality with incorrect username and incorrect password.</a:t>
            </a:r>
          </a:p>
          <a:p>
            <a:pPr algn="just"/>
            <a:endParaRPr lang="en-IN" dirty="0" smtClean="0">
              <a:solidFill>
                <a:schemeClr val="tx2"/>
              </a:solidFill>
            </a:endParaRPr>
          </a:p>
          <a:p>
            <a:pPr algn="just"/>
            <a:r>
              <a:rPr lang="en-IN" dirty="0" smtClean="0">
                <a:solidFill>
                  <a:schemeClr val="tx2"/>
                </a:solidFill>
              </a:rPr>
              <a:t>3</a:t>
            </a:r>
            <a:r>
              <a:rPr lang="en-IN" dirty="0" smtClean="0">
                <a:solidFill>
                  <a:schemeClr val="tx2"/>
                </a:solidFill>
              </a:rPr>
              <a:t>. Selenium Web Driver</a:t>
            </a:r>
          </a:p>
          <a:p>
            <a:pPr algn="just"/>
            <a:endParaRPr lang="en-IN" dirty="0" smtClean="0">
              <a:solidFill>
                <a:schemeClr val="tx2"/>
              </a:solidFill>
            </a:endParaRPr>
          </a:p>
          <a:p>
            <a:pPr algn="just"/>
            <a:r>
              <a:rPr lang="en-IN" dirty="0" smtClean="0">
                <a:solidFill>
                  <a:schemeClr val="tx2"/>
                </a:solidFill>
              </a:rPr>
              <a:t>Launch the chrome browser and navigate to https://login.salesforce.com/?</a:t>
            </a:r>
          </a:p>
          <a:p>
            <a:pPr algn="just"/>
            <a:r>
              <a:rPr lang="en-IN" dirty="0" smtClean="0">
                <a:solidFill>
                  <a:schemeClr val="tx2"/>
                </a:solidFill>
              </a:rPr>
              <a:t>locale=in url. </a:t>
            </a:r>
          </a:p>
          <a:p>
            <a:pPr algn="just"/>
            <a:r>
              <a:rPr lang="en-IN" dirty="0" smtClean="0">
                <a:solidFill>
                  <a:schemeClr val="tx2"/>
                </a:solidFill>
              </a:rPr>
              <a:t>Enter username, Password and click on “</a:t>
            </a:r>
            <a:r>
              <a:rPr lang="en-IN" dirty="0" err="1" smtClean="0">
                <a:solidFill>
                  <a:schemeClr val="tx2"/>
                </a:solidFill>
              </a:rPr>
              <a:t>LogIn</a:t>
            </a:r>
            <a:r>
              <a:rPr lang="en-IN" dirty="0" smtClean="0">
                <a:solidFill>
                  <a:schemeClr val="tx2"/>
                </a:solidFill>
              </a:rPr>
              <a:t>” button”. </a:t>
            </a:r>
          </a:p>
          <a:p>
            <a:pPr algn="just"/>
            <a:r>
              <a:rPr lang="en-IN" dirty="0" smtClean="0">
                <a:solidFill>
                  <a:schemeClr val="tx2"/>
                </a:solidFill>
              </a:rPr>
              <a:t>Capture the Error message by using </a:t>
            </a:r>
            <a:r>
              <a:rPr lang="en-IN" dirty="0" err="1" smtClean="0">
                <a:solidFill>
                  <a:schemeClr val="tx2"/>
                </a:solidFill>
              </a:rPr>
              <a:t>getText</a:t>
            </a:r>
            <a:r>
              <a:rPr lang="en-IN" dirty="0" smtClean="0">
                <a:solidFill>
                  <a:schemeClr val="tx2"/>
                </a:solidFill>
              </a:rPr>
              <a:t> method.</a:t>
            </a:r>
          </a:p>
          <a:p>
            <a:pPr algn="just"/>
            <a:r>
              <a:rPr lang="en-IN" dirty="0" smtClean="0">
                <a:solidFill>
                  <a:schemeClr val="tx2"/>
                </a:solidFill>
              </a:rPr>
              <a:t> </a:t>
            </a:r>
          </a:p>
          <a:p>
            <a:pPr algn="just"/>
            <a:r>
              <a:rPr lang="en-IN" dirty="0" smtClean="0">
                <a:solidFill>
                  <a:schemeClr val="tx2"/>
                </a:solidFill>
              </a:rPr>
              <a:t>4. Above experiment for Firefox and headless browser</a:t>
            </a:r>
            <a:r>
              <a:rPr lang="en-IN" dirty="0" smtClean="0">
                <a:solidFill>
                  <a:schemeClr val="tx2"/>
                </a:solidFill>
              </a:rPr>
              <a:t>.</a:t>
            </a:r>
            <a:endParaRPr lang="en-IN" dirty="0" smtClean="0">
              <a:solidFill>
                <a:schemeClr val="tx2"/>
              </a:solidFill>
            </a:endParaRPr>
          </a:p>
          <a:p>
            <a:pPr algn="just"/>
            <a:endParaRPr lang="en-IN" dirty="0">
              <a:solidFill>
                <a:schemeClr val="tx2"/>
              </a:solidFill>
            </a:endParaRPr>
          </a:p>
        </p:txBody>
      </p:sp>
    </p:spTree>
    <p:extLst>
      <p:ext uri="{BB962C8B-B14F-4D97-AF65-F5344CB8AC3E}">
        <p14:creationId xmlns:p14="http://schemas.microsoft.com/office/powerpoint/2010/main" val="2453456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11" name="TextBox 10"/>
          <p:cNvSpPr txBox="1"/>
          <p:nvPr/>
        </p:nvSpPr>
        <p:spPr>
          <a:xfrm>
            <a:off x="654049" y="3179564"/>
            <a:ext cx="7734300" cy="1477328"/>
          </a:xfrm>
          <a:prstGeom prst="rect">
            <a:avLst/>
          </a:prstGeom>
          <a:noFill/>
        </p:spPr>
        <p:txBody>
          <a:bodyPr wrap="square" rtlCol="0">
            <a:spAutoFit/>
          </a:bodyPr>
          <a:lstStyle/>
          <a:p>
            <a:r>
              <a:rPr lang="en-IN" dirty="0" smtClean="0">
                <a:solidFill>
                  <a:schemeClr val="tx2"/>
                </a:solidFill>
              </a:rPr>
              <a:t>5. Launch </a:t>
            </a:r>
            <a:r>
              <a:rPr lang="en-IN" dirty="0" err="1" smtClean="0">
                <a:solidFill>
                  <a:schemeClr val="tx2"/>
                </a:solidFill>
              </a:rPr>
              <a:t>google</a:t>
            </a:r>
            <a:r>
              <a:rPr lang="en-IN" dirty="0" smtClean="0">
                <a:solidFill>
                  <a:schemeClr val="tx2"/>
                </a:solidFill>
              </a:rPr>
              <a:t> page and click on “Gmail” and “</a:t>
            </a:r>
            <a:r>
              <a:rPr lang="en-IN" dirty="0" err="1" smtClean="0">
                <a:solidFill>
                  <a:schemeClr val="tx2"/>
                </a:solidFill>
              </a:rPr>
              <a:t>SingIn</a:t>
            </a:r>
            <a:r>
              <a:rPr lang="en-IN" dirty="0" smtClean="0">
                <a:solidFill>
                  <a:schemeClr val="tx2"/>
                </a:solidFill>
              </a:rPr>
              <a:t>” link. (using link Text or Partial link Text).</a:t>
            </a:r>
          </a:p>
          <a:p>
            <a:r>
              <a:rPr lang="en-IN" dirty="0" smtClean="0">
                <a:solidFill>
                  <a:schemeClr val="tx2"/>
                </a:solidFill>
              </a:rPr>
              <a:t> </a:t>
            </a:r>
          </a:p>
          <a:p>
            <a:r>
              <a:rPr lang="en-IN" dirty="0" smtClean="0">
                <a:solidFill>
                  <a:schemeClr val="tx2"/>
                </a:solidFill>
              </a:rPr>
              <a:t>6. Launch IRCTC page and identify textbox, buttons using class Name, enter incorrect username &amp; password, capture error message.</a:t>
            </a:r>
            <a:endParaRPr lang="en-IN" dirty="0">
              <a:solidFill>
                <a:schemeClr val="tx2"/>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6199" y="270707"/>
            <a:ext cx="3810000" cy="2676525"/>
          </a:xfrm>
          <a:prstGeom prst="rect">
            <a:avLst/>
          </a:prstGeom>
        </p:spPr>
      </p:pic>
    </p:spTree>
    <p:extLst>
      <p:ext uri="{BB962C8B-B14F-4D97-AF65-F5344CB8AC3E}">
        <p14:creationId xmlns:p14="http://schemas.microsoft.com/office/powerpoint/2010/main" val="3608500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92443"/>
          </a:xfrm>
        </p:spPr>
        <p:txBody>
          <a:bodyPr/>
          <a:lstStyle/>
          <a:p>
            <a:r>
              <a:rPr lang="en-US" sz="3200" dirty="0" smtClean="0">
                <a:solidFill>
                  <a:schemeClr val="accent2"/>
                </a:solidFill>
              </a:rPr>
              <a:t>Selenium RC</a:t>
            </a:r>
            <a:endParaRPr lang="en-US" sz="3200" dirty="0">
              <a:solidFill>
                <a:schemeClr val="accent2"/>
              </a:solidFill>
            </a:endParaRPr>
          </a:p>
        </p:txBody>
      </p:sp>
      <p:sp>
        <p:nvSpPr>
          <p:cNvPr id="19" name="Rectangle 18"/>
          <p:cNvSpPr/>
          <p:nvPr/>
        </p:nvSpPr>
        <p:spPr>
          <a:xfrm>
            <a:off x="518017" y="866181"/>
            <a:ext cx="8235153" cy="5632311"/>
          </a:xfrm>
          <a:prstGeom prst="rect">
            <a:avLst/>
          </a:prstGeom>
        </p:spPr>
        <p:txBody>
          <a:bodyPr wrap="square">
            <a:spAutoFit/>
          </a:bodyPr>
          <a:lstStyle/>
          <a:p>
            <a:pPr marL="285750" indent="-285750" algn="just">
              <a:buClr>
                <a:srgbClr val="007BA2"/>
              </a:buClr>
              <a:buFont typeface="Wingdings" panose="05000000000000000000" pitchFamily="2" charset="2"/>
              <a:buChar char="Ø"/>
            </a:pPr>
            <a:r>
              <a:rPr lang="en-IN" dirty="0" smtClean="0">
                <a:solidFill>
                  <a:schemeClr val="accent2"/>
                </a:solidFill>
              </a:rPr>
              <a:t> </a:t>
            </a:r>
            <a:r>
              <a:rPr lang="en-IN" dirty="0" smtClean="0">
                <a:solidFill>
                  <a:schemeClr val="accent2"/>
                </a:solidFill>
              </a:rPr>
              <a:t>Launch </a:t>
            </a:r>
            <a:r>
              <a:rPr lang="en-IN" b="1" dirty="0" smtClean="0">
                <a:solidFill>
                  <a:schemeClr val="accent2"/>
                </a:solidFill>
              </a:rPr>
              <a:t>a separate application called Selenium Remote Control (RC) Server</a:t>
            </a:r>
            <a:r>
              <a:rPr lang="en-IN" dirty="0" smtClean="0">
                <a:solidFill>
                  <a:schemeClr val="accent2"/>
                </a:solidFill>
              </a:rPr>
              <a:t> before you can start testing.</a:t>
            </a:r>
          </a:p>
          <a:p>
            <a:pPr marL="285750" indent="-285750" algn="just">
              <a:buClr>
                <a:srgbClr val="007BA2"/>
              </a:buClr>
              <a:buFont typeface="Wingdings" panose="05000000000000000000" pitchFamily="2" charset="2"/>
              <a:buChar char="Ø"/>
            </a:pPr>
            <a:endParaRPr lang="en-IN" dirty="0" smtClean="0">
              <a:solidFill>
                <a:schemeClr val="accent2"/>
              </a:solidFill>
            </a:endParaRPr>
          </a:p>
          <a:p>
            <a:pPr marL="285750" indent="-285750" algn="just">
              <a:buClr>
                <a:srgbClr val="007BA2"/>
              </a:buClr>
              <a:buFont typeface="Wingdings" panose="05000000000000000000" pitchFamily="2" charset="2"/>
              <a:buChar char="Ø"/>
            </a:pPr>
            <a:r>
              <a:rPr lang="en-IN" dirty="0" smtClean="0">
                <a:solidFill>
                  <a:schemeClr val="accent2"/>
                </a:solidFill>
              </a:rPr>
              <a:t>The Selenium RC Server </a:t>
            </a:r>
            <a:r>
              <a:rPr lang="en-IN" b="1" dirty="0" smtClean="0">
                <a:solidFill>
                  <a:schemeClr val="accent2"/>
                </a:solidFill>
              </a:rPr>
              <a:t>acts as a "middleman" between your Selenium commands and your browser.</a:t>
            </a:r>
          </a:p>
          <a:p>
            <a:pPr marL="285750" indent="-285750" algn="just">
              <a:buClr>
                <a:srgbClr val="007BA2"/>
              </a:buClr>
              <a:buFont typeface="Wingdings" panose="05000000000000000000" pitchFamily="2" charset="2"/>
              <a:buChar char="Ø"/>
            </a:pPr>
            <a:endParaRPr lang="en-IN" dirty="0" smtClean="0">
              <a:solidFill>
                <a:schemeClr val="accent2"/>
              </a:solidFill>
            </a:endParaRPr>
          </a:p>
          <a:p>
            <a:pPr marL="285750" indent="-285750" algn="just">
              <a:buClr>
                <a:srgbClr val="007BA2"/>
              </a:buClr>
              <a:buFont typeface="Wingdings" panose="05000000000000000000" pitchFamily="2" charset="2"/>
              <a:buChar char="Ø"/>
            </a:pPr>
            <a:r>
              <a:rPr lang="en-IN" dirty="0" smtClean="0">
                <a:solidFill>
                  <a:schemeClr val="accent2"/>
                </a:solidFill>
              </a:rPr>
              <a:t>While testing Selenium RC Server "injects" a </a:t>
            </a:r>
            <a:r>
              <a:rPr lang="en-IN" b="1" dirty="0" smtClean="0">
                <a:solidFill>
                  <a:schemeClr val="accent2"/>
                </a:solidFill>
              </a:rPr>
              <a:t>Javascript program called Selenium Core</a:t>
            </a:r>
            <a:r>
              <a:rPr lang="en-IN" dirty="0" smtClean="0">
                <a:solidFill>
                  <a:schemeClr val="accent2"/>
                </a:solidFill>
              </a:rPr>
              <a:t> into the browser.</a:t>
            </a:r>
          </a:p>
          <a:p>
            <a:pPr marL="285750" indent="-285750" algn="just">
              <a:buClr>
                <a:srgbClr val="007BA2"/>
              </a:buClr>
              <a:buFont typeface="Wingdings" panose="05000000000000000000" pitchFamily="2" charset="2"/>
              <a:buChar char="Ø"/>
            </a:pPr>
            <a:endParaRPr lang="en-IN" dirty="0" smtClean="0">
              <a:solidFill>
                <a:schemeClr val="accent2"/>
              </a:solidFill>
            </a:endParaRPr>
          </a:p>
          <a:p>
            <a:pPr marL="285750" indent="-285750" algn="just">
              <a:buClr>
                <a:srgbClr val="007BA2"/>
              </a:buClr>
              <a:buFont typeface="Wingdings" panose="05000000000000000000" pitchFamily="2" charset="2"/>
              <a:buChar char="Ø"/>
            </a:pPr>
            <a:r>
              <a:rPr lang="en-IN" dirty="0" smtClean="0">
                <a:solidFill>
                  <a:schemeClr val="accent2"/>
                </a:solidFill>
              </a:rPr>
              <a:t>Once injected, Selenium Core will start receiving instructions relayed by the RC Server from your test program.</a:t>
            </a:r>
          </a:p>
          <a:p>
            <a:pPr marL="285750" indent="-285750" algn="just">
              <a:buClr>
                <a:srgbClr val="007BA2"/>
              </a:buClr>
              <a:buFont typeface="Wingdings" panose="05000000000000000000" pitchFamily="2" charset="2"/>
              <a:buChar char="Ø"/>
            </a:pPr>
            <a:endParaRPr lang="en-IN" dirty="0" smtClean="0">
              <a:solidFill>
                <a:schemeClr val="accent2"/>
              </a:solidFill>
            </a:endParaRPr>
          </a:p>
          <a:p>
            <a:pPr marL="285750" indent="-285750" algn="just">
              <a:buClr>
                <a:srgbClr val="007BA2"/>
              </a:buClr>
              <a:buFont typeface="Wingdings" panose="05000000000000000000" pitchFamily="2" charset="2"/>
              <a:buChar char="Ø"/>
            </a:pPr>
            <a:r>
              <a:rPr lang="en-IN" dirty="0" smtClean="0">
                <a:solidFill>
                  <a:schemeClr val="accent2"/>
                </a:solidFill>
              </a:rPr>
              <a:t>When the instructions are received, </a:t>
            </a:r>
            <a:r>
              <a:rPr lang="en-IN" b="1" dirty="0" smtClean="0">
                <a:solidFill>
                  <a:schemeClr val="accent2"/>
                </a:solidFill>
              </a:rPr>
              <a:t>Selenium Core will execute them as Javascript commands.</a:t>
            </a:r>
          </a:p>
          <a:p>
            <a:pPr marL="285750" indent="-285750" algn="just">
              <a:buClr>
                <a:srgbClr val="007BA2"/>
              </a:buClr>
              <a:buFont typeface="Wingdings" panose="05000000000000000000" pitchFamily="2" charset="2"/>
              <a:buChar char="Ø"/>
            </a:pPr>
            <a:endParaRPr lang="en-IN" dirty="0" smtClean="0">
              <a:solidFill>
                <a:schemeClr val="accent2"/>
              </a:solidFill>
            </a:endParaRPr>
          </a:p>
          <a:p>
            <a:pPr marL="285750" indent="-285750" algn="just">
              <a:buClr>
                <a:srgbClr val="007BA2"/>
              </a:buClr>
              <a:buFont typeface="Wingdings" panose="05000000000000000000" pitchFamily="2" charset="2"/>
              <a:buChar char="Ø"/>
            </a:pPr>
            <a:r>
              <a:rPr lang="en-IN" dirty="0" smtClean="0">
                <a:solidFill>
                  <a:schemeClr val="accent2"/>
                </a:solidFill>
              </a:rPr>
              <a:t>The browser will obey the instructions of Selenium Core and will relay its response to the RC Server.</a:t>
            </a:r>
          </a:p>
          <a:p>
            <a:pPr marL="285750" indent="-285750" algn="just">
              <a:buClr>
                <a:srgbClr val="007BA2"/>
              </a:buClr>
              <a:buFont typeface="Wingdings" panose="05000000000000000000" pitchFamily="2" charset="2"/>
              <a:buChar char="Ø"/>
            </a:pPr>
            <a:endParaRPr lang="en-IN" dirty="0" smtClean="0">
              <a:solidFill>
                <a:schemeClr val="accent2"/>
              </a:solidFill>
            </a:endParaRPr>
          </a:p>
          <a:p>
            <a:pPr marL="285750" indent="-285750" algn="just">
              <a:buClr>
                <a:srgbClr val="007BA2"/>
              </a:buClr>
              <a:buFont typeface="Wingdings" panose="05000000000000000000" pitchFamily="2" charset="2"/>
              <a:buChar char="Ø"/>
            </a:pPr>
            <a:r>
              <a:rPr lang="en-IN" dirty="0" smtClean="0">
                <a:solidFill>
                  <a:schemeClr val="accent2"/>
                </a:solidFill>
              </a:rPr>
              <a:t>The RC Server will receive the response of the browser and then display the results to you</a:t>
            </a:r>
            <a:r>
              <a:rPr lang="en-IN" dirty="0" smtClean="0">
                <a:solidFill>
                  <a:schemeClr val="accent2"/>
                </a:solidFill>
              </a:rPr>
              <a:t>.</a:t>
            </a:r>
            <a:endParaRPr lang="en-IN" dirty="0">
              <a:solidFill>
                <a:schemeClr val="accent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a:t>
            </a:r>
            <a:endParaRPr lang="en-US" dirty="0">
              <a:solidFill>
                <a:srgbClr val="123761"/>
              </a:solidFill>
            </a:endParaRPr>
          </a:p>
        </p:txBody>
      </p:sp>
      <p:sp>
        <p:nvSpPr>
          <p:cNvPr id="19" name="Rectangle 18"/>
          <p:cNvSpPr/>
          <p:nvPr/>
        </p:nvSpPr>
        <p:spPr>
          <a:xfrm>
            <a:off x="783771" y="914400"/>
            <a:ext cx="7474857" cy="646331"/>
          </a:xfrm>
          <a:prstGeom prst="rect">
            <a:avLst/>
          </a:prstGeom>
        </p:spPr>
        <p:txBody>
          <a:bodyPr wrap="square">
            <a:spAutoFit/>
          </a:bodyPr>
          <a:lstStyle/>
          <a:p>
            <a:pPr marL="285750" indent="-285750">
              <a:buClr>
                <a:srgbClr val="007BA2"/>
              </a:buClr>
              <a:buFont typeface="Wingdings" panose="05000000000000000000" pitchFamily="2" charset="2"/>
              <a:buChar char="Ø"/>
            </a:pPr>
            <a:r>
              <a:rPr lang="en-IN" dirty="0" smtClean="0">
                <a:solidFill>
                  <a:schemeClr val="accent2"/>
                </a:solidFill>
              </a:rPr>
              <a:t> WebDriver is a web automation framework that allows you to </a:t>
            </a:r>
            <a:r>
              <a:rPr lang="en-IN" b="1" dirty="0" smtClean="0">
                <a:solidFill>
                  <a:schemeClr val="accent2"/>
                </a:solidFill>
              </a:rPr>
              <a:t>execute your tests against different browsers</a:t>
            </a:r>
            <a:r>
              <a:rPr lang="en-IN" b="1" dirty="0" smtClean="0">
                <a:solidFill>
                  <a:schemeClr val="accent2"/>
                </a:solidFill>
              </a:rPr>
              <a:t>.</a:t>
            </a:r>
            <a:endParaRPr lang="en-IN" dirty="0">
              <a:solidFill>
                <a:schemeClr val="accent2"/>
              </a:solidFill>
            </a:endParaRPr>
          </a:p>
        </p:txBody>
      </p:sp>
      <p:pic>
        <p:nvPicPr>
          <p:cNvPr id="5" name="Picture 4" descr="Introduction to WebDriver &amp; Comparison with Selenium RC"/>
          <p:cNvPicPr/>
          <p:nvPr/>
        </p:nvPicPr>
        <p:blipFill>
          <a:blip r:embed="rId3"/>
          <a:srcRect/>
          <a:stretch>
            <a:fillRect/>
          </a:stretch>
        </p:blipFill>
        <p:spPr bwMode="auto">
          <a:xfrm>
            <a:off x="2157095" y="1752282"/>
            <a:ext cx="4423410" cy="4699635"/>
          </a:xfrm>
          <a:prstGeom prst="rect">
            <a:avLst/>
          </a:prstGeom>
          <a:noFill/>
          <a:ln w="9525">
            <a:noFill/>
            <a:miter lim="800000"/>
            <a:headEnd/>
            <a:tailEnd/>
          </a:ln>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a:t>
            </a:r>
            <a:endParaRPr lang="en-US" dirty="0">
              <a:solidFill>
                <a:srgbClr val="123761"/>
              </a:solidFill>
            </a:endParaRPr>
          </a:p>
        </p:txBody>
      </p:sp>
      <p:sp>
        <p:nvSpPr>
          <p:cNvPr id="19" name="Rectangle 18"/>
          <p:cNvSpPr/>
          <p:nvPr/>
        </p:nvSpPr>
        <p:spPr>
          <a:xfrm>
            <a:off x="603467" y="862885"/>
            <a:ext cx="7474857" cy="5355312"/>
          </a:xfrm>
          <a:prstGeom prst="rect">
            <a:avLst/>
          </a:prstGeom>
        </p:spPr>
        <p:txBody>
          <a:bodyPr wrap="square">
            <a:spAutoFit/>
          </a:bodyPr>
          <a:lstStyle/>
          <a:p>
            <a:pPr marL="285750" indent="-285750" algn="just">
              <a:buClr>
                <a:srgbClr val="007BA2"/>
              </a:buClr>
              <a:buFont typeface="Wingdings" panose="05000000000000000000" pitchFamily="2" charset="2"/>
              <a:buChar char="Ø"/>
            </a:pPr>
            <a:r>
              <a:rPr lang="en-IN" dirty="0" smtClean="0">
                <a:solidFill>
                  <a:schemeClr val="accent2"/>
                </a:solidFill>
              </a:rPr>
              <a:t>WebDriver </a:t>
            </a:r>
            <a:r>
              <a:rPr lang="en-IN" dirty="0" smtClean="0">
                <a:solidFill>
                  <a:schemeClr val="accent2"/>
                </a:solidFill>
              </a:rPr>
              <a:t>also enables you to </a:t>
            </a:r>
            <a:r>
              <a:rPr lang="en-IN" b="1" dirty="0" smtClean="0">
                <a:solidFill>
                  <a:schemeClr val="accent2"/>
                </a:solidFill>
              </a:rPr>
              <a:t>use a programming language</a:t>
            </a:r>
            <a:r>
              <a:rPr lang="en-IN" dirty="0" smtClean="0">
                <a:solidFill>
                  <a:schemeClr val="accent2"/>
                </a:solidFill>
              </a:rPr>
              <a:t> in creating your test scripts.</a:t>
            </a:r>
          </a:p>
          <a:p>
            <a:pPr marL="285750" indent="-285750" algn="just">
              <a:buClr>
                <a:srgbClr val="007BA2"/>
              </a:buClr>
              <a:buFont typeface="Wingdings" panose="05000000000000000000" pitchFamily="2" charset="2"/>
              <a:buChar char="Ø"/>
            </a:pPr>
            <a:endParaRPr lang="en-IN" b="1" dirty="0" smtClean="0">
              <a:solidFill>
                <a:schemeClr val="accent2"/>
              </a:solidFill>
            </a:endParaRPr>
          </a:p>
          <a:p>
            <a:pPr marL="285750" indent="-285750" algn="just">
              <a:buClr>
                <a:srgbClr val="007BA2"/>
              </a:buClr>
              <a:buFont typeface="Wingdings" panose="05000000000000000000" pitchFamily="2" charset="2"/>
              <a:buChar char="Ø"/>
            </a:pPr>
            <a:r>
              <a:rPr lang="en-IN" dirty="0" smtClean="0">
                <a:solidFill>
                  <a:schemeClr val="accent2"/>
                </a:solidFill>
              </a:rPr>
              <a:t>Following </a:t>
            </a:r>
            <a:r>
              <a:rPr lang="en-IN" dirty="0" smtClean="0">
                <a:solidFill>
                  <a:schemeClr val="accent2"/>
                </a:solidFill>
              </a:rPr>
              <a:t>programming languages are supported by WebDriver</a:t>
            </a:r>
          </a:p>
          <a:p>
            <a:pPr marL="285750" indent="-285750" algn="just">
              <a:buClr>
                <a:srgbClr val="007BA2"/>
              </a:buClr>
              <a:buFont typeface="Wingdings" panose="05000000000000000000" pitchFamily="2" charset="2"/>
              <a:buChar char="Ø"/>
            </a:pPr>
            <a:endParaRPr lang="en-IN" dirty="0" smtClean="0"/>
          </a:p>
          <a:p>
            <a:pPr lvl="1" algn="just">
              <a:buFont typeface="Wingdings" pitchFamily="2" charset="2"/>
              <a:buChar char="ü"/>
            </a:pPr>
            <a:r>
              <a:rPr lang="en-IN" dirty="0" smtClean="0">
                <a:solidFill>
                  <a:srgbClr val="5688BF"/>
                </a:solidFill>
              </a:rPr>
              <a:t>Java</a:t>
            </a:r>
          </a:p>
          <a:p>
            <a:pPr lvl="1" algn="just">
              <a:buFont typeface="Wingdings" pitchFamily="2" charset="2"/>
              <a:buChar char="ü"/>
            </a:pPr>
            <a:r>
              <a:rPr lang="en-IN" dirty="0" smtClean="0">
                <a:solidFill>
                  <a:srgbClr val="5688BF"/>
                </a:solidFill>
              </a:rPr>
              <a:t>.NET</a:t>
            </a:r>
            <a:endParaRPr lang="en-IN" dirty="0" smtClean="0">
              <a:solidFill>
                <a:srgbClr val="5688BF"/>
              </a:solidFill>
            </a:endParaRPr>
          </a:p>
          <a:p>
            <a:pPr lvl="1" algn="just">
              <a:buFont typeface="Wingdings" pitchFamily="2" charset="2"/>
              <a:buChar char="ü"/>
            </a:pPr>
            <a:r>
              <a:rPr lang="en-IN" dirty="0" smtClean="0">
                <a:solidFill>
                  <a:srgbClr val="5688BF"/>
                </a:solidFill>
              </a:rPr>
              <a:t>PHP</a:t>
            </a:r>
          </a:p>
          <a:p>
            <a:pPr lvl="1" algn="just">
              <a:buFont typeface="Wingdings" pitchFamily="2" charset="2"/>
              <a:buChar char="ü"/>
            </a:pPr>
            <a:r>
              <a:rPr lang="en-IN" dirty="0" smtClean="0">
                <a:solidFill>
                  <a:srgbClr val="5688BF"/>
                </a:solidFill>
              </a:rPr>
              <a:t>Python</a:t>
            </a:r>
          </a:p>
          <a:p>
            <a:pPr lvl="1" algn="just">
              <a:buFont typeface="Wingdings" pitchFamily="2" charset="2"/>
              <a:buChar char="ü"/>
            </a:pPr>
            <a:r>
              <a:rPr lang="en-IN" dirty="0" smtClean="0">
                <a:solidFill>
                  <a:srgbClr val="5688BF"/>
                </a:solidFill>
              </a:rPr>
              <a:t>Perl</a:t>
            </a:r>
          </a:p>
          <a:p>
            <a:pPr lvl="1" algn="just">
              <a:buFont typeface="Wingdings" pitchFamily="2" charset="2"/>
              <a:buChar char="ü"/>
            </a:pPr>
            <a:r>
              <a:rPr lang="en-IN" dirty="0" smtClean="0">
                <a:solidFill>
                  <a:srgbClr val="5688BF"/>
                </a:solidFill>
              </a:rPr>
              <a:t>Ruby</a:t>
            </a:r>
          </a:p>
          <a:p>
            <a:pPr algn="just"/>
            <a:endParaRPr lang="en-IN" b="1" dirty="0" smtClean="0"/>
          </a:p>
          <a:p>
            <a:pPr algn="just"/>
            <a:r>
              <a:rPr lang="en-IN" b="1" dirty="0" smtClean="0">
                <a:solidFill>
                  <a:schemeClr val="accent2"/>
                </a:solidFill>
              </a:rPr>
              <a:t>Difference between Selenium RC and Web driver</a:t>
            </a:r>
          </a:p>
          <a:p>
            <a:pPr algn="just"/>
            <a:endParaRPr lang="en-IN" b="1" dirty="0" smtClean="0">
              <a:solidFill>
                <a:schemeClr val="accent2"/>
              </a:solidFill>
            </a:endParaRPr>
          </a:p>
          <a:p>
            <a:pPr marL="285750" indent="-285750" algn="just">
              <a:buClr>
                <a:srgbClr val="007BA2"/>
              </a:buClr>
              <a:buFont typeface="Wingdings" panose="05000000000000000000" pitchFamily="2" charset="2"/>
              <a:buChar char="Ø"/>
            </a:pPr>
            <a:r>
              <a:rPr lang="en-IN" dirty="0" smtClean="0">
                <a:solidFill>
                  <a:schemeClr val="accent2"/>
                </a:solidFill>
              </a:rPr>
              <a:t> They both allow you to </a:t>
            </a:r>
            <a:r>
              <a:rPr lang="en-IN" b="1" dirty="0" smtClean="0">
                <a:solidFill>
                  <a:schemeClr val="accent2"/>
                </a:solidFill>
              </a:rPr>
              <a:t>use a programming language</a:t>
            </a:r>
            <a:r>
              <a:rPr lang="en-IN" dirty="0" smtClean="0">
                <a:solidFill>
                  <a:schemeClr val="accent2"/>
                </a:solidFill>
              </a:rPr>
              <a:t> in designing your test scripts.</a:t>
            </a:r>
          </a:p>
          <a:p>
            <a:pPr marL="285750" indent="-285750" algn="just">
              <a:buClr>
                <a:srgbClr val="007BA2"/>
              </a:buClr>
              <a:buFont typeface="Wingdings" panose="05000000000000000000" pitchFamily="2" charset="2"/>
              <a:buChar char="Ø"/>
            </a:pPr>
            <a:r>
              <a:rPr lang="en-IN" dirty="0" smtClean="0">
                <a:solidFill>
                  <a:schemeClr val="accent2"/>
                </a:solidFill>
              </a:rPr>
              <a:t> They both allow you to </a:t>
            </a:r>
            <a:r>
              <a:rPr lang="en-IN" b="1" dirty="0" smtClean="0">
                <a:solidFill>
                  <a:schemeClr val="accent2"/>
                </a:solidFill>
              </a:rPr>
              <a:t>run your tests against different browsers.</a:t>
            </a:r>
          </a:p>
          <a:p>
            <a:pPr algn="just">
              <a:buFont typeface="Wingdings" pitchFamily="2" charset="2"/>
              <a:buChar char="q"/>
            </a:pPr>
            <a:endParaRPr lang="en-IN" b="1" dirty="0" smtClean="0">
              <a:solidFill>
                <a:schemeClr val="accent2"/>
              </a:solidFill>
            </a:endParaRPr>
          </a:p>
          <a:p>
            <a:pPr algn="just"/>
            <a:r>
              <a:rPr lang="en-IN" dirty="0" smtClean="0">
                <a:solidFill>
                  <a:schemeClr val="accent2"/>
                </a:solidFill>
              </a:rPr>
              <a:t>So how do they differ</a:t>
            </a:r>
            <a:r>
              <a:rPr lang="en-IN" dirty="0" smtClean="0">
                <a:solidFill>
                  <a:schemeClr val="accent2"/>
                </a:solidFill>
              </a:rPr>
              <a:t>?</a:t>
            </a:r>
            <a:endParaRPr lang="en-IN" dirty="0">
              <a:solidFill>
                <a:schemeClr val="accent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a:t>
            </a:r>
            <a:endParaRPr lang="en-US" dirty="0">
              <a:solidFill>
                <a:srgbClr val="123761"/>
              </a:solidFill>
            </a:endParaRPr>
          </a:p>
        </p:txBody>
      </p:sp>
      <p:sp>
        <p:nvSpPr>
          <p:cNvPr id="19" name="Rectangle 18"/>
          <p:cNvSpPr/>
          <p:nvPr/>
        </p:nvSpPr>
        <p:spPr>
          <a:xfrm>
            <a:off x="783771" y="914400"/>
            <a:ext cx="7474857" cy="5386090"/>
          </a:xfrm>
          <a:prstGeom prst="rect">
            <a:avLst/>
          </a:prstGeom>
        </p:spPr>
        <p:txBody>
          <a:bodyPr wrap="square">
            <a:spAutoFit/>
          </a:bodyPr>
          <a:lstStyle/>
          <a:p>
            <a:pPr marL="285750" indent="-285750" algn="just">
              <a:buClr>
                <a:srgbClr val="007BA2"/>
              </a:buClr>
              <a:buFont typeface="Wingdings" panose="05000000000000000000" pitchFamily="2" charset="2"/>
              <a:buChar char="Ø"/>
            </a:pPr>
            <a:r>
              <a:rPr lang="en-IN" dirty="0" smtClean="0">
                <a:solidFill>
                  <a:srgbClr val="4F7DAD"/>
                </a:solidFill>
              </a:rPr>
              <a:t> Architecture - WebDriver's architecture is simpler than Selenium RC's.</a:t>
            </a:r>
          </a:p>
          <a:p>
            <a:pPr marL="285750" indent="-285750" algn="just">
              <a:buClr>
                <a:srgbClr val="007BA2"/>
              </a:buClr>
              <a:buFont typeface="Wingdings" panose="05000000000000000000" pitchFamily="2" charset="2"/>
              <a:buChar char="Ø"/>
            </a:pPr>
            <a:endParaRPr lang="en-IN" dirty="0" smtClean="0">
              <a:solidFill>
                <a:srgbClr val="4F7DAD"/>
              </a:solidFill>
            </a:endParaRPr>
          </a:p>
          <a:p>
            <a:pPr marL="285750" indent="-285750" algn="just">
              <a:buClr>
                <a:srgbClr val="007BA2"/>
              </a:buClr>
              <a:buFont typeface="Wingdings" panose="05000000000000000000" pitchFamily="2" charset="2"/>
              <a:buChar char="Ø"/>
            </a:pPr>
            <a:r>
              <a:rPr lang="en-IN" dirty="0" smtClean="0">
                <a:solidFill>
                  <a:srgbClr val="4F7DAD"/>
                </a:solidFill>
              </a:rPr>
              <a:t> WebDriver is faster than Selenium RC since it speaks directly to the browser uses the browser's own engine to control it.</a:t>
            </a:r>
          </a:p>
          <a:p>
            <a:pPr marL="285750" indent="-285750" algn="just">
              <a:buClr>
                <a:srgbClr val="007BA2"/>
              </a:buClr>
              <a:buFont typeface="Wingdings" panose="05000000000000000000" pitchFamily="2" charset="2"/>
              <a:buChar char="Ø"/>
            </a:pPr>
            <a:endParaRPr lang="en-IN" dirty="0" smtClean="0">
              <a:solidFill>
                <a:srgbClr val="4F7DAD"/>
              </a:solidFill>
            </a:endParaRPr>
          </a:p>
          <a:p>
            <a:pPr marL="285750" indent="-285750" algn="just">
              <a:buClr>
                <a:srgbClr val="007BA2"/>
              </a:buClr>
              <a:buFont typeface="Wingdings" panose="05000000000000000000" pitchFamily="2" charset="2"/>
              <a:buChar char="Ø"/>
            </a:pPr>
            <a:r>
              <a:rPr lang="en-IN" dirty="0" smtClean="0">
                <a:solidFill>
                  <a:srgbClr val="4F7DAD"/>
                </a:solidFill>
              </a:rPr>
              <a:t> WebDriver interacts with page elements in a more realistic way.</a:t>
            </a:r>
          </a:p>
          <a:p>
            <a:pPr marL="285750" indent="-285750" algn="just">
              <a:buClr>
                <a:srgbClr val="007BA2"/>
              </a:buClr>
              <a:buFont typeface="Wingdings" panose="05000000000000000000" pitchFamily="2" charset="2"/>
              <a:buChar char="Ø"/>
            </a:pPr>
            <a:endParaRPr lang="en-IN" dirty="0" smtClean="0">
              <a:solidFill>
                <a:srgbClr val="4F7DAD"/>
              </a:solidFill>
            </a:endParaRPr>
          </a:p>
          <a:p>
            <a:pPr marL="285750" indent="-285750" algn="just">
              <a:buClr>
                <a:srgbClr val="007BA2"/>
              </a:buClr>
              <a:buFont typeface="Wingdings" panose="05000000000000000000" pitchFamily="2" charset="2"/>
              <a:buChar char="Ø"/>
            </a:pPr>
            <a:r>
              <a:rPr lang="en-IN" dirty="0" smtClean="0">
                <a:solidFill>
                  <a:srgbClr val="4F7DAD"/>
                </a:solidFill>
              </a:rPr>
              <a:t> WebDriver's API is simpler than Selenium RC's. It does not contain redundant and confusing commands.</a:t>
            </a:r>
          </a:p>
          <a:p>
            <a:pPr marL="285750" indent="-285750" algn="just">
              <a:buClr>
                <a:srgbClr val="007BA2"/>
              </a:buClr>
              <a:buFont typeface="Wingdings" panose="05000000000000000000" pitchFamily="2" charset="2"/>
              <a:buChar char="Ø"/>
            </a:pPr>
            <a:endParaRPr lang="en-IN" dirty="0" smtClean="0">
              <a:solidFill>
                <a:srgbClr val="4F7DAD"/>
              </a:solidFill>
            </a:endParaRPr>
          </a:p>
          <a:p>
            <a:pPr marL="285750" indent="-285750" algn="just">
              <a:buClr>
                <a:srgbClr val="007BA2"/>
              </a:buClr>
              <a:buFont typeface="Wingdings" panose="05000000000000000000" pitchFamily="2" charset="2"/>
              <a:buChar char="Ø"/>
            </a:pPr>
            <a:r>
              <a:rPr lang="en-IN" dirty="0" smtClean="0">
                <a:solidFill>
                  <a:srgbClr val="4F7DAD"/>
                </a:solidFill>
              </a:rPr>
              <a:t> WebDriver can support the headless Html Unit browser</a:t>
            </a:r>
          </a:p>
          <a:p>
            <a:pPr algn="just">
              <a:buFont typeface="Wingdings" pitchFamily="2" charset="2"/>
              <a:buChar char="v"/>
            </a:pPr>
            <a:endParaRPr lang="en-IN" b="1" dirty="0" smtClean="0">
              <a:solidFill>
                <a:srgbClr val="4F7DAD"/>
              </a:solidFill>
            </a:endParaRPr>
          </a:p>
          <a:p>
            <a:pPr algn="just"/>
            <a:r>
              <a:rPr lang="en-IN" sz="2800" b="1" dirty="0">
                <a:solidFill>
                  <a:schemeClr val="tx2"/>
                </a:solidFill>
                <a:latin typeface="+mj-lt"/>
                <a:cs typeface="Arial"/>
              </a:rPr>
              <a:t>Limitations</a:t>
            </a:r>
            <a:r>
              <a:rPr lang="en-IN" sz="2800" b="1" dirty="0" smtClean="0">
                <a:solidFill>
                  <a:schemeClr val="tx2"/>
                </a:solidFill>
                <a:latin typeface="+mj-lt"/>
                <a:cs typeface="Arial"/>
              </a:rPr>
              <a:t>:</a:t>
            </a:r>
          </a:p>
          <a:p>
            <a:pPr algn="just"/>
            <a:endParaRPr lang="en-IN" sz="2800" b="1" dirty="0">
              <a:solidFill>
                <a:srgbClr val="4F7DAD"/>
              </a:solidFill>
              <a:latin typeface="+mj-lt"/>
              <a:cs typeface="Arial"/>
            </a:endParaRPr>
          </a:p>
          <a:p>
            <a:pPr marL="285750" indent="-285750" algn="just">
              <a:buClr>
                <a:srgbClr val="007BA2"/>
              </a:buClr>
              <a:buFont typeface="Wingdings" panose="05000000000000000000" pitchFamily="2" charset="2"/>
              <a:buChar char="Ø"/>
            </a:pPr>
            <a:r>
              <a:rPr lang="en-IN" dirty="0" smtClean="0">
                <a:solidFill>
                  <a:srgbClr val="4F7DAD"/>
                </a:solidFill>
              </a:rPr>
              <a:t> </a:t>
            </a:r>
            <a:r>
              <a:rPr lang="en-IN" dirty="0">
                <a:solidFill>
                  <a:srgbClr val="4F7DAD"/>
                </a:solidFill>
              </a:rPr>
              <a:t>It cannot readily support new browsers, but Selenium RC can</a:t>
            </a:r>
            <a:r>
              <a:rPr lang="en-IN" dirty="0" smtClean="0">
                <a:solidFill>
                  <a:srgbClr val="4F7DAD"/>
                </a:solidFill>
              </a:rPr>
              <a:t>.</a:t>
            </a:r>
          </a:p>
          <a:p>
            <a:pPr marL="285750" indent="-285750" algn="just">
              <a:buClr>
                <a:srgbClr val="007BA2"/>
              </a:buClr>
              <a:buFont typeface="Wingdings" panose="05000000000000000000" pitchFamily="2" charset="2"/>
              <a:buChar char="Ø"/>
            </a:pPr>
            <a:endParaRPr lang="en-IN" dirty="0">
              <a:solidFill>
                <a:srgbClr val="4F7DAD"/>
              </a:solidFill>
            </a:endParaRPr>
          </a:p>
          <a:p>
            <a:pPr marL="285750" indent="-285750" algn="just">
              <a:buClr>
                <a:srgbClr val="007BA2"/>
              </a:buClr>
              <a:buFont typeface="Wingdings" panose="05000000000000000000" pitchFamily="2" charset="2"/>
              <a:buChar char="Ø"/>
            </a:pPr>
            <a:r>
              <a:rPr lang="en-IN" dirty="0">
                <a:solidFill>
                  <a:srgbClr val="4F7DAD"/>
                </a:solidFill>
              </a:rPr>
              <a:t> It does not have a built-in command for automatic generation of test results</a:t>
            </a:r>
            <a:r>
              <a:rPr lang="en-IN" dirty="0" smtClean="0">
                <a:solidFill>
                  <a:srgbClr val="4F7DAD"/>
                </a:solidFill>
              </a:rPr>
              <a:t>.</a:t>
            </a:r>
            <a:endParaRPr lang="en-IN" dirty="0">
              <a:solidFill>
                <a:srgbClr val="4F7DAD"/>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Pre-requisite of Selenium WebDriver</a:t>
            </a:r>
            <a:endParaRPr lang="en-US" dirty="0">
              <a:solidFill>
                <a:srgbClr val="123761"/>
              </a:solidFill>
            </a:endParaRPr>
          </a:p>
        </p:txBody>
      </p:sp>
      <p:sp>
        <p:nvSpPr>
          <p:cNvPr id="19" name="Rectangle 18"/>
          <p:cNvSpPr/>
          <p:nvPr/>
        </p:nvSpPr>
        <p:spPr>
          <a:xfrm>
            <a:off x="577710" y="1880316"/>
            <a:ext cx="7474857" cy="2308324"/>
          </a:xfrm>
          <a:prstGeom prst="rect">
            <a:avLst/>
          </a:prstGeom>
        </p:spPr>
        <p:txBody>
          <a:bodyPr wrap="square">
            <a:spAutoFit/>
          </a:bodyPr>
          <a:lstStyle/>
          <a:p>
            <a:pPr algn="ctr"/>
            <a:r>
              <a:rPr lang="en-IN" b="1" dirty="0" smtClean="0">
                <a:solidFill>
                  <a:schemeClr val="tx2"/>
                </a:solidFill>
              </a:rPr>
              <a:t>Java Development </a:t>
            </a:r>
            <a:r>
              <a:rPr lang="en-IN" b="1" dirty="0" smtClean="0">
                <a:solidFill>
                  <a:schemeClr val="tx2"/>
                </a:solidFill>
              </a:rPr>
              <a:t>Kit (JDK):</a:t>
            </a:r>
            <a:endParaRPr lang="en-IN" dirty="0" smtClean="0">
              <a:solidFill>
                <a:schemeClr val="tx2"/>
              </a:solidFill>
            </a:endParaRPr>
          </a:p>
          <a:p>
            <a:pPr algn="ctr"/>
            <a:r>
              <a:rPr lang="en-IN" dirty="0" smtClean="0">
                <a:hlinkClick r:id="rId3"/>
              </a:rPr>
              <a:t>http</a:t>
            </a:r>
            <a:r>
              <a:rPr lang="en-IN" dirty="0" smtClean="0">
                <a:hlinkClick r:id="rId3"/>
              </a:rPr>
              <a:t>://www.oracle.com/technetwork/java/javase/downloads/index.html</a:t>
            </a:r>
            <a:endParaRPr lang="en-IN" dirty="0" smtClean="0"/>
          </a:p>
          <a:p>
            <a:pPr algn="ctr"/>
            <a:endParaRPr lang="en-IN" dirty="0" smtClean="0"/>
          </a:p>
          <a:p>
            <a:pPr algn="ctr"/>
            <a:r>
              <a:rPr lang="en-IN" b="1" dirty="0" smtClean="0">
                <a:solidFill>
                  <a:schemeClr val="tx2"/>
                </a:solidFill>
              </a:rPr>
              <a:t>Eclipse IDE</a:t>
            </a:r>
            <a:r>
              <a:rPr lang="en-IN" dirty="0" smtClean="0">
                <a:solidFill>
                  <a:schemeClr val="tx2"/>
                </a:solidFill>
              </a:rPr>
              <a:t> </a:t>
            </a:r>
            <a:r>
              <a:rPr lang="en-IN" dirty="0" smtClean="0">
                <a:solidFill>
                  <a:schemeClr val="tx2"/>
                </a:solidFill>
              </a:rPr>
              <a:t>:</a:t>
            </a:r>
          </a:p>
          <a:p>
            <a:pPr algn="ctr"/>
            <a:r>
              <a:rPr lang="en-IN" dirty="0" smtClean="0"/>
              <a:t> </a:t>
            </a:r>
            <a:r>
              <a:rPr lang="en-IN" dirty="0" smtClean="0">
                <a:hlinkClick r:id="rId4"/>
              </a:rPr>
              <a:t>http://www.eclipse.org/downloads/</a:t>
            </a:r>
            <a:endParaRPr lang="en-IN" dirty="0" smtClean="0"/>
          </a:p>
          <a:p>
            <a:pPr algn="ctr"/>
            <a:endParaRPr lang="en-IN" dirty="0" smtClean="0"/>
          </a:p>
          <a:p>
            <a:pPr algn="ctr"/>
            <a:r>
              <a:rPr lang="en-IN" b="1" dirty="0" smtClean="0">
                <a:solidFill>
                  <a:schemeClr val="tx2"/>
                </a:solidFill>
              </a:rPr>
              <a:t>Java Client Driver</a:t>
            </a:r>
            <a:r>
              <a:rPr lang="en-IN" dirty="0" smtClean="0">
                <a:solidFill>
                  <a:schemeClr val="tx2"/>
                </a:solidFill>
              </a:rPr>
              <a:t> </a:t>
            </a:r>
            <a:r>
              <a:rPr lang="en-IN" dirty="0" smtClean="0">
                <a:solidFill>
                  <a:schemeClr val="tx2"/>
                </a:solidFill>
              </a:rPr>
              <a:t>:</a:t>
            </a:r>
          </a:p>
          <a:p>
            <a:pPr algn="ctr"/>
            <a:r>
              <a:rPr lang="en-IN" dirty="0" smtClean="0"/>
              <a:t> </a:t>
            </a:r>
            <a:r>
              <a:rPr lang="en-IN" dirty="0" smtClean="0">
                <a:hlinkClick r:id="rId5"/>
              </a:rPr>
              <a:t>http://seleniumhq.org/download</a:t>
            </a:r>
            <a:r>
              <a:rPr lang="en-IN" dirty="0" smtClean="0">
                <a:hlinkClick r:id="rId5"/>
              </a:rPr>
              <a:t>/</a:t>
            </a:r>
            <a:endParaRPr lang="en-IN" dirty="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 – Driver details</a:t>
            </a:r>
            <a:endParaRPr lang="en-US" dirty="0">
              <a:solidFill>
                <a:srgbClr val="123761"/>
              </a:solidFill>
            </a:endParaRPr>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pic>
        <p:nvPicPr>
          <p:cNvPr id="25602" name="Picture 2"/>
          <p:cNvPicPr>
            <a:picLocks noChangeAspect="1" noChangeArrowheads="1"/>
          </p:cNvPicPr>
          <p:nvPr/>
        </p:nvPicPr>
        <p:blipFill>
          <a:blip r:embed="rId3"/>
          <a:srcRect/>
          <a:stretch>
            <a:fillRect/>
          </a:stretch>
        </p:blipFill>
        <p:spPr bwMode="auto">
          <a:xfrm>
            <a:off x="415359" y="914400"/>
            <a:ext cx="8211679" cy="5194300"/>
          </a:xfrm>
          <a:prstGeom prst="rect">
            <a:avLst/>
          </a:prstGeom>
          <a:noFill/>
          <a:ln w="9525">
            <a:noFill/>
            <a:miter lim="800000"/>
            <a:headEnd/>
            <a:tailEnd/>
          </a:ln>
          <a:effectLst/>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23761"/>
                </a:solidFill>
              </a:rPr>
              <a:t>Selenium WebDriver – Installation</a:t>
            </a:r>
            <a:endParaRPr lang="en-US" dirty="0">
              <a:solidFill>
                <a:srgbClr val="123761"/>
              </a:solidFill>
            </a:endParaRPr>
          </a:p>
        </p:txBody>
      </p:sp>
      <p:sp>
        <p:nvSpPr>
          <p:cNvPr id="19" name="Rectangle 18"/>
          <p:cNvSpPr/>
          <p:nvPr/>
        </p:nvSpPr>
        <p:spPr>
          <a:xfrm>
            <a:off x="783771" y="914400"/>
            <a:ext cx="7474857" cy="2308324"/>
          </a:xfrm>
          <a:prstGeom prst="rect">
            <a:avLst/>
          </a:prstGeom>
        </p:spPr>
        <p:txBody>
          <a:bodyPr wrap="square">
            <a:spAutoFit/>
          </a:bodyPr>
          <a:lstStyle/>
          <a:p>
            <a:r>
              <a:rPr lang="en-IN" dirty="0" smtClean="0"/>
              <a:t>	</a:t>
            </a:r>
          </a:p>
          <a:p>
            <a:endParaRPr lang="en-IN" dirty="0" smtClean="0"/>
          </a:p>
          <a:p>
            <a:pPr>
              <a:buFont typeface="Wingdings" pitchFamily="2" charset="2"/>
              <a:buChar char="v"/>
            </a:pPr>
            <a:endParaRPr lang="en-IN" b="1" dirty="0" smtClean="0"/>
          </a:p>
          <a:p>
            <a:pPr>
              <a:buFont typeface="Wingdings" pitchFamily="2" charset="2"/>
              <a:buChar char="v"/>
            </a:pPr>
            <a:endParaRPr lang="en-IN" b="1" dirty="0" smtClean="0"/>
          </a:p>
          <a:p>
            <a:endParaRPr lang="en-IN" b="1" dirty="0" smtClean="0"/>
          </a:p>
          <a:p>
            <a:pPr lvl="1"/>
            <a:endParaRPr lang="en-IN" dirty="0" smtClean="0"/>
          </a:p>
          <a:p>
            <a:endParaRPr lang="en-IN" dirty="0" smtClean="0"/>
          </a:p>
          <a:p>
            <a:endParaRPr lang="en-IN" dirty="0"/>
          </a:p>
        </p:txBody>
      </p:sp>
      <p:sp>
        <p:nvSpPr>
          <p:cNvPr id="5" name="TextBox 4"/>
          <p:cNvSpPr txBox="1"/>
          <p:nvPr/>
        </p:nvSpPr>
        <p:spPr>
          <a:xfrm>
            <a:off x="645884" y="788678"/>
            <a:ext cx="7750629" cy="2031325"/>
          </a:xfrm>
          <a:prstGeom prst="rect">
            <a:avLst/>
          </a:prstGeom>
          <a:noFill/>
        </p:spPr>
        <p:txBody>
          <a:bodyPr wrap="square" rtlCol="0">
            <a:spAutoFit/>
          </a:bodyPr>
          <a:lstStyle/>
          <a:p>
            <a:pPr marL="342900" indent="-342900">
              <a:buClr>
                <a:srgbClr val="007BA2"/>
              </a:buClr>
              <a:buFont typeface="Wingdings" panose="05000000000000000000" pitchFamily="2" charset="2"/>
              <a:buChar char="Ø"/>
            </a:pPr>
            <a:r>
              <a:rPr lang="en-IN" dirty="0" smtClean="0">
                <a:solidFill>
                  <a:schemeClr val="tx2"/>
                </a:solidFill>
              </a:rPr>
              <a:t>Launch the Eclipse IDE &amp; Create a Workspace</a:t>
            </a:r>
          </a:p>
          <a:p>
            <a:pPr marL="342900" indent="-342900">
              <a:buClr>
                <a:srgbClr val="007BA2"/>
              </a:buClr>
              <a:buFont typeface="Wingdings" panose="05000000000000000000" pitchFamily="2" charset="2"/>
              <a:buChar char="Ø"/>
            </a:pPr>
            <a:r>
              <a:rPr lang="en-IN" dirty="0" smtClean="0">
                <a:solidFill>
                  <a:schemeClr val="tx2"/>
                </a:solidFill>
              </a:rPr>
              <a:t>Create a new Project</a:t>
            </a:r>
          </a:p>
          <a:p>
            <a:pPr marL="342900" indent="-342900">
              <a:buClr>
                <a:srgbClr val="007BA2"/>
              </a:buClr>
              <a:buFont typeface="Wingdings" panose="05000000000000000000" pitchFamily="2" charset="2"/>
              <a:buChar char="Ø"/>
            </a:pPr>
            <a:r>
              <a:rPr lang="en-IN" dirty="0" smtClean="0">
                <a:solidFill>
                  <a:schemeClr val="tx2"/>
                </a:solidFill>
              </a:rPr>
              <a:t>Create a new Package</a:t>
            </a:r>
          </a:p>
          <a:p>
            <a:pPr marL="342900" indent="-342900">
              <a:buClr>
                <a:srgbClr val="007BA2"/>
              </a:buClr>
              <a:buFont typeface="Wingdings" panose="05000000000000000000" pitchFamily="2" charset="2"/>
              <a:buChar char="Ø"/>
            </a:pPr>
            <a:r>
              <a:rPr lang="en-IN" dirty="0" smtClean="0">
                <a:solidFill>
                  <a:schemeClr val="tx2"/>
                </a:solidFill>
              </a:rPr>
              <a:t>Create a new Class</a:t>
            </a:r>
          </a:p>
          <a:p>
            <a:pPr marL="342900" indent="-342900">
              <a:buClr>
                <a:srgbClr val="007BA2"/>
              </a:buClr>
              <a:buFont typeface="Wingdings" panose="05000000000000000000" pitchFamily="2" charset="2"/>
              <a:buChar char="Ø"/>
            </a:pPr>
            <a:r>
              <a:rPr lang="en-IN" dirty="0" smtClean="0">
                <a:solidFill>
                  <a:schemeClr val="tx2"/>
                </a:solidFill>
              </a:rPr>
              <a:t>Add External Jars to Java build path</a:t>
            </a:r>
          </a:p>
          <a:p>
            <a:pPr marL="342900" indent="-342900">
              <a:buClr>
                <a:srgbClr val="007BA2"/>
              </a:buClr>
              <a:buFont typeface="Wingdings" panose="05000000000000000000" pitchFamily="2" charset="2"/>
              <a:buChar char="Ø"/>
            </a:pPr>
            <a:r>
              <a:rPr lang="en-IN" dirty="0" smtClean="0">
                <a:solidFill>
                  <a:schemeClr val="tx2"/>
                </a:solidFill>
              </a:rPr>
              <a:t>Right click on your project &gt; </a:t>
            </a:r>
            <a:r>
              <a:rPr lang="en-IN" b="1" dirty="0" smtClean="0">
                <a:solidFill>
                  <a:schemeClr val="tx2"/>
                </a:solidFill>
              </a:rPr>
              <a:t>Select Properties</a:t>
            </a:r>
            <a:r>
              <a:rPr lang="en-IN" dirty="0" smtClean="0">
                <a:solidFill>
                  <a:schemeClr val="tx2"/>
                </a:solidFill>
              </a:rPr>
              <a:t> &gt; </a:t>
            </a:r>
            <a:r>
              <a:rPr lang="en-IN" b="1" dirty="0" smtClean="0">
                <a:solidFill>
                  <a:schemeClr val="tx2"/>
                </a:solidFill>
              </a:rPr>
              <a:t>Java build path. </a:t>
            </a:r>
            <a:r>
              <a:rPr lang="en-IN" dirty="0" smtClean="0">
                <a:solidFill>
                  <a:schemeClr val="tx2"/>
                </a:solidFill>
              </a:rPr>
              <a:t>Then navigate to </a:t>
            </a:r>
            <a:r>
              <a:rPr lang="en-IN" b="1" dirty="0" smtClean="0">
                <a:solidFill>
                  <a:schemeClr val="tx2"/>
                </a:solidFill>
              </a:rPr>
              <a:t>Libraries</a:t>
            </a:r>
            <a:r>
              <a:rPr lang="en-IN" dirty="0" smtClean="0">
                <a:solidFill>
                  <a:schemeClr val="tx2"/>
                </a:solidFill>
              </a:rPr>
              <a:t> tab and click </a:t>
            </a:r>
            <a:r>
              <a:rPr lang="en-IN" b="1" dirty="0" smtClean="0">
                <a:solidFill>
                  <a:schemeClr val="tx2"/>
                </a:solidFill>
              </a:rPr>
              <a:t>Add External JARs</a:t>
            </a:r>
            <a:r>
              <a:rPr lang="en-IN" dirty="0" smtClean="0">
                <a:solidFill>
                  <a:schemeClr val="tx2"/>
                </a:solidFill>
              </a:rPr>
              <a:t>.</a:t>
            </a:r>
            <a:endParaRPr lang="en-IN" dirty="0">
              <a:solidFill>
                <a:schemeClr val="tx2"/>
              </a:solidFill>
            </a:endParaRPr>
          </a:p>
        </p:txBody>
      </p:sp>
      <p:pic>
        <p:nvPicPr>
          <p:cNvPr id="6" name="Picture 5" descr="Selenium-Jar-1"/>
          <p:cNvPicPr/>
          <p:nvPr/>
        </p:nvPicPr>
        <p:blipFill>
          <a:blip r:embed="rId3"/>
          <a:srcRect/>
          <a:stretch>
            <a:fillRect/>
          </a:stretch>
        </p:blipFill>
        <p:spPr bwMode="auto">
          <a:xfrm>
            <a:off x="1635617" y="2945725"/>
            <a:ext cx="5334563" cy="3245089"/>
          </a:xfrm>
          <a:prstGeom prst="rect">
            <a:avLst/>
          </a:prstGeom>
          <a:noFill/>
          <a:ln w="9525">
            <a:noFill/>
            <a:miter lim="800000"/>
            <a:headEnd/>
            <a:tailEnd/>
          </a:ln>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Standard Template 4 3" id="{CA2F871C-3F18-4A68-9E1C-AB0FA30BC97E}" vid="{CF009EA7-B9D6-4356-AAEA-DE901429A4AF}"/>
    </a:ext>
  </a:extLst>
</a:theme>
</file>

<file path=ppt/theme/theme2.xml><?xml version="1.0" encoding="utf-8"?>
<a:theme xmlns:a="http://schemas.openxmlformats.org/drawingml/2006/main" name="1_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B723F2E9B4514D9E4BA1CACA2CFB29" ma:contentTypeVersion="2" ma:contentTypeDescription="Create a new document." ma:contentTypeScope="" ma:versionID="cc1aac42e2c6908d021cf576ce4437b3">
  <xsd:schema xmlns:xsd="http://www.w3.org/2001/XMLSchema" xmlns:xs="http://www.w3.org/2001/XMLSchema" xmlns:p="http://schemas.microsoft.com/office/2006/metadata/properties" xmlns:ns2="87287f1f-33a4-4e37-8705-81f7e9cb3234" targetNamespace="http://schemas.microsoft.com/office/2006/metadata/properties" ma:root="true" ma:fieldsID="59ef37113d68807e3410574f4d35a54f" ns2:_="">
    <xsd:import namespace="87287f1f-33a4-4e37-8705-81f7e9cb32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87f1f-33a4-4e37-8705-81f7e9cb32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B2BE0A-492B-489D-A57A-FB6829C3D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87f1f-33a4-4e37-8705-81f7e9cb3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1CF904-F9CD-4C52-B4D9-EB3B1DA4A0FF}">
  <ds:schemaRefs>
    <ds:schemaRef ds:uri="http://schemas.microsoft.com/office/infopath/2007/PartnerControls"/>
    <ds:schemaRef ds:uri="http://schemas.microsoft.com/office/2006/metadata/properties"/>
    <ds:schemaRef ds:uri="http://purl.org/dc/elements/1.1/"/>
    <ds:schemaRef ds:uri="http://www.w3.org/XML/1998/namespace"/>
    <ds:schemaRef ds:uri="http://purl.org/dc/dcmitype/"/>
    <ds:schemaRef ds:uri="http://schemas.microsoft.com/office/2006/documentManagement/types"/>
    <ds:schemaRef ds:uri="http://schemas.openxmlformats.org/package/2006/metadata/core-properties"/>
    <ds:schemaRef ds:uri="87287f1f-33a4-4e37-8705-81f7e9cb3234"/>
    <ds:schemaRef ds:uri="http://purl.org/dc/terms/"/>
  </ds:schemaRefs>
</ds:datastoreItem>
</file>

<file path=customXml/itemProps3.xml><?xml version="1.0" encoding="utf-8"?>
<ds:datastoreItem xmlns:ds="http://schemas.openxmlformats.org/officeDocument/2006/customXml" ds:itemID="{5CACE08B-0654-429F-9703-6D1CBE5F5F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5952</TotalTime>
  <Words>1018</Words>
  <Application>Microsoft Office PowerPoint</Application>
  <PresentationFormat>On-screen Show (4:3)</PresentationFormat>
  <Paragraphs>300</Paragraphs>
  <Slides>22</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ＭＳ Ｐゴシック</vt:lpstr>
      <vt:lpstr>ＭＳ Ｐゴシック</vt:lpstr>
      <vt:lpstr>Arial</vt:lpstr>
      <vt:lpstr>Calibri</vt:lpstr>
      <vt:lpstr>Century Gothic</vt:lpstr>
      <vt:lpstr>COUTURE Bold</vt:lpstr>
      <vt:lpstr>Lucida Grande</vt:lpstr>
      <vt:lpstr>Symbol</vt:lpstr>
      <vt:lpstr>Times New Roman</vt:lpstr>
      <vt:lpstr>Wingdings</vt:lpstr>
      <vt:lpstr>Maveric Template</vt:lpstr>
      <vt:lpstr>1_Maveric Template</vt:lpstr>
      <vt:lpstr>Fresher Learning Program</vt:lpstr>
      <vt:lpstr>Selenium RC</vt:lpstr>
      <vt:lpstr>Selenium RC</vt:lpstr>
      <vt:lpstr>Selenium WebDriver</vt:lpstr>
      <vt:lpstr>Selenium WebDriver</vt:lpstr>
      <vt:lpstr>Selenium WebDriver</vt:lpstr>
      <vt:lpstr>Pre-requisite of Selenium WebDriver</vt:lpstr>
      <vt:lpstr>Selenium WebDriver – Driver details</vt:lpstr>
      <vt:lpstr>Selenium WebDriver – Installation</vt:lpstr>
      <vt:lpstr>Selenium WebDriver – Installation</vt:lpstr>
      <vt:lpstr>Selenium WebDriver – Write your first code</vt:lpstr>
      <vt:lpstr>Selenium WebDriver – Write your first code</vt:lpstr>
      <vt:lpstr>Selenium WebDriver – Get Commands</vt:lpstr>
      <vt:lpstr>Selenium WebDriver – Driver Commands</vt:lpstr>
      <vt:lpstr>Locating GUI Elements</vt:lpstr>
      <vt:lpstr>Locating GUI Elements</vt:lpstr>
      <vt:lpstr>Finding the locators in Firefox</vt:lpstr>
      <vt:lpstr>Finding the locators in Firefox</vt:lpstr>
      <vt:lpstr>Listened much…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LDuser1</cp:lastModifiedBy>
  <cp:revision>1398</cp:revision>
  <dcterms:created xsi:type="dcterms:W3CDTF">2017-06-16T07:00:12Z</dcterms:created>
  <dcterms:modified xsi:type="dcterms:W3CDTF">2019-06-19T13:03:48Z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0x0101001CB723F2E9B4514D9E4BA1CACA2CFB29</vt:lpwstr>
  </property>
  <property fmtid="{D5CDD505-2E9C-101B-9397-08002B2CF9AE}" pid="3" name="TemplateUrl">
    <vt:lpwstr/>
  </property>
  <property fmtid="{D5CDD505-2E9C-101B-9397-08002B2CF9AE}" pid="4" name="Order">
    <vt:r8>681700</vt:r8>
  </property>
  <property fmtid="{D5CDD505-2E9C-101B-9397-08002B2CF9AE}" pid="5" name="ComplianceAssetId">
    <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ies>
</file>