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4276" r:id="rId5"/>
  </p:sldMasterIdLst>
  <p:notesMasterIdLst>
    <p:notesMasterId r:id="rId28"/>
  </p:notesMasterIdLst>
  <p:handoutMasterIdLst>
    <p:handoutMasterId r:id="rId29"/>
  </p:handoutMasterIdLst>
  <p:sldIdLst>
    <p:sldId id="682" r:id="rId6"/>
    <p:sldId id="541" r:id="rId7"/>
    <p:sldId id="542" r:id="rId8"/>
    <p:sldId id="543" r:id="rId9"/>
    <p:sldId id="544" r:id="rId10"/>
    <p:sldId id="546" r:id="rId11"/>
    <p:sldId id="548" r:id="rId12"/>
    <p:sldId id="547" r:id="rId13"/>
    <p:sldId id="556" r:id="rId14"/>
    <p:sldId id="557" r:id="rId15"/>
    <p:sldId id="558" r:id="rId16"/>
    <p:sldId id="559" r:id="rId17"/>
    <p:sldId id="560" r:id="rId18"/>
    <p:sldId id="561" r:id="rId19"/>
    <p:sldId id="562" r:id="rId20"/>
    <p:sldId id="683" r:id="rId21"/>
    <p:sldId id="685" r:id="rId22"/>
    <p:sldId id="686" r:id="rId23"/>
    <p:sldId id="687" r:id="rId24"/>
    <p:sldId id="688" r:id="rId25"/>
    <p:sldId id="690" r:id="rId26"/>
    <p:sldId id="691" r:id="rId27"/>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27" userDrawn="1">
          <p15:clr>
            <a:srgbClr val="A4A3A4"/>
          </p15:clr>
        </p15:guide>
        <p15:guide id="6" pos="5640" userDrawn="1">
          <p15:clr>
            <a:srgbClr val="A4A3A4"/>
          </p15:clr>
        </p15:guide>
        <p15:guide id="7" pos="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A2"/>
    <a:srgbClr val="123761"/>
    <a:srgbClr val="B42359"/>
    <a:srgbClr val="234E8F"/>
    <a:srgbClr val="3086BF"/>
    <a:srgbClr val="4F7DAD"/>
    <a:srgbClr val="B5CCEA"/>
    <a:srgbClr val="2F82BF"/>
    <a:srgbClr val="5688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97" autoAdjust="0"/>
    <p:restoredTop sz="92090" autoAdjust="0"/>
  </p:normalViewPr>
  <p:slideViewPr>
    <p:cSldViewPr snapToGrid="0">
      <p:cViewPr varScale="1">
        <p:scale>
          <a:sx n="74" d="100"/>
          <a:sy n="74" d="100"/>
        </p:scale>
        <p:origin x="276" y="54"/>
      </p:cViewPr>
      <p:guideLst>
        <p:guide orient="horz" pos="1260"/>
        <p:guide orient="horz" pos="4102"/>
        <p:guide orient="horz" pos="212"/>
        <p:guide orient="horz" pos="2140"/>
        <p:guide pos="127"/>
        <p:guide pos="5640"/>
        <p:guide pos="464"/>
      </p:guideLst>
    </p:cSldViewPr>
  </p:slideViewPr>
  <p:notesTextViewPr>
    <p:cViewPr>
      <p:scale>
        <a:sx n="100" d="100"/>
        <a:sy n="100" d="100"/>
      </p:scale>
      <p:origin x="0" y="0"/>
    </p:cViewPr>
  </p:notesTextViewPr>
  <p:sorterViewPr>
    <p:cViewPr varScale="1">
      <p:scale>
        <a:sx n="100" d="100"/>
        <a:sy n="100" d="100"/>
      </p:scale>
      <p:origin x="0" y="-24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6/20/2019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6/20/2019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11</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12</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13</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14</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15</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3</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4</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5</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6</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7</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8</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9</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10</a:t>
            </a:fld>
            <a:endParaRPr lang="en-US"/>
          </a:p>
        </p:txBody>
      </p:sp>
    </p:spTree>
    <p:extLst>
      <p:ext uri="{BB962C8B-B14F-4D97-AF65-F5344CB8AC3E}">
        <p14:creationId xmlns:p14="http://schemas.microsoft.com/office/powerpoint/2010/main" val="2174877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133035" y="1963935"/>
            <a:ext cx="1714500" cy="2137173"/>
          </a:xfrm>
          <a:prstGeom prst="rect">
            <a:avLst/>
          </a:prstGeom>
        </p:spPr>
        <p:txBody>
          <a:bodyPr/>
          <a:lstStyle>
            <a:lvl1pPr>
              <a:defRPr sz="2000"/>
            </a:lvl1pPr>
          </a:lstStyle>
          <a:p>
            <a:r>
              <a:rPr lang="en-US" smtClean="0"/>
              <a:t>Click icon to add picture</a:t>
            </a:r>
            <a:endParaRPr lang="en-IN" dirty="0"/>
          </a:p>
        </p:txBody>
      </p:sp>
      <p:sp>
        <p:nvSpPr>
          <p:cNvPr id="6" name="Rectangle 5"/>
          <p:cNvSpPr/>
          <p:nvPr/>
        </p:nvSpPr>
        <p:spPr>
          <a:xfrm>
            <a:off x="0" y="1963935"/>
            <a:ext cx="7018735" cy="2137173"/>
          </a:xfrm>
          <a:prstGeom prst="rect">
            <a:avLst/>
          </a:prstGeom>
          <a:solidFill>
            <a:schemeClr val="tx2"/>
          </a:solidFill>
          <a:ln w="3175" cap="flat" cmpd="sng" algn="ctr">
            <a:noFill/>
            <a:prstDash val="solid"/>
          </a:ln>
          <a:effectLst/>
        </p:spPr>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85800" eaLnBrk="1" fontAlgn="auto" hangingPunct="1">
              <a:spcBef>
                <a:spcPts val="450"/>
              </a:spcBef>
              <a:spcAft>
                <a:spcPts val="0"/>
              </a:spcAft>
            </a:pPr>
            <a:endParaRPr lang="en-IN" sz="1050" kern="0" dirty="0">
              <a:solidFill>
                <a:srgbClr val="000000"/>
              </a:solidFill>
              <a:latin typeface="+mj-lt"/>
              <a:ea typeface="+mn-ea"/>
            </a:endParaRPr>
          </a:p>
        </p:txBody>
      </p:sp>
      <p:sp>
        <p:nvSpPr>
          <p:cNvPr id="3" name="Subtitle 2"/>
          <p:cNvSpPr>
            <a:spLocks noGrp="1"/>
          </p:cNvSpPr>
          <p:nvPr userDrawn="1">
            <p:ph type="subTitle" idx="1"/>
          </p:nvPr>
        </p:nvSpPr>
        <p:spPr bwMode="gray">
          <a:xfrm>
            <a:off x="839392" y="3638846"/>
            <a:ext cx="6071362" cy="230832"/>
          </a:xfrm>
          <a:prstGeom prst="rect">
            <a:avLst/>
          </a:prstGeom>
        </p:spPr>
        <p:txBody>
          <a:bodyPr wrap="square" lIns="0" tIns="0" rIns="0" bIns="0">
            <a:spAutoFit/>
          </a:bodyPr>
          <a:lstStyle>
            <a:lvl1pPr marL="0" indent="0" algn="l">
              <a:buNone/>
              <a:defRPr sz="15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839392" y="3176072"/>
            <a:ext cx="6071362" cy="369332"/>
          </a:xfrm>
        </p:spPr>
        <p:txBody>
          <a:bodyPr wrap="square" lIns="0" tIns="0" rIns="0" bIns="0" anchor="b" anchorCtr="0">
            <a:spAutoFit/>
          </a:bodyPr>
          <a:lstStyle>
            <a:lvl1pPr algn="l">
              <a:defRPr sz="24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sp>
        <p:nvSpPr>
          <p:cNvPr id="11" name="TextBox 10"/>
          <p:cNvSpPr txBox="1"/>
          <p:nvPr userDrawn="1">
            <p:custDataLst>
              <p:tags r:id="rId1"/>
            </p:custDataLst>
          </p:nvPr>
        </p:nvSpPr>
        <p:spPr>
          <a:xfrm>
            <a:off x="785812" y="6496054"/>
            <a:ext cx="2326569" cy="184652"/>
          </a:xfrm>
          <a:prstGeom prst="rect">
            <a:avLst/>
          </a:prstGeom>
          <a:noFill/>
        </p:spPr>
        <p:txBody>
          <a:bodyPr wrap="none" lIns="68565" tIns="34283" rIns="68565" bIns="34283">
            <a:spAutoFit/>
          </a:bodyPr>
          <a:lstStyle/>
          <a:p>
            <a:pPr defTabSz="342828">
              <a:defRPr/>
            </a:pPr>
            <a:r>
              <a:rPr lang="en-US" sz="750" kern="0" dirty="0">
                <a:solidFill>
                  <a:prstClr val="white">
                    <a:lumMod val="50000"/>
                  </a:prstClr>
                </a:solidFill>
                <a:latin typeface="+mj-lt"/>
              </a:rPr>
              <a:t>COPYRIGHT ©. ALL RIGHTS PROTECTED AND RESERVED.</a:t>
            </a:r>
          </a:p>
        </p:txBody>
      </p:sp>
      <p:grpSp>
        <p:nvGrpSpPr>
          <p:cNvPr id="14" name="Group 13"/>
          <p:cNvGrpSpPr/>
          <p:nvPr userDrawn="1"/>
        </p:nvGrpSpPr>
        <p:grpSpPr>
          <a:xfrm>
            <a:off x="3571" y="1967627"/>
            <a:ext cx="835819" cy="1147763"/>
            <a:chOff x="-19050" y="-4763"/>
            <a:chExt cx="835819" cy="1147763"/>
          </a:xfrm>
          <a:solidFill>
            <a:schemeClr val="bg1">
              <a:alpha val="17000"/>
            </a:schemeClr>
          </a:solidFill>
        </p:grpSpPr>
        <p:sp>
          <p:nvSpPr>
            <p:cNvPr id="15" name="Freeform 14"/>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16" name="Freeform 15"/>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grpSp>
      <p:pic>
        <p:nvPicPr>
          <p:cNvPr id="17" name="Picture 16"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839392" y="4194550"/>
            <a:ext cx="1663323" cy="65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9906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53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1"/>
            <a:ext cx="9144001" cy="3125287"/>
          </a:xfrm>
          <a:prstGeom prst="rect">
            <a:avLst/>
          </a:prstGeom>
        </p:spPr>
      </p:pic>
      <p:grpSp>
        <p:nvGrpSpPr>
          <p:cNvPr id="47" name="Group 46"/>
          <p:cNvGrpSpPr/>
          <p:nvPr userDrawn="1"/>
        </p:nvGrpSpPr>
        <p:grpSpPr bwMode="gray">
          <a:xfrm>
            <a:off x="2390922" y="299551"/>
            <a:ext cx="4362157" cy="4164922"/>
            <a:chOff x="3187895" y="299551"/>
            <a:chExt cx="5816209" cy="4164922"/>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grpSp>
        <p:sp>
          <p:nvSpPr>
            <p:cNvPr id="49" name="TextBox 37"/>
            <p:cNvSpPr txBox="1"/>
            <p:nvPr/>
          </p:nvSpPr>
          <p:spPr bwMode="gray">
            <a:xfrm>
              <a:off x="3187895" y="3833979"/>
              <a:ext cx="5816209" cy="630494"/>
            </a:xfrm>
            <a:prstGeom prst="rect">
              <a:avLst/>
            </a:prstGeom>
            <a:noFill/>
          </p:spPr>
          <p:txBody>
            <a:bodyPr wrap="square" lIns="0" tIns="0" rIns="0" bIns="0">
              <a:spAutoFit/>
            </a:bodyPr>
            <a:lstStyle/>
            <a:p>
              <a:pPr marL="0" marR="0" lvl="0" indent="0" algn="ctr" defTabSz="685800" rtl="0" eaLnBrk="1" fontAlgn="auto" latinLnBrk="0" hangingPunct="1">
                <a:lnSpc>
                  <a:spcPct val="100000"/>
                </a:lnSpc>
                <a:spcBef>
                  <a:spcPct val="20000"/>
                </a:spcBef>
                <a:spcAft>
                  <a:spcPts val="0"/>
                </a:spcAft>
                <a:buClrTx/>
                <a:buSzTx/>
                <a:buFont typeface="Arial" pitchFamily="34" charset="0"/>
                <a:buNone/>
                <a:tabLst/>
                <a:defRPr/>
              </a:pP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COPYRIGHT ©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2016.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ALL RIGHTS PROTECTED AND RESERVED.</a:t>
              </a:r>
            </a:p>
            <a:p>
              <a:pPr marL="0" marR="0" lvl="0" indent="0" algn="ctr" defTabSz="685800" rtl="0" eaLnBrk="1" fontAlgn="auto" latinLnBrk="0" hangingPunct="1">
                <a:lnSpc>
                  <a:spcPct val="100000"/>
                </a:lnSpc>
                <a:spcBef>
                  <a:spcPct val="20000"/>
                </a:spcBef>
                <a:spcAft>
                  <a:spcPts val="0"/>
                </a:spcAft>
                <a:buClrTx/>
                <a:buSzTx/>
                <a:buFont typeface="Arial" pitchFamily="34" charset="0"/>
                <a:buNone/>
                <a:tabLst/>
                <a:defRPr/>
              </a:pP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The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information contained in this document, much of which is confidential to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Maveric Systems,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is for the sole use of the intended recipients. No part of this document may be reproduced in any form or by any means, electronic, mechanical, photocopying, recording, or otherwise, without the prior written permission of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Maveric Systems.</a:t>
              </a:r>
              <a:endPar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endParaRPr>
            </a:p>
          </p:txBody>
        </p:sp>
        <p:sp>
          <p:nvSpPr>
            <p:cNvPr id="50" name="TextBox 49"/>
            <p:cNvSpPr txBox="1"/>
            <p:nvPr/>
          </p:nvSpPr>
          <p:spPr bwMode="gray">
            <a:xfrm>
              <a:off x="4272850" y="1929630"/>
              <a:ext cx="3646298" cy="1687641"/>
            </a:xfrm>
            <a:prstGeom prst="rect">
              <a:avLst/>
            </a:prstGeom>
            <a:noFill/>
          </p:spPr>
          <p:txBody>
            <a:bodyPr wrap="none" lIns="0" tIns="0" rIns="0" bIns="0" anchor="b" anchorCtr="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7BA2"/>
                  </a:solidFill>
                  <a:effectLst/>
                  <a:uLnTx/>
                  <a:uFillTx/>
                  <a:latin typeface="Calibri"/>
                  <a:ea typeface="MS PGothic" pitchFamily="34" charset="-128"/>
                  <a:cs typeface="Arial" panose="020B0604020202020204" pitchFamily="34" charset="0"/>
                </a:rPr>
                <a:t>Corporate </a:t>
              </a:r>
              <a:r>
                <a:rPr kumimoji="0" lang="en-US" sz="900" b="0" i="0" u="none" strike="noStrike" kern="1200" cap="none" spc="0" normalizeH="0" baseline="0" noProof="0" dirty="0">
                  <a:ln>
                    <a:noFill/>
                  </a:ln>
                  <a:solidFill>
                    <a:srgbClr val="007BA2"/>
                  </a:solidFill>
                  <a:effectLst/>
                  <a:uLnTx/>
                  <a:uFillTx/>
                  <a:latin typeface="Calibri"/>
                  <a:ea typeface="MS PGothic" pitchFamily="34" charset="-128"/>
                  <a:cs typeface="Arial" panose="020B0604020202020204" pitchFamily="34" charset="0"/>
                </a:rPr>
                <a:t>Headquarters</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Lords Tower, Block 1,</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2</a:t>
              </a:r>
              <a:r>
                <a:rPr kumimoji="0" lang="en-US" sz="900" b="0" i="0" u="none" strike="noStrike" kern="1200" cap="none" spc="0" normalizeH="0" baseline="3000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nd</a:t>
              </a: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 Floor, Plot No. 1&amp;2 NP,</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Jawaharlal Nehru Road,</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Thiru Vi Ka Industrial Estate</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Ekkaduthangal, Chennai – 600 032</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hlinkClick r:id=""/>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hlinkClick r:id=""/>
                </a:rPr>
                <a:t>www.maveric-systems.com</a:t>
              </a:r>
              <a:endPar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tr-TR"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tr-TR" sz="900" b="0" i="0" u="none" strike="noStrike" kern="1200" cap="none" spc="0" normalizeH="0" baseline="0" noProof="0" dirty="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tr-TR" sz="900" b="0" i="0" u="none" strike="noStrike" kern="1200" cap="none" spc="0" normalizeH="0" baseline="0" noProof="0" dirty="0" smtClean="0">
                  <a:ln>
                    <a:noFill/>
                  </a:ln>
                  <a:solidFill>
                    <a:srgbClr val="007BA2"/>
                  </a:solidFill>
                  <a:effectLst/>
                  <a:uLnTx/>
                  <a:uFillTx/>
                  <a:latin typeface="Calibri"/>
                  <a:ea typeface="MS PGothic" pitchFamily="34" charset="-128"/>
                  <a:cs typeface="Arial" panose="020B0604020202020204" pitchFamily="34" charset="0"/>
                </a:rPr>
                <a:t>Global </a:t>
              </a:r>
              <a:r>
                <a:rPr kumimoji="0" lang="tr-TR" sz="900" b="0" i="0" u="none" strike="noStrike" kern="1200" cap="none" spc="0" normalizeH="0" baseline="0" noProof="0" dirty="0">
                  <a:ln>
                    <a:noFill/>
                  </a:ln>
                  <a:solidFill>
                    <a:srgbClr val="007BA2"/>
                  </a:solidFill>
                  <a:effectLst/>
                  <a:uLnTx/>
                  <a:uFillTx/>
                  <a:latin typeface="Calibri"/>
                  <a:ea typeface="MS PGothic" pitchFamily="34" charset="-128"/>
                  <a:cs typeface="Arial" panose="020B0604020202020204" pitchFamily="34" charset="0"/>
                </a:rPr>
                <a:t>Locations</a:t>
              </a:r>
            </a:p>
            <a:p>
              <a:pPr marL="0" marR="0" lvl="0" indent="0" algn="ctr" defTabSz="685800" rtl="0" eaLnBrk="1" fontAlgn="auto" latinLnBrk="0" hangingPunct="1">
                <a:lnSpc>
                  <a:spcPct val="100000"/>
                </a:lnSpc>
                <a:spcBef>
                  <a:spcPts val="150"/>
                </a:spcBef>
                <a:spcAft>
                  <a:spcPts val="0"/>
                </a:spcAft>
                <a:buClrTx/>
                <a:buSzTx/>
                <a:buFontTx/>
                <a:buNone/>
                <a:tabLst/>
                <a:defRPr/>
              </a:pPr>
              <a:r>
                <a:rPr kumimoji="0" lang="en-IN" sz="900" b="0" i="0" u="none" strike="noStrike" kern="1200" cap="none" spc="0" normalizeH="0" baseline="0" noProof="0" dirty="0" smtClean="0">
                  <a:ln>
                    <a:noFill/>
                  </a:ln>
                  <a:solidFill>
                    <a:srgbClr val="000000">
                      <a:lumMod val="65000"/>
                      <a:lumOff val="35000"/>
                    </a:srgbClr>
                  </a:solidFill>
                  <a:effectLst/>
                  <a:uLnTx/>
                  <a:uFillTx/>
                  <a:latin typeface="Calibri"/>
                  <a:ea typeface="MS PGothic" pitchFamily="34" charset="-128"/>
                  <a:cs typeface="Arial" panose="020B0604020202020204" pitchFamily="34" charset="0"/>
                </a:rPr>
                <a:t>SINGAPORE  |  UK  |  US  |  DUBAI  |  RIYADH  |  MALAYSIA</a:t>
              </a:r>
            </a:p>
          </p:txBody>
        </p:sp>
      </p:grpSp>
    </p:spTree>
    <p:extLst>
      <p:ext uri="{BB962C8B-B14F-4D97-AF65-F5344CB8AC3E}">
        <p14:creationId xmlns:p14="http://schemas.microsoft.com/office/powerpoint/2010/main" val="35405512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8837034" y="6566744"/>
            <a:ext cx="11221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mj-lt"/>
                <a:cs typeface="Arial" panose="020B0604020202020204" pitchFamily="34" charset="0"/>
              </a:rPr>
              <a:pPr algn="ctr" eaLnBrk="1" hangingPunct="1">
                <a:defRPr/>
              </a:pPr>
              <a:t>‹#›</a:t>
            </a:fld>
            <a:endParaRPr lang="en-US" sz="750" dirty="0" smtClean="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956603" y="1370869"/>
            <a:ext cx="7989750" cy="1487587"/>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800">
                <a:latin typeface="+mj-lt"/>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800">
                <a:latin typeface="+mj-lt"/>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956604" y="232070"/>
            <a:ext cx="79897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7879847" y="6574439"/>
            <a:ext cx="790281" cy="138499"/>
          </a:xfrm>
          <a:prstGeom prst="rect">
            <a:avLst/>
          </a:prstGeom>
          <a:noFill/>
        </p:spPr>
        <p:txBody>
          <a:bodyPr wrap="none" lIns="0" tIns="0" rIns="0" bIns="0" rtlCol="0" anchor="ctr" anchorCtr="0">
            <a:spAutoFit/>
          </a:bodyPr>
          <a:lstStyle/>
          <a:p>
            <a:pPr algn="r"/>
            <a:r>
              <a:rPr lang="en-IN" sz="900" dirty="0" smtClean="0">
                <a:solidFill>
                  <a:schemeClr val="bg2">
                    <a:lumMod val="25000"/>
                  </a:schemeClr>
                </a:solidFill>
                <a:latin typeface="+mj-lt"/>
                <a:cs typeface="Arial" panose="020B0604020202020204" pitchFamily="34" charset="0"/>
              </a:rPr>
              <a:t>Maveric Systems</a:t>
            </a:r>
            <a:endParaRPr lang="en-IN" sz="900" dirty="0">
              <a:solidFill>
                <a:schemeClr val="bg2">
                  <a:lumMod val="25000"/>
                </a:schemeClr>
              </a:solidFill>
              <a:latin typeface="+mj-lt"/>
              <a:cs typeface="Arial" panose="020B0604020202020204" pitchFamily="34" charset="0"/>
            </a:endParaRPr>
          </a:p>
        </p:txBody>
      </p:sp>
      <p:cxnSp>
        <p:nvCxnSpPr>
          <p:cNvPr id="8" name="Straight Connector 7"/>
          <p:cNvCxnSpPr/>
          <p:nvPr userDrawn="1"/>
        </p:nvCxnSpPr>
        <p:spPr>
          <a:xfrm>
            <a:off x="875217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0" y="-4763"/>
            <a:ext cx="835819" cy="1147763"/>
            <a:chOff x="-19050" y="-4763"/>
            <a:chExt cx="835819" cy="1147763"/>
          </a:xfrm>
        </p:grpSpPr>
        <p:sp>
          <p:nvSpPr>
            <p:cNvPr id="13" name="Freeform 12"/>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4" name="Freeform 13"/>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750" dirty="0" smtClean="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2942032" y="1715199"/>
            <a:ext cx="6004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6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smtClean="0">
                <a:solidFill>
                  <a:schemeClr val="bg2">
                    <a:lumMod val="25000"/>
                  </a:schemeClr>
                </a:solidFill>
                <a:latin typeface="Arial" panose="020B0604020202020204" pitchFamily="34" charset="0"/>
                <a:cs typeface="Arial" panose="020B0604020202020204" pitchFamily="34" charset="0"/>
              </a:rPr>
              <a:t>Maveric Systems</a:t>
            </a:r>
            <a:endParaRPr lang="en-IN" sz="900" dirty="0">
              <a:solidFill>
                <a:schemeClr val="bg2">
                  <a:lumMod val="25000"/>
                </a:scheme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2380" y="-28576"/>
            <a:ext cx="3529303" cy="5092122"/>
            <a:chOff x="2160910" y="711647"/>
            <a:chExt cx="3935090" cy="5677596"/>
          </a:xfrm>
        </p:grpSpPr>
        <p:sp>
          <p:nvSpPr>
            <p:cNvPr id="10" name="Freeform 9"/>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1" name="Freeform 10"/>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750" dirty="0" smtClean="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Arial" panose="020B0604020202020204" pitchFamily="34" charset="0"/>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Arial" panose="020B0604020202020204" pitchFamily="34" charset="0"/>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Arial" panose="020B0604020202020204" pitchFamily="34" charset="0"/>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Arial" panose="020B0604020202020204" pitchFamily="34" charset="0"/>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1"/>
            <a:ext cx="8195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smtClean="0">
                <a:solidFill>
                  <a:srgbClr val="EEECE1">
                    <a:lumMod val="25000"/>
                  </a:srgbClr>
                </a:solidFill>
                <a:latin typeface="Arial" panose="020B0604020202020204" pitchFamily="34" charset="0"/>
                <a:cs typeface="Arial" panose="020B0604020202020204" pitchFamily="34" charset="0"/>
              </a:rPr>
              <a:t>Maveric Systems</a:t>
            </a:r>
            <a:endParaRPr lang="en-IN" sz="900" dirty="0">
              <a:solidFill>
                <a:srgbClr val="EEECE1">
                  <a:lumMod val="25000"/>
                </a:srgb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15674007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preferRelativeResize="0">
            <a:picLocks/>
          </p:cNvPicPr>
          <p:nvPr userDrawn="1"/>
        </p:nvPicPr>
        <p:blipFill rotWithShape="1">
          <a:blip r:embed="rId2">
            <a:extLst>
              <a:ext uri="{28A0092B-C50C-407E-A947-70E740481C1C}">
                <a14:useLocalDpi xmlns:a14="http://schemas.microsoft.com/office/drawing/2010/main" val="0"/>
              </a:ext>
            </a:extLst>
          </a:blip>
          <a:srcRect r="8968"/>
          <a:stretch/>
        </p:blipFill>
        <p:spPr bwMode="gray">
          <a:xfrm>
            <a:off x="-1" y="4279168"/>
            <a:ext cx="9158069" cy="2578832"/>
          </a:xfrm>
          <a:prstGeom prst="rect">
            <a:avLst/>
          </a:prstGeom>
        </p:spPr>
      </p:pic>
      <p:grpSp>
        <p:nvGrpSpPr>
          <p:cNvPr id="36" name="Group 35"/>
          <p:cNvGrpSpPr/>
          <p:nvPr userDrawn="1"/>
        </p:nvGrpSpPr>
        <p:grpSpPr bwMode="gray">
          <a:xfrm>
            <a:off x="1663895" y="814098"/>
            <a:ext cx="5816209" cy="4374658"/>
            <a:chOff x="3187895" y="299551"/>
            <a:chExt cx="5816209" cy="4374658"/>
          </a:xfrm>
        </p:grpSpPr>
        <p:grpSp>
          <p:nvGrpSpPr>
            <p:cNvPr id="37" name="Group 36"/>
            <p:cNvGrpSpPr>
              <a:grpSpLocks noChangeAspect="1"/>
            </p:cNvGrpSpPr>
            <p:nvPr/>
          </p:nvGrpSpPr>
          <p:grpSpPr bwMode="gray">
            <a:xfrm>
              <a:off x="4971813" y="299551"/>
              <a:ext cx="2248375" cy="830271"/>
              <a:chOff x="6391275" y="515938"/>
              <a:chExt cx="3813176" cy="1408113"/>
            </a:xfrm>
          </p:grpSpPr>
          <p:sp>
            <p:nvSpPr>
              <p:cNvPr id="40" name="Freeform 39"/>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1" name="Freeform 40"/>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2" name="Freeform 41"/>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3" name="Freeform 42"/>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4" name="Freeform 43"/>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5" name="Freeform 44"/>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6" name="Freeform 45"/>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0" name="Freeform 79"/>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1" name="Freeform 80"/>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2" name="Freeform 81"/>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3" name="Freeform 82"/>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4" name="Freeform 83"/>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5" name="Freeform 84"/>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6" name="Freeform 85"/>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7" name="Freeform 86"/>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8" name="Freeform 87"/>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9" name="Freeform 88"/>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0" name="Freeform 89"/>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1" name="Freeform 90"/>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2" name="Freeform 91"/>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3" name="Freeform 92"/>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4" name="Freeform 93"/>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5" name="Freeform 94"/>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6"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7"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8"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9"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0"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1"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38"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a:t>
              </a:r>
              <a:r>
                <a:rPr lang="en-US" sz="1050" dirty="0" smtClean="0">
                  <a:solidFill>
                    <a:prstClr val="white"/>
                  </a:solidFill>
                  <a:latin typeface="+mj-lt"/>
                </a:rPr>
                <a:t>2016. </a:t>
              </a:r>
              <a:r>
                <a:rPr lang="en-US" sz="1050" dirty="0">
                  <a:solidFill>
                    <a:prstClr val="white"/>
                  </a:solidFill>
                  <a:latin typeface="+mj-lt"/>
                </a:rPr>
                <a:t>ALL RIGHTS PROTECTED AND RESERVED.</a:t>
              </a:r>
            </a:p>
            <a:p>
              <a:pPr algn="ctr" defTabSz="914400" eaLnBrk="1" fontAlgn="auto" hangingPunct="1">
                <a:spcBef>
                  <a:spcPct val="20000"/>
                </a:spcBef>
                <a:spcAft>
                  <a:spcPts val="0"/>
                </a:spcAft>
                <a:buFont typeface="Arial" pitchFamily="34" charset="0"/>
                <a:buNone/>
                <a:defRPr/>
              </a:pPr>
              <a:r>
                <a:rPr lang="en-US" sz="1050" dirty="0" smtClean="0">
                  <a:solidFill>
                    <a:prstClr val="white"/>
                  </a:solidFill>
                  <a:latin typeface="+mj-lt"/>
                </a:rPr>
                <a:t>The </a:t>
              </a:r>
              <a:r>
                <a:rPr lang="en-US" sz="1050" dirty="0">
                  <a:solidFill>
                    <a:prstClr val="white"/>
                  </a:solidFill>
                  <a:latin typeface="+mj-lt"/>
                </a:rPr>
                <a:t>information contained in this document, much of which is confidential to </a:t>
              </a:r>
              <a:r>
                <a:rPr lang="en-US" sz="1050" dirty="0" smtClean="0">
                  <a:solidFill>
                    <a:prstClr val="white"/>
                  </a:solidFill>
                  <a:latin typeface="+mj-lt"/>
                </a:rPr>
                <a:t>Maveric Systems, </a:t>
              </a:r>
              <a:r>
                <a:rPr lang="en-US" sz="1050" dirty="0">
                  <a:solidFill>
                    <a:prstClr val="white"/>
                  </a:solidFill>
                  <a:latin typeface="+mj-lt"/>
                </a:rPr>
                <a:t>is for the sole use of the intended recipients. No part of this document may be reproduced in any form or by any means, electronic, mechanical, photocopying, recording, or otherwise, without the prior written permission of </a:t>
              </a:r>
              <a:r>
                <a:rPr lang="en-US" sz="1050" dirty="0" smtClean="0">
                  <a:solidFill>
                    <a:prstClr val="white"/>
                  </a:solidFill>
                  <a:latin typeface="+mj-lt"/>
                </a:rPr>
                <a:t>Maveric Systems.</a:t>
              </a:r>
              <a:endParaRPr lang="en-US" sz="1050" dirty="0">
                <a:solidFill>
                  <a:prstClr val="white"/>
                </a:solidFill>
                <a:latin typeface="+mj-lt"/>
              </a:endParaRPr>
            </a:p>
          </p:txBody>
        </p:sp>
        <p:sp>
          <p:nvSpPr>
            <p:cNvPr id="39" name="TextBox 38"/>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smtClean="0">
                  <a:solidFill>
                    <a:srgbClr val="007BA2"/>
                  </a:solidFill>
                  <a:latin typeface="+mj-lt"/>
                  <a:cs typeface="Arial" panose="020B0604020202020204" pitchFamily="34" charset="0"/>
                </a:rPr>
                <a:t>Corporate </a:t>
              </a:r>
              <a:r>
                <a:rPr lang="en-US" sz="1200" dirty="0">
                  <a:solidFill>
                    <a:srgbClr val="007BA2"/>
                  </a:solidFill>
                  <a:latin typeface="+mj-lt"/>
                  <a:cs typeface="Arial" panose="020B0604020202020204" pitchFamily="34" charset="0"/>
                </a:rPr>
                <a:t>Headquarters</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2</a:t>
              </a:r>
              <a:r>
                <a:rPr lang="en-US" sz="1200" baseline="30000" dirty="0" smtClean="0">
                  <a:solidFill>
                    <a:prstClr val="black">
                      <a:lumMod val="65000"/>
                      <a:lumOff val="35000"/>
                    </a:prstClr>
                  </a:solidFill>
                  <a:latin typeface="+mj-lt"/>
                  <a:cs typeface="Arial" panose="020B0604020202020204" pitchFamily="34" charset="0"/>
                </a:rPr>
                <a:t>nd</a:t>
              </a:r>
              <a:r>
                <a:rPr lang="en-US" sz="1200" dirty="0" smtClean="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Thiru</a:t>
              </a:r>
              <a:r>
                <a:rPr lang="en-US" sz="1200" dirty="0" smtClean="0">
                  <a:solidFill>
                    <a:prstClr val="black">
                      <a:lumMod val="65000"/>
                      <a:lumOff val="35000"/>
                    </a:prstClr>
                  </a:solidFill>
                  <a:latin typeface="+mj-lt"/>
                  <a:cs typeface="Arial" panose="020B0604020202020204" pitchFamily="34" charset="0"/>
                </a:rPr>
                <a:t> Vi </a:t>
              </a:r>
              <a:r>
                <a:rPr lang="en-US" sz="1200" dirty="0" err="1" smtClean="0">
                  <a:solidFill>
                    <a:prstClr val="black">
                      <a:lumMod val="65000"/>
                      <a:lumOff val="35000"/>
                    </a:prstClr>
                  </a:solidFill>
                  <a:latin typeface="+mj-lt"/>
                  <a:cs typeface="Arial" panose="020B0604020202020204" pitchFamily="34" charset="0"/>
                </a:rPr>
                <a:t>Ka</a:t>
              </a:r>
              <a:r>
                <a:rPr lang="en-US" sz="1200" dirty="0" smtClean="0">
                  <a:solidFill>
                    <a:prstClr val="black">
                      <a:lumMod val="65000"/>
                      <a:lumOff val="35000"/>
                    </a:prstClr>
                  </a:solidFill>
                  <a:latin typeface="+mj-lt"/>
                  <a:cs typeface="Arial" panose="020B0604020202020204" pitchFamily="34" charset="0"/>
                </a:rPr>
                <a:t> Industrial Estate</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Ekkaduthangal</a:t>
              </a:r>
              <a:r>
                <a:rPr lang="en-US" sz="1200" dirty="0" smtClean="0">
                  <a:solidFill>
                    <a:prstClr val="black">
                      <a:lumMod val="65000"/>
                      <a:lumOff val="35000"/>
                    </a:prstClr>
                  </a:solidFill>
                  <a:latin typeface="+mj-lt"/>
                  <a:cs typeface="Arial" panose="020B0604020202020204" pitchFamily="34" charset="0"/>
                </a:rPr>
                <a:t>, Chennai – 600 032</a:t>
              </a:r>
            </a:p>
            <a:p>
              <a:pPr algn="ctr" defTabSz="914400" eaLnBrk="1" fontAlgn="auto" hangingPunct="1">
                <a:spcBef>
                  <a:spcPts val="0"/>
                </a:spcBef>
                <a:spcAft>
                  <a:spcPts val="0"/>
                </a:spcAft>
                <a:tabLst>
                  <a:tab pos="457200" algn="l"/>
                </a:tabLst>
                <a:defRPr/>
              </a:pPr>
              <a:endParaRPr lang="en-US" sz="1200" dirty="0" smtClean="0">
                <a:solidFill>
                  <a:prstClr val="black">
                    <a:lumMod val="65000"/>
                    <a:lumOff val="35000"/>
                  </a:prstClr>
                </a:solidFill>
                <a:latin typeface="+mj-lt"/>
                <a:cs typeface="Arial" panose="020B0604020202020204" pitchFamily="34" charset="0"/>
                <a:hlinkClick r:id=""/>
              </a:endParaRP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hlinkClick r:id=""/>
                </a:rPr>
                <a:t>www.maveric-systems.com</a:t>
              </a:r>
              <a:endParaRPr lang="en-US"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smtClean="0">
                  <a:solidFill>
                    <a:srgbClr val="007BA2"/>
                  </a:solidFill>
                  <a:latin typeface="+mj-lt"/>
                  <a:ea typeface="+mn-ea"/>
                  <a:cs typeface="Arial" panose="020B0604020202020204" pitchFamily="34" charset="0"/>
                </a:rPr>
                <a:t>Global </a:t>
              </a:r>
              <a:r>
                <a:rPr lang="tr-TR" sz="1200" dirty="0">
                  <a:solidFill>
                    <a:srgbClr val="007BA2"/>
                  </a:solidFill>
                  <a:latin typeface="+mj-lt"/>
                  <a:ea typeface="+mn-ea"/>
                  <a:cs typeface="Arial" panose="020B0604020202020204" pitchFamily="34" charset="0"/>
                </a:rPr>
                <a:t>Locations</a:t>
              </a:r>
            </a:p>
            <a:p>
              <a:pPr algn="ctr" defTabSz="914400" eaLnBrk="1" fontAlgn="auto" hangingPunct="1">
                <a:spcBef>
                  <a:spcPts val="200"/>
                </a:spcBef>
                <a:spcAft>
                  <a:spcPts val="0"/>
                </a:spcAft>
                <a:defRPr/>
              </a:pPr>
              <a:r>
                <a:rPr lang="en-IN" sz="1200" dirty="0" smtClean="0">
                  <a:solidFill>
                    <a:srgbClr val="000000">
                      <a:lumMod val="65000"/>
                      <a:lumOff val="35000"/>
                    </a:srgbClr>
                  </a:solidFill>
                  <a:latin typeface="+mj-lt"/>
                  <a:cs typeface="Arial" panose="020B0604020202020204" pitchFamily="34" charset="0"/>
                </a:rPr>
                <a:t>SINGAPORE</a:t>
              </a:r>
              <a:r>
                <a:rPr lang="en-IN" sz="1200" baseline="0" dirty="0" smtClean="0">
                  <a:solidFill>
                    <a:srgbClr val="000000">
                      <a:lumMod val="65000"/>
                      <a:lumOff val="35000"/>
                    </a:srgbClr>
                  </a:solidFill>
                  <a:latin typeface="+mj-lt"/>
                  <a:cs typeface="Arial" panose="020B0604020202020204" pitchFamily="34" charset="0"/>
                </a:rPr>
                <a:t>  |  </a:t>
              </a:r>
              <a:r>
                <a:rPr lang="en-IN" sz="1200" dirty="0" smtClean="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133035" y="1474788"/>
            <a:ext cx="1714500" cy="2851150"/>
          </a:xfrm>
          <a:prstGeom prst="rect">
            <a:avLst/>
          </a:prstGeom>
        </p:spPr>
        <p:txBody>
          <a:bodyPr/>
          <a:lstStyle/>
          <a:p>
            <a:r>
              <a:rPr lang="en-US" dirty="0" smtClean="0"/>
              <a:t>Click icon to add picture</a:t>
            </a:r>
            <a:endParaRPr lang="en-IN" dirty="0"/>
          </a:p>
        </p:txBody>
      </p:sp>
      <p:sp>
        <p:nvSpPr>
          <p:cNvPr id="6" name="Rectangle 5"/>
          <p:cNvSpPr/>
          <p:nvPr/>
        </p:nvSpPr>
        <p:spPr>
          <a:xfrm>
            <a:off x="0" y="1475580"/>
            <a:ext cx="7018735"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450"/>
              </a:spcBef>
              <a:spcAft>
                <a:spcPts val="0"/>
              </a:spcAft>
              <a:buClrTx/>
              <a:buSzTx/>
              <a:buFontTx/>
              <a:buNone/>
              <a:tabLst/>
              <a:defRPr/>
            </a:pPr>
            <a:endParaRPr kumimoji="0" lang="en-IN" sz="1050" b="0" i="0" u="none" strike="noStrike" kern="0" cap="none" spc="0" normalizeH="0" baseline="0" noProof="0" dirty="0">
              <a:ln>
                <a:noFill/>
              </a:ln>
              <a:solidFill>
                <a:srgbClr val="000000"/>
              </a:solidFill>
              <a:effectLst/>
              <a:uLnTx/>
              <a:uFillTx/>
              <a:latin typeface="Calibri"/>
              <a:ea typeface="MS PGothic" pitchFamily="34" charset="-128"/>
              <a:cs typeface="+mn-cs"/>
            </a:endParaRPr>
          </a:p>
        </p:txBody>
      </p:sp>
      <p:grpSp>
        <p:nvGrpSpPr>
          <p:cNvPr id="7" name="Group 6"/>
          <p:cNvGrpSpPr/>
          <p:nvPr/>
        </p:nvGrpSpPr>
        <p:grpSpPr>
          <a:xfrm>
            <a:off x="2679" y="1475582"/>
            <a:ext cx="626864"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3" name="Subtitle 2"/>
          <p:cNvSpPr>
            <a:spLocks noGrp="1"/>
          </p:cNvSpPr>
          <p:nvPr userDrawn="1">
            <p:ph type="subTitle" idx="1"/>
          </p:nvPr>
        </p:nvSpPr>
        <p:spPr bwMode="gray">
          <a:xfrm>
            <a:off x="839392" y="3013808"/>
            <a:ext cx="6071362" cy="230832"/>
          </a:xfrm>
          <a:prstGeom prst="rect">
            <a:avLst/>
          </a:prstGeom>
        </p:spPr>
        <p:txBody>
          <a:bodyPr wrap="square" lIns="0" tIns="0" rIns="0" bIns="0">
            <a:spAutoFit/>
          </a:bodyPr>
          <a:lstStyle>
            <a:lvl1pPr marL="0" indent="0" algn="l">
              <a:buNone/>
              <a:defRPr sz="15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839392" y="2551034"/>
            <a:ext cx="6071362" cy="369332"/>
          </a:xfrm>
        </p:spPr>
        <p:txBody>
          <a:bodyPr wrap="square" lIns="0" tIns="0" rIns="0" bIns="0" anchor="b" anchorCtr="0">
            <a:spAutoFit/>
          </a:bodyPr>
          <a:lstStyle>
            <a:lvl1pPr algn="l">
              <a:defRPr sz="24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pic>
        <p:nvPicPr>
          <p:cNvPr id="10" name="Picture 9"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839392" y="4422957"/>
            <a:ext cx="1618060"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785812" y="6496054"/>
            <a:ext cx="2326569" cy="184652"/>
          </a:xfrm>
          <a:prstGeom prst="rect">
            <a:avLst/>
          </a:prstGeom>
          <a:noFill/>
        </p:spPr>
        <p:txBody>
          <a:bodyPr wrap="none" lIns="68565" tIns="34283" rIns="68565" bIns="34283">
            <a:spAutoFit/>
          </a:bodyPr>
          <a:lstStyle/>
          <a:p>
            <a:pPr marL="0" marR="0" lvl="0" indent="0" algn="l" defTabSz="342828" rtl="0" eaLnBrk="0" fontAlgn="base" latinLnBrk="0" hangingPunct="0">
              <a:lnSpc>
                <a:spcPct val="1000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lumMod val="50000"/>
                  </a:prstClr>
                </a:solidFill>
                <a:effectLst/>
                <a:uLnTx/>
                <a:uFillTx/>
                <a:latin typeface="Calibri"/>
                <a:ea typeface="MS PGothic" pitchFamily="34" charset="-128"/>
                <a:cs typeface="+mn-cs"/>
              </a:rPr>
              <a:t>COPYRIGHT ©. ALL RIGHTS PROTECTED AND RESERVED.</a:t>
            </a:r>
          </a:p>
        </p:txBody>
      </p:sp>
    </p:spTree>
    <p:extLst>
      <p:ext uri="{BB962C8B-B14F-4D97-AF65-F5344CB8AC3E}">
        <p14:creationId xmlns:p14="http://schemas.microsoft.com/office/powerpoint/2010/main" val="165043052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1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a:spLocks noChangeArrowheads="1"/>
          </p:cNvSpPr>
          <p:nvPr userDrawn="1"/>
        </p:nvSpPr>
        <p:spPr bwMode="gray">
          <a:xfrm>
            <a:off x="8837034" y="6566744"/>
            <a:ext cx="11221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Calibri"/>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Calibri"/>
              <a:ea typeface="ＭＳ Ｐゴシック" pitchFamily="34" charset="-128"/>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mj-lt"/>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mj-lt"/>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mj-lt"/>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mj-lt"/>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mj-lt"/>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0"/>
            <a:ext cx="819524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25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7879847" y="6574439"/>
            <a:ext cx="790281"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Calibri"/>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Calibri"/>
              <a:ea typeface="MS PGothic" pitchFamily="34" charset="-128"/>
              <a:cs typeface="Arial" panose="020B0604020202020204" pitchFamily="34" charset="0"/>
            </a:endParaRPr>
          </a:p>
        </p:txBody>
      </p:sp>
      <p:cxnSp>
        <p:nvCxnSpPr>
          <p:cNvPr id="8" name="Straight Connector 7"/>
          <p:cNvCxnSpPr/>
          <p:nvPr userDrawn="1"/>
        </p:nvCxnSpPr>
        <p:spPr>
          <a:xfrm>
            <a:off x="875217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552200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4" name="Title Placeholder 1"/>
          <p:cNvSpPr>
            <a:spLocks noGrp="1"/>
          </p:cNvSpPr>
          <p:nvPr>
            <p:ph type="title" hasCustomPrompt="1"/>
          </p:nvPr>
        </p:nvSpPr>
        <p:spPr bwMode="gray">
          <a:xfrm>
            <a:off x="2942032" y="1978435"/>
            <a:ext cx="60043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9285" y="-28576"/>
            <a:ext cx="2951318"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501246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Arial" panose="020B0604020202020204" pitchFamily="34" charset="0"/>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Arial" panose="020B0604020202020204" pitchFamily="34" charset="0"/>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Arial" panose="020B0604020202020204" pitchFamily="34" charset="0"/>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Arial" panose="020B0604020202020204" pitchFamily="34" charset="0"/>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1"/>
            <a:ext cx="8195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235608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04775" y="269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timing>
    <p:tnLst>
      <p:par>
        <p:cTn id="1" dur="indefinite" restart="never" nodeType="tmRoot"/>
      </p:par>
    </p:tnLst>
  </p:timing>
  <p:hf hdr="0" ftr="0" dt="0"/>
  <p:txStyles>
    <p:titleStyle>
      <a:lvl1pPr algn="l" defTabSz="342900" rtl="0" eaLnBrk="1" fontAlgn="base" hangingPunct="1">
        <a:spcBef>
          <a:spcPct val="0"/>
        </a:spcBef>
        <a:spcAft>
          <a:spcPct val="0"/>
        </a:spcAft>
        <a:defRPr sz="3300" b="1" kern="1200">
          <a:solidFill>
            <a:srgbClr val="B42359"/>
          </a:solidFill>
          <a:latin typeface="Arial"/>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p:titleStyle>
    <p:bodyStyle>
      <a:lvl1pPr marL="257175" indent="-257175" algn="l" defTabSz="3429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1pPr>
      <a:lvl2pPr marL="557213" indent="-214313" algn="l" defTabSz="342900" rtl="0" eaLnBrk="1" fontAlgn="base" hangingPunct="1">
        <a:spcBef>
          <a:spcPct val="20000"/>
        </a:spcBef>
        <a:spcAft>
          <a:spcPct val="0"/>
        </a:spcAft>
        <a:buFont typeface="Arial" pitchFamily="34" charset="0"/>
        <a:buChar char="–"/>
        <a:defRPr sz="2100" kern="1200">
          <a:solidFill>
            <a:schemeClr val="tx1"/>
          </a:solidFill>
          <a:latin typeface="+mn-lt"/>
          <a:ea typeface="MS PGothic" pitchFamily="34" charset="-128"/>
          <a:cs typeface="MS PGothic" charset="0"/>
        </a:defRPr>
      </a:lvl2pPr>
      <a:lvl3pPr marL="857250" indent="-171450" algn="l" defTabSz="3429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S PGothic" charset="0"/>
        </a:defRPr>
      </a:lvl3pPr>
      <a:lvl4pPr marL="12001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4pPr>
      <a:lvl5pPr marL="15430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04775" y="269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extLst>
      <p:ext uri="{BB962C8B-B14F-4D97-AF65-F5344CB8AC3E}">
        <p14:creationId xmlns:p14="http://schemas.microsoft.com/office/powerpoint/2010/main" val="1116368447"/>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Lst>
  <p:timing>
    <p:tnLst>
      <p:par>
        <p:cTn id="1" dur="indefinite" restart="never" nodeType="tmRoot"/>
      </p:par>
    </p:tnLst>
  </p:timing>
  <p:hf hdr="0" ftr="0" dt="0"/>
  <p:txStyles>
    <p:titleStyle>
      <a:lvl1pPr algn="l" defTabSz="342900" rtl="0" eaLnBrk="1" fontAlgn="base" hangingPunct="1">
        <a:spcBef>
          <a:spcPct val="0"/>
        </a:spcBef>
        <a:spcAft>
          <a:spcPct val="0"/>
        </a:spcAft>
        <a:defRPr sz="3300" b="1" kern="1200">
          <a:solidFill>
            <a:srgbClr val="B42359"/>
          </a:solidFill>
          <a:latin typeface="Arial"/>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p:titleStyle>
    <p:bodyStyle>
      <a:lvl1pPr marL="257175" indent="-257175" algn="l" defTabSz="3429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1pPr>
      <a:lvl2pPr marL="557213" indent="-214313" algn="l" defTabSz="342900" rtl="0" eaLnBrk="1" fontAlgn="base" hangingPunct="1">
        <a:spcBef>
          <a:spcPct val="20000"/>
        </a:spcBef>
        <a:spcAft>
          <a:spcPct val="0"/>
        </a:spcAft>
        <a:buFont typeface="Arial" pitchFamily="34" charset="0"/>
        <a:buChar char="–"/>
        <a:defRPr sz="2100" kern="1200">
          <a:solidFill>
            <a:schemeClr val="tx1"/>
          </a:solidFill>
          <a:latin typeface="+mn-lt"/>
          <a:ea typeface="MS PGothic" pitchFamily="34" charset="-128"/>
          <a:cs typeface="MS PGothic" charset="0"/>
        </a:defRPr>
      </a:lvl2pPr>
      <a:lvl3pPr marL="857250" indent="-171450" algn="l" defTabSz="3429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S PGothic" charset="0"/>
        </a:defRPr>
      </a:lvl3pPr>
      <a:lvl4pPr marL="12001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4pPr>
      <a:lvl5pPr marL="15430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133035" y="1963935"/>
            <a:ext cx="1714500" cy="2137173"/>
          </a:xfrm>
          <a:prstGeom prst="rect">
            <a:avLst/>
          </a:prstGeom>
        </p:spPr>
      </p:pic>
      <p:sp>
        <p:nvSpPr>
          <p:cNvPr id="2" name="Title 1"/>
          <p:cNvSpPr>
            <a:spLocks noGrp="1"/>
          </p:cNvSpPr>
          <p:nvPr>
            <p:ph type="ctrTitle"/>
          </p:nvPr>
        </p:nvSpPr>
        <p:spPr>
          <a:xfrm>
            <a:off x="839392" y="2489479"/>
            <a:ext cx="6071362" cy="430887"/>
          </a:xfrm>
        </p:spPr>
        <p:txBody>
          <a:bodyPr/>
          <a:lstStyle/>
          <a:p>
            <a:r>
              <a:rPr lang="en-IN" sz="2800" dirty="0" smtClean="0"/>
              <a:t>Fresher Learning Program</a:t>
            </a:r>
            <a:endParaRPr lang="en-IN" sz="2800" dirty="0"/>
          </a:p>
        </p:txBody>
      </p:sp>
      <p:sp>
        <p:nvSpPr>
          <p:cNvPr id="3" name="Subtitle 2"/>
          <p:cNvSpPr>
            <a:spLocks noGrp="1"/>
          </p:cNvSpPr>
          <p:nvPr>
            <p:ph type="subTitle" idx="1"/>
          </p:nvPr>
        </p:nvSpPr>
        <p:spPr>
          <a:xfrm>
            <a:off x="839392" y="3117606"/>
            <a:ext cx="6071362" cy="369332"/>
          </a:xfrm>
        </p:spPr>
        <p:txBody>
          <a:bodyPr/>
          <a:lstStyle/>
          <a:p>
            <a:r>
              <a:rPr lang="en-US" sz="2400" dirty="0" smtClean="0"/>
              <a:t>Selenium - Day 3</a:t>
            </a:r>
            <a:endParaRPr lang="en-IN" sz="2400" dirty="0" smtClean="0"/>
          </a:p>
        </p:txBody>
      </p:sp>
    </p:spTree>
    <p:extLst>
      <p:ext uri="{BB962C8B-B14F-4D97-AF65-F5344CB8AC3E}">
        <p14:creationId xmlns:p14="http://schemas.microsoft.com/office/powerpoint/2010/main" val="2513572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How to write XPATH</a:t>
            </a:r>
            <a:endParaRPr lang="en-IN" dirty="0"/>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8" name="TextBox 7"/>
          <p:cNvSpPr txBox="1"/>
          <p:nvPr/>
        </p:nvSpPr>
        <p:spPr>
          <a:xfrm>
            <a:off x="783771" y="662957"/>
            <a:ext cx="7966529" cy="8094524"/>
          </a:xfrm>
          <a:prstGeom prst="rect">
            <a:avLst/>
          </a:prstGeom>
          <a:noFill/>
        </p:spPr>
        <p:txBody>
          <a:bodyPr wrap="square" rtlCol="0">
            <a:spAutoFit/>
          </a:bodyPr>
          <a:lstStyle/>
          <a:p>
            <a:r>
              <a:rPr lang="en-IN" b="1" dirty="0" smtClean="0">
                <a:solidFill>
                  <a:srgbClr val="7030A0"/>
                </a:solidFill>
              </a:rPr>
              <a:t>Relative </a:t>
            </a:r>
            <a:r>
              <a:rPr lang="en-IN" b="1" dirty="0" err="1" smtClean="0">
                <a:solidFill>
                  <a:srgbClr val="7030A0"/>
                </a:solidFill>
              </a:rPr>
              <a:t>XPath</a:t>
            </a:r>
            <a:endParaRPr lang="en-IN" dirty="0" smtClean="0">
              <a:solidFill>
                <a:srgbClr val="7030A0"/>
              </a:solidFill>
            </a:endParaRPr>
          </a:p>
          <a:p>
            <a:pPr marL="285750" indent="-285750">
              <a:buClr>
                <a:srgbClr val="007BA2"/>
              </a:buClr>
              <a:buFont typeface="Wingdings" panose="05000000000000000000" pitchFamily="2" charset="2"/>
              <a:buChar char="Ø"/>
            </a:pPr>
            <a:r>
              <a:rPr lang="en-IN" dirty="0" smtClean="0"/>
              <a:t> </a:t>
            </a:r>
            <a:r>
              <a:rPr lang="en-IN" dirty="0" smtClean="0">
                <a:solidFill>
                  <a:schemeClr val="tx2"/>
                </a:solidFill>
              </a:rPr>
              <a:t>Starts from the middle of the HTML DOM.</a:t>
            </a:r>
          </a:p>
          <a:p>
            <a:pPr marL="285750" indent="-285750">
              <a:buClr>
                <a:srgbClr val="007BA2"/>
              </a:buClr>
              <a:buFont typeface="Wingdings" panose="05000000000000000000" pitchFamily="2" charset="2"/>
              <a:buChar char="Ø"/>
            </a:pPr>
            <a:r>
              <a:rPr lang="en-IN" dirty="0" smtClean="0">
                <a:solidFill>
                  <a:schemeClr val="tx2"/>
                </a:solidFill>
              </a:rPr>
              <a:t> Starts with a double slash “//” that means it can start to search anywhere in the DOM structure.</a:t>
            </a:r>
          </a:p>
          <a:p>
            <a:pPr marL="285750" indent="-285750">
              <a:buClr>
                <a:srgbClr val="007BA2"/>
              </a:buClr>
              <a:buFont typeface="Wingdings" panose="05000000000000000000" pitchFamily="2" charset="2"/>
              <a:buChar char="Ø"/>
            </a:pPr>
            <a:r>
              <a:rPr lang="en-IN" dirty="0" smtClean="0">
                <a:solidFill>
                  <a:schemeClr val="tx2"/>
                </a:solidFill>
              </a:rPr>
              <a:t> Shorter than Absolute </a:t>
            </a:r>
            <a:r>
              <a:rPr lang="en-IN" dirty="0" err="1" smtClean="0">
                <a:solidFill>
                  <a:schemeClr val="tx2"/>
                </a:solidFill>
              </a:rPr>
              <a:t>XPath</a:t>
            </a:r>
            <a:r>
              <a:rPr lang="en-IN" dirty="0" smtClean="0">
                <a:solidFill>
                  <a:schemeClr val="tx2"/>
                </a:solidFill>
              </a:rPr>
              <a:t>.</a:t>
            </a:r>
          </a:p>
          <a:p>
            <a:pPr>
              <a:buFont typeface="Arial" pitchFamily="34" charset="0"/>
              <a:buChar char="•"/>
            </a:pPr>
            <a:endParaRPr lang="en-IN" dirty="0" smtClean="0"/>
          </a:p>
          <a:p>
            <a:r>
              <a:rPr lang="en-IN" b="1" i="1" dirty="0" smtClean="0">
                <a:solidFill>
                  <a:srgbClr val="00B050"/>
                </a:solidFill>
              </a:rPr>
              <a:t>Example: /div[@class=’form-group’]//input[@id=’user-message’]</a:t>
            </a:r>
            <a:endParaRPr lang="en-IN" b="1" dirty="0" smtClean="0">
              <a:solidFill>
                <a:srgbClr val="00B050"/>
              </a:solidFill>
            </a:endParaRPr>
          </a:p>
          <a:p>
            <a:r>
              <a:rPr lang="en-IN" sz="1400" dirty="0" smtClean="0"/>
              <a:t/>
            </a:r>
            <a:br>
              <a:rPr lang="en-IN" sz="1400" dirty="0" smtClean="0"/>
            </a:br>
            <a:endParaRPr lang="en-IN" sz="1400" dirty="0" smtClean="0"/>
          </a:p>
          <a:p>
            <a:endParaRPr lang="en-IN" sz="1400" b="1" dirty="0" smtClean="0">
              <a:solidFill>
                <a:srgbClr val="7030A0"/>
              </a:solidFill>
            </a:endParaRPr>
          </a:p>
          <a:p>
            <a:r>
              <a:rPr lang="en-IN" sz="1400" dirty="0" smtClean="0">
                <a:solidFill>
                  <a:srgbClr val="7030A0"/>
                </a:solidFill>
              </a:rPr>
              <a:t> </a:t>
            </a:r>
          </a:p>
          <a:p>
            <a:endParaRPr lang="en-IN" sz="1400" dirty="0" smtClean="0">
              <a:solidFill>
                <a:schemeClr val="accent6">
                  <a:lumMod val="50000"/>
                </a:schemeClr>
              </a:solidFill>
            </a:endParaRPr>
          </a:p>
          <a:p>
            <a:endParaRPr lang="en-IN" sz="1400" dirty="0" smtClean="0"/>
          </a:p>
          <a:p>
            <a:endParaRPr lang="en-IN" sz="1400" b="1" dirty="0" smtClean="0">
              <a:solidFill>
                <a:schemeClr val="accent6">
                  <a:lumMod val="50000"/>
                </a:schemeClr>
              </a:solidFill>
            </a:endParaRPr>
          </a:p>
          <a:p>
            <a:endParaRPr lang="en-IN" sz="1400" dirty="0" smtClean="0">
              <a:solidFill>
                <a:schemeClr val="accent6">
                  <a:lumMod val="50000"/>
                </a:schemeClr>
              </a:solidFill>
            </a:endParaRPr>
          </a:p>
          <a:p>
            <a:endParaRPr lang="en-IN" sz="1400" b="1" i="1" dirty="0" smtClean="0">
              <a:solidFill>
                <a:schemeClr val="accent6">
                  <a:lumMod val="50000"/>
                </a:schemeClr>
              </a:solidFill>
            </a:endParaRPr>
          </a:p>
          <a:p>
            <a:endParaRPr lang="en-IN" sz="1400" dirty="0" smtClean="0"/>
          </a:p>
          <a:p>
            <a:endParaRPr lang="en-IN" sz="1400" b="1" i="1" dirty="0" smtClean="0">
              <a:solidFill>
                <a:schemeClr val="accent6">
                  <a:lumMod val="50000"/>
                </a:schemeClr>
              </a:solidFill>
            </a:endParaRPr>
          </a:p>
          <a:p>
            <a:endParaRPr lang="en-IN" sz="1400" b="1" dirty="0" smtClean="0">
              <a:solidFill>
                <a:schemeClr val="accent6">
                  <a:lumMod val="50000"/>
                </a:schemeClr>
              </a:solidFill>
            </a:endParaRPr>
          </a:p>
          <a:p>
            <a:endParaRPr lang="en-IN" sz="1400" b="1" dirty="0" smtClean="0">
              <a:solidFill>
                <a:srgbClr val="00B050"/>
              </a:solidFill>
            </a:endParaRPr>
          </a:p>
          <a:p>
            <a:endParaRPr lang="en-IN" sz="1400" dirty="0" smtClean="0"/>
          </a:p>
          <a:p>
            <a:endParaRPr lang="en-IN" dirty="0" smtClean="0"/>
          </a:p>
          <a:p>
            <a:endParaRPr lang="en-IN" b="1" dirty="0" smtClean="0">
              <a:solidFill>
                <a:srgbClr val="00B050"/>
              </a:solidFill>
            </a:endParaRPr>
          </a:p>
          <a:p>
            <a:endParaRPr lang="en-IN" b="1" dirty="0" smtClean="0">
              <a:solidFill>
                <a:srgbClr val="FF0000"/>
              </a:solidFill>
            </a:endParaRPr>
          </a:p>
          <a:p>
            <a:pPr marL="342900" indent="-342900"/>
            <a:endParaRPr lang="en-IN" dirty="0" smtClean="0"/>
          </a:p>
          <a:p>
            <a:pPr marL="342900" indent="-342900"/>
            <a:endParaRPr lang="en-IN" dirty="0" smtClean="0"/>
          </a:p>
          <a:p>
            <a:pPr marL="342900" indent="-342900"/>
            <a:endParaRPr lang="en-IN" dirty="0" smtClean="0"/>
          </a:p>
          <a:p>
            <a:pPr marL="342900" indent="-342900"/>
            <a:endParaRPr lang="en-IN" dirty="0" smtClean="0"/>
          </a:p>
          <a:p>
            <a:pPr marL="342900" indent="-342900"/>
            <a:endParaRPr lang="en-IN" dirty="0" smtClean="0"/>
          </a:p>
          <a:p>
            <a:pPr marL="342900" indent="-342900"/>
            <a:endParaRPr lang="en-IN" dirty="0" smtClean="0"/>
          </a:p>
          <a:p>
            <a:pPr marL="342900" indent="-342900"/>
            <a:endParaRPr lang="en-IN" dirty="0" smtClean="0"/>
          </a:p>
        </p:txBody>
      </p:sp>
      <p:sp>
        <p:nvSpPr>
          <p:cNvPr id="6" name="TextBox 5"/>
          <p:cNvSpPr txBox="1"/>
          <p:nvPr/>
        </p:nvSpPr>
        <p:spPr>
          <a:xfrm>
            <a:off x="914400" y="5054601"/>
            <a:ext cx="6616700" cy="923330"/>
          </a:xfrm>
          <a:prstGeom prst="rect">
            <a:avLst/>
          </a:prstGeom>
          <a:noFill/>
        </p:spPr>
        <p:txBody>
          <a:bodyPr wrap="square" rtlCol="0">
            <a:spAutoFit/>
          </a:bodyPr>
          <a:lstStyle/>
          <a:p>
            <a:pPr>
              <a:buFont typeface="Arial" pitchFamily="34" charset="0"/>
              <a:buChar char="•"/>
            </a:pPr>
            <a:endParaRPr lang="en-IN" dirty="0" smtClean="0"/>
          </a:p>
          <a:p>
            <a:pPr>
              <a:buFont typeface="Arial" pitchFamily="34" charset="0"/>
              <a:buChar char="•"/>
            </a:pPr>
            <a:endParaRPr lang="en-IN" dirty="0" smtClean="0">
              <a:solidFill>
                <a:srgbClr val="7030A0"/>
              </a:solidFill>
            </a:endParaRPr>
          </a:p>
          <a:p>
            <a:endParaRPr lang="en-IN" dirty="0">
              <a:solidFill>
                <a:srgbClr val="7030A0"/>
              </a:solidFill>
            </a:endParaRPr>
          </a:p>
        </p:txBody>
      </p:sp>
      <p:pic>
        <p:nvPicPr>
          <p:cNvPr id="89090" name="Picture 2" descr="https://www.swtestacademy.com/wp-content/uploads/2017/09/img_59c433764c4b0.png"/>
          <p:cNvPicPr>
            <a:picLocks noChangeAspect="1" noChangeArrowheads="1"/>
          </p:cNvPicPr>
          <p:nvPr/>
        </p:nvPicPr>
        <p:blipFill>
          <a:blip r:embed="rId3"/>
          <a:srcRect/>
          <a:stretch>
            <a:fillRect/>
          </a:stretch>
        </p:blipFill>
        <p:spPr bwMode="auto">
          <a:xfrm>
            <a:off x="783771" y="2995654"/>
            <a:ext cx="7281974" cy="3119573"/>
          </a:xfrm>
          <a:prstGeom prst="rect">
            <a:avLst/>
          </a:prstGeom>
          <a:noFill/>
        </p:spPr>
      </p:pic>
      <p:sp>
        <p:nvSpPr>
          <p:cNvPr id="3" name="Rectangle 2"/>
          <p:cNvSpPr/>
          <p:nvPr/>
        </p:nvSpPr>
        <p:spPr>
          <a:xfrm>
            <a:off x="528034" y="2833352"/>
            <a:ext cx="759853" cy="1339403"/>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How to write XPATH</a:t>
            </a:r>
            <a:endParaRPr lang="en-IN" dirty="0"/>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8" name="TextBox 7"/>
          <p:cNvSpPr txBox="1"/>
          <p:nvPr/>
        </p:nvSpPr>
        <p:spPr>
          <a:xfrm>
            <a:off x="584200" y="698500"/>
            <a:ext cx="8166100" cy="1600438"/>
          </a:xfrm>
          <a:prstGeom prst="rect">
            <a:avLst/>
          </a:prstGeom>
          <a:noFill/>
        </p:spPr>
        <p:txBody>
          <a:bodyPr wrap="square" rtlCol="0">
            <a:spAutoFit/>
          </a:bodyPr>
          <a:lstStyle/>
          <a:p>
            <a:r>
              <a:rPr lang="en-IN" sz="1400" b="1" dirty="0" smtClean="0">
                <a:solidFill>
                  <a:srgbClr val="7030A0"/>
                </a:solidFill>
              </a:rPr>
              <a:t>Writing Smart </a:t>
            </a:r>
            <a:r>
              <a:rPr lang="en-IN" sz="1400" b="1" dirty="0" err="1" smtClean="0">
                <a:solidFill>
                  <a:srgbClr val="7030A0"/>
                </a:solidFill>
              </a:rPr>
              <a:t>XPaths</a:t>
            </a:r>
            <a:r>
              <a:rPr lang="en-IN" sz="1400" b="1" dirty="0" smtClean="0">
                <a:solidFill>
                  <a:srgbClr val="7030A0"/>
                </a:solidFill>
              </a:rPr>
              <a:t> for Complex and Dynamic Elements</a:t>
            </a:r>
          </a:p>
          <a:p>
            <a:endParaRPr lang="en-IN" sz="1400" b="1" dirty="0" smtClean="0">
              <a:solidFill>
                <a:srgbClr val="00B050"/>
              </a:solidFill>
            </a:endParaRPr>
          </a:p>
          <a:p>
            <a:r>
              <a:rPr lang="en-IN" sz="1400" b="1" dirty="0" smtClean="0">
                <a:solidFill>
                  <a:srgbClr val="00B050"/>
                </a:solidFill>
              </a:rPr>
              <a:t> 1. Writing </a:t>
            </a:r>
            <a:r>
              <a:rPr lang="en-IN" sz="1400" b="1" dirty="0" err="1" smtClean="0">
                <a:solidFill>
                  <a:srgbClr val="00B050"/>
                </a:solidFill>
              </a:rPr>
              <a:t>XPath</a:t>
            </a:r>
            <a:r>
              <a:rPr lang="en-IN" sz="1400" b="1" dirty="0" smtClean="0">
                <a:solidFill>
                  <a:srgbClr val="00B050"/>
                </a:solidFill>
              </a:rPr>
              <a:t> with Tag &amp; Attribute &amp; Value</a:t>
            </a:r>
          </a:p>
          <a:p>
            <a:endParaRPr lang="en-IN" sz="1400" b="1" dirty="0" smtClean="0">
              <a:solidFill>
                <a:srgbClr val="00B050"/>
              </a:solidFill>
            </a:endParaRPr>
          </a:p>
          <a:p>
            <a:r>
              <a:rPr lang="en-IN" sz="1400" b="1" dirty="0" smtClean="0">
                <a:solidFill>
                  <a:schemeClr val="tx2"/>
                </a:solidFill>
              </a:rPr>
              <a:t>//tag[@attribute=’value‘]</a:t>
            </a:r>
          </a:p>
          <a:p>
            <a:endParaRPr lang="en-IN" sz="1400" b="1" dirty="0" smtClean="0">
              <a:solidFill>
                <a:schemeClr val="tx2"/>
              </a:solidFill>
            </a:endParaRPr>
          </a:p>
          <a:p>
            <a:r>
              <a:rPr lang="en-IN" sz="1400" b="1" dirty="0" smtClean="0">
                <a:solidFill>
                  <a:schemeClr val="tx2"/>
                </a:solidFill>
              </a:rPr>
              <a:t>Example: </a:t>
            </a:r>
            <a:r>
              <a:rPr lang="en-IN" sz="1400" i="1" dirty="0" smtClean="0">
                <a:solidFill>
                  <a:schemeClr val="tx2"/>
                </a:solidFill>
              </a:rPr>
              <a:t>//input[@id=‘user-message</a:t>
            </a:r>
            <a:r>
              <a:rPr lang="en-IN" sz="1400" i="1" dirty="0" smtClean="0">
                <a:solidFill>
                  <a:schemeClr val="tx2"/>
                </a:solidFill>
              </a:rPr>
              <a:t>’]</a:t>
            </a:r>
            <a:endParaRPr lang="en-IN" sz="1400" b="1" dirty="0">
              <a:solidFill>
                <a:schemeClr val="tx2"/>
              </a:solidFill>
            </a:endParaRPr>
          </a:p>
        </p:txBody>
      </p:sp>
      <p:sp>
        <p:nvSpPr>
          <p:cNvPr id="6" name="TextBox 5"/>
          <p:cNvSpPr txBox="1"/>
          <p:nvPr/>
        </p:nvSpPr>
        <p:spPr>
          <a:xfrm>
            <a:off x="914400" y="5054601"/>
            <a:ext cx="6616700" cy="923330"/>
          </a:xfrm>
          <a:prstGeom prst="rect">
            <a:avLst/>
          </a:prstGeom>
          <a:noFill/>
        </p:spPr>
        <p:txBody>
          <a:bodyPr wrap="square" rtlCol="0">
            <a:spAutoFit/>
          </a:bodyPr>
          <a:lstStyle/>
          <a:p>
            <a:pPr>
              <a:buFont typeface="Arial" pitchFamily="34" charset="0"/>
              <a:buChar char="•"/>
            </a:pPr>
            <a:endParaRPr lang="en-IN" dirty="0" smtClean="0"/>
          </a:p>
          <a:p>
            <a:pPr>
              <a:buFont typeface="Arial" pitchFamily="34" charset="0"/>
              <a:buChar char="•"/>
            </a:pPr>
            <a:endParaRPr lang="en-IN" dirty="0" smtClean="0">
              <a:solidFill>
                <a:srgbClr val="7030A0"/>
              </a:solidFill>
            </a:endParaRPr>
          </a:p>
          <a:p>
            <a:endParaRPr lang="en-IN" dirty="0">
              <a:solidFill>
                <a:srgbClr val="7030A0"/>
              </a:solidFill>
            </a:endParaRPr>
          </a:p>
        </p:txBody>
      </p:sp>
      <p:pic>
        <p:nvPicPr>
          <p:cNvPr id="7" name="Picture 6" descr="https://www.swtestacademy.com/wp-content/uploads/2017/09/img_59c3f51c7a87f.png"/>
          <p:cNvPicPr/>
          <p:nvPr/>
        </p:nvPicPr>
        <p:blipFill>
          <a:blip r:embed="rId3"/>
          <a:srcRect/>
          <a:stretch>
            <a:fillRect/>
          </a:stretch>
        </p:blipFill>
        <p:spPr bwMode="auto">
          <a:xfrm>
            <a:off x="728344" y="2504549"/>
            <a:ext cx="7530283" cy="1546059"/>
          </a:xfrm>
          <a:prstGeom prst="rect">
            <a:avLst/>
          </a:prstGeom>
          <a:noFill/>
          <a:ln w="9525">
            <a:noFill/>
            <a:miter lim="800000"/>
            <a:headEnd/>
            <a:tailEnd/>
          </a:ln>
        </p:spPr>
      </p:pic>
      <p:sp>
        <p:nvSpPr>
          <p:cNvPr id="9" name="Rectangle 8"/>
          <p:cNvSpPr/>
          <p:nvPr/>
        </p:nvSpPr>
        <p:spPr>
          <a:xfrm>
            <a:off x="584200" y="4050608"/>
            <a:ext cx="7226300" cy="2308324"/>
          </a:xfrm>
          <a:prstGeom prst="rect">
            <a:avLst/>
          </a:prstGeom>
        </p:spPr>
        <p:txBody>
          <a:bodyPr wrap="square">
            <a:spAutoFit/>
          </a:bodyPr>
          <a:lstStyle/>
          <a:p>
            <a:r>
              <a:rPr lang="en-IN" b="1" dirty="0" smtClean="0">
                <a:solidFill>
                  <a:schemeClr val="tx2"/>
                </a:solidFill>
              </a:rPr>
              <a:t>Examples:</a:t>
            </a:r>
            <a:r>
              <a:rPr lang="en-IN" b="1" dirty="0" smtClean="0"/>
              <a:t/>
            </a:r>
            <a:br>
              <a:rPr lang="en-IN" b="1" dirty="0" smtClean="0"/>
            </a:br>
            <a:r>
              <a:rPr lang="en-IN" dirty="0" smtClean="0">
                <a:solidFill>
                  <a:schemeClr val="tx2"/>
                </a:solidFill>
              </a:rPr>
              <a:t>Xpath = //input[@type=’send text’]</a:t>
            </a:r>
            <a:br>
              <a:rPr lang="en-IN" dirty="0" smtClean="0">
                <a:solidFill>
                  <a:schemeClr val="tx2"/>
                </a:solidFill>
              </a:rPr>
            </a:br>
            <a:r>
              <a:rPr lang="en-IN" dirty="0" smtClean="0">
                <a:solidFill>
                  <a:schemeClr val="tx2"/>
                </a:solidFill>
              </a:rPr>
              <a:t>Xpath = //label[@id=’</a:t>
            </a:r>
            <a:r>
              <a:rPr lang="en-IN" dirty="0" err="1" smtClean="0">
                <a:solidFill>
                  <a:schemeClr val="tx2"/>
                </a:solidFill>
              </a:rPr>
              <a:t>clkBtn</a:t>
            </a:r>
            <a:r>
              <a:rPr lang="en-IN" dirty="0" smtClean="0">
                <a:solidFill>
                  <a:schemeClr val="tx2"/>
                </a:solidFill>
              </a:rPr>
              <a:t>’]</a:t>
            </a:r>
            <a:br>
              <a:rPr lang="en-IN" dirty="0" smtClean="0">
                <a:solidFill>
                  <a:schemeClr val="tx2"/>
                </a:solidFill>
              </a:rPr>
            </a:br>
            <a:r>
              <a:rPr lang="en-IN" dirty="0" smtClean="0">
                <a:solidFill>
                  <a:schemeClr val="tx2"/>
                </a:solidFill>
              </a:rPr>
              <a:t>Xpath = //input[@value=’SEND’]</a:t>
            </a:r>
            <a:br>
              <a:rPr lang="en-IN" dirty="0" smtClean="0">
                <a:solidFill>
                  <a:schemeClr val="tx2"/>
                </a:solidFill>
              </a:rPr>
            </a:br>
            <a:r>
              <a:rPr lang="en-IN" dirty="0" smtClean="0">
                <a:solidFill>
                  <a:schemeClr val="tx2"/>
                </a:solidFill>
              </a:rPr>
              <a:t>Xpath = //*[@class=’</a:t>
            </a:r>
            <a:r>
              <a:rPr lang="en-IN" dirty="0" err="1" smtClean="0">
                <a:solidFill>
                  <a:schemeClr val="tx2"/>
                </a:solidFill>
              </a:rPr>
              <a:t>swtestacademy</a:t>
            </a:r>
            <a:r>
              <a:rPr lang="en-IN" dirty="0" smtClean="0">
                <a:solidFill>
                  <a:schemeClr val="tx2"/>
                </a:solidFill>
              </a:rPr>
              <a:t>’]</a:t>
            </a:r>
            <a:br>
              <a:rPr lang="en-IN" dirty="0" smtClean="0">
                <a:solidFill>
                  <a:schemeClr val="tx2"/>
                </a:solidFill>
              </a:rPr>
            </a:br>
            <a:r>
              <a:rPr lang="en-IN" i="1" dirty="0" smtClean="0">
                <a:solidFill>
                  <a:schemeClr val="tx2"/>
                </a:solidFill>
              </a:rPr>
              <a:t>        –&gt; </a:t>
            </a:r>
            <a:r>
              <a:rPr lang="en-IN" dirty="0" smtClean="0">
                <a:solidFill>
                  <a:schemeClr val="tx2"/>
                </a:solidFill>
              </a:rPr>
              <a:t>“*” means, search “</a:t>
            </a:r>
            <a:r>
              <a:rPr lang="en-IN" dirty="0" err="1" smtClean="0">
                <a:solidFill>
                  <a:schemeClr val="tx2"/>
                </a:solidFill>
              </a:rPr>
              <a:t>swtestacademy</a:t>
            </a:r>
            <a:r>
              <a:rPr lang="en-IN" dirty="0" smtClean="0">
                <a:solidFill>
                  <a:schemeClr val="tx2"/>
                </a:solidFill>
              </a:rPr>
              <a:t>” class for all tags.</a:t>
            </a:r>
            <a:br>
              <a:rPr lang="en-IN" dirty="0" smtClean="0">
                <a:solidFill>
                  <a:schemeClr val="tx2"/>
                </a:solidFill>
              </a:rPr>
            </a:br>
            <a:r>
              <a:rPr lang="en-IN" dirty="0" smtClean="0">
                <a:solidFill>
                  <a:schemeClr val="tx2"/>
                </a:solidFill>
              </a:rPr>
              <a:t>Xpath = //a[@</a:t>
            </a:r>
            <a:r>
              <a:rPr lang="en-IN" dirty="0" err="1" smtClean="0">
                <a:solidFill>
                  <a:schemeClr val="tx2"/>
                </a:solidFill>
              </a:rPr>
              <a:t>href</a:t>
            </a:r>
            <a:r>
              <a:rPr lang="en-IN" dirty="0" smtClean="0">
                <a:solidFill>
                  <a:schemeClr val="tx2"/>
                </a:solidFill>
              </a:rPr>
              <a:t>=’https://www.swtestacademy.com/’]</a:t>
            </a:r>
            <a:br>
              <a:rPr lang="en-IN" dirty="0" smtClean="0">
                <a:solidFill>
                  <a:schemeClr val="tx2"/>
                </a:solidFill>
              </a:rPr>
            </a:br>
            <a:r>
              <a:rPr lang="en-IN" dirty="0" smtClean="0">
                <a:solidFill>
                  <a:schemeClr val="tx2"/>
                </a:solidFill>
              </a:rPr>
              <a:t>Xpath = /</a:t>
            </a:r>
            <a:r>
              <a:rPr lang="en-IN" dirty="0" err="1" smtClean="0">
                <a:solidFill>
                  <a:schemeClr val="tx2"/>
                </a:solidFill>
              </a:rPr>
              <a:t>img</a:t>
            </a:r>
            <a:r>
              <a:rPr lang="en-IN" dirty="0" smtClean="0">
                <a:solidFill>
                  <a:schemeClr val="tx2"/>
                </a:solidFill>
              </a:rPr>
              <a:t>[@</a:t>
            </a:r>
            <a:r>
              <a:rPr lang="en-IN" dirty="0" err="1" smtClean="0">
                <a:solidFill>
                  <a:schemeClr val="tx2"/>
                </a:solidFill>
              </a:rPr>
              <a:t>src</a:t>
            </a:r>
            <a:r>
              <a:rPr lang="en-IN" dirty="0" smtClean="0">
                <a:solidFill>
                  <a:schemeClr val="tx2"/>
                </a:solidFill>
              </a:rPr>
              <a:t>=’cdn.medianova.com/images/img_59c4334feaa6d.png</a:t>
            </a:r>
            <a:r>
              <a:rPr lang="en-IN" dirty="0" smtClean="0">
                <a:solidFill>
                  <a:srgbClr val="002060"/>
                </a:solidFill>
              </a:rPr>
              <a:t>’</a:t>
            </a:r>
            <a:endParaRPr lang="en-IN" dirty="0">
              <a:solidFill>
                <a:srgbClr val="002060"/>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How to write XPATH</a:t>
            </a:r>
            <a:endParaRPr lang="en-IN" dirty="0"/>
          </a:p>
        </p:txBody>
      </p:sp>
      <p:sp>
        <p:nvSpPr>
          <p:cNvPr id="19" name="Rectangle 18"/>
          <p:cNvSpPr/>
          <p:nvPr/>
        </p:nvSpPr>
        <p:spPr>
          <a:xfrm>
            <a:off x="758013" y="785612"/>
            <a:ext cx="7474857" cy="5786199"/>
          </a:xfrm>
          <a:prstGeom prst="rect">
            <a:avLst/>
          </a:prstGeom>
        </p:spPr>
        <p:txBody>
          <a:bodyPr wrap="square">
            <a:spAutoFit/>
          </a:bodyPr>
          <a:lstStyle/>
          <a:p>
            <a:r>
              <a:rPr lang="en-IN" b="1" dirty="0" smtClean="0">
                <a:solidFill>
                  <a:srgbClr val="00B050"/>
                </a:solidFill>
              </a:rPr>
              <a:t>2. Writing </a:t>
            </a:r>
            <a:r>
              <a:rPr lang="en-IN" b="1" dirty="0" err="1" smtClean="0">
                <a:solidFill>
                  <a:srgbClr val="00B050"/>
                </a:solidFill>
              </a:rPr>
              <a:t>XPath</a:t>
            </a:r>
            <a:r>
              <a:rPr lang="en-IN" b="1" dirty="0" smtClean="0">
                <a:solidFill>
                  <a:srgbClr val="00B050"/>
                </a:solidFill>
              </a:rPr>
              <a:t> with contains()</a:t>
            </a:r>
          </a:p>
          <a:p>
            <a:r>
              <a:rPr lang="en-IN" sz="1600" dirty="0" smtClean="0">
                <a:solidFill>
                  <a:schemeClr val="tx2"/>
                </a:solidFill>
              </a:rPr>
              <a:t>When an attribute of an element is dynamic, then you can use contains() for the constant part of the web element</a:t>
            </a:r>
          </a:p>
          <a:p>
            <a:endParaRPr lang="en-IN" sz="1600" dirty="0" smtClean="0">
              <a:solidFill>
                <a:srgbClr val="00B050"/>
              </a:solidFill>
            </a:endParaRPr>
          </a:p>
          <a:p>
            <a:r>
              <a:rPr lang="en-IN" sz="1600" b="1" dirty="0" smtClean="0">
                <a:solidFill>
                  <a:schemeClr val="tx2"/>
                </a:solidFill>
              </a:rPr>
              <a:t>Syntax: //tag[contains(@attribute, ‘value‘)]</a:t>
            </a:r>
            <a:endParaRPr lang="en-IN" sz="1600" dirty="0" smtClean="0">
              <a:solidFill>
                <a:schemeClr val="tx2"/>
              </a:solidFill>
            </a:endParaRPr>
          </a:p>
          <a:p>
            <a:r>
              <a:rPr lang="en-IN" sz="1600" b="1" dirty="0" smtClean="0">
                <a:solidFill>
                  <a:srgbClr val="00B050"/>
                </a:solidFill>
              </a:rPr>
              <a:t>Example: </a:t>
            </a:r>
            <a:r>
              <a:rPr lang="en-IN" sz="1600" i="1" dirty="0" smtClean="0">
                <a:solidFill>
                  <a:srgbClr val="00B050"/>
                </a:solidFill>
              </a:rPr>
              <a:t>//input[contains(@id, ‘</a:t>
            </a:r>
            <a:r>
              <a:rPr lang="en-IN" sz="1600" i="1" dirty="0" err="1" smtClean="0">
                <a:solidFill>
                  <a:srgbClr val="00B050"/>
                </a:solidFill>
              </a:rPr>
              <a:t>er-messa</a:t>
            </a:r>
            <a:r>
              <a:rPr lang="en-IN" sz="1600" i="1" dirty="0" smtClean="0">
                <a:solidFill>
                  <a:srgbClr val="00B050"/>
                </a:solidFill>
              </a:rPr>
              <a:t>’)]</a:t>
            </a:r>
          </a:p>
          <a:p>
            <a:endParaRPr lang="en-IN" sz="1600" i="1" dirty="0" smtClean="0"/>
          </a:p>
          <a:p>
            <a:r>
              <a:rPr lang="en-IN" sz="1600" b="1" dirty="0" smtClean="0">
                <a:solidFill>
                  <a:schemeClr val="tx2"/>
                </a:solidFill>
              </a:rPr>
              <a:t>Another Examples:</a:t>
            </a:r>
            <a:r>
              <a:rPr lang="en-IN" sz="1600" b="1" dirty="0" smtClean="0"/>
              <a:t/>
            </a:r>
            <a:br>
              <a:rPr lang="en-IN" sz="1600" b="1" dirty="0" smtClean="0"/>
            </a:br>
            <a:r>
              <a:rPr lang="en-IN" sz="1600" dirty="0" smtClean="0">
                <a:solidFill>
                  <a:srgbClr val="00B050"/>
                </a:solidFill>
              </a:rPr>
              <a:t>Xpath = //*[contains(@</a:t>
            </a:r>
            <a:r>
              <a:rPr lang="en-IN" sz="1600" dirty="0" err="1" smtClean="0">
                <a:solidFill>
                  <a:srgbClr val="00B050"/>
                </a:solidFill>
              </a:rPr>
              <a:t>name,’btnClk</a:t>
            </a:r>
            <a:r>
              <a:rPr lang="en-IN" sz="1600" dirty="0" smtClean="0">
                <a:solidFill>
                  <a:srgbClr val="00B050"/>
                </a:solidFill>
              </a:rPr>
              <a:t>’)]</a:t>
            </a:r>
            <a:br>
              <a:rPr lang="en-IN" sz="1600" dirty="0" smtClean="0">
                <a:solidFill>
                  <a:srgbClr val="00B050"/>
                </a:solidFill>
              </a:rPr>
            </a:br>
            <a:r>
              <a:rPr lang="en-IN" sz="1600" dirty="0" smtClean="0">
                <a:solidFill>
                  <a:srgbClr val="00B050"/>
                </a:solidFill>
              </a:rPr>
              <a:t>–&gt; It interrogates “</a:t>
            </a:r>
            <a:r>
              <a:rPr lang="en-IN" sz="1600" dirty="0" err="1" smtClean="0">
                <a:solidFill>
                  <a:srgbClr val="00B050"/>
                </a:solidFill>
              </a:rPr>
              <a:t>btnClk</a:t>
            </a:r>
            <a:r>
              <a:rPr lang="en-IN" sz="1600" dirty="0" smtClean="0">
                <a:solidFill>
                  <a:srgbClr val="00B050"/>
                </a:solidFill>
              </a:rPr>
              <a:t>” for all name attributes in the DOM.</a:t>
            </a:r>
            <a:br>
              <a:rPr lang="en-IN" sz="1600" dirty="0" smtClean="0">
                <a:solidFill>
                  <a:srgbClr val="00B050"/>
                </a:solidFill>
              </a:rPr>
            </a:br>
            <a:r>
              <a:rPr lang="en-IN" sz="1600" dirty="0" smtClean="0">
                <a:solidFill>
                  <a:srgbClr val="00B050"/>
                </a:solidFill>
              </a:rPr>
              <a:t/>
            </a:r>
            <a:br>
              <a:rPr lang="en-IN" sz="1600" dirty="0" smtClean="0">
                <a:solidFill>
                  <a:srgbClr val="00B050"/>
                </a:solidFill>
              </a:rPr>
            </a:br>
            <a:r>
              <a:rPr lang="en-IN" sz="1600" dirty="0" smtClean="0">
                <a:solidFill>
                  <a:srgbClr val="00B050"/>
                </a:solidFill>
              </a:rPr>
              <a:t>Xpath = //*[contains(text(),’here’)]</a:t>
            </a:r>
            <a:br>
              <a:rPr lang="en-IN" sz="1600" dirty="0" smtClean="0">
                <a:solidFill>
                  <a:srgbClr val="00B050"/>
                </a:solidFill>
              </a:rPr>
            </a:br>
            <a:r>
              <a:rPr lang="en-IN" sz="1600" dirty="0" smtClean="0">
                <a:solidFill>
                  <a:srgbClr val="00B050"/>
                </a:solidFill>
              </a:rPr>
              <a:t>–&gt; It interrogates the text “here” in the DOM.</a:t>
            </a:r>
            <a:br>
              <a:rPr lang="en-IN" sz="1600" dirty="0" smtClean="0">
                <a:solidFill>
                  <a:srgbClr val="00B050"/>
                </a:solidFill>
              </a:rPr>
            </a:br>
            <a:r>
              <a:rPr lang="en-IN" sz="1600" dirty="0" smtClean="0">
                <a:solidFill>
                  <a:srgbClr val="00B050"/>
                </a:solidFill>
              </a:rPr>
              <a:t/>
            </a:r>
            <a:br>
              <a:rPr lang="en-IN" sz="1600" dirty="0" smtClean="0">
                <a:solidFill>
                  <a:srgbClr val="00B050"/>
                </a:solidFill>
              </a:rPr>
            </a:br>
            <a:r>
              <a:rPr lang="en-IN" sz="1600" dirty="0" smtClean="0">
                <a:solidFill>
                  <a:srgbClr val="00B050"/>
                </a:solidFill>
              </a:rPr>
              <a:t>Xpath = //*[contains(@</a:t>
            </a:r>
            <a:r>
              <a:rPr lang="en-IN" sz="1600" dirty="0" err="1" smtClean="0">
                <a:solidFill>
                  <a:srgbClr val="00B050"/>
                </a:solidFill>
              </a:rPr>
              <a:t>href,’swtestacademy.com</a:t>
            </a:r>
            <a:r>
              <a:rPr lang="en-IN" sz="1600" dirty="0" smtClean="0">
                <a:solidFill>
                  <a:srgbClr val="00B050"/>
                </a:solidFill>
              </a:rPr>
              <a:t>’)]</a:t>
            </a:r>
            <a:br>
              <a:rPr lang="en-IN" sz="1600" dirty="0" smtClean="0">
                <a:solidFill>
                  <a:srgbClr val="00B050"/>
                </a:solidFill>
              </a:rPr>
            </a:br>
            <a:r>
              <a:rPr lang="en-IN" sz="1600" dirty="0" smtClean="0">
                <a:solidFill>
                  <a:srgbClr val="00B050"/>
                </a:solidFill>
              </a:rPr>
              <a:t>–&gt; It interrogates “swtestacademy.com” link in the DOM.</a:t>
            </a:r>
          </a:p>
          <a:p>
            <a:endParaRPr lang="en-IN" sz="1600" dirty="0" smtClean="0"/>
          </a:p>
          <a:p>
            <a:r>
              <a:rPr lang="en-IN" sz="1600" b="1" dirty="0" smtClean="0">
                <a:solidFill>
                  <a:srgbClr val="00B050"/>
                </a:solidFill>
              </a:rPr>
              <a:t>3) Writing </a:t>
            </a:r>
            <a:r>
              <a:rPr lang="en-IN" sz="1600" b="1" dirty="0" err="1" smtClean="0">
                <a:solidFill>
                  <a:srgbClr val="00B050"/>
                </a:solidFill>
              </a:rPr>
              <a:t>XPath</a:t>
            </a:r>
            <a:r>
              <a:rPr lang="en-IN" sz="1600" b="1" dirty="0" smtClean="0">
                <a:solidFill>
                  <a:srgbClr val="00B050"/>
                </a:solidFill>
              </a:rPr>
              <a:t> with starts-with</a:t>
            </a:r>
          </a:p>
          <a:p>
            <a:r>
              <a:rPr lang="en-IN" sz="1600" dirty="0" smtClean="0"/>
              <a:t>This method checks the starting text of an attribute. It is very handy to use when the attribute value changes dynamically but also you can use this method for non-changing attribute values.</a:t>
            </a:r>
          </a:p>
          <a:p>
            <a:r>
              <a:rPr lang="fi-FI" sz="1600" b="1" dirty="0" smtClean="0">
                <a:solidFill>
                  <a:schemeClr val="accent3"/>
                </a:solidFill>
              </a:rPr>
              <a:t>Syntax: //tag[starts-with(@attribute, ‘value‘)]</a:t>
            </a:r>
            <a:endParaRPr lang="fi-FI" sz="1600" dirty="0" smtClean="0">
              <a:solidFill>
                <a:schemeClr val="accent3"/>
              </a:solidFill>
            </a:endParaRPr>
          </a:p>
          <a:p>
            <a:r>
              <a:rPr lang="fi-FI" sz="1600" b="1" dirty="0" smtClean="0">
                <a:solidFill>
                  <a:schemeClr val="accent3"/>
                </a:solidFill>
              </a:rPr>
              <a:t>Example: </a:t>
            </a:r>
            <a:r>
              <a:rPr lang="fi-FI" sz="1600" i="1" dirty="0" smtClean="0">
                <a:solidFill>
                  <a:schemeClr val="accent3"/>
                </a:solidFill>
              </a:rPr>
              <a:t>//input[starts-with(@id, ‘user</a:t>
            </a:r>
            <a:r>
              <a:rPr lang="fi-FI" sz="1600" i="1" dirty="0" smtClean="0">
                <a:solidFill>
                  <a:schemeClr val="accent3"/>
                </a:solidFill>
              </a:rPr>
              <a:t>’)]</a:t>
            </a:r>
            <a:endParaRPr lang="en-IN" sz="1600" dirty="0">
              <a:solidFill>
                <a:srgbClr val="00B050"/>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How to write XPATH</a:t>
            </a:r>
            <a:endParaRPr lang="en-IN" dirty="0"/>
          </a:p>
        </p:txBody>
      </p:sp>
      <p:sp>
        <p:nvSpPr>
          <p:cNvPr id="19" name="Rectangle 18"/>
          <p:cNvSpPr/>
          <p:nvPr/>
        </p:nvSpPr>
        <p:spPr>
          <a:xfrm>
            <a:off x="783771" y="914400"/>
            <a:ext cx="7474857" cy="6494085"/>
          </a:xfrm>
          <a:prstGeom prst="rect">
            <a:avLst/>
          </a:prstGeom>
        </p:spPr>
        <p:txBody>
          <a:bodyPr wrap="square">
            <a:spAutoFit/>
          </a:bodyPr>
          <a:lstStyle/>
          <a:p>
            <a:r>
              <a:rPr lang="en-IN" sz="1600" b="1" dirty="0" smtClean="0">
                <a:solidFill>
                  <a:schemeClr val="accent3"/>
                </a:solidFill>
              </a:rPr>
              <a:t>4. Writing </a:t>
            </a:r>
            <a:r>
              <a:rPr lang="en-IN" sz="1600" b="1" dirty="0" err="1" smtClean="0">
                <a:solidFill>
                  <a:schemeClr val="accent3"/>
                </a:solidFill>
              </a:rPr>
              <a:t>XPath</a:t>
            </a:r>
            <a:r>
              <a:rPr lang="en-IN" sz="1600" b="1" dirty="0" smtClean="0">
                <a:solidFill>
                  <a:schemeClr val="accent3"/>
                </a:solidFill>
              </a:rPr>
              <a:t> with “or” Statement</a:t>
            </a:r>
          </a:p>
          <a:p>
            <a:endParaRPr lang="en-IN" sz="1600" b="1" dirty="0" smtClean="0"/>
          </a:p>
          <a:p>
            <a:r>
              <a:rPr lang="en-IN" sz="1600" b="1" dirty="0" smtClean="0">
                <a:solidFill>
                  <a:schemeClr val="tx2"/>
                </a:solidFill>
              </a:rPr>
              <a:t>Syntax: //tag[XPath Statement-1 or </a:t>
            </a:r>
            <a:r>
              <a:rPr lang="en-IN" sz="1600" b="1" dirty="0" err="1" smtClean="0">
                <a:solidFill>
                  <a:schemeClr val="tx2"/>
                </a:solidFill>
              </a:rPr>
              <a:t>XPath</a:t>
            </a:r>
            <a:r>
              <a:rPr lang="en-IN" sz="1600" b="1" dirty="0" smtClean="0">
                <a:solidFill>
                  <a:schemeClr val="tx2"/>
                </a:solidFill>
              </a:rPr>
              <a:t> Statement-2]</a:t>
            </a:r>
            <a:endParaRPr lang="en-IN" sz="1600" dirty="0" smtClean="0">
              <a:solidFill>
                <a:schemeClr val="tx2"/>
              </a:solidFill>
            </a:endParaRPr>
          </a:p>
          <a:p>
            <a:r>
              <a:rPr lang="en-IN" sz="1600" b="1" dirty="0" smtClean="0">
                <a:solidFill>
                  <a:srgbClr val="00B050"/>
                </a:solidFill>
              </a:rPr>
              <a:t>Example: </a:t>
            </a:r>
            <a:r>
              <a:rPr lang="en-IN" sz="1600" i="1" dirty="0" smtClean="0">
                <a:solidFill>
                  <a:srgbClr val="00B050"/>
                </a:solidFill>
              </a:rPr>
              <a:t>//*[@id=’user-message’ or @class=’form-control’]</a:t>
            </a:r>
            <a:endParaRPr lang="en-IN" sz="1600" dirty="0" smtClean="0">
              <a:solidFill>
                <a:srgbClr val="00B050"/>
              </a:solidFill>
            </a:endParaRPr>
          </a:p>
          <a:p>
            <a:endParaRPr lang="en-IN" sz="1600" dirty="0" smtClean="0"/>
          </a:p>
          <a:p>
            <a:r>
              <a:rPr lang="en-IN" sz="1600" b="1" dirty="0" smtClean="0">
                <a:solidFill>
                  <a:schemeClr val="accent3"/>
                </a:solidFill>
              </a:rPr>
              <a:t>5</a:t>
            </a:r>
            <a:r>
              <a:rPr lang="en-IN" sz="1600" dirty="0" smtClean="0">
                <a:solidFill>
                  <a:schemeClr val="accent3"/>
                </a:solidFill>
              </a:rPr>
              <a:t>. </a:t>
            </a:r>
            <a:r>
              <a:rPr lang="en-IN" sz="1600" b="1" dirty="0" smtClean="0">
                <a:solidFill>
                  <a:schemeClr val="accent3"/>
                </a:solidFill>
              </a:rPr>
              <a:t>Writing </a:t>
            </a:r>
            <a:r>
              <a:rPr lang="en-IN" sz="1600" b="1" dirty="0" err="1" smtClean="0">
                <a:solidFill>
                  <a:schemeClr val="accent3"/>
                </a:solidFill>
              </a:rPr>
              <a:t>XPath</a:t>
            </a:r>
            <a:r>
              <a:rPr lang="en-IN" sz="1600" b="1" dirty="0" smtClean="0">
                <a:solidFill>
                  <a:schemeClr val="accent3"/>
                </a:solidFill>
              </a:rPr>
              <a:t> with “and“ Statement</a:t>
            </a:r>
          </a:p>
          <a:p>
            <a:endParaRPr lang="en-IN" sz="1600" b="1" dirty="0" smtClean="0">
              <a:solidFill>
                <a:schemeClr val="accent3"/>
              </a:solidFill>
            </a:endParaRPr>
          </a:p>
          <a:p>
            <a:r>
              <a:rPr lang="en-IN" sz="1600" b="1" dirty="0" smtClean="0">
                <a:solidFill>
                  <a:schemeClr val="tx2"/>
                </a:solidFill>
              </a:rPr>
              <a:t>Syntax: //tag[XPath Statement-1 and </a:t>
            </a:r>
            <a:r>
              <a:rPr lang="en-IN" sz="1600" b="1" dirty="0" err="1" smtClean="0">
                <a:solidFill>
                  <a:schemeClr val="tx2"/>
                </a:solidFill>
              </a:rPr>
              <a:t>XPath</a:t>
            </a:r>
            <a:r>
              <a:rPr lang="en-IN" sz="1600" b="1" dirty="0" smtClean="0">
                <a:solidFill>
                  <a:schemeClr val="tx2"/>
                </a:solidFill>
              </a:rPr>
              <a:t> Statement-2]</a:t>
            </a:r>
            <a:endParaRPr lang="en-IN" sz="1600" dirty="0" smtClean="0">
              <a:solidFill>
                <a:schemeClr val="tx2"/>
              </a:solidFill>
            </a:endParaRPr>
          </a:p>
          <a:p>
            <a:r>
              <a:rPr lang="en-IN" sz="1600" b="1" dirty="0" smtClean="0">
                <a:solidFill>
                  <a:srgbClr val="00B050"/>
                </a:solidFill>
              </a:rPr>
              <a:t>Example: </a:t>
            </a:r>
            <a:r>
              <a:rPr lang="en-IN" sz="1600" i="1" dirty="0" smtClean="0">
                <a:solidFill>
                  <a:srgbClr val="00B050"/>
                </a:solidFill>
              </a:rPr>
              <a:t>//*[@id=’user-message’ and @class=’form-control’]</a:t>
            </a:r>
            <a:endParaRPr lang="en-IN" sz="1600" dirty="0" smtClean="0">
              <a:solidFill>
                <a:srgbClr val="00B050"/>
              </a:solidFill>
            </a:endParaRPr>
          </a:p>
          <a:p>
            <a:endParaRPr lang="en-IN" sz="1600" dirty="0" smtClean="0">
              <a:solidFill>
                <a:schemeClr val="accent3"/>
              </a:solidFill>
            </a:endParaRPr>
          </a:p>
          <a:p>
            <a:r>
              <a:rPr lang="en-IN" sz="1600" b="1" dirty="0" smtClean="0">
                <a:solidFill>
                  <a:schemeClr val="accent3"/>
                </a:solidFill>
              </a:rPr>
              <a:t>6.</a:t>
            </a:r>
            <a:r>
              <a:rPr lang="en-IN" sz="1600" dirty="0" smtClean="0">
                <a:solidFill>
                  <a:schemeClr val="accent3"/>
                </a:solidFill>
              </a:rPr>
              <a:t> </a:t>
            </a:r>
            <a:r>
              <a:rPr lang="en-IN" sz="1600" b="1" dirty="0" smtClean="0">
                <a:solidFill>
                  <a:schemeClr val="accent3"/>
                </a:solidFill>
              </a:rPr>
              <a:t>Writing </a:t>
            </a:r>
            <a:r>
              <a:rPr lang="en-IN" sz="1600" b="1" dirty="0" err="1" smtClean="0">
                <a:solidFill>
                  <a:schemeClr val="accent3"/>
                </a:solidFill>
              </a:rPr>
              <a:t>XPath</a:t>
            </a:r>
            <a:r>
              <a:rPr lang="en-IN" sz="1600" b="1" dirty="0" smtClean="0">
                <a:solidFill>
                  <a:schemeClr val="accent3"/>
                </a:solidFill>
              </a:rPr>
              <a:t> with text()</a:t>
            </a:r>
          </a:p>
          <a:p>
            <a:endParaRPr lang="en-IN" sz="1600" b="1" dirty="0" smtClean="0">
              <a:solidFill>
                <a:schemeClr val="accent3"/>
              </a:solidFill>
            </a:endParaRPr>
          </a:p>
          <a:p>
            <a:r>
              <a:rPr lang="en-IN" sz="1600" b="1" dirty="0" smtClean="0">
                <a:solidFill>
                  <a:schemeClr val="tx2"/>
                </a:solidFill>
              </a:rPr>
              <a:t>Syntax: //tag[text()=’text value‘]</a:t>
            </a:r>
            <a:endParaRPr lang="en-IN" sz="1600" dirty="0" smtClean="0">
              <a:solidFill>
                <a:schemeClr val="tx2"/>
              </a:solidFill>
            </a:endParaRPr>
          </a:p>
          <a:p>
            <a:r>
              <a:rPr lang="en-IN" sz="1600" b="1" dirty="0" smtClean="0">
                <a:solidFill>
                  <a:srgbClr val="00B050"/>
                </a:solidFill>
              </a:rPr>
              <a:t>Example: </a:t>
            </a:r>
            <a:r>
              <a:rPr lang="en-IN" sz="1600" i="1" dirty="0" smtClean="0">
                <a:solidFill>
                  <a:srgbClr val="00B050"/>
                </a:solidFill>
              </a:rPr>
              <a:t>.//label[text()=’Enter message’]</a:t>
            </a:r>
          </a:p>
          <a:p>
            <a:endParaRPr lang="en-IN" sz="1600" i="1" dirty="0" smtClean="0"/>
          </a:p>
          <a:p>
            <a:r>
              <a:rPr lang="en-IN" sz="1600" b="1" dirty="0" smtClean="0">
                <a:solidFill>
                  <a:schemeClr val="accent3"/>
                </a:solidFill>
              </a:rPr>
              <a:t>7. Writing </a:t>
            </a:r>
            <a:r>
              <a:rPr lang="en-IN" sz="1600" b="1" dirty="0" err="1" smtClean="0">
                <a:solidFill>
                  <a:schemeClr val="accent3"/>
                </a:solidFill>
              </a:rPr>
              <a:t>XPath</a:t>
            </a:r>
            <a:r>
              <a:rPr lang="en-IN" sz="1600" b="1" dirty="0" smtClean="0">
                <a:solidFill>
                  <a:schemeClr val="accent3"/>
                </a:solidFill>
              </a:rPr>
              <a:t> with ancestor</a:t>
            </a:r>
          </a:p>
          <a:p>
            <a:r>
              <a:rPr lang="en-IN" sz="1600" dirty="0" smtClean="0">
                <a:solidFill>
                  <a:schemeClr val="tx2"/>
                </a:solidFill>
              </a:rPr>
              <a:t>It finds the element before ancestor statement and set it as a top node and then starts to </a:t>
            </a:r>
            <a:r>
              <a:rPr lang="en-IN" sz="1600" b="1" dirty="0" smtClean="0">
                <a:solidFill>
                  <a:schemeClr val="tx2"/>
                </a:solidFill>
              </a:rPr>
              <a:t>find the elements in that node</a:t>
            </a:r>
            <a:r>
              <a:rPr lang="en-IN" sz="1600" dirty="0" smtClean="0">
                <a:solidFill>
                  <a:schemeClr val="tx2"/>
                </a:solidFill>
              </a:rPr>
              <a:t>. In below example,</a:t>
            </a:r>
          </a:p>
          <a:p>
            <a:r>
              <a:rPr lang="en-IN" sz="1600" dirty="0" smtClean="0">
                <a:solidFill>
                  <a:schemeClr val="tx2"/>
                </a:solidFill>
              </a:rPr>
              <a:t>1- First, it finds the class which id is “container-fluid”</a:t>
            </a:r>
          </a:p>
          <a:p>
            <a:r>
              <a:rPr lang="en-IN" sz="1600" dirty="0" smtClean="0">
                <a:solidFill>
                  <a:schemeClr val="tx2"/>
                </a:solidFill>
              </a:rPr>
              <a:t>2- Then, starts to find div elements in that node.</a:t>
            </a:r>
          </a:p>
          <a:p>
            <a:r>
              <a:rPr lang="en-IN" sz="1600" b="1" dirty="0" smtClean="0">
                <a:solidFill>
                  <a:srgbClr val="00B050"/>
                </a:solidFill>
              </a:rPr>
              <a:t>Example</a:t>
            </a:r>
            <a:r>
              <a:rPr lang="en-IN" sz="1600" dirty="0" smtClean="0">
                <a:solidFill>
                  <a:srgbClr val="00B050"/>
                </a:solidFill>
              </a:rPr>
              <a:t>:</a:t>
            </a:r>
            <a:r>
              <a:rPr lang="en-IN" sz="1600" i="1" dirty="0" smtClean="0">
                <a:solidFill>
                  <a:srgbClr val="00B050"/>
                </a:solidFill>
              </a:rPr>
              <a:t> //*[@class=’container-fluid’]//ancestor::div</a:t>
            </a:r>
            <a:endParaRPr lang="en-IN" sz="1600" dirty="0" smtClean="0">
              <a:solidFill>
                <a:srgbClr val="00B050"/>
              </a:solidFill>
            </a:endParaRPr>
          </a:p>
          <a:p>
            <a:endParaRPr lang="en-IN" sz="1600" dirty="0" smtClean="0">
              <a:solidFill>
                <a:schemeClr val="accent3"/>
              </a:solidFill>
            </a:endParaRPr>
          </a:p>
          <a:p>
            <a:endParaRPr lang="en-IN" sz="1600" dirty="0" smtClean="0">
              <a:solidFill>
                <a:schemeClr val="accent3"/>
              </a:solidFill>
            </a:endParaRPr>
          </a:p>
          <a:p>
            <a:endParaRPr lang="en-IN" sz="1600" dirty="0" smtClean="0">
              <a:solidFill>
                <a:srgbClr val="00B050"/>
              </a:solidFill>
            </a:endParaRPr>
          </a:p>
          <a:p>
            <a:endParaRPr lang="en-IN" sz="1600" dirty="0" smtClean="0">
              <a:solidFill>
                <a:srgbClr val="00B050"/>
              </a:solidFill>
            </a:endParaRPr>
          </a:p>
          <a:p>
            <a:endParaRPr lang="en-IN" sz="1600" dirty="0">
              <a:solidFill>
                <a:srgbClr val="00B050"/>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How to write XPATH</a:t>
            </a:r>
            <a:endParaRPr lang="en-IN" dirty="0"/>
          </a:p>
        </p:txBody>
      </p:sp>
      <p:sp>
        <p:nvSpPr>
          <p:cNvPr id="19" name="Rectangle 18"/>
          <p:cNvSpPr/>
          <p:nvPr/>
        </p:nvSpPr>
        <p:spPr>
          <a:xfrm>
            <a:off x="783771" y="914400"/>
            <a:ext cx="7474857" cy="7971413"/>
          </a:xfrm>
          <a:prstGeom prst="rect">
            <a:avLst/>
          </a:prstGeom>
        </p:spPr>
        <p:txBody>
          <a:bodyPr wrap="square">
            <a:spAutoFit/>
          </a:bodyPr>
          <a:lstStyle/>
          <a:p>
            <a:r>
              <a:rPr lang="en-IN" sz="1600" b="1" dirty="0" smtClean="0">
                <a:solidFill>
                  <a:schemeClr val="accent3"/>
                </a:solidFill>
              </a:rPr>
              <a:t>Writing </a:t>
            </a:r>
            <a:r>
              <a:rPr lang="en-IN" sz="1600" b="1" dirty="0" err="1" smtClean="0">
                <a:solidFill>
                  <a:schemeClr val="accent3"/>
                </a:solidFill>
              </a:rPr>
              <a:t>XPath</a:t>
            </a:r>
            <a:r>
              <a:rPr lang="en-IN" sz="1600" b="1" dirty="0" smtClean="0">
                <a:solidFill>
                  <a:schemeClr val="accent3"/>
                </a:solidFill>
              </a:rPr>
              <a:t> with following</a:t>
            </a:r>
          </a:p>
          <a:p>
            <a:r>
              <a:rPr lang="en-IN" sz="1600" dirty="0" smtClean="0"/>
              <a:t>Starts to locate elements </a:t>
            </a:r>
            <a:r>
              <a:rPr lang="en-IN" sz="1600" b="1" dirty="0" smtClean="0"/>
              <a:t>after the given parent node</a:t>
            </a:r>
            <a:r>
              <a:rPr lang="en-IN" sz="1600" dirty="0" smtClean="0"/>
              <a:t>. It finds the element before the following statement and set as the top node and then starts to find </a:t>
            </a:r>
            <a:r>
              <a:rPr lang="en-IN" sz="1600" b="1" dirty="0" smtClean="0"/>
              <a:t>all elements after that node</a:t>
            </a:r>
            <a:r>
              <a:rPr lang="en-IN" sz="1600" dirty="0" smtClean="0"/>
              <a:t>. In below example,</a:t>
            </a:r>
          </a:p>
          <a:p>
            <a:r>
              <a:rPr lang="en-IN" sz="1600" dirty="0" smtClean="0"/>
              <a:t>1- First, it finds the form which id is “</a:t>
            </a:r>
            <a:r>
              <a:rPr lang="en-IN" sz="1600" dirty="0" err="1" smtClean="0"/>
              <a:t>gettotal</a:t>
            </a:r>
            <a:r>
              <a:rPr lang="en-IN" sz="1600" dirty="0" smtClean="0"/>
              <a:t>”</a:t>
            </a:r>
          </a:p>
          <a:p>
            <a:r>
              <a:rPr lang="en-IN" sz="1600" dirty="0" smtClean="0"/>
              <a:t>2- Then, starts to find all input elements after that node.</a:t>
            </a:r>
          </a:p>
          <a:p>
            <a:endParaRPr lang="en-IN" sz="1600" dirty="0" smtClean="0">
              <a:solidFill>
                <a:srgbClr val="00B050"/>
              </a:solidFill>
            </a:endParaRPr>
          </a:p>
          <a:p>
            <a:r>
              <a:rPr lang="en-IN" sz="1600" b="1" dirty="0" smtClean="0">
                <a:solidFill>
                  <a:srgbClr val="00B050"/>
                </a:solidFill>
              </a:rPr>
              <a:t>Example</a:t>
            </a:r>
            <a:r>
              <a:rPr lang="en-IN" sz="1600" dirty="0" smtClean="0">
                <a:solidFill>
                  <a:srgbClr val="00B050"/>
                </a:solidFill>
              </a:rPr>
              <a:t>: </a:t>
            </a:r>
            <a:r>
              <a:rPr lang="en-IN" sz="1600" i="1" dirty="0" smtClean="0">
                <a:solidFill>
                  <a:srgbClr val="00B050"/>
                </a:solidFill>
              </a:rPr>
              <a:t>.//form[@id=’</a:t>
            </a:r>
            <a:r>
              <a:rPr lang="en-IN" sz="1600" i="1" dirty="0" err="1" smtClean="0">
                <a:solidFill>
                  <a:srgbClr val="00B050"/>
                </a:solidFill>
              </a:rPr>
              <a:t>gettotal</a:t>
            </a:r>
            <a:r>
              <a:rPr lang="en-IN" sz="1600" i="1" dirty="0" smtClean="0">
                <a:solidFill>
                  <a:srgbClr val="00B050"/>
                </a:solidFill>
              </a:rPr>
              <a:t>’]//following::input </a:t>
            </a:r>
          </a:p>
          <a:p>
            <a:endParaRPr lang="en-IN" sz="1600" i="1" dirty="0" smtClean="0">
              <a:solidFill>
                <a:schemeClr val="accent3"/>
              </a:solidFill>
            </a:endParaRPr>
          </a:p>
          <a:p>
            <a:r>
              <a:rPr lang="en-IN" sz="1600" b="1" dirty="0" smtClean="0">
                <a:solidFill>
                  <a:schemeClr val="accent3"/>
                </a:solidFill>
              </a:rPr>
              <a:t>Writing </a:t>
            </a:r>
            <a:r>
              <a:rPr lang="en-IN" sz="1600" b="1" dirty="0" err="1" smtClean="0">
                <a:solidFill>
                  <a:schemeClr val="accent3"/>
                </a:solidFill>
              </a:rPr>
              <a:t>XPath</a:t>
            </a:r>
            <a:r>
              <a:rPr lang="en-IN" sz="1600" b="1" dirty="0" smtClean="0">
                <a:solidFill>
                  <a:schemeClr val="accent3"/>
                </a:solidFill>
              </a:rPr>
              <a:t> with child</a:t>
            </a:r>
          </a:p>
          <a:p>
            <a:r>
              <a:rPr lang="en-IN" sz="1600" dirty="0" smtClean="0"/>
              <a:t>Selects all children elements of the current node.</a:t>
            </a:r>
          </a:p>
          <a:p>
            <a:endParaRPr lang="en-IN" sz="1600" dirty="0" smtClean="0">
              <a:solidFill>
                <a:srgbClr val="00B050"/>
              </a:solidFill>
            </a:endParaRPr>
          </a:p>
          <a:p>
            <a:r>
              <a:rPr lang="en-IN" sz="1600" b="1" dirty="0" smtClean="0">
                <a:solidFill>
                  <a:srgbClr val="00B050"/>
                </a:solidFill>
              </a:rPr>
              <a:t>Example</a:t>
            </a:r>
            <a:r>
              <a:rPr lang="en-IN" sz="1600" dirty="0" smtClean="0">
                <a:solidFill>
                  <a:srgbClr val="00B050"/>
                </a:solidFill>
              </a:rPr>
              <a:t>:</a:t>
            </a:r>
            <a:r>
              <a:rPr lang="en-IN" sz="1600" i="1" dirty="0" smtClean="0">
                <a:solidFill>
                  <a:srgbClr val="00B050"/>
                </a:solidFill>
              </a:rPr>
              <a:t> //</a:t>
            </a:r>
            <a:r>
              <a:rPr lang="en-IN" sz="1600" i="1" dirty="0" err="1" smtClean="0">
                <a:solidFill>
                  <a:srgbClr val="00B050"/>
                </a:solidFill>
              </a:rPr>
              <a:t>nav</a:t>
            </a:r>
            <a:r>
              <a:rPr lang="en-IN" sz="1600" i="1" dirty="0" smtClean="0">
                <a:solidFill>
                  <a:srgbClr val="00B050"/>
                </a:solidFill>
              </a:rPr>
              <a:t>[@class=’fusion-main-menu’]//</a:t>
            </a:r>
            <a:r>
              <a:rPr lang="en-IN" sz="1600" i="1" dirty="0" err="1" smtClean="0">
                <a:solidFill>
                  <a:srgbClr val="00B050"/>
                </a:solidFill>
              </a:rPr>
              <a:t>ul</a:t>
            </a:r>
            <a:r>
              <a:rPr lang="en-IN" sz="1600" i="1" dirty="0" smtClean="0">
                <a:solidFill>
                  <a:srgbClr val="00B050"/>
                </a:solidFill>
              </a:rPr>
              <a:t>[@id=’menu-main’]/child::</a:t>
            </a:r>
            <a:r>
              <a:rPr lang="en-IN" sz="1600" i="1" dirty="0" err="1" smtClean="0">
                <a:solidFill>
                  <a:srgbClr val="00B050"/>
                </a:solidFill>
              </a:rPr>
              <a:t>li</a:t>
            </a:r>
            <a:endParaRPr lang="en-IN" sz="1600" i="1" dirty="0" smtClean="0">
              <a:solidFill>
                <a:srgbClr val="00B050"/>
              </a:solidFill>
            </a:endParaRPr>
          </a:p>
          <a:p>
            <a:endParaRPr lang="en-IN" sz="1600" i="1" dirty="0" smtClean="0"/>
          </a:p>
          <a:p>
            <a:r>
              <a:rPr lang="en-IN" sz="1600" b="1" dirty="0" smtClean="0">
                <a:solidFill>
                  <a:schemeClr val="accent3"/>
                </a:solidFill>
              </a:rPr>
              <a:t>Writing </a:t>
            </a:r>
            <a:r>
              <a:rPr lang="en-IN" sz="1600" b="1" dirty="0" err="1" smtClean="0">
                <a:solidFill>
                  <a:schemeClr val="accent3"/>
                </a:solidFill>
              </a:rPr>
              <a:t>XPath</a:t>
            </a:r>
            <a:r>
              <a:rPr lang="en-IN" sz="1600" b="1" dirty="0" smtClean="0">
                <a:solidFill>
                  <a:schemeClr val="accent3"/>
                </a:solidFill>
              </a:rPr>
              <a:t> with preceding</a:t>
            </a:r>
          </a:p>
          <a:p>
            <a:endParaRPr lang="en-IN" sz="1600" b="1" dirty="0" smtClean="0">
              <a:solidFill>
                <a:schemeClr val="accent3"/>
              </a:solidFill>
            </a:endParaRPr>
          </a:p>
          <a:p>
            <a:r>
              <a:rPr lang="en-IN" sz="1600" dirty="0" smtClean="0"/>
              <a:t>Select all nodes that come before the current node.</a:t>
            </a:r>
          </a:p>
          <a:p>
            <a:endParaRPr lang="en-IN" sz="1600" b="1" dirty="0" smtClean="0">
              <a:solidFill>
                <a:schemeClr val="accent3"/>
              </a:solidFill>
            </a:endParaRPr>
          </a:p>
          <a:p>
            <a:r>
              <a:rPr lang="en-IN" sz="1600" b="1" dirty="0" smtClean="0">
                <a:solidFill>
                  <a:srgbClr val="00B050"/>
                </a:solidFill>
              </a:rPr>
              <a:t>Example</a:t>
            </a:r>
            <a:r>
              <a:rPr lang="en-IN" sz="1600" dirty="0" smtClean="0">
                <a:solidFill>
                  <a:srgbClr val="00B050"/>
                </a:solidFill>
              </a:rPr>
              <a:t>: </a:t>
            </a:r>
            <a:r>
              <a:rPr lang="en-IN" sz="1600" i="1" dirty="0" smtClean="0">
                <a:solidFill>
                  <a:srgbClr val="00B050"/>
                </a:solidFill>
              </a:rPr>
              <a:t>//</a:t>
            </a:r>
            <a:r>
              <a:rPr lang="en-IN" sz="1600" i="1" dirty="0" err="1" smtClean="0">
                <a:solidFill>
                  <a:srgbClr val="00B050"/>
                </a:solidFill>
              </a:rPr>
              <a:t>img</a:t>
            </a:r>
            <a:r>
              <a:rPr lang="en-IN" sz="1600" i="1" dirty="0" smtClean="0">
                <a:solidFill>
                  <a:srgbClr val="00B050"/>
                </a:solidFill>
              </a:rPr>
              <a:t>[contains(@</a:t>
            </a:r>
            <a:r>
              <a:rPr lang="en-IN" sz="1600" i="1" dirty="0" err="1" smtClean="0">
                <a:solidFill>
                  <a:srgbClr val="00B050"/>
                </a:solidFill>
              </a:rPr>
              <a:t>src,’cs.mailmunch.co</a:t>
            </a:r>
            <a:r>
              <a:rPr lang="en-IN" sz="1600" i="1" dirty="0" smtClean="0">
                <a:solidFill>
                  <a:srgbClr val="00B050"/>
                </a:solidFill>
              </a:rPr>
              <a:t>’)]//preceding::</a:t>
            </a:r>
            <a:r>
              <a:rPr lang="en-IN" sz="1600" i="1" dirty="0" err="1" smtClean="0">
                <a:solidFill>
                  <a:srgbClr val="00B050"/>
                </a:solidFill>
              </a:rPr>
              <a:t>li</a:t>
            </a:r>
            <a:endParaRPr lang="en-IN" sz="1600" i="1" dirty="0" smtClean="0">
              <a:solidFill>
                <a:srgbClr val="00B050"/>
              </a:solidFill>
            </a:endParaRPr>
          </a:p>
          <a:p>
            <a:r>
              <a:rPr lang="en-IN" sz="1600" b="1" dirty="0" smtClean="0">
                <a:solidFill>
                  <a:schemeClr val="accent3"/>
                </a:solidFill>
              </a:rPr>
              <a:t>Writing </a:t>
            </a:r>
            <a:r>
              <a:rPr lang="en-IN" sz="1600" b="1" dirty="0" err="1" smtClean="0">
                <a:solidFill>
                  <a:schemeClr val="accent3"/>
                </a:solidFill>
              </a:rPr>
              <a:t>XPath</a:t>
            </a:r>
            <a:r>
              <a:rPr lang="en-IN" sz="1600" b="1" dirty="0" smtClean="0">
                <a:solidFill>
                  <a:schemeClr val="accent3"/>
                </a:solidFill>
              </a:rPr>
              <a:t> with following-sibling</a:t>
            </a:r>
            <a:endParaRPr lang="en-IN" sz="1600" dirty="0" smtClean="0">
              <a:solidFill>
                <a:schemeClr val="accent3"/>
              </a:solidFill>
            </a:endParaRPr>
          </a:p>
          <a:p>
            <a:r>
              <a:rPr lang="en-IN" sz="1600" dirty="0" smtClean="0"/>
              <a:t>Select the following siblings of the context node.</a:t>
            </a:r>
          </a:p>
          <a:p>
            <a:endParaRPr lang="en-IN" sz="1600" dirty="0" smtClean="0"/>
          </a:p>
          <a:p>
            <a:r>
              <a:rPr lang="en-IN" sz="1600" b="1" dirty="0" smtClean="0"/>
              <a:t>Example</a:t>
            </a:r>
            <a:r>
              <a:rPr lang="en-IN" sz="1600" dirty="0" smtClean="0"/>
              <a:t>: </a:t>
            </a:r>
            <a:r>
              <a:rPr lang="en-IN" sz="1600" i="1" dirty="0" smtClean="0">
                <a:solidFill>
                  <a:srgbClr val="00B050"/>
                </a:solidFill>
              </a:rPr>
              <a:t>//*[@class=’col-md-6 text-left’]/child::div[2]//*[@class=’panel-body’]//following-sibling::</a:t>
            </a:r>
            <a:r>
              <a:rPr lang="en-IN" sz="1600" i="1" dirty="0" err="1" smtClean="0">
                <a:solidFill>
                  <a:srgbClr val="00B050"/>
                </a:solidFill>
              </a:rPr>
              <a:t>li</a:t>
            </a:r>
            <a:endParaRPr lang="en-IN" sz="1600" dirty="0" smtClean="0">
              <a:solidFill>
                <a:srgbClr val="00B050"/>
              </a:solidFill>
            </a:endParaRPr>
          </a:p>
          <a:p>
            <a:endParaRPr lang="en-IN" sz="1600" i="1" dirty="0" smtClean="0"/>
          </a:p>
          <a:p>
            <a:endParaRPr lang="en-IN" sz="1600" i="1" dirty="0" smtClean="0">
              <a:solidFill>
                <a:schemeClr val="accent3"/>
              </a:solidFill>
            </a:endParaRPr>
          </a:p>
          <a:p>
            <a:r>
              <a:rPr lang="en-IN" sz="1600" dirty="0" smtClean="0"/>
              <a:t> </a:t>
            </a:r>
            <a:endParaRPr lang="en-IN" sz="1600" dirty="0" smtClean="0">
              <a:solidFill>
                <a:schemeClr val="accent3"/>
              </a:solidFill>
            </a:endParaRPr>
          </a:p>
          <a:p>
            <a:endParaRPr lang="en-IN" sz="1600" dirty="0" smtClean="0">
              <a:solidFill>
                <a:schemeClr val="accent3"/>
              </a:solidFill>
            </a:endParaRPr>
          </a:p>
          <a:p>
            <a:endParaRPr lang="en-IN" sz="1600" dirty="0" smtClean="0">
              <a:solidFill>
                <a:schemeClr val="accent3"/>
              </a:solidFill>
            </a:endParaRPr>
          </a:p>
          <a:p>
            <a:endParaRPr lang="en-IN" sz="1600" dirty="0" smtClean="0">
              <a:solidFill>
                <a:srgbClr val="00B050"/>
              </a:solidFill>
            </a:endParaRPr>
          </a:p>
          <a:p>
            <a:endParaRPr lang="en-IN" sz="1600" dirty="0" smtClean="0">
              <a:solidFill>
                <a:srgbClr val="00B050"/>
              </a:solidFill>
            </a:endParaRPr>
          </a:p>
          <a:p>
            <a:endParaRPr lang="en-IN" sz="1600" dirty="0">
              <a:solidFill>
                <a:srgbClr val="00B050"/>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How to write XPATH</a:t>
            </a:r>
            <a:endParaRPr lang="en-IN" dirty="0"/>
          </a:p>
        </p:txBody>
      </p:sp>
      <p:sp>
        <p:nvSpPr>
          <p:cNvPr id="19" name="Rectangle 18"/>
          <p:cNvSpPr/>
          <p:nvPr/>
        </p:nvSpPr>
        <p:spPr>
          <a:xfrm>
            <a:off x="783771" y="914400"/>
            <a:ext cx="7474857" cy="1569660"/>
          </a:xfrm>
          <a:prstGeom prst="rect">
            <a:avLst/>
          </a:prstGeom>
        </p:spPr>
        <p:txBody>
          <a:bodyPr wrap="square">
            <a:spAutoFit/>
          </a:bodyPr>
          <a:lstStyle/>
          <a:p>
            <a:r>
              <a:rPr lang="en-IN" sz="1600" b="1" dirty="0" smtClean="0">
                <a:solidFill>
                  <a:schemeClr val="accent3"/>
                </a:solidFill>
              </a:rPr>
              <a:t>Writing </a:t>
            </a:r>
            <a:r>
              <a:rPr lang="en-IN" sz="1600" b="1" dirty="0" err="1" smtClean="0">
                <a:solidFill>
                  <a:schemeClr val="accent3"/>
                </a:solidFill>
              </a:rPr>
              <a:t>XPath</a:t>
            </a:r>
            <a:r>
              <a:rPr lang="en-IN" sz="1600" b="1" dirty="0" smtClean="0">
                <a:solidFill>
                  <a:schemeClr val="accent3"/>
                </a:solidFill>
              </a:rPr>
              <a:t> with Descendant</a:t>
            </a:r>
          </a:p>
          <a:p>
            <a:endParaRPr lang="en-IN" sz="1600" b="1" dirty="0" smtClean="0">
              <a:solidFill>
                <a:schemeClr val="accent3"/>
              </a:solidFill>
            </a:endParaRPr>
          </a:p>
          <a:p>
            <a:r>
              <a:rPr lang="en-IN" sz="1600" dirty="0" smtClean="0">
                <a:solidFill>
                  <a:schemeClr val="tx2"/>
                </a:solidFill>
              </a:rPr>
              <a:t>Identifies and returns all the element descendants to current element which means traverse down under the current element’s node.</a:t>
            </a:r>
          </a:p>
          <a:p>
            <a:endParaRPr lang="en-IN" sz="1600" b="1" dirty="0" smtClean="0">
              <a:solidFill>
                <a:schemeClr val="tx2"/>
              </a:solidFill>
            </a:endParaRPr>
          </a:p>
          <a:p>
            <a:r>
              <a:rPr lang="en-IN" sz="1600" b="1" dirty="0" smtClean="0">
                <a:solidFill>
                  <a:schemeClr val="tx2"/>
                </a:solidFill>
              </a:rPr>
              <a:t>Example</a:t>
            </a:r>
            <a:r>
              <a:rPr lang="en-IN" sz="1600" dirty="0" smtClean="0">
                <a:solidFill>
                  <a:schemeClr val="tx2"/>
                </a:solidFill>
              </a:rPr>
              <a:t>: </a:t>
            </a:r>
            <a:r>
              <a:rPr lang="en-IN" sz="1600" i="1" dirty="0" smtClean="0">
                <a:solidFill>
                  <a:schemeClr val="tx2"/>
                </a:solidFill>
              </a:rPr>
              <a:t>//</a:t>
            </a:r>
            <a:r>
              <a:rPr lang="en-IN" sz="1600" i="1" dirty="0" err="1" smtClean="0">
                <a:solidFill>
                  <a:schemeClr val="tx2"/>
                </a:solidFill>
              </a:rPr>
              <a:t>nav</a:t>
            </a:r>
            <a:r>
              <a:rPr lang="en-IN" sz="1600" i="1" dirty="0" smtClean="0">
                <a:solidFill>
                  <a:schemeClr val="tx2"/>
                </a:solidFill>
              </a:rPr>
              <a:t>[@class=’fusion-main-menu’]//*[@id=’menu-main’]//descendant::</a:t>
            </a:r>
            <a:r>
              <a:rPr lang="en-IN" sz="1600" i="1" dirty="0" smtClean="0">
                <a:solidFill>
                  <a:schemeClr val="tx2"/>
                </a:solidFill>
              </a:rPr>
              <a:t>li</a:t>
            </a:r>
            <a:endParaRPr lang="en-IN" sz="1600" dirty="0">
              <a:solidFill>
                <a:schemeClr val="tx2"/>
              </a:solidFill>
            </a:endParaRPr>
          </a:p>
        </p:txBody>
      </p:sp>
      <p:pic>
        <p:nvPicPr>
          <p:cNvPr id="109570" name="Picture 2"/>
          <p:cNvPicPr>
            <a:picLocks noChangeAspect="1" noChangeArrowheads="1"/>
          </p:cNvPicPr>
          <p:nvPr/>
        </p:nvPicPr>
        <p:blipFill>
          <a:blip r:embed="rId3"/>
          <a:srcRect/>
          <a:stretch>
            <a:fillRect/>
          </a:stretch>
        </p:blipFill>
        <p:spPr bwMode="auto">
          <a:xfrm>
            <a:off x="1022350" y="2609850"/>
            <a:ext cx="4686300" cy="1790700"/>
          </a:xfrm>
          <a:prstGeom prst="rect">
            <a:avLst/>
          </a:prstGeom>
          <a:noFill/>
          <a:ln w="9525">
            <a:noFill/>
            <a:miter lim="800000"/>
            <a:headEnd/>
            <a:tailEnd/>
          </a:ln>
          <a:effectLst/>
        </p:spPr>
      </p:pic>
      <p:sp>
        <p:nvSpPr>
          <p:cNvPr id="5" name="Rectangle 4"/>
          <p:cNvSpPr/>
          <p:nvPr/>
        </p:nvSpPr>
        <p:spPr>
          <a:xfrm>
            <a:off x="796342" y="4565134"/>
            <a:ext cx="2674515" cy="369332"/>
          </a:xfrm>
          <a:prstGeom prst="rect">
            <a:avLst/>
          </a:prstGeom>
        </p:spPr>
        <p:txBody>
          <a:bodyPr wrap="none">
            <a:spAutoFit/>
          </a:bodyPr>
          <a:lstStyle/>
          <a:p>
            <a:r>
              <a:rPr lang="en-IN" b="1" dirty="0" smtClean="0">
                <a:solidFill>
                  <a:schemeClr val="accent3"/>
                </a:solidFill>
              </a:rPr>
              <a:t>Writing </a:t>
            </a:r>
            <a:r>
              <a:rPr lang="en-IN" b="1" dirty="0" err="1" smtClean="0">
                <a:solidFill>
                  <a:schemeClr val="accent3"/>
                </a:solidFill>
              </a:rPr>
              <a:t>XPath</a:t>
            </a:r>
            <a:r>
              <a:rPr lang="en-IN" b="1" dirty="0" smtClean="0">
                <a:solidFill>
                  <a:schemeClr val="accent3"/>
                </a:solidFill>
              </a:rPr>
              <a:t> with Parent</a:t>
            </a:r>
            <a:endParaRPr lang="en-IN" dirty="0">
              <a:solidFill>
                <a:schemeClr val="accent3"/>
              </a:solidFill>
            </a:endParaRPr>
          </a:p>
        </p:txBody>
      </p:sp>
      <p:sp>
        <p:nvSpPr>
          <p:cNvPr id="6" name="Rectangle 5"/>
          <p:cNvSpPr/>
          <p:nvPr/>
        </p:nvSpPr>
        <p:spPr>
          <a:xfrm>
            <a:off x="1026387" y="5035034"/>
            <a:ext cx="3877985" cy="338554"/>
          </a:xfrm>
          <a:prstGeom prst="rect">
            <a:avLst/>
          </a:prstGeom>
        </p:spPr>
        <p:txBody>
          <a:bodyPr wrap="none">
            <a:spAutoFit/>
          </a:bodyPr>
          <a:lstStyle/>
          <a:p>
            <a:r>
              <a:rPr lang="en-IN" sz="1600" dirty="0" smtClean="0">
                <a:solidFill>
                  <a:schemeClr val="tx2"/>
                </a:solidFill>
              </a:rPr>
              <a:t>Returns the parent of the current node.</a:t>
            </a:r>
            <a:r>
              <a:rPr lang="en-IN" sz="1600" dirty="0" smtClean="0"/>
              <a:t>	</a:t>
            </a:r>
          </a:p>
        </p:txBody>
      </p:sp>
      <p:sp>
        <p:nvSpPr>
          <p:cNvPr id="7" name="Rectangle 6"/>
          <p:cNvSpPr/>
          <p:nvPr/>
        </p:nvSpPr>
        <p:spPr>
          <a:xfrm>
            <a:off x="825500" y="5405735"/>
            <a:ext cx="6591300" cy="646331"/>
          </a:xfrm>
          <a:prstGeom prst="rect">
            <a:avLst/>
          </a:prstGeom>
        </p:spPr>
        <p:txBody>
          <a:bodyPr wrap="square">
            <a:spAutoFit/>
          </a:bodyPr>
          <a:lstStyle/>
          <a:p>
            <a:r>
              <a:rPr lang="en-IN" dirty="0" smtClean="0">
                <a:solidFill>
                  <a:schemeClr val="tx2"/>
                </a:solidFill>
              </a:rPr>
              <a:t>The below example will selects the parent node </a:t>
            </a:r>
            <a:r>
              <a:rPr lang="en-IN" b="1" dirty="0" smtClean="0">
                <a:solidFill>
                  <a:schemeClr val="tx2"/>
                </a:solidFill>
              </a:rPr>
              <a:t>of</a:t>
            </a:r>
            <a:r>
              <a:rPr lang="en-IN" dirty="0" smtClean="0">
                <a:solidFill>
                  <a:schemeClr val="tx2"/>
                </a:solidFill>
              </a:rPr>
              <a:t> the input tag </a:t>
            </a:r>
            <a:r>
              <a:rPr lang="en-IN" b="1" dirty="0" smtClean="0">
                <a:solidFill>
                  <a:schemeClr val="tx2"/>
                </a:solidFill>
              </a:rPr>
              <a:t>of</a:t>
            </a:r>
            <a:r>
              <a:rPr lang="en-IN" dirty="0" smtClean="0">
                <a:solidFill>
                  <a:schemeClr val="tx2"/>
                </a:solidFill>
              </a:rPr>
              <a:t> </a:t>
            </a:r>
            <a:r>
              <a:rPr lang="en-IN" i="1" dirty="0" smtClean="0">
                <a:solidFill>
                  <a:srgbClr val="00B050"/>
                </a:solidFill>
              </a:rPr>
              <a:t>Id='email'. Ex: //input[@id='email']/parent::*</a:t>
            </a:r>
            <a:endParaRPr lang="en-IN" i="1" dirty="0">
              <a:solidFill>
                <a:srgbClr val="00B050"/>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430" y="1538077"/>
            <a:ext cx="3208274" cy="346249"/>
          </a:xfrm>
        </p:spPr>
        <p:txBody>
          <a:bodyPr>
            <a:noAutofit/>
          </a:bodyPr>
          <a:lstStyle/>
          <a:p>
            <a:r>
              <a:rPr lang="en-US" sz="2700" dirty="0" smtClean="0"/>
              <a:t>Locators Exercises</a:t>
            </a:r>
            <a:endParaRPr lang="en-US" sz="2700" dirty="0"/>
          </a:p>
        </p:txBody>
      </p:sp>
      <p:sp>
        <p:nvSpPr>
          <p:cNvPr id="4" name="TextBox 3"/>
          <p:cNvSpPr txBox="1"/>
          <p:nvPr/>
        </p:nvSpPr>
        <p:spPr>
          <a:xfrm>
            <a:off x="758418" y="2655587"/>
            <a:ext cx="7110574" cy="2031325"/>
          </a:xfrm>
          <a:prstGeom prst="rect">
            <a:avLst/>
          </a:prstGeom>
          <a:noFill/>
        </p:spPr>
        <p:txBody>
          <a:bodyPr wrap="square" rtlCol="0">
            <a:spAutoFit/>
          </a:bodyPr>
          <a:lstStyle/>
          <a:p>
            <a:pPr marL="257175" indent="-257175">
              <a:buAutoNum type="arabicPeriod"/>
            </a:pPr>
            <a:r>
              <a:rPr lang="en-US" dirty="0" smtClean="0">
                <a:solidFill>
                  <a:schemeClr val="tx2"/>
                </a:solidFill>
              </a:rPr>
              <a:t>Identify an element using logical operator</a:t>
            </a:r>
          </a:p>
          <a:p>
            <a:pPr marL="257175" indent="-257175">
              <a:buAutoNum type="arabicPeriod"/>
            </a:pPr>
            <a:r>
              <a:rPr lang="en-US" dirty="0" smtClean="0">
                <a:solidFill>
                  <a:schemeClr val="tx2"/>
                </a:solidFill>
              </a:rPr>
              <a:t>Pass a dynamic values in to the locator and identify an element</a:t>
            </a:r>
          </a:p>
          <a:p>
            <a:pPr marL="257175" indent="-257175">
              <a:buAutoNum type="arabicPeriod"/>
            </a:pPr>
            <a:r>
              <a:rPr lang="en-US" dirty="0" smtClean="0">
                <a:solidFill>
                  <a:schemeClr val="tx2"/>
                </a:solidFill>
              </a:rPr>
              <a:t>Identify an element without using any attributes – can use indexing concept (for this task only)</a:t>
            </a:r>
          </a:p>
          <a:p>
            <a:pPr marL="257175" indent="-257175">
              <a:buAutoNum type="arabicPeriod"/>
            </a:pPr>
            <a:r>
              <a:rPr lang="en-US" dirty="0" smtClean="0">
                <a:solidFill>
                  <a:schemeClr val="tx2"/>
                </a:solidFill>
              </a:rPr>
              <a:t>Identify an element using following and parent and try if it works on combining both</a:t>
            </a:r>
          </a:p>
          <a:p>
            <a:pPr marL="257175" indent="-257175">
              <a:buAutoNum type="arabicPeriod"/>
            </a:pPr>
            <a:r>
              <a:rPr lang="en-US" dirty="0" smtClean="0">
                <a:solidFill>
                  <a:schemeClr val="tx2"/>
                </a:solidFill>
              </a:rPr>
              <a:t>Identify an element using contains, starts-with</a:t>
            </a:r>
            <a:endParaRPr lang="en-US" dirty="0">
              <a:solidFill>
                <a:schemeClr val="tx2"/>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75205">
            <a:off x="4515998" y="568200"/>
            <a:ext cx="3333750" cy="2286000"/>
          </a:xfrm>
          <a:prstGeom prst="rect">
            <a:avLst/>
          </a:prstGeom>
          <a:effectLst>
            <a:softEdge rad="635000"/>
          </a:effectLst>
        </p:spPr>
      </p:pic>
    </p:spTree>
    <p:extLst>
      <p:ext uri="{BB962C8B-B14F-4D97-AF65-F5344CB8AC3E}">
        <p14:creationId xmlns:p14="http://schemas.microsoft.com/office/powerpoint/2010/main" val="650873784"/>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0473" y="1362948"/>
            <a:ext cx="8195240" cy="2015936"/>
          </a:xfrm>
        </p:spPr>
        <p:txBody>
          <a:bodyPr/>
          <a:lstStyle/>
          <a:p>
            <a:pPr marL="214313" indent="-214313" algn="just">
              <a:buFont typeface="Arial" panose="020B0604020202020204" pitchFamily="34" charset="0"/>
              <a:buChar char="•"/>
            </a:pPr>
            <a:r>
              <a:rPr lang="en-US" dirty="0">
                <a:solidFill>
                  <a:schemeClr val="tx2"/>
                </a:solidFill>
              </a:rPr>
              <a:t>It is a design pattern to create </a:t>
            </a:r>
            <a:r>
              <a:rPr lang="en-US" b="1" dirty="0">
                <a:solidFill>
                  <a:schemeClr val="tx2"/>
                </a:solidFill>
              </a:rPr>
              <a:t>Object Repository</a:t>
            </a:r>
            <a:r>
              <a:rPr lang="en-US" dirty="0">
                <a:solidFill>
                  <a:schemeClr val="tx2"/>
                </a:solidFill>
              </a:rPr>
              <a:t> for web UI elements. </a:t>
            </a:r>
            <a:endParaRPr lang="en-US" dirty="0" smtClean="0">
              <a:solidFill>
                <a:schemeClr val="tx2"/>
              </a:solidFill>
            </a:endParaRPr>
          </a:p>
          <a:p>
            <a:pPr marL="214313" indent="-214313" algn="just">
              <a:buFont typeface="Arial" panose="020B0604020202020204" pitchFamily="34" charset="0"/>
              <a:buChar char="•"/>
            </a:pPr>
            <a:r>
              <a:rPr lang="en-US" dirty="0" smtClean="0">
                <a:solidFill>
                  <a:schemeClr val="tx2"/>
                </a:solidFill>
              </a:rPr>
              <a:t>Each web page will have corresponding page class.</a:t>
            </a:r>
          </a:p>
          <a:p>
            <a:pPr marL="214313" indent="-214313" algn="just">
              <a:buFont typeface="Arial" panose="020B0604020202020204" pitchFamily="34" charset="0"/>
              <a:buChar char="•"/>
            </a:pPr>
            <a:r>
              <a:rPr lang="en-US" dirty="0">
                <a:solidFill>
                  <a:schemeClr val="tx2"/>
                </a:solidFill>
              </a:rPr>
              <a:t>This Page class will find the </a:t>
            </a:r>
            <a:r>
              <a:rPr lang="en-US" dirty="0" err="1">
                <a:solidFill>
                  <a:schemeClr val="tx2"/>
                </a:solidFill>
              </a:rPr>
              <a:t>WebElements</a:t>
            </a:r>
            <a:r>
              <a:rPr lang="en-US" dirty="0">
                <a:solidFill>
                  <a:schemeClr val="tx2"/>
                </a:solidFill>
              </a:rPr>
              <a:t> of that web page and also contains Page methods which perform operations on those </a:t>
            </a:r>
            <a:r>
              <a:rPr lang="en-US" dirty="0" err="1">
                <a:solidFill>
                  <a:schemeClr val="tx2"/>
                </a:solidFill>
              </a:rPr>
              <a:t>WebElements</a:t>
            </a:r>
            <a:r>
              <a:rPr lang="en-US" dirty="0">
                <a:solidFill>
                  <a:schemeClr val="tx2"/>
                </a:solidFill>
              </a:rPr>
              <a:t>. </a:t>
            </a:r>
            <a:endParaRPr lang="en-US" dirty="0" smtClean="0">
              <a:solidFill>
                <a:schemeClr val="tx2"/>
              </a:solidFill>
            </a:endParaRPr>
          </a:p>
          <a:p>
            <a:pPr marL="214313" indent="-214313" algn="just">
              <a:buFont typeface="Arial" panose="020B0604020202020204" pitchFamily="34" charset="0"/>
              <a:buChar char="•"/>
            </a:pPr>
            <a:r>
              <a:rPr lang="en-US" dirty="0">
                <a:solidFill>
                  <a:schemeClr val="tx2"/>
                </a:solidFill>
              </a:rPr>
              <a:t>Name of these methods should be given as per the task they are performing, i.e., if a loader is waiting for the payment gateway to appear, POM method name can be </a:t>
            </a:r>
            <a:r>
              <a:rPr lang="en-US" dirty="0" err="1">
                <a:solidFill>
                  <a:schemeClr val="tx2"/>
                </a:solidFill>
              </a:rPr>
              <a:t>waitForPaymentScreenDisplay</a:t>
            </a:r>
            <a:r>
              <a:rPr lang="en-US" dirty="0">
                <a:solidFill>
                  <a:schemeClr val="tx2"/>
                </a:solidFill>
              </a:rPr>
              <a:t>(). </a:t>
            </a:r>
          </a:p>
        </p:txBody>
      </p:sp>
      <p:sp>
        <p:nvSpPr>
          <p:cNvPr id="3" name="Title 2"/>
          <p:cNvSpPr>
            <a:spLocks noGrp="1"/>
          </p:cNvSpPr>
          <p:nvPr>
            <p:ph type="title"/>
          </p:nvPr>
        </p:nvSpPr>
        <p:spPr/>
        <p:txBody>
          <a:bodyPr/>
          <a:lstStyle/>
          <a:p>
            <a:r>
              <a:rPr lang="en-US" dirty="0" smtClean="0"/>
              <a:t>Page Object model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645" y="3644721"/>
            <a:ext cx="6233375" cy="2369713"/>
          </a:xfrm>
          <a:prstGeom prst="rect">
            <a:avLst/>
          </a:prstGeom>
        </p:spPr>
      </p:pic>
    </p:spTree>
    <p:extLst>
      <p:ext uri="{BB962C8B-B14F-4D97-AF65-F5344CB8AC3E}">
        <p14:creationId xmlns:p14="http://schemas.microsoft.com/office/powerpoint/2010/main" val="150145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1898" y="1844870"/>
            <a:ext cx="8195240" cy="1436291"/>
          </a:xfrm>
        </p:spPr>
        <p:txBody>
          <a:bodyPr/>
          <a:lstStyle/>
          <a:p>
            <a:pPr marL="214313" indent="-214313" algn="just">
              <a:buFont typeface="Arial" panose="020B0604020202020204" pitchFamily="34" charset="0"/>
              <a:buChar char="•"/>
            </a:pPr>
            <a:r>
              <a:rPr lang="en-US" dirty="0">
                <a:solidFill>
                  <a:schemeClr val="tx2"/>
                </a:solidFill>
              </a:rPr>
              <a:t>Starting an UI Automation in Selenium WebDriver is NOT a tough task. You just need to find elements, perform operations on it. </a:t>
            </a:r>
          </a:p>
          <a:p>
            <a:pPr marL="214313" indent="-214313" algn="just">
              <a:buFont typeface="Arial" panose="020B0604020202020204" pitchFamily="34" charset="0"/>
              <a:buChar char="•"/>
            </a:pPr>
            <a:r>
              <a:rPr lang="en-US" dirty="0" smtClean="0">
                <a:solidFill>
                  <a:schemeClr val="tx2"/>
                </a:solidFill>
              </a:rPr>
              <a:t>When we add more and more lines to the code, things become tough.</a:t>
            </a:r>
          </a:p>
          <a:p>
            <a:pPr marL="214313" indent="-214313" algn="just">
              <a:buFont typeface="Arial" panose="020B0604020202020204" pitchFamily="34" charset="0"/>
              <a:buChar char="•"/>
            </a:pPr>
            <a:r>
              <a:rPr lang="en-US" dirty="0" smtClean="0">
                <a:solidFill>
                  <a:schemeClr val="tx2"/>
                </a:solidFill>
              </a:rPr>
              <a:t>Maintaining the script or multiple scripts from different page will consume time and error prone</a:t>
            </a:r>
            <a:r>
              <a:rPr lang="en-US" dirty="0" smtClean="0">
                <a:solidFill>
                  <a:schemeClr val="tx2"/>
                </a:solidFill>
              </a:rPr>
              <a:t>.</a:t>
            </a:r>
            <a:endParaRPr lang="en-US" dirty="0">
              <a:solidFill>
                <a:schemeClr val="tx2"/>
              </a:solidFill>
            </a:endParaRPr>
          </a:p>
        </p:txBody>
      </p:sp>
      <p:sp>
        <p:nvSpPr>
          <p:cNvPr id="3" name="Title 2"/>
          <p:cNvSpPr>
            <a:spLocks noGrp="1"/>
          </p:cNvSpPr>
          <p:nvPr>
            <p:ph type="title"/>
          </p:nvPr>
        </p:nvSpPr>
        <p:spPr/>
        <p:txBody>
          <a:bodyPr/>
          <a:lstStyle/>
          <a:p>
            <a:r>
              <a:rPr lang="en-US" dirty="0" smtClean="0"/>
              <a:t>Page Object Model - Importance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936" y="3122391"/>
            <a:ext cx="3057086" cy="1937033"/>
          </a:xfrm>
          <a:prstGeom prst="rect">
            <a:avLst/>
          </a:prstGeom>
        </p:spPr>
      </p:pic>
      <p:sp>
        <p:nvSpPr>
          <p:cNvPr id="5" name="TextBox 4"/>
          <p:cNvSpPr txBox="1"/>
          <p:nvPr/>
        </p:nvSpPr>
        <p:spPr>
          <a:xfrm>
            <a:off x="776486" y="3432454"/>
            <a:ext cx="4083148" cy="2308324"/>
          </a:xfrm>
          <a:prstGeom prst="rect">
            <a:avLst/>
          </a:prstGeom>
          <a:noFill/>
        </p:spPr>
        <p:txBody>
          <a:bodyPr wrap="square" rtlCol="0">
            <a:spAutoFit/>
          </a:bodyPr>
          <a:lstStyle/>
          <a:p>
            <a:r>
              <a:rPr lang="en-US" dirty="0">
                <a:solidFill>
                  <a:schemeClr val="tx2"/>
                </a:solidFill>
              </a:rPr>
              <a:t>A better approach to script maintenance is to create a separate class file which would find web elements, fill them or verify them. This class can be reused in all the scripts using that element. In future, if there is a change in the web element, we need to make the change in just 1 class file and not 10 different scripts. </a:t>
            </a:r>
          </a:p>
        </p:txBody>
      </p:sp>
      <p:sp>
        <p:nvSpPr>
          <p:cNvPr id="6" name="Rounded Rectangle 5"/>
          <p:cNvSpPr/>
          <p:nvPr/>
        </p:nvSpPr>
        <p:spPr>
          <a:xfrm>
            <a:off x="619228" y="3283773"/>
            <a:ext cx="4397663" cy="1614268"/>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325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6604" y="1219563"/>
            <a:ext cx="6855992" cy="3357971"/>
          </a:xfrm>
        </p:spPr>
        <p:txBody>
          <a:bodyPr/>
          <a:lstStyle/>
          <a:p>
            <a:pPr marL="214313" indent="-214313" algn="just">
              <a:lnSpc>
                <a:spcPct val="150000"/>
              </a:lnSpc>
              <a:buFont typeface="Arial" panose="020B0604020202020204" pitchFamily="34" charset="0"/>
              <a:buChar char="•"/>
            </a:pPr>
            <a:r>
              <a:rPr lang="en-US" dirty="0" smtClean="0">
                <a:solidFill>
                  <a:schemeClr val="tx2"/>
                </a:solidFill>
              </a:rPr>
              <a:t>Code cleaner and easy to understand</a:t>
            </a:r>
          </a:p>
          <a:p>
            <a:pPr marL="214313" indent="-214313" algn="just">
              <a:lnSpc>
                <a:spcPct val="150000"/>
              </a:lnSpc>
              <a:buFont typeface="Arial" panose="020B0604020202020204" pitchFamily="34" charset="0"/>
              <a:buChar char="•"/>
            </a:pPr>
            <a:r>
              <a:rPr lang="en-US" dirty="0" smtClean="0">
                <a:solidFill>
                  <a:schemeClr val="tx2"/>
                </a:solidFill>
              </a:rPr>
              <a:t>Object repository is independent of test cases</a:t>
            </a:r>
          </a:p>
          <a:p>
            <a:pPr marL="214313" indent="-214313" algn="just">
              <a:lnSpc>
                <a:spcPct val="150000"/>
              </a:lnSpc>
              <a:buFont typeface="Arial" panose="020B0604020202020204" pitchFamily="34" charset="0"/>
              <a:buChar char="•"/>
            </a:pPr>
            <a:r>
              <a:rPr lang="en-US" dirty="0" smtClean="0">
                <a:solidFill>
                  <a:schemeClr val="tx2"/>
                </a:solidFill>
              </a:rPr>
              <a:t>Code becomes less and optimized because of the reusable page methods in the POM classes</a:t>
            </a:r>
          </a:p>
          <a:p>
            <a:pPr marL="214313" indent="-214313" algn="just">
              <a:lnSpc>
                <a:spcPct val="150000"/>
              </a:lnSpc>
              <a:buFont typeface="Arial" panose="020B0604020202020204" pitchFamily="34" charset="0"/>
              <a:buChar char="•"/>
            </a:pPr>
            <a:r>
              <a:rPr lang="en-US" b="1" dirty="0">
                <a:solidFill>
                  <a:schemeClr val="tx2"/>
                </a:solidFill>
              </a:rPr>
              <a:t>Methods</a:t>
            </a:r>
            <a:r>
              <a:rPr lang="en-US" dirty="0">
                <a:solidFill>
                  <a:schemeClr val="tx2"/>
                </a:solidFill>
              </a:rPr>
              <a:t> get </a:t>
            </a:r>
            <a:r>
              <a:rPr lang="en-US" b="1" dirty="0">
                <a:solidFill>
                  <a:schemeClr val="tx2"/>
                </a:solidFill>
              </a:rPr>
              <a:t>more realistic names</a:t>
            </a:r>
            <a:r>
              <a:rPr lang="en-US" dirty="0">
                <a:solidFill>
                  <a:schemeClr val="tx2"/>
                </a:solidFill>
              </a:rPr>
              <a:t> which can be easily mapped with the operation happening in UI. i.e. if after clicking on the button we land on the home page, the method name will be like '</a:t>
            </a:r>
            <a:r>
              <a:rPr lang="en-US" dirty="0" err="1">
                <a:solidFill>
                  <a:schemeClr val="tx2"/>
                </a:solidFill>
              </a:rPr>
              <a:t>gotoHomePage</a:t>
            </a:r>
            <a:r>
              <a:rPr lang="en-US" dirty="0">
                <a:solidFill>
                  <a:schemeClr val="tx2"/>
                </a:solidFill>
              </a:rPr>
              <a:t>()'.</a:t>
            </a:r>
          </a:p>
        </p:txBody>
      </p:sp>
      <p:sp>
        <p:nvSpPr>
          <p:cNvPr id="3" name="Title 2"/>
          <p:cNvSpPr>
            <a:spLocks noGrp="1"/>
          </p:cNvSpPr>
          <p:nvPr>
            <p:ph type="title"/>
          </p:nvPr>
        </p:nvSpPr>
        <p:spPr/>
        <p:txBody>
          <a:bodyPr/>
          <a:lstStyle/>
          <a:p>
            <a:r>
              <a:rPr lang="en-US" dirty="0" smtClean="0"/>
              <a:t>Page object model - Advantages</a:t>
            </a:r>
            <a:endParaRPr lang="en-US" dirty="0"/>
          </a:p>
        </p:txBody>
      </p:sp>
    </p:spTree>
    <p:extLst>
      <p:ext uri="{BB962C8B-B14F-4D97-AF65-F5344CB8AC3E}">
        <p14:creationId xmlns:p14="http://schemas.microsoft.com/office/powerpoint/2010/main" val="2641483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861774"/>
          </a:xfrm>
        </p:spPr>
        <p:txBody>
          <a:bodyPr/>
          <a:lstStyle/>
          <a:p>
            <a:r>
              <a:rPr lang="en-IN" dirty="0" smtClean="0"/>
              <a:t>Introduction to WebElement, findElement(), findElements()</a:t>
            </a:r>
            <a:endParaRPr lang="en-IN" dirty="0"/>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6" name="TextBox 5"/>
          <p:cNvSpPr txBox="1"/>
          <p:nvPr/>
        </p:nvSpPr>
        <p:spPr>
          <a:xfrm>
            <a:off x="901700" y="1066800"/>
            <a:ext cx="7543800" cy="5170646"/>
          </a:xfrm>
          <a:prstGeom prst="rect">
            <a:avLst/>
          </a:prstGeom>
          <a:noFill/>
        </p:spPr>
        <p:txBody>
          <a:bodyPr wrap="square" rtlCol="0">
            <a:spAutoFit/>
          </a:bodyPr>
          <a:lstStyle/>
          <a:p>
            <a:pPr algn="just">
              <a:buClr>
                <a:srgbClr val="007BA2"/>
              </a:buClr>
            </a:pPr>
            <a:r>
              <a:rPr lang="en-IN" dirty="0" smtClean="0">
                <a:solidFill>
                  <a:schemeClr val="tx2"/>
                </a:solidFill>
              </a:rPr>
              <a:t>Selenium </a:t>
            </a:r>
            <a:r>
              <a:rPr lang="en-IN" dirty="0" smtClean="0">
                <a:solidFill>
                  <a:schemeClr val="tx2"/>
                </a:solidFill>
              </a:rPr>
              <a:t>Web Driver encapsulates a simple form element as an object of </a:t>
            </a:r>
            <a:r>
              <a:rPr lang="en-IN" b="1" dirty="0" err="1" smtClean="0">
                <a:solidFill>
                  <a:schemeClr val="tx2"/>
                </a:solidFill>
              </a:rPr>
              <a:t>WebElement</a:t>
            </a:r>
            <a:r>
              <a:rPr lang="en-IN" b="1" dirty="0" smtClean="0">
                <a:solidFill>
                  <a:schemeClr val="tx2"/>
                </a:solidFill>
              </a:rPr>
              <a:t>.</a:t>
            </a:r>
          </a:p>
          <a:p>
            <a:pPr algn="just">
              <a:buClr>
                <a:srgbClr val="007BA2"/>
              </a:buClr>
            </a:pPr>
            <a:endParaRPr lang="en-IN" b="1" dirty="0" smtClean="0">
              <a:solidFill>
                <a:schemeClr val="tx2"/>
              </a:solidFill>
            </a:endParaRPr>
          </a:p>
          <a:p>
            <a:pPr marL="285750" indent="-285750" algn="just">
              <a:buFont typeface="Arial" panose="020B0604020202020204" pitchFamily="34" charset="0"/>
              <a:buChar char="•"/>
            </a:pPr>
            <a:r>
              <a:rPr lang="en-IN" dirty="0" smtClean="0">
                <a:solidFill>
                  <a:schemeClr val="tx2"/>
                </a:solidFill>
              </a:rPr>
              <a:t>Web Driver provides the following two methods to find the </a:t>
            </a:r>
            <a:r>
              <a:rPr lang="en-IN" dirty="0" smtClean="0">
                <a:solidFill>
                  <a:schemeClr val="tx2"/>
                </a:solidFill>
              </a:rPr>
              <a:t>elements. </a:t>
            </a:r>
            <a:r>
              <a:rPr lang="en-IN" b="1" dirty="0" err="1" smtClean="0">
                <a:solidFill>
                  <a:schemeClr val="tx2"/>
                </a:solidFill>
              </a:rPr>
              <a:t>findElement</a:t>
            </a:r>
            <a:r>
              <a:rPr lang="en-IN" b="1" dirty="0" smtClean="0">
                <a:solidFill>
                  <a:schemeClr val="tx2"/>
                </a:solidFill>
              </a:rPr>
              <a:t>()</a:t>
            </a:r>
            <a:r>
              <a:rPr lang="en-IN" dirty="0" smtClean="0">
                <a:solidFill>
                  <a:schemeClr val="tx2"/>
                </a:solidFill>
              </a:rPr>
              <a:t> – finds a single web element and returns as a WebElement object.</a:t>
            </a:r>
          </a:p>
          <a:p>
            <a:pPr algn="just"/>
            <a:r>
              <a:rPr lang="en-IN" sz="1400" i="1" dirty="0" smtClean="0">
                <a:solidFill>
                  <a:srgbClr val="FF0000"/>
                </a:solidFill>
              </a:rPr>
              <a:t>	(If </a:t>
            </a:r>
            <a:r>
              <a:rPr lang="en-IN" sz="1400" i="1" dirty="0" smtClean="0">
                <a:solidFill>
                  <a:srgbClr val="FF0000"/>
                </a:solidFill>
              </a:rPr>
              <a:t>the specified locator is not matching with any of the element then findElement() method will </a:t>
            </a:r>
            <a:r>
              <a:rPr lang="en-IN" sz="1400" i="1" dirty="0" smtClean="0">
                <a:solidFill>
                  <a:srgbClr val="FF0000"/>
                </a:solidFill>
              </a:rPr>
              <a:t>	throw </a:t>
            </a:r>
            <a:r>
              <a:rPr lang="en-IN" sz="1400" i="1" dirty="0" smtClean="0">
                <a:solidFill>
                  <a:srgbClr val="FF0000"/>
                </a:solidFill>
              </a:rPr>
              <a:t>‘</a:t>
            </a:r>
            <a:r>
              <a:rPr lang="en-IN" sz="1400" i="1" dirty="0" err="1" smtClean="0">
                <a:solidFill>
                  <a:srgbClr val="FF0000"/>
                </a:solidFill>
              </a:rPr>
              <a:t>NoSuchElementException</a:t>
            </a:r>
            <a:r>
              <a:rPr lang="en-IN" sz="1400" i="1" dirty="0" smtClean="0">
                <a:solidFill>
                  <a:srgbClr val="FF0000"/>
                </a:solidFill>
              </a:rPr>
              <a:t>’.)</a:t>
            </a:r>
            <a:endParaRPr lang="en-IN" sz="1400" i="1" dirty="0" smtClean="0">
              <a:solidFill>
                <a:srgbClr val="FF0000"/>
              </a:solidFill>
            </a:endParaRPr>
          </a:p>
          <a:p>
            <a:pPr algn="just"/>
            <a:endParaRPr lang="en-IN" sz="1400" i="1" dirty="0" smtClean="0">
              <a:solidFill>
                <a:schemeClr val="tx2"/>
              </a:solidFill>
            </a:endParaRPr>
          </a:p>
          <a:p>
            <a:pPr marL="285750" indent="-285750" algn="just">
              <a:buFont typeface="Arial" panose="020B0604020202020204" pitchFamily="34" charset="0"/>
              <a:buChar char="•"/>
            </a:pPr>
            <a:r>
              <a:rPr lang="en-IN" b="1" dirty="0" smtClean="0">
                <a:solidFill>
                  <a:schemeClr val="tx2"/>
                </a:solidFill>
              </a:rPr>
              <a:t>findElements()</a:t>
            </a:r>
            <a:r>
              <a:rPr lang="en-IN" dirty="0" smtClean="0">
                <a:solidFill>
                  <a:schemeClr val="tx2"/>
                </a:solidFill>
              </a:rPr>
              <a:t> – returns a list of WebElement objects matching the locator criteria.</a:t>
            </a:r>
          </a:p>
          <a:p>
            <a:pPr algn="just"/>
            <a:endParaRPr lang="en-IN" dirty="0" smtClean="0">
              <a:solidFill>
                <a:schemeClr val="tx2"/>
              </a:solidFill>
            </a:endParaRPr>
          </a:p>
          <a:p>
            <a:pPr marL="285750" indent="-285750" algn="just">
              <a:buFont typeface="Arial" panose="020B0604020202020204" pitchFamily="34" charset="0"/>
              <a:buChar char="•"/>
            </a:pPr>
            <a:r>
              <a:rPr lang="en-IN" b="1" dirty="0" smtClean="0">
                <a:solidFill>
                  <a:schemeClr val="tx2"/>
                </a:solidFill>
              </a:rPr>
              <a:t>Entering Values in Input </a:t>
            </a:r>
            <a:r>
              <a:rPr lang="en-IN" b="1" dirty="0" smtClean="0">
                <a:solidFill>
                  <a:schemeClr val="tx2"/>
                </a:solidFill>
              </a:rPr>
              <a:t>Boxes: </a:t>
            </a:r>
            <a:r>
              <a:rPr lang="en-IN" dirty="0" smtClean="0">
                <a:solidFill>
                  <a:schemeClr val="tx2"/>
                </a:solidFill>
              </a:rPr>
              <a:t>To </a:t>
            </a:r>
            <a:r>
              <a:rPr lang="en-IN" dirty="0" smtClean="0">
                <a:solidFill>
                  <a:schemeClr val="tx2"/>
                </a:solidFill>
              </a:rPr>
              <a:t>enter text into the Text Fields and Password Fields, sendKeys() is the method available on the </a:t>
            </a:r>
            <a:r>
              <a:rPr lang="en-IN" dirty="0" err="1" smtClean="0">
                <a:solidFill>
                  <a:schemeClr val="tx2"/>
                </a:solidFill>
              </a:rPr>
              <a:t>WebElement</a:t>
            </a:r>
            <a:r>
              <a:rPr lang="en-IN" dirty="0" smtClean="0">
                <a:solidFill>
                  <a:schemeClr val="tx2"/>
                </a:solidFill>
              </a:rPr>
              <a:t>.</a:t>
            </a:r>
          </a:p>
          <a:p>
            <a:pPr algn="just"/>
            <a:endParaRPr lang="en-IN" dirty="0" smtClean="0">
              <a:solidFill>
                <a:schemeClr val="tx2"/>
              </a:solidFill>
            </a:endParaRPr>
          </a:p>
          <a:p>
            <a:pPr marL="285750" indent="-285750" algn="just">
              <a:buFont typeface="Arial" panose="020B0604020202020204" pitchFamily="34" charset="0"/>
              <a:buChar char="•"/>
            </a:pPr>
            <a:r>
              <a:rPr lang="en-IN" b="1" dirty="0" smtClean="0">
                <a:solidFill>
                  <a:schemeClr val="tx2"/>
                </a:solidFill>
              </a:rPr>
              <a:t>Deleting Values in Input </a:t>
            </a:r>
            <a:r>
              <a:rPr lang="en-IN" b="1" dirty="0" smtClean="0">
                <a:solidFill>
                  <a:schemeClr val="tx2"/>
                </a:solidFill>
              </a:rPr>
              <a:t>Boxes: </a:t>
            </a:r>
            <a:r>
              <a:rPr lang="en-IN" dirty="0" smtClean="0">
                <a:solidFill>
                  <a:schemeClr val="tx2"/>
                </a:solidFill>
              </a:rPr>
              <a:t>The</a:t>
            </a:r>
            <a:r>
              <a:rPr lang="en-IN" dirty="0" smtClean="0">
                <a:solidFill>
                  <a:schemeClr val="tx2"/>
                </a:solidFill>
              </a:rPr>
              <a:t> </a:t>
            </a:r>
            <a:r>
              <a:rPr lang="en-IN" b="1" dirty="0" smtClean="0">
                <a:solidFill>
                  <a:schemeClr val="tx2"/>
                </a:solidFill>
              </a:rPr>
              <a:t>clear()</a:t>
            </a:r>
            <a:r>
              <a:rPr lang="en-IN" dirty="0" smtClean="0">
                <a:solidFill>
                  <a:schemeClr val="tx2"/>
                </a:solidFill>
              </a:rPr>
              <a:t> method is used to delete the text in an input box. This method does not need a parameter</a:t>
            </a:r>
            <a:r>
              <a:rPr lang="en-IN" dirty="0" smtClean="0">
                <a:solidFill>
                  <a:schemeClr val="tx2"/>
                </a:solidFill>
              </a:rPr>
              <a:t>.</a:t>
            </a:r>
          </a:p>
          <a:p>
            <a:pPr algn="just"/>
            <a:endParaRPr lang="en-IN" dirty="0" smtClean="0">
              <a:solidFill>
                <a:schemeClr val="tx2"/>
              </a:solidFill>
            </a:endParaRPr>
          </a:p>
          <a:p>
            <a:pPr marL="285750" indent="-285750" algn="just">
              <a:buFont typeface="Arial" panose="020B0604020202020204" pitchFamily="34" charset="0"/>
              <a:buChar char="•"/>
            </a:pPr>
            <a:r>
              <a:rPr lang="en-IN" b="1" dirty="0" smtClean="0">
                <a:solidFill>
                  <a:schemeClr val="tx2"/>
                </a:solidFill>
              </a:rPr>
              <a:t>Buttons : </a:t>
            </a:r>
            <a:r>
              <a:rPr lang="en-IN" dirty="0" smtClean="0">
                <a:solidFill>
                  <a:schemeClr val="tx2"/>
                </a:solidFill>
              </a:rPr>
              <a:t>The </a:t>
            </a:r>
            <a:r>
              <a:rPr lang="en-IN" dirty="0" smtClean="0">
                <a:solidFill>
                  <a:schemeClr val="tx2"/>
                </a:solidFill>
              </a:rPr>
              <a:t>buttons can be accessed using the click() method</a:t>
            </a:r>
            <a:r>
              <a:rPr lang="en-IN" dirty="0" smtClean="0">
                <a:solidFill>
                  <a:schemeClr val="tx2"/>
                </a:solidFill>
              </a:rPr>
              <a:t>.</a:t>
            </a:r>
            <a:endParaRPr lang="en-IN" dirty="0">
              <a:solidFill>
                <a:schemeClr val="tx2"/>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7497" y="1290795"/>
            <a:ext cx="8195240" cy="830997"/>
          </a:xfrm>
        </p:spPr>
        <p:txBody>
          <a:bodyPr/>
          <a:lstStyle/>
          <a:p>
            <a:pPr algn="just"/>
            <a:r>
              <a:rPr lang="en-US" dirty="0">
                <a:solidFill>
                  <a:schemeClr val="tx2"/>
                </a:solidFill>
              </a:rPr>
              <a:t>It's the basic structure of Page object model (POM) where all Web Elements of the </a:t>
            </a:r>
            <a:r>
              <a:rPr lang="en-US" b="1" dirty="0">
                <a:solidFill>
                  <a:schemeClr val="tx2"/>
                </a:solidFill>
              </a:rPr>
              <a:t>AUT</a:t>
            </a:r>
            <a:r>
              <a:rPr lang="en-US" dirty="0">
                <a:solidFill>
                  <a:schemeClr val="tx2"/>
                </a:solidFill>
              </a:rPr>
              <a:t> and the method that operate on these Web Elements are maintained inside a class </a:t>
            </a:r>
            <a:r>
              <a:rPr lang="en-US" dirty="0" err="1">
                <a:solidFill>
                  <a:schemeClr val="tx2"/>
                </a:solidFill>
              </a:rPr>
              <a:t>file.A</a:t>
            </a:r>
            <a:r>
              <a:rPr lang="en-US" dirty="0">
                <a:solidFill>
                  <a:schemeClr val="tx2"/>
                </a:solidFill>
              </a:rPr>
              <a:t> task like </a:t>
            </a:r>
            <a:r>
              <a:rPr lang="en-US" b="1" dirty="0">
                <a:solidFill>
                  <a:schemeClr val="tx2"/>
                </a:solidFill>
              </a:rPr>
              <a:t>verification</a:t>
            </a:r>
            <a:r>
              <a:rPr lang="en-US" dirty="0">
                <a:solidFill>
                  <a:schemeClr val="tx2"/>
                </a:solidFill>
              </a:rPr>
              <a:t> should be </a:t>
            </a:r>
            <a:r>
              <a:rPr lang="en-US" b="1" dirty="0">
                <a:solidFill>
                  <a:schemeClr val="tx2"/>
                </a:solidFill>
              </a:rPr>
              <a:t>separate</a:t>
            </a:r>
            <a:r>
              <a:rPr lang="en-US" dirty="0">
                <a:solidFill>
                  <a:schemeClr val="tx2"/>
                </a:solidFill>
              </a:rPr>
              <a:t> as part of Test methods. </a:t>
            </a:r>
          </a:p>
        </p:txBody>
      </p:sp>
      <p:sp>
        <p:nvSpPr>
          <p:cNvPr id="3" name="Title 2"/>
          <p:cNvSpPr>
            <a:spLocks noGrp="1"/>
          </p:cNvSpPr>
          <p:nvPr>
            <p:ph type="title"/>
          </p:nvPr>
        </p:nvSpPr>
        <p:spPr/>
        <p:txBody>
          <a:bodyPr/>
          <a:lstStyle/>
          <a:p>
            <a:r>
              <a:rPr lang="en-US" dirty="0" smtClean="0"/>
              <a:t>How to implement POM</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889" y="2976416"/>
            <a:ext cx="6520376" cy="1932330"/>
          </a:xfrm>
          <a:prstGeom prst="rect">
            <a:avLst/>
          </a:prstGeom>
        </p:spPr>
      </p:pic>
    </p:spTree>
    <p:extLst>
      <p:ext uri="{BB962C8B-B14F-4D97-AF65-F5344CB8AC3E}">
        <p14:creationId xmlns:p14="http://schemas.microsoft.com/office/powerpoint/2010/main" val="2924546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751" y="184084"/>
            <a:ext cx="4215137" cy="4991099"/>
          </a:xfrm>
          <a:prstGeom prst="rect">
            <a:avLst/>
          </a:prstGeom>
        </p:spPr>
      </p:pic>
      <p:sp>
        <p:nvSpPr>
          <p:cNvPr id="4" name="Title 3"/>
          <p:cNvSpPr>
            <a:spLocks noGrp="1"/>
          </p:cNvSpPr>
          <p:nvPr>
            <p:ph type="title"/>
          </p:nvPr>
        </p:nvSpPr>
        <p:spPr>
          <a:xfrm rot="21268171">
            <a:off x="838750" y="905829"/>
            <a:ext cx="2482057" cy="369332"/>
          </a:xfrm>
        </p:spPr>
        <p:txBody>
          <a:bodyPr/>
          <a:lstStyle/>
          <a:p>
            <a:r>
              <a:rPr lang="en-US" sz="2400" b="0" dirty="0" smtClean="0"/>
              <a:t>Listened much…</a:t>
            </a:r>
            <a:endParaRPr lang="en-IN" sz="2400" b="0" dirty="0"/>
          </a:p>
        </p:txBody>
      </p:sp>
      <p:sp>
        <p:nvSpPr>
          <p:cNvPr id="5" name="Title 3"/>
          <p:cNvSpPr txBox="1">
            <a:spLocks/>
          </p:cNvSpPr>
          <p:nvPr/>
        </p:nvSpPr>
        <p:spPr bwMode="gray">
          <a:xfrm rot="756569">
            <a:off x="1389127" y="2630772"/>
            <a:ext cx="24820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342900" rtl="0" eaLnBrk="1" fontAlgn="base" hangingPunct="1">
              <a:spcBef>
                <a:spcPct val="0"/>
              </a:spcBef>
              <a:spcAft>
                <a:spcPct val="0"/>
              </a:spcAft>
              <a:defRPr sz="2800" b="1" kern="1200">
                <a:solidFill>
                  <a:schemeClr val="tx2"/>
                </a:solidFill>
                <a:latin typeface="+mj-lt"/>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a:lstStyle>
          <a:p>
            <a:r>
              <a:rPr lang="en-US" sz="2000" b="0" dirty="0" smtClean="0"/>
              <a:t>Feeling tired…</a:t>
            </a:r>
            <a:endParaRPr lang="en-IN" sz="2000" b="0" dirty="0"/>
          </a:p>
        </p:txBody>
      </p:sp>
      <p:sp>
        <p:nvSpPr>
          <p:cNvPr id="6" name="Title 3"/>
          <p:cNvSpPr txBox="1">
            <a:spLocks/>
          </p:cNvSpPr>
          <p:nvPr/>
        </p:nvSpPr>
        <p:spPr bwMode="gray">
          <a:xfrm rot="476960">
            <a:off x="900962" y="3940929"/>
            <a:ext cx="2859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342900" rtl="0" eaLnBrk="1" fontAlgn="base" hangingPunct="1">
              <a:spcBef>
                <a:spcPct val="0"/>
              </a:spcBef>
              <a:spcAft>
                <a:spcPct val="0"/>
              </a:spcAft>
              <a:defRPr sz="2800" b="1" kern="1200">
                <a:solidFill>
                  <a:schemeClr val="tx2"/>
                </a:solidFill>
                <a:latin typeface="+mj-lt"/>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a:lstStyle>
          <a:p>
            <a:r>
              <a:rPr lang="en-US" sz="2400" b="0" dirty="0" smtClean="0"/>
              <a:t>Need break…???</a:t>
            </a:r>
            <a:endParaRPr lang="en-IN" sz="2400" b="0" dirty="0"/>
          </a:p>
        </p:txBody>
      </p:sp>
      <p:sp>
        <p:nvSpPr>
          <p:cNvPr id="7" name="Title 3"/>
          <p:cNvSpPr txBox="1">
            <a:spLocks/>
          </p:cNvSpPr>
          <p:nvPr/>
        </p:nvSpPr>
        <p:spPr bwMode="gray">
          <a:xfrm>
            <a:off x="889164" y="4928962"/>
            <a:ext cx="737972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342900" rtl="0" eaLnBrk="1" fontAlgn="base" hangingPunct="1">
              <a:spcBef>
                <a:spcPct val="0"/>
              </a:spcBef>
              <a:spcAft>
                <a:spcPct val="0"/>
              </a:spcAft>
              <a:defRPr sz="2800" b="1" kern="1200">
                <a:solidFill>
                  <a:schemeClr val="tx2"/>
                </a:solidFill>
                <a:latin typeface="+mj-lt"/>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a:lstStyle>
          <a:p>
            <a:r>
              <a:rPr lang="en-US" sz="3200" b="0" i="1" dirty="0" smtClean="0"/>
              <a:t>Lets Conclude and </a:t>
            </a:r>
            <a:r>
              <a:rPr lang="en-US" sz="3200" b="0" i="1" dirty="0" smtClean="0"/>
              <a:t>see you in next session</a:t>
            </a:r>
            <a:endParaRPr lang="en-IN" sz="3200" b="0" i="1" dirty="0"/>
          </a:p>
        </p:txBody>
      </p:sp>
    </p:spTree>
    <p:extLst>
      <p:ext uri="{BB962C8B-B14F-4D97-AF65-F5344CB8AC3E}">
        <p14:creationId xmlns:p14="http://schemas.microsoft.com/office/powerpoint/2010/main" val="22980445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682" y="1278229"/>
            <a:ext cx="4326496" cy="4326496"/>
          </a:xfrm>
          <a:prstGeom prst="rect">
            <a:avLst/>
          </a:prstGeom>
        </p:spPr>
      </p:pic>
    </p:spTree>
    <p:extLst>
      <p:ext uri="{BB962C8B-B14F-4D97-AF65-F5344CB8AC3E}">
        <p14:creationId xmlns:p14="http://schemas.microsoft.com/office/powerpoint/2010/main" val="3870274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861774"/>
          </a:xfrm>
        </p:spPr>
        <p:txBody>
          <a:bodyPr/>
          <a:lstStyle/>
          <a:p>
            <a:r>
              <a:rPr lang="en-IN" dirty="0" smtClean="0"/>
              <a:t>Introduction to WebElement, findElement(), </a:t>
            </a:r>
            <a:r>
              <a:rPr lang="en-IN" dirty="0" err="1" smtClean="0"/>
              <a:t>findElements</a:t>
            </a:r>
            <a:r>
              <a:rPr lang="en-IN" dirty="0" smtClean="0"/>
              <a:t>()</a:t>
            </a:r>
            <a:endParaRPr lang="en-IN" dirty="0"/>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6" name="TextBox 5"/>
          <p:cNvSpPr txBox="1"/>
          <p:nvPr/>
        </p:nvSpPr>
        <p:spPr>
          <a:xfrm>
            <a:off x="783771" y="1299795"/>
            <a:ext cx="6604000" cy="2800767"/>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solidFill>
                  <a:schemeClr val="tx2"/>
                </a:solidFill>
              </a:rPr>
              <a:t>Submit </a:t>
            </a:r>
            <a:r>
              <a:rPr lang="en-IN" b="1" dirty="0" smtClean="0">
                <a:solidFill>
                  <a:schemeClr val="tx2"/>
                </a:solidFill>
              </a:rPr>
              <a:t>Buttons: </a:t>
            </a:r>
            <a:r>
              <a:rPr lang="en-IN" dirty="0" smtClean="0">
                <a:solidFill>
                  <a:schemeClr val="tx2"/>
                </a:solidFill>
              </a:rPr>
              <a:t>Submit </a:t>
            </a:r>
            <a:r>
              <a:rPr lang="en-IN" dirty="0" smtClean="0">
                <a:solidFill>
                  <a:schemeClr val="tx2"/>
                </a:solidFill>
              </a:rPr>
              <a:t>buttons are used to submit the entire form to the server. We can either use the click () method on the web element like a normal button as we have done above or use the submit () method on any web element in the form or on the submit button itself</a:t>
            </a:r>
            <a:r>
              <a:rPr lang="en-IN" dirty="0" smtClean="0">
                <a:solidFill>
                  <a:schemeClr val="tx2"/>
                </a:solidFill>
              </a:rPr>
              <a:t>.</a:t>
            </a:r>
            <a:endParaRPr lang="en-IN" dirty="0" smtClean="0">
              <a:solidFill>
                <a:schemeClr val="tx2"/>
              </a:solidFill>
            </a:endParaRPr>
          </a:p>
          <a:p>
            <a:r>
              <a:rPr lang="en-IN" sz="1600" i="1" dirty="0" smtClean="0">
                <a:solidFill>
                  <a:srgbClr val="FF0000"/>
                </a:solidFill>
              </a:rPr>
              <a:t>	(So </a:t>
            </a:r>
            <a:r>
              <a:rPr lang="en-IN" sz="1600" i="1" dirty="0" smtClean="0">
                <a:solidFill>
                  <a:srgbClr val="FF0000"/>
                </a:solidFill>
              </a:rPr>
              <a:t>the only difference is click() has to be done on the submit button </a:t>
            </a:r>
            <a:r>
              <a:rPr lang="en-IN" sz="1600" i="1" dirty="0" smtClean="0">
                <a:solidFill>
                  <a:srgbClr val="FF0000"/>
                </a:solidFill>
              </a:rPr>
              <a:t>	and</a:t>
            </a:r>
            <a:r>
              <a:rPr lang="en-IN" sz="1600" i="1" dirty="0" smtClean="0">
                <a:solidFill>
                  <a:srgbClr val="FF0000"/>
                </a:solidFill>
              </a:rPr>
              <a:t> submit() can be done on any form element</a:t>
            </a:r>
            <a:r>
              <a:rPr lang="en-IN" sz="1600" i="1" dirty="0" smtClean="0">
                <a:solidFill>
                  <a:srgbClr val="FF0000"/>
                </a:solidFill>
              </a:rPr>
              <a:t>.)</a:t>
            </a:r>
          </a:p>
          <a:p>
            <a:endParaRPr lang="en-IN" dirty="0" smtClean="0">
              <a:solidFill>
                <a:schemeClr val="tx2"/>
              </a:solidFill>
            </a:endParaRPr>
          </a:p>
          <a:p>
            <a:pPr marL="285750" indent="-285750">
              <a:buFont typeface="Arial" panose="020B0604020202020204" pitchFamily="34" charset="0"/>
              <a:buChar char="•"/>
            </a:pPr>
            <a:r>
              <a:rPr lang="en-IN" b="1" dirty="0" smtClean="0">
                <a:solidFill>
                  <a:schemeClr val="tx2"/>
                </a:solidFill>
              </a:rPr>
              <a:t>Radio </a:t>
            </a:r>
            <a:r>
              <a:rPr lang="en-IN" b="1" dirty="0" smtClean="0">
                <a:solidFill>
                  <a:schemeClr val="tx2"/>
                </a:solidFill>
              </a:rPr>
              <a:t>Button: </a:t>
            </a:r>
            <a:r>
              <a:rPr lang="en-IN" dirty="0" smtClean="0">
                <a:solidFill>
                  <a:schemeClr val="tx2"/>
                </a:solidFill>
              </a:rPr>
              <a:t>Radio </a:t>
            </a:r>
            <a:r>
              <a:rPr lang="en-IN" dirty="0" smtClean="0">
                <a:solidFill>
                  <a:schemeClr val="tx2"/>
                </a:solidFill>
              </a:rPr>
              <a:t>Buttons too can be toggled on by using the click() method</a:t>
            </a:r>
            <a:r>
              <a:rPr lang="en-IN" dirty="0" smtClean="0">
                <a:solidFill>
                  <a:schemeClr val="tx2"/>
                </a:solidFill>
              </a:rPr>
              <a:t>.</a:t>
            </a:r>
            <a:endParaRPr lang="en-IN" dirty="0">
              <a:solidFill>
                <a:schemeClr val="tx2"/>
              </a:solidFill>
            </a:endParaRPr>
          </a:p>
        </p:txBody>
      </p:sp>
      <p:sp>
        <p:nvSpPr>
          <p:cNvPr id="9" name="TextBox 8"/>
          <p:cNvSpPr txBox="1"/>
          <p:nvPr/>
        </p:nvSpPr>
        <p:spPr>
          <a:xfrm>
            <a:off x="914400" y="4978400"/>
            <a:ext cx="7531100" cy="646331"/>
          </a:xfrm>
          <a:prstGeom prst="rect">
            <a:avLst/>
          </a:prstGeom>
          <a:noFill/>
        </p:spPr>
        <p:txBody>
          <a:bodyPr wrap="square" rtlCol="0">
            <a:spAutoFit/>
          </a:bodyPr>
          <a:lstStyle/>
          <a:p>
            <a:endParaRPr lang="en-IN" dirty="0" smtClean="0"/>
          </a:p>
          <a:p>
            <a:endParaRPr lang="en-IN" dirty="0"/>
          </a:p>
        </p:txBody>
      </p:sp>
      <p:pic>
        <p:nvPicPr>
          <p:cNvPr id="7" name="Picture 6" descr="https://cdn.guru99.com/images/2-2017/072717_0632_SeleniumWeb8.png"/>
          <p:cNvPicPr/>
          <p:nvPr/>
        </p:nvPicPr>
        <p:blipFill>
          <a:blip r:embed="rId3"/>
          <a:srcRect/>
          <a:stretch>
            <a:fillRect/>
          </a:stretch>
        </p:blipFill>
        <p:spPr bwMode="auto">
          <a:xfrm>
            <a:off x="1172845" y="4264013"/>
            <a:ext cx="5731510" cy="2190774"/>
          </a:xfrm>
          <a:prstGeom prst="rect">
            <a:avLst/>
          </a:prstGeom>
          <a:noFill/>
          <a:ln w="9525">
            <a:noFill/>
            <a:miter lim="800000"/>
            <a:headEnd/>
            <a:tailEnd/>
          </a:ln>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861774"/>
          </a:xfrm>
        </p:spPr>
        <p:txBody>
          <a:bodyPr/>
          <a:lstStyle/>
          <a:p>
            <a:r>
              <a:rPr lang="en-IN" dirty="0" smtClean="0"/>
              <a:t>Introduction to WebElement, findElement(), findElements()</a:t>
            </a:r>
            <a:endParaRPr lang="en-IN" dirty="0"/>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9" name="TextBox 8"/>
          <p:cNvSpPr txBox="1"/>
          <p:nvPr/>
        </p:nvSpPr>
        <p:spPr>
          <a:xfrm>
            <a:off x="914400" y="4978400"/>
            <a:ext cx="7531100" cy="646331"/>
          </a:xfrm>
          <a:prstGeom prst="rect">
            <a:avLst/>
          </a:prstGeom>
          <a:noFill/>
        </p:spPr>
        <p:txBody>
          <a:bodyPr wrap="square" rtlCol="0">
            <a:spAutoFit/>
          </a:bodyPr>
          <a:lstStyle/>
          <a:p>
            <a:endParaRPr lang="en-IN" dirty="0" smtClean="0"/>
          </a:p>
          <a:p>
            <a:endParaRPr lang="en-IN" dirty="0"/>
          </a:p>
        </p:txBody>
      </p:sp>
      <p:sp>
        <p:nvSpPr>
          <p:cNvPr id="8" name="TextBox 7"/>
          <p:cNvSpPr txBox="1"/>
          <p:nvPr/>
        </p:nvSpPr>
        <p:spPr>
          <a:xfrm>
            <a:off x="850900" y="1333500"/>
            <a:ext cx="7899400" cy="1785104"/>
          </a:xfrm>
          <a:prstGeom prst="rect">
            <a:avLst/>
          </a:prstGeom>
          <a:noFill/>
        </p:spPr>
        <p:txBody>
          <a:bodyPr wrap="square" rtlCol="0">
            <a:spAutoFit/>
          </a:bodyPr>
          <a:lstStyle/>
          <a:p>
            <a:r>
              <a:rPr lang="en-IN" sz="2000" b="1" dirty="0" smtClean="0">
                <a:solidFill>
                  <a:schemeClr val="tx2"/>
                </a:solidFill>
              </a:rPr>
              <a:t>Check Box</a:t>
            </a:r>
          </a:p>
          <a:p>
            <a:endParaRPr lang="en-IN" dirty="0" smtClean="0">
              <a:solidFill>
                <a:schemeClr val="tx2"/>
              </a:solidFill>
            </a:endParaRPr>
          </a:p>
          <a:p>
            <a:pPr marL="285750" indent="-285750">
              <a:buClr>
                <a:srgbClr val="007BA2"/>
              </a:buClr>
              <a:buFont typeface="Wingdings" panose="05000000000000000000" pitchFamily="2" charset="2"/>
              <a:buChar char="Ø"/>
            </a:pPr>
            <a:r>
              <a:rPr lang="en-IN" dirty="0" smtClean="0">
                <a:solidFill>
                  <a:schemeClr val="tx2"/>
                </a:solidFill>
              </a:rPr>
              <a:t>Toggling a check box on/off is also done using the </a:t>
            </a:r>
            <a:r>
              <a:rPr lang="en-IN" b="1" dirty="0" smtClean="0">
                <a:solidFill>
                  <a:schemeClr val="tx2"/>
                </a:solidFill>
              </a:rPr>
              <a:t>click()</a:t>
            </a:r>
            <a:r>
              <a:rPr lang="en-IN" dirty="0" smtClean="0">
                <a:solidFill>
                  <a:schemeClr val="tx2"/>
                </a:solidFill>
              </a:rPr>
              <a:t> method</a:t>
            </a:r>
            <a:r>
              <a:rPr lang="en-IN" dirty="0" smtClean="0">
                <a:solidFill>
                  <a:schemeClr val="tx2"/>
                </a:solidFill>
              </a:rPr>
              <a:t>.</a:t>
            </a:r>
          </a:p>
          <a:p>
            <a:pPr>
              <a:buClr>
                <a:srgbClr val="007BA2"/>
              </a:buClr>
            </a:pPr>
            <a:endParaRPr lang="en-IN" dirty="0" smtClean="0">
              <a:solidFill>
                <a:schemeClr val="tx2"/>
              </a:solidFill>
            </a:endParaRPr>
          </a:p>
          <a:p>
            <a:endParaRPr lang="en-IN" dirty="0" smtClean="0">
              <a:solidFill>
                <a:schemeClr val="tx2"/>
              </a:solidFill>
            </a:endParaRPr>
          </a:p>
          <a:p>
            <a:r>
              <a:rPr lang="en-IN" dirty="0" err="1" smtClean="0">
                <a:solidFill>
                  <a:schemeClr val="tx2"/>
                </a:solidFill>
              </a:rPr>
              <a:t>isSelected</a:t>
            </a:r>
            <a:r>
              <a:rPr lang="en-IN" dirty="0" smtClean="0">
                <a:solidFill>
                  <a:schemeClr val="tx2"/>
                </a:solidFill>
              </a:rPr>
              <a:t>() method is used to know whether the Checkbox is toggled on or off</a:t>
            </a:r>
            <a:r>
              <a:rPr lang="en-IN" dirty="0" smtClean="0">
                <a:solidFill>
                  <a:schemeClr val="tx2"/>
                </a:solidFill>
              </a:rPr>
              <a:t>.</a:t>
            </a:r>
            <a:endParaRPr lang="en-IN" dirty="0">
              <a:solidFill>
                <a:schemeClr val="tx2"/>
              </a:solidFill>
            </a:endParaRPr>
          </a:p>
        </p:txBody>
      </p:sp>
      <p:pic>
        <p:nvPicPr>
          <p:cNvPr id="1026" name="Picture 2"/>
          <p:cNvPicPr>
            <a:picLocks noChangeAspect="1" noChangeArrowheads="1"/>
          </p:cNvPicPr>
          <p:nvPr/>
        </p:nvPicPr>
        <p:blipFill>
          <a:blip r:embed="rId3"/>
          <a:srcRect/>
          <a:stretch>
            <a:fillRect/>
          </a:stretch>
        </p:blipFill>
        <p:spPr bwMode="auto">
          <a:xfrm>
            <a:off x="1363663" y="2456376"/>
            <a:ext cx="4714875" cy="1905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970617" y="3358260"/>
            <a:ext cx="7288011" cy="2316162"/>
          </a:xfrm>
          <a:prstGeom prst="rect">
            <a:avLst/>
          </a:prstGeom>
          <a:noFill/>
          <a:ln w="9525">
            <a:noFill/>
            <a:miter lim="800000"/>
            <a:headEnd/>
            <a:tailEnd/>
          </a:ln>
          <a:effectLst/>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Drop-Down Box</a:t>
            </a:r>
            <a:endParaRPr lang="en-IN" dirty="0"/>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8" name="TextBox 7"/>
          <p:cNvSpPr txBox="1"/>
          <p:nvPr/>
        </p:nvSpPr>
        <p:spPr>
          <a:xfrm>
            <a:off x="787400" y="1003300"/>
            <a:ext cx="7962900" cy="1477328"/>
          </a:xfrm>
          <a:prstGeom prst="rect">
            <a:avLst/>
          </a:prstGeom>
          <a:noFill/>
        </p:spPr>
        <p:txBody>
          <a:bodyPr wrap="square" rtlCol="0">
            <a:spAutoFit/>
          </a:bodyPr>
          <a:lstStyle/>
          <a:p>
            <a:pPr marL="285750" indent="-285750">
              <a:buClr>
                <a:srgbClr val="007BA2"/>
              </a:buClr>
              <a:buFont typeface="Wingdings" panose="05000000000000000000" pitchFamily="2" charset="2"/>
              <a:buChar char="Ø"/>
            </a:pPr>
            <a:r>
              <a:rPr lang="en-IN" dirty="0" smtClean="0">
                <a:solidFill>
                  <a:schemeClr val="tx2"/>
                </a:solidFill>
              </a:rPr>
              <a:t> Before we can control drop-down boxes, we must do following two things:</a:t>
            </a:r>
          </a:p>
          <a:p>
            <a:endParaRPr lang="en-IN" dirty="0" smtClean="0">
              <a:solidFill>
                <a:schemeClr val="tx2"/>
              </a:solidFill>
            </a:endParaRPr>
          </a:p>
          <a:p>
            <a:pPr marL="742950" lvl="1" indent="-285750">
              <a:buFont typeface="Wingdings" panose="05000000000000000000" pitchFamily="2" charset="2"/>
              <a:buChar char="ü"/>
            </a:pPr>
            <a:r>
              <a:rPr lang="en-IN" dirty="0" smtClean="0">
                <a:solidFill>
                  <a:schemeClr val="tx2"/>
                </a:solidFill>
              </a:rPr>
              <a:t> Import the package </a:t>
            </a:r>
            <a:r>
              <a:rPr lang="en-IN" b="1" dirty="0" smtClean="0">
                <a:solidFill>
                  <a:schemeClr val="tx2"/>
                </a:solidFill>
              </a:rPr>
              <a:t>org.openqa.selenium.support.ui.Select</a:t>
            </a:r>
          </a:p>
          <a:p>
            <a:pPr marL="742950" lvl="1" indent="-285750">
              <a:buFont typeface="Wingdings" panose="05000000000000000000" pitchFamily="2" charset="2"/>
              <a:buChar char="ü"/>
            </a:pPr>
            <a:endParaRPr lang="en-IN" dirty="0" smtClean="0">
              <a:solidFill>
                <a:schemeClr val="tx2"/>
              </a:solidFill>
            </a:endParaRPr>
          </a:p>
          <a:p>
            <a:pPr marL="742950" lvl="1" indent="-285750">
              <a:buFont typeface="Wingdings" panose="05000000000000000000" pitchFamily="2" charset="2"/>
              <a:buChar char="ü"/>
            </a:pPr>
            <a:r>
              <a:rPr lang="en-IN" dirty="0" smtClean="0">
                <a:solidFill>
                  <a:schemeClr val="tx2"/>
                </a:solidFill>
              </a:rPr>
              <a:t>  Instantiate the drop-down box as a "Select" object in </a:t>
            </a:r>
            <a:r>
              <a:rPr lang="en-IN" dirty="0" smtClean="0">
                <a:solidFill>
                  <a:schemeClr val="tx2"/>
                </a:solidFill>
              </a:rPr>
              <a:t>WebDriver</a:t>
            </a:r>
            <a:endParaRPr lang="en-IN" dirty="0">
              <a:solidFill>
                <a:schemeClr val="tx2"/>
              </a:solidFill>
            </a:endParaRPr>
          </a:p>
        </p:txBody>
      </p:sp>
      <p:pic>
        <p:nvPicPr>
          <p:cNvPr id="2050" name="Picture 2"/>
          <p:cNvPicPr>
            <a:picLocks noChangeAspect="1" noChangeArrowheads="1"/>
          </p:cNvPicPr>
          <p:nvPr/>
        </p:nvPicPr>
        <p:blipFill>
          <a:blip r:embed="rId3"/>
          <a:srcRect/>
          <a:stretch>
            <a:fillRect/>
          </a:stretch>
        </p:blipFill>
        <p:spPr bwMode="auto">
          <a:xfrm>
            <a:off x="1976438" y="2697163"/>
            <a:ext cx="4200525" cy="2047875"/>
          </a:xfrm>
          <a:prstGeom prst="rect">
            <a:avLst/>
          </a:prstGeom>
          <a:noFill/>
          <a:ln w="9525">
            <a:noFill/>
            <a:miter lim="800000"/>
            <a:headEnd/>
            <a:tailEnd/>
          </a:ln>
          <a:effectLst/>
        </p:spPr>
      </p:pic>
      <p:sp>
        <p:nvSpPr>
          <p:cNvPr id="2052" name="Rectangle 4"/>
          <p:cNvSpPr>
            <a:spLocks noChangeArrowheads="1"/>
          </p:cNvSpPr>
          <p:nvPr/>
        </p:nvSpPr>
        <p:spPr bwMode="auto">
          <a:xfrm>
            <a:off x="1204174" y="4745038"/>
            <a:ext cx="5956479" cy="830997"/>
          </a:xfrm>
          <a:prstGeom prst="rect">
            <a:avLst/>
          </a:prstGeom>
          <a:solidFill>
            <a:srgbClr val="F7F7F7"/>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smtClean="0">
                <a:ln>
                  <a:noFill/>
                </a:ln>
                <a:solidFill>
                  <a:srgbClr val="00B050"/>
                </a:solidFill>
                <a:effectLst/>
                <a:latin typeface="Monaco"/>
                <a:cs typeface="Arial" pitchFamily="34" charset="0"/>
              </a:rPr>
              <a:t>Select fruits = new Select(</a:t>
            </a:r>
            <a:r>
              <a:rPr kumimoji="0" lang="en-US" sz="1600" b="0" i="1" u="none" strike="noStrike" cap="none" normalizeH="0" baseline="0" dirty="0" err="1" smtClean="0">
                <a:ln>
                  <a:noFill/>
                </a:ln>
                <a:solidFill>
                  <a:srgbClr val="00B050"/>
                </a:solidFill>
                <a:effectLst/>
                <a:latin typeface="Monaco"/>
                <a:cs typeface="Arial" pitchFamily="34" charset="0"/>
              </a:rPr>
              <a:t>driver.findElement</a:t>
            </a:r>
            <a:r>
              <a:rPr kumimoji="0" lang="en-US" sz="1600" b="0" i="1" u="none" strike="noStrike" cap="none" normalizeH="0" baseline="0" dirty="0" smtClean="0">
                <a:ln>
                  <a:noFill/>
                </a:ln>
                <a:solidFill>
                  <a:srgbClr val="00B050"/>
                </a:solidFill>
                <a:effectLst/>
                <a:latin typeface="Monaco"/>
                <a:cs typeface="Arial" pitchFamily="34" charset="0"/>
              </a:rPr>
              <a:t>(By.id("fruits")));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err="1" smtClean="0">
                <a:ln>
                  <a:noFill/>
                </a:ln>
                <a:solidFill>
                  <a:srgbClr val="00B050"/>
                </a:solidFill>
                <a:effectLst/>
                <a:latin typeface="Monaco"/>
                <a:cs typeface="Arial" pitchFamily="34" charset="0"/>
              </a:rPr>
              <a:t>fruits.selectByVisibleText</a:t>
            </a:r>
            <a:r>
              <a:rPr kumimoji="0" lang="en-US" sz="1600" b="0" i="1" u="none" strike="noStrike" cap="none" normalizeH="0" baseline="0" dirty="0" smtClean="0">
                <a:ln>
                  <a:noFill/>
                </a:ln>
                <a:solidFill>
                  <a:srgbClr val="00B050"/>
                </a:solidFill>
                <a:effectLst/>
                <a:latin typeface="Monaco"/>
                <a:cs typeface="Arial" pitchFamily="34" charset="0"/>
              </a:rPr>
              <a:t>("Banana");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err="1" smtClean="0">
                <a:ln>
                  <a:noFill/>
                </a:ln>
                <a:solidFill>
                  <a:srgbClr val="00B050"/>
                </a:solidFill>
                <a:effectLst/>
                <a:latin typeface="Monaco"/>
                <a:cs typeface="Arial" pitchFamily="34" charset="0"/>
              </a:rPr>
              <a:t>fruits.selectByIndex</a:t>
            </a:r>
            <a:r>
              <a:rPr kumimoji="0" lang="en-US" sz="1600" b="0" i="1" u="none" strike="noStrike" cap="none" normalizeH="0" baseline="0" dirty="0" smtClean="0">
                <a:ln>
                  <a:noFill/>
                </a:ln>
                <a:solidFill>
                  <a:srgbClr val="00B050"/>
                </a:solidFill>
                <a:effectLst/>
                <a:latin typeface="Monaco"/>
                <a:cs typeface="Arial" pitchFamily="34" charset="0"/>
              </a:rPr>
              <a:t>(1);</a:t>
            </a:r>
            <a:r>
              <a:rPr kumimoji="0" lang="en-US" sz="1600" b="0" i="1" u="none" strike="noStrike" cap="none" normalizeH="0" baseline="0" dirty="0" smtClean="0">
                <a:ln>
                  <a:noFill/>
                </a:ln>
                <a:solidFill>
                  <a:srgbClr val="00B050"/>
                </a:solidFill>
                <a:effectLst/>
                <a:latin typeface="Arial" pitchFamily="34" charset="0"/>
                <a:cs typeface="Arial" pitchFamily="34" charset="0"/>
              </a:rPr>
              <a:t> </a:t>
            </a: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Drop-Down Methods</a:t>
            </a:r>
            <a:endParaRPr lang="en-IN" dirty="0"/>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8" name="TextBox 7"/>
          <p:cNvSpPr txBox="1"/>
          <p:nvPr/>
        </p:nvSpPr>
        <p:spPr>
          <a:xfrm>
            <a:off x="787400" y="1003300"/>
            <a:ext cx="7962900" cy="1477328"/>
          </a:xfrm>
          <a:prstGeom prst="rect">
            <a:avLst/>
          </a:prstGeom>
          <a:noFill/>
        </p:spPr>
        <p:txBody>
          <a:bodyPr wrap="square" rtlCol="0">
            <a:spAutoFit/>
          </a:bodyPr>
          <a:lstStyle/>
          <a:p>
            <a:pPr lvl="1">
              <a:buFont typeface="Wingdings" pitchFamily="2" charset="2"/>
              <a:buChar char="§"/>
            </a:pPr>
            <a:endParaRPr lang="en-IN" dirty="0" smtClean="0"/>
          </a:p>
          <a:p>
            <a:pPr lvl="1">
              <a:buFont typeface="Wingdings" pitchFamily="2" charset="2"/>
              <a:buChar char="§"/>
            </a:pPr>
            <a:endParaRPr lang="en-IN" dirty="0" smtClean="0"/>
          </a:p>
          <a:p>
            <a:endParaRPr lang="en-IN" dirty="0" smtClean="0"/>
          </a:p>
          <a:p>
            <a:endParaRPr lang="en-IN" dirty="0" smtClean="0"/>
          </a:p>
          <a:p>
            <a:endParaRPr lang="en-IN" dirty="0"/>
          </a:p>
        </p:txBody>
      </p:sp>
      <p:sp>
        <p:nvSpPr>
          <p:cNvPr id="2052" name="Rectangle 4"/>
          <p:cNvSpPr>
            <a:spLocks noChangeArrowheads="1"/>
          </p:cNvSpPr>
          <p:nvPr/>
        </p:nvSpPr>
        <p:spPr bwMode="auto">
          <a:xfrm>
            <a:off x="457200" y="4826000"/>
            <a:ext cx="7772400" cy="338554"/>
          </a:xfrm>
          <a:prstGeom prst="rect">
            <a:avLst/>
          </a:prstGeom>
          <a:solidFill>
            <a:srgbClr val="F7F7F7"/>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1" u="none" strike="noStrike" cap="none" normalizeH="0" baseline="0" dirty="0" smtClean="0">
              <a:ln>
                <a:noFill/>
              </a:ln>
              <a:solidFill>
                <a:srgbClr val="00B050"/>
              </a:solidFill>
              <a:effectLst/>
              <a:latin typeface="Arial" pitchFamily="34" charset="0"/>
              <a:cs typeface="Arial" pitchFamily="34" charset="0"/>
            </a:endParaRPr>
          </a:p>
        </p:txBody>
      </p:sp>
      <p:pic>
        <p:nvPicPr>
          <p:cNvPr id="82946" name="Picture 2"/>
          <p:cNvPicPr>
            <a:picLocks noChangeAspect="1" noChangeArrowheads="1"/>
          </p:cNvPicPr>
          <p:nvPr/>
        </p:nvPicPr>
        <p:blipFill>
          <a:blip r:embed="rId3"/>
          <a:srcRect/>
          <a:stretch>
            <a:fillRect/>
          </a:stretch>
        </p:blipFill>
        <p:spPr bwMode="auto">
          <a:xfrm>
            <a:off x="479425" y="985838"/>
            <a:ext cx="8664575" cy="2328862"/>
          </a:xfrm>
          <a:prstGeom prst="rect">
            <a:avLst/>
          </a:prstGeom>
          <a:noFill/>
          <a:ln w="9525">
            <a:noFill/>
            <a:miter lim="800000"/>
            <a:headEnd/>
            <a:tailEnd/>
          </a:ln>
          <a:effectLst/>
        </p:spPr>
      </p:pic>
      <p:sp>
        <p:nvSpPr>
          <p:cNvPr id="9" name="Rectangle 8"/>
          <p:cNvSpPr/>
          <p:nvPr/>
        </p:nvSpPr>
        <p:spPr>
          <a:xfrm>
            <a:off x="479425" y="3455154"/>
            <a:ext cx="2108906" cy="523220"/>
          </a:xfrm>
          <a:prstGeom prst="rect">
            <a:avLst/>
          </a:prstGeom>
        </p:spPr>
        <p:txBody>
          <a:bodyPr wrap="square">
            <a:spAutoFit/>
          </a:bodyPr>
          <a:lstStyle/>
          <a:p>
            <a:r>
              <a:rPr lang="en-IN" sz="2800" b="1" dirty="0" smtClean="0">
                <a:solidFill>
                  <a:schemeClr val="tx2"/>
                </a:solidFill>
                <a:latin typeface="+mj-lt"/>
                <a:cs typeface="Arial"/>
              </a:rPr>
              <a:t>All</a:t>
            </a:r>
            <a:r>
              <a:rPr lang="en-IN" b="1" dirty="0" smtClean="0"/>
              <a:t> </a:t>
            </a:r>
            <a:r>
              <a:rPr lang="en-IN" sz="2800" b="1" dirty="0" smtClean="0">
                <a:solidFill>
                  <a:schemeClr val="tx2"/>
                </a:solidFill>
                <a:latin typeface="+mj-lt"/>
                <a:cs typeface="Arial"/>
              </a:rPr>
              <a:t>Links</a:t>
            </a:r>
          </a:p>
        </p:txBody>
      </p:sp>
      <p:sp>
        <p:nvSpPr>
          <p:cNvPr id="10" name="Rectangle 9"/>
          <p:cNvSpPr/>
          <p:nvPr/>
        </p:nvSpPr>
        <p:spPr>
          <a:xfrm>
            <a:off x="647700" y="3925661"/>
            <a:ext cx="7581900" cy="2308324"/>
          </a:xfrm>
          <a:prstGeom prst="rect">
            <a:avLst/>
          </a:prstGeom>
        </p:spPr>
        <p:txBody>
          <a:bodyPr wrap="square">
            <a:spAutoFit/>
          </a:bodyPr>
          <a:lstStyle/>
          <a:p>
            <a:r>
              <a:rPr lang="en-IN" dirty="0" smtClean="0">
                <a:solidFill>
                  <a:schemeClr val="tx2"/>
                </a:solidFill>
              </a:rPr>
              <a:t>One of the common procedures in web Testing is to test if all the links present within the page are working. </a:t>
            </a:r>
          </a:p>
          <a:p>
            <a:endParaRPr lang="en-IN" dirty="0" smtClean="0">
              <a:solidFill>
                <a:schemeClr val="tx2"/>
              </a:solidFill>
            </a:endParaRPr>
          </a:p>
          <a:p>
            <a:r>
              <a:rPr lang="en-IN" b="1" dirty="0" smtClean="0">
                <a:solidFill>
                  <a:schemeClr val="tx2"/>
                </a:solidFill>
              </a:rPr>
              <a:t>Approach:</a:t>
            </a:r>
          </a:p>
          <a:p>
            <a:endParaRPr lang="en-IN" dirty="0" smtClean="0">
              <a:solidFill>
                <a:schemeClr val="tx2"/>
              </a:solidFill>
            </a:endParaRPr>
          </a:p>
          <a:p>
            <a:r>
              <a:rPr lang="en-IN" dirty="0" smtClean="0">
                <a:solidFill>
                  <a:schemeClr val="tx2"/>
                </a:solidFill>
              </a:rPr>
              <a:t>findElements() &amp; </a:t>
            </a:r>
            <a:r>
              <a:rPr lang="en-IN" dirty="0" err="1" smtClean="0">
                <a:solidFill>
                  <a:schemeClr val="tx2"/>
                </a:solidFill>
              </a:rPr>
              <a:t>By.tagName</a:t>
            </a:r>
            <a:r>
              <a:rPr lang="en-IN" dirty="0" smtClean="0">
                <a:solidFill>
                  <a:schemeClr val="tx2"/>
                </a:solidFill>
              </a:rPr>
              <a:t>("a")</a:t>
            </a:r>
          </a:p>
          <a:p>
            <a:endParaRPr lang="en-IN" dirty="0" smtClean="0">
              <a:solidFill>
                <a:schemeClr val="tx2"/>
              </a:solidFill>
            </a:endParaRPr>
          </a:p>
          <a:p>
            <a:r>
              <a:rPr lang="en-IN" dirty="0" smtClean="0">
                <a:solidFill>
                  <a:schemeClr val="tx2"/>
                </a:solidFill>
              </a:rPr>
              <a:t>Java for-each loop</a:t>
            </a:r>
            <a:endParaRPr lang="en-IN" dirty="0">
              <a:solidFill>
                <a:schemeClr val="tx2"/>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All Links</a:t>
            </a:r>
            <a:endParaRPr lang="en-IN" dirty="0"/>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8" name="TextBox 7"/>
          <p:cNvSpPr txBox="1"/>
          <p:nvPr/>
        </p:nvSpPr>
        <p:spPr>
          <a:xfrm>
            <a:off x="539749" y="935010"/>
            <a:ext cx="7962900" cy="5078313"/>
          </a:xfrm>
          <a:prstGeom prst="rect">
            <a:avLst/>
          </a:prstGeom>
          <a:noFill/>
        </p:spPr>
        <p:txBody>
          <a:bodyPr wrap="square" rtlCol="0">
            <a:spAutoFit/>
          </a:bodyPr>
          <a:lstStyle/>
          <a:p>
            <a:pPr lvl="1"/>
            <a:r>
              <a:rPr lang="en-IN" dirty="0" smtClean="0">
                <a:solidFill>
                  <a:srgbClr val="00B050"/>
                </a:solidFill>
              </a:rPr>
              <a:t>public class P1 {				</a:t>
            </a:r>
          </a:p>
          <a:p>
            <a:pPr lvl="1"/>
            <a:r>
              <a:rPr lang="en-IN" dirty="0" smtClean="0">
                <a:solidFill>
                  <a:srgbClr val="00B050"/>
                </a:solidFill>
              </a:rPr>
              <a:t>    		</a:t>
            </a:r>
          </a:p>
          <a:p>
            <a:pPr lvl="1"/>
            <a:r>
              <a:rPr lang="en-IN" dirty="0" smtClean="0">
                <a:solidFill>
                  <a:srgbClr val="00B050"/>
                </a:solidFill>
              </a:rPr>
              <a:t>    public static void main(String[] </a:t>
            </a:r>
            <a:r>
              <a:rPr lang="en-IN" dirty="0" err="1" smtClean="0">
                <a:solidFill>
                  <a:srgbClr val="00B050"/>
                </a:solidFill>
              </a:rPr>
              <a:t>args</a:t>
            </a:r>
            <a:r>
              <a:rPr lang="en-IN" dirty="0" smtClean="0">
                <a:solidFill>
                  <a:srgbClr val="00B050"/>
                </a:solidFill>
              </a:rPr>
              <a:t>) {									</a:t>
            </a:r>
          </a:p>
          <a:p>
            <a:pPr lvl="1"/>
            <a:r>
              <a:rPr lang="en-IN" dirty="0" smtClean="0">
                <a:solidFill>
                  <a:srgbClr val="00B050"/>
                </a:solidFill>
              </a:rPr>
              <a:t>        String </a:t>
            </a:r>
            <a:r>
              <a:rPr lang="en-IN" dirty="0" err="1" smtClean="0">
                <a:solidFill>
                  <a:srgbClr val="00B050"/>
                </a:solidFill>
              </a:rPr>
              <a:t>baseUrl</a:t>
            </a:r>
            <a:r>
              <a:rPr lang="en-IN" dirty="0" smtClean="0">
                <a:solidFill>
                  <a:srgbClr val="00B050"/>
                </a:solidFill>
              </a:rPr>
              <a:t> = "http://www.google.com/";					</a:t>
            </a:r>
          </a:p>
          <a:p>
            <a:pPr lvl="1"/>
            <a:r>
              <a:rPr lang="en-IN" dirty="0" smtClean="0">
                <a:solidFill>
                  <a:srgbClr val="00B050"/>
                </a:solidFill>
              </a:rPr>
              <a:t>        </a:t>
            </a:r>
            <a:r>
              <a:rPr lang="en-IN" dirty="0" err="1" smtClean="0">
                <a:solidFill>
                  <a:srgbClr val="00B050"/>
                </a:solidFill>
              </a:rPr>
              <a:t>System.setProperty</a:t>
            </a:r>
            <a:r>
              <a:rPr lang="en-IN" dirty="0" smtClean="0">
                <a:solidFill>
                  <a:srgbClr val="00B050"/>
                </a:solidFill>
              </a:rPr>
              <a:t>("</a:t>
            </a:r>
            <a:r>
              <a:rPr lang="en-IN" dirty="0" err="1" smtClean="0">
                <a:solidFill>
                  <a:srgbClr val="00B050"/>
                </a:solidFill>
              </a:rPr>
              <a:t>webdriver.chrome.driver","G</a:t>
            </a:r>
            <a:r>
              <a:rPr lang="en-IN" dirty="0" smtClean="0">
                <a:solidFill>
                  <a:srgbClr val="00B050"/>
                </a:solidFill>
              </a:rPr>
              <a:t>:\\chromedriver.exe");					</a:t>
            </a:r>
          </a:p>
          <a:p>
            <a:pPr lvl="1"/>
            <a:r>
              <a:rPr lang="en-IN" dirty="0" smtClean="0">
                <a:solidFill>
                  <a:srgbClr val="00B050"/>
                </a:solidFill>
              </a:rPr>
              <a:t>        WebDriver driver = new </a:t>
            </a:r>
            <a:r>
              <a:rPr lang="en-IN" dirty="0" err="1" smtClean="0">
                <a:solidFill>
                  <a:srgbClr val="00B050"/>
                </a:solidFill>
              </a:rPr>
              <a:t>ChromeDriver</a:t>
            </a:r>
            <a:r>
              <a:rPr lang="en-IN" dirty="0" smtClean="0">
                <a:solidFill>
                  <a:srgbClr val="00B050"/>
                </a:solidFill>
              </a:rPr>
              <a:t>();					</a:t>
            </a:r>
          </a:p>
          <a:p>
            <a:pPr lvl="1"/>
            <a:r>
              <a:rPr lang="en-IN" dirty="0" smtClean="0">
                <a:solidFill>
                  <a:srgbClr val="00B050"/>
                </a:solidFill>
              </a:rPr>
              <a:t>        		</a:t>
            </a:r>
          </a:p>
          <a:p>
            <a:pPr lvl="1"/>
            <a:r>
              <a:rPr lang="en-IN" dirty="0" smtClean="0">
                <a:solidFill>
                  <a:srgbClr val="00B050"/>
                </a:solidFill>
              </a:rPr>
              <a:t>        String </a:t>
            </a:r>
            <a:r>
              <a:rPr lang="en-IN" dirty="0" err="1" smtClean="0">
                <a:solidFill>
                  <a:srgbClr val="00B050"/>
                </a:solidFill>
              </a:rPr>
              <a:t>underConsTitle</a:t>
            </a:r>
            <a:r>
              <a:rPr lang="en-IN" dirty="0" smtClean="0">
                <a:solidFill>
                  <a:srgbClr val="00B050"/>
                </a:solidFill>
              </a:rPr>
              <a:t> = "Under Construction: Mercury Tours";					</a:t>
            </a:r>
          </a:p>
          <a:p>
            <a:pPr lvl="1"/>
            <a:r>
              <a:rPr lang="en-IN" dirty="0" smtClean="0">
                <a:solidFill>
                  <a:srgbClr val="00B050"/>
                </a:solidFill>
              </a:rPr>
              <a:t>			</a:t>
            </a:r>
            <a:r>
              <a:rPr lang="en-IN" dirty="0" err="1" smtClean="0">
                <a:solidFill>
                  <a:srgbClr val="00B050"/>
                </a:solidFill>
              </a:rPr>
              <a:t>driver.manage</a:t>
            </a:r>
            <a:r>
              <a:rPr lang="en-IN" dirty="0" smtClean="0">
                <a:solidFill>
                  <a:srgbClr val="00B050"/>
                </a:solidFill>
              </a:rPr>
              <a:t>().timeouts().</a:t>
            </a:r>
            <a:r>
              <a:rPr lang="en-IN" dirty="0" err="1" smtClean="0">
                <a:solidFill>
                  <a:srgbClr val="00B050"/>
                </a:solidFill>
              </a:rPr>
              <a:t>implicitlyWait</a:t>
            </a:r>
            <a:r>
              <a:rPr lang="en-IN" dirty="0" smtClean="0">
                <a:solidFill>
                  <a:srgbClr val="00B050"/>
                </a:solidFill>
              </a:rPr>
              <a:t>(5, </a:t>
            </a:r>
            <a:r>
              <a:rPr lang="en-IN" dirty="0" err="1" smtClean="0">
                <a:solidFill>
                  <a:srgbClr val="00B050"/>
                </a:solidFill>
              </a:rPr>
              <a:t>TimeUnit.SECONDS</a:t>
            </a:r>
            <a:r>
              <a:rPr lang="en-IN" dirty="0" smtClean="0">
                <a:solidFill>
                  <a:srgbClr val="00B050"/>
                </a:solidFill>
              </a:rPr>
              <a:t>);</a:t>
            </a:r>
            <a:r>
              <a:rPr lang="en-IN" dirty="0" smtClean="0">
                <a:solidFill>
                  <a:srgbClr val="00B050"/>
                </a:solidFill>
              </a:rPr>
              <a:t>	</a:t>
            </a:r>
          </a:p>
          <a:p>
            <a:pPr lvl="1"/>
            <a:endParaRPr lang="en-IN" dirty="0" smtClean="0">
              <a:solidFill>
                <a:srgbClr val="00B050"/>
              </a:solidFill>
            </a:endParaRPr>
          </a:p>
          <a:p>
            <a:pPr lvl="1"/>
            <a:r>
              <a:rPr lang="en-IN" dirty="0" smtClean="0">
                <a:solidFill>
                  <a:srgbClr val="00B050"/>
                </a:solidFill>
              </a:rPr>
              <a:t>			</a:t>
            </a:r>
            <a:r>
              <a:rPr lang="en-IN" dirty="0" err="1" smtClean="0">
                <a:solidFill>
                  <a:srgbClr val="00B050"/>
                </a:solidFill>
              </a:rPr>
              <a:t>driver.get</a:t>
            </a:r>
            <a:r>
              <a:rPr lang="en-IN" dirty="0" smtClean="0">
                <a:solidFill>
                  <a:srgbClr val="00B050"/>
                </a:solidFill>
              </a:rPr>
              <a:t>(</a:t>
            </a:r>
            <a:r>
              <a:rPr lang="en-IN" dirty="0" err="1" smtClean="0">
                <a:solidFill>
                  <a:srgbClr val="00B050"/>
                </a:solidFill>
              </a:rPr>
              <a:t>baseUrl</a:t>
            </a:r>
            <a:r>
              <a:rPr lang="en-IN" dirty="0" smtClean="0">
                <a:solidFill>
                  <a:srgbClr val="00B050"/>
                </a:solidFill>
              </a:rPr>
              <a:t>);					</a:t>
            </a:r>
          </a:p>
          <a:p>
            <a:pPr lvl="1"/>
            <a:r>
              <a:rPr lang="en-IN" dirty="0" smtClean="0">
                <a:solidFill>
                  <a:srgbClr val="00B050"/>
                </a:solidFill>
              </a:rPr>
              <a:t>        List&lt;WebElement&gt; </a:t>
            </a:r>
            <a:r>
              <a:rPr lang="en-IN" dirty="0" err="1" smtClean="0">
                <a:solidFill>
                  <a:srgbClr val="00B050"/>
                </a:solidFill>
              </a:rPr>
              <a:t>linkElements</a:t>
            </a:r>
            <a:r>
              <a:rPr lang="en-IN" dirty="0" smtClean="0">
                <a:solidFill>
                  <a:srgbClr val="00B050"/>
                </a:solidFill>
              </a:rPr>
              <a:t> = </a:t>
            </a:r>
            <a:r>
              <a:rPr lang="en-IN" dirty="0" err="1" smtClean="0">
                <a:solidFill>
                  <a:srgbClr val="00B050"/>
                </a:solidFill>
              </a:rPr>
              <a:t>driver.findElements</a:t>
            </a:r>
            <a:r>
              <a:rPr lang="en-IN" dirty="0" smtClean="0">
                <a:solidFill>
                  <a:srgbClr val="00B050"/>
                </a:solidFill>
              </a:rPr>
              <a:t>(</a:t>
            </a:r>
            <a:r>
              <a:rPr lang="en-IN" dirty="0" err="1" smtClean="0">
                <a:solidFill>
                  <a:srgbClr val="00B050"/>
                </a:solidFill>
              </a:rPr>
              <a:t>By.tagName</a:t>
            </a:r>
            <a:r>
              <a:rPr lang="en-IN" dirty="0" smtClean="0">
                <a:solidFill>
                  <a:srgbClr val="00B050"/>
                </a:solidFill>
              </a:rPr>
              <a:t>("a"));							</a:t>
            </a:r>
          </a:p>
          <a:p>
            <a:pPr lvl="1"/>
            <a:r>
              <a:rPr lang="en-IN" dirty="0" smtClean="0">
                <a:solidFill>
                  <a:srgbClr val="00B050"/>
                </a:solidFill>
              </a:rPr>
              <a:t>        String[] </a:t>
            </a:r>
            <a:r>
              <a:rPr lang="en-IN" dirty="0" err="1" smtClean="0">
                <a:solidFill>
                  <a:srgbClr val="00B050"/>
                </a:solidFill>
              </a:rPr>
              <a:t>linkTexts</a:t>
            </a:r>
            <a:r>
              <a:rPr lang="en-IN" dirty="0" smtClean="0">
                <a:solidFill>
                  <a:srgbClr val="00B050"/>
                </a:solidFill>
              </a:rPr>
              <a:t> = new String[</a:t>
            </a:r>
            <a:r>
              <a:rPr lang="en-IN" dirty="0" err="1" smtClean="0">
                <a:solidFill>
                  <a:srgbClr val="00B050"/>
                </a:solidFill>
              </a:rPr>
              <a:t>linkElements.size</a:t>
            </a:r>
            <a:r>
              <a:rPr lang="en-IN" dirty="0" smtClean="0">
                <a:solidFill>
                  <a:srgbClr val="00B050"/>
                </a:solidFill>
              </a:rPr>
              <a:t>()];</a:t>
            </a:r>
            <a:endParaRPr lang="en-IN" dirty="0"/>
          </a:p>
        </p:txBody>
      </p:sp>
      <p:sp>
        <p:nvSpPr>
          <p:cNvPr id="2052" name="Rectangle 4"/>
          <p:cNvSpPr>
            <a:spLocks noChangeArrowheads="1"/>
          </p:cNvSpPr>
          <p:nvPr/>
        </p:nvSpPr>
        <p:spPr bwMode="auto">
          <a:xfrm>
            <a:off x="457200" y="4826000"/>
            <a:ext cx="7772400" cy="338554"/>
          </a:xfrm>
          <a:prstGeom prst="rect">
            <a:avLst/>
          </a:prstGeom>
          <a:solidFill>
            <a:srgbClr val="F7F7F7"/>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1" u="none" strike="noStrike" cap="none" normalizeH="0" baseline="0" dirty="0" smtClean="0">
              <a:ln>
                <a:noFill/>
              </a:ln>
              <a:solidFill>
                <a:srgbClr val="00B050"/>
              </a:solidFill>
              <a:effectLst/>
              <a:latin typeface="Arial" pitchFamily="34" charset="0"/>
              <a:cs typeface="Arial" pitchFamily="34" charset="0"/>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All Links</a:t>
            </a:r>
            <a:endParaRPr lang="en-IN" dirty="0"/>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8" name="TextBox 7"/>
          <p:cNvSpPr txBox="1"/>
          <p:nvPr/>
        </p:nvSpPr>
        <p:spPr>
          <a:xfrm>
            <a:off x="671491" y="785612"/>
            <a:ext cx="7587137" cy="5447645"/>
          </a:xfrm>
          <a:prstGeom prst="rect">
            <a:avLst/>
          </a:prstGeom>
          <a:noFill/>
        </p:spPr>
        <p:txBody>
          <a:bodyPr wrap="square" rtlCol="0">
            <a:spAutoFit/>
          </a:bodyPr>
          <a:lstStyle/>
          <a:p>
            <a:pPr lvl="1"/>
            <a:r>
              <a:rPr lang="en-IN" sz="1600" dirty="0" smtClean="0">
                <a:solidFill>
                  <a:srgbClr val="00B050"/>
                </a:solidFill>
              </a:rPr>
              <a:t>Int </a:t>
            </a:r>
            <a:r>
              <a:rPr lang="en-IN" sz="1600" dirty="0" err="1" smtClean="0">
                <a:solidFill>
                  <a:srgbClr val="00B050"/>
                </a:solidFill>
              </a:rPr>
              <a:t>i</a:t>
            </a:r>
            <a:r>
              <a:rPr lang="en-IN" sz="1600" dirty="0" smtClean="0">
                <a:solidFill>
                  <a:srgbClr val="00B050"/>
                </a:solidFill>
              </a:rPr>
              <a:t> = 0;					</a:t>
            </a:r>
          </a:p>
          <a:p>
            <a:pPr lvl="1"/>
            <a:r>
              <a:rPr lang="en-IN" sz="1600" dirty="0" smtClean="0">
                <a:solidFill>
                  <a:srgbClr val="00B050"/>
                </a:solidFill>
              </a:rPr>
              <a:t>//extract the link texts of each link element		</a:t>
            </a:r>
          </a:p>
          <a:p>
            <a:pPr lvl="1"/>
            <a:r>
              <a:rPr lang="en-IN" sz="1600" dirty="0" smtClean="0">
                <a:solidFill>
                  <a:srgbClr val="00B050"/>
                </a:solidFill>
              </a:rPr>
              <a:t>			for (WebElement e : </a:t>
            </a:r>
            <a:r>
              <a:rPr lang="en-IN" sz="1600" dirty="0" err="1" smtClean="0">
                <a:solidFill>
                  <a:srgbClr val="00B050"/>
                </a:solidFill>
              </a:rPr>
              <a:t>linkElements</a:t>
            </a:r>
            <a:r>
              <a:rPr lang="en-IN" sz="1600" dirty="0" smtClean="0">
                <a:solidFill>
                  <a:srgbClr val="00B050"/>
                </a:solidFill>
              </a:rPr>
              <a:t>) {							</a:t>
            </a:r>
          </a:p>
          <a:p>
            <a:pPr lvl="1"/>
            <a:r>
              <a:rPr lang="en-IN" sz="1600" dirty="0" smtClean="0">
                <a:solidFill>
                  <a:srgbClr val="00B050"/>
                </a:solidFill>
              </a:rPr>
              <a:t>			</a:t>
            </a:r>
            <a:r>
              <a:rPr lang="en-IN" sz="1600" dirty="0" err="1" smtClean="0">
                <a:solidFill>
                  <a:srgbClr val="00B050"/>
                </a:solidFill>
              </a:rPr>
              <a:t>linkTexts</a:t>
            </a:r>
            <a:r>
              <a:rPr lang="en-IN" sz="1600" dirty="0" smtClean="0">
                <a:solidFill>
                  <a:srgbClr val="00B050"/>
                </a:solidFill>
              </a:rPr>
              <a:t>[</a:t>
            </a:r>
            <a:r>
              <a:rPr lang="en-IN" sz="1600" dirty="0" err="1" smtClean="0">
                <a:solidFill>
                  <a:srgbClr val="00B050"/>
                </a:solidFill>
              </a:rPr>
              <a:t>i</a:t>
            </a:r>
            <a:r>
              <a:rPr lang="en-IN" sz="1600" dirty="0" smtClean="0">
                <a:solidFill>
                  <a:srgbClr val="00B050"/>
                </a:solidFill>
              </a:rPr>
              <a:t>] = </a:t>
            </a:r>
            <a:r>
              <a:rPr lang="en-IN" sz="1600" dirty="0" err="1" smtClean="0">
                <a:solidFill>
                  <a:srgbClr val="00B050"/>
                </a:solidFill>
              </a:rPr>
              <a:t>e.getText</a:t>
            </a:r>
            <a:r>
              <a:rPr lang="en-IN" sz="1600" dirty="0" smtClean="0">
                <a:solidFill>
                  <a:srgbClr val="00B050"/>
                </a:solidFill>
              </a:rPr>
              <a:t>();							</a:t>
            </a:r>
          </a:p>
          <a:p>
            <a:pPr lvl="1"/>
            <a:r>
              <a:rPr lang="en-IN" sz="1600" dirty="0" smtClean="0">
                <a:solidFill>
                  <a:srgbClr val="00B050"/>
                </a:solidFill>
              </a:rPr>
              <a:t>			</a:t>
            </a:r>
            <a:r>
              <a:rPr lang="en-IN" sz="1600" dirty="0" err="1" smtClean="0">
                <a:solidFill>
                  <a:srgbClr val="00B050"/>
                </a:solidFill>
              </a:rPr>
              <a:t>i</a:t>
            </a:r>
            <a:r>
              <a:rPr lang="en-IN" sz="1600" dirty="0" smtClean="0">
                <a:solidFill>
                  <a:srgbClr val="00B050"/>
                </a:solidFill>
              </a:rPr>
              <a:t>++;			</a:t>
            </a:r>
          </a:p>
          <a:p>
            <a:pPr lvl="1"/>
            <a:r>
              <a:rPr lang="en-IN" sz="1600" dirty="0" smtClean="0">
                <a:solidFill>
                  <a:srgbClr val="00B050"/>
                </a:solidFill>
              </a:rPr>
              <a:t>        }	//test each link		</a:t>
            </a:r>
          </a:p>
          <a:p>
            <a:pPr lvl="1"/>
            <a:r>
              <a:rPr lang="en-IN" sz="1600" dirty="0" smtClean="0">
                <a:solidFill>
                  <a:srgbClr val="00B050"/>
                </a:solidFill>
              </a:rPr>
              <a:t>			for (String t : </a:t>
            </a:r>
            <a:r>
              <a:rPr lang="en-IN" sz="1600" dirty="0" err="1" smtClean="0">
                <a:solidFill>
                  <a:srgbClr val="00B050"/>
                </a:solidFill>
              </a:rPr>
              <a:t>linkTexts</a:t>
            </a:r>
            <a:r>
              <a:rPr lang="en-IN" sz="1600" dirty="0" smtClean="0">
                <a:solidFill>
                  <a:srgbClr val="00B050"/>
                </a:solidFill>
              </a:rPr>
              <a:t>) {							</a:t>
            </a:r>
          </a:p>
          <a:p>
            <a:pPr lvl="1"/>
            <a:r>
              <a:rPr lang="en-IN" sz="1600" dirty="0" smtClean="0">
                <a:solidFill>
                  <a:srgbClr val="00B050"/>
                </a:solidFill>
              </a:rPr>
              <a:t>			</a:t>
            </a:r>
            <a:r>
              <a:rPr lang="en-IN" sz="1600" dirty="0" err="1" smtClean="0">
                <a:solidFill>
                  <a:srgbClr val="00B050"/>
                </a:solidFill>
              </a:rPr>
              <a:t>driver.findElement</a:t>
            </a:r>
            <a:r>
              <a:rPr lang="en-IN" sz="1600" dirty="0" smtClean="0">
                <a:solidFill>
                  <a:srgbClr val="00B050"/>
                </a:solidFill>
              </a:rPr>
              <a:t>(</a:t>
            </a:r>
            <a:r>
              <a:rPr lang="en-IN" sz="1600" dirty="0" err="1" smtClean="0">
                <a:solidFill>
                  <a:srgbClr val="00B050"/>
                </a:solidFill>
              </a:rPr>
              <a:t>By.linkText</a:t>
            </a:r>
            <a:r>
              <a:rPr lang="en-IN" sz="1600" dirty="0" smtClean="0">
                <a:solidFill>
                  <a:srgbClr val="00B050"/>
                </a:solidFill>
              </a:rPr>
              <a:t>(t)).click();					</a:t>
            </a:r>
          </a:p>
          <a:p>
            <a:pPr lvl="1"/>
            <a:r>
              <a:rPr lang="en-IN" sz="1600" dirty="0" smtClean="0">
                <a:solidFill>
                  <a:srgbClr val="00B050"/>
                </a:solidFill>
              </a:rPr>
              <a:t>			if (</a:t>
            </a:r>
            <a:r>
              <a:rPr lang="en-IN" sz="1600" dirty="0" err="1" smtClean="0">
                <a:solidFill>
                  <a:srgbClr val="00B050"/>
                </a:solidFill>
              </a:rPr>
              <a:t>driver.getTitle</a:t>
            </a:r>
            <a:r>
              <a:rPr lang="en-IN" sz="1600" dirty="0" smtClean="0">
                <a:solidFill>
                  <a:srgbClr val="00B050"/>
                </a:solidFill>
              </a:rPr>
              <a:t>().equals(</a:t>
            </a:r>
            <a:r>
              <a:rPr lang="en-IN" sz="1600" dirty="0" err="1" smtClean="0">
                <a:solidFill>
                  <a:srgbClr val="00B050"/>
                </a:solidFill>
              </a:rPr>
              <a:t>underConsTitle</a:t>
            </a:r>
            <a:r>
              <a:rPr lang="en-IN" sz="1600" dirty="0" smtClean="0">
                <a:solidFill>
                  <a:srgbClr val="00B050"/>
                </a:solidFill>
              </a:rPr>
              <a:t>)) {							</a:t>
            </a:r>
          </a:p>
          <a:p>
            <a:pPr lvl="1"/>
            <a:r>
              <a:rPr lang="en-IN" sz="1600" dirty="0" smtClean="0">
                <a:solidFill>
                  <a:srgbClr val="00B050"/>
                </a:solidFill>
              </a:rPr>
              <a:t>                </a:t>
            </a:r>
            <a:r>
              <a:rPr lang="en-IN" sz="1600" dirty="0" err="1" smtClean="0">
                <a:solidFill>
                  <a:srgbClr val="00B050"/>
                </a:solidFill>
              </a:rPr>
              <a:t>System.out.println</a:t>
            </a:r>
            <a:r>
              <a:rPr lang="en-IN" sz="1600" dirty="0" smtClean="0">
                <a:solidFill>
                  <a:srgbClr val="00B050"/>
                </a:solidFill>
              </a:rPr>
              <a:t>("\"" + t + "\""								</a:t>
            </a:r>
          </a:p>
          <a:p>
            <a:pPr lvl="1"/>
            <a:r>
              <a:rPr lang="en-IN" sz="1600" dirty="0" smtClean="0">
                <a:solidFill>
                  <a:srgbClr val="00B050"/>
                </a:solidFill>
              </a:rPr>
              <a:t>                        + " is under construction.");			</a:t>
            </a:r>
          </a:p>
          <a:p>
            <a:pPr lvl="1"/>
            <a:r>
              <a:rPr lang="en-IN" sz="1600" dirty="0" smtClean="0">
                <a:solidFill>
                  <a:srgbClr val="00B050"/>
                </a:solidFill>
              </a:rPr>
              <a:t>            } else {			</a:t>
            </a:r>
          </a:p>
          <a:p>
            <a:pPr lvl="1"/>
            <a:r>
              <a:rPr lang="en-IN" sz="1600" dirty="0" smtClean="0">
                <a:solidFill>
                  <a:srgbClr val="00B050"/>
                </a:solidFill>
              </a:rPr>
              <a:t>                </a:t>
            </a:r>
            <a:r>
              <a:rPr lang="en-IN" sz="1600" dirty="0" err="1" smtClean="0">
                <a:solidFill>
                  <a:srgbClr val="00B050"/>
                </a:solidFill>
              </a:rPr>
              <a:t>System.out.println</a:t>
            </a:r>
            <a:r>
              <a:rPr lang="en-IN" sz="1600" dirty="0" smtClean="0">
                <a:solidFill>
                  <a:srgbClr val="00B050"/>
                </a:solidFill>
              </a:rPr>
              <a:t>("\"" + t + "\""								</a:t>
            </a:r>
          </a:p>
          <a:p>
            <a:pPr lvl="1"/>
            <a:r>
              <a:rPr lang="en-IN" sz="1600" dirty="0" smtClean="0">
                <a:solidFill>
                  <a:srgbClr val="00B050"/>
                </a:solidFill>
              </a:rPr>
              <a:t>                        + " is working.");			</a:t>
            </a:r>
          </a:p>
          <a:p>
            <a:pPr lvl="1"/>
            <a:r>
              <a:rPr lang="en-IN" sz="1600" dirty="0" smtClean="0">
                <a:solidFill>
                  <a:srgbClr val="00B050"/>
                </a:solidFill>
              </a:rPr>
              <a:t>            }		</a:t>
            </a:r>
          </a:p>
          <a:p>
            <a:pPr lvl="1"/>
            <a:r>
              <a:rPr lang="en-IN" sz="1600" dirty="0" smtClean="0">
                <a:solidFill>
                  <a:srgbClr val="00B050"/>
                </a:solidFill>
              </a:rPr>
              <a:t>			</a:t>
            </a:r>
            <a:r>
              <a:rPr lang="en-IN" sz="1600" dirty="0" err="1" smtClean="0">
                <a:solidFill>
                  <a:srgbClr val="00B050"/>
                </a:solidFill>
              </a:rPr>
              <a:t>driver.navigate</a:t>
            </a:r>
            <a:r>
              <a:rPr lang="en-IN" sz="1600" dirty="0" smtClean="0">
                <a:solidFill>
                  <a:srgbClr val="00B050"/>
                </a:solidFill>
              </a:rPr>
              <a:t>().back();			</a:t>
            </a:r>
          </a:p>
          <a:p>
            <a:pPr lvl="1"/>
            <a:r>
              <a:rPr lang="en-IN" sz="1600" dirty="0" smtClean="0">
                <a:solidFill>
                  <a:srgbClr val="00B050"/>
                </a:solidFill>
              </a:rPr>
              <a:t>        }		</a:t>
            </a:r>
          </a:p>
          <a:p>
            <a:pPr lvl="1"/>
            <a:r>
              <a:rPr lang="en-IN" sz="1600" dirty="0" smtClean="0">
                <a:solidFill>
                  <a:srgbClr val="00B050"/>
                </a:solidFill>
              </a:rPr>
              <a:t>			</a:t>
            </a:r>
            <a:r>
              <a:rPr lang="en-IN" sz="1600" dirty="0" err="1" smtClean="0">
                <a:solidFill>
                  <a:srgbClr val="00B050"/>
                </a:solidFill>
              </a:rPr>
              <a:t>driver.quit</a:t>
            </a:r>
            <a:r>
              <a:rPr lang="en-IN" sz="1600" dirty="0" smtClean="0">
                <a:solidFill>
                  <a:srgbClr val="00B050"/>
                </a:solidFill>
              </a:rPr>
              <a:t>();			</a:t>
            </a:r>
          </a:p>
          <a:p>
            <a:pPr lvl="1"/>
            <a:r>
              <a:rPr lang="en-IN" sz="1600" dirty="0" smtClean="0">
                <a:solidFill>
                  <a:srgbClr val="00B050"/>
                </a:solidFill>
              </a:rPr>
              <a:t>    }} </a:t>
            </a:r>
            <a:endParaRPr lang="en-IN" sz="1600" dirty="0"/>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How to write XPATH</a:t>
            </a:r>
            <a:endParaRPr lang="en-IN" dirty="0"/>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8" name="TextBox 7"/>
          <p:cNvSpPr txBox="1"/>
          <p:nvPr/>
        </p:nvSpPr>
        <p:spPr>
          <a:xfrm>
            <a:off x="787400" y="1003300"/>
            <a:ext cx="7962900" cy="6278642"/>
          </a:xfrm>
          <a:prstGeom prst="rect">
            <a:avLst/>
          </a:prstGeom>
          <a:noFill/>
        </p:spPr>
        <p:txBody>
          <a:bodyPr wrap="square" rtlCol="0">
            <a:spAutoFit/>
          </a:bodyPr>
          <a:lstStyle/>
          <a:p>
            <a:r>
              <a:rPr lang="en-IN" b="1" dirty="0" smtClean="0">
                <a:solidFill>
                  <a:srgbClr val="7030A0"/>
                </a:solidFill>
              </a:rPr>
              <a:t>Syntax = //</a:t>
            </a:r>
            <a:r>
              <a:rPr lang="en-IN" b="1" dirty="0" err="1" smtClean="0">
                <a:solidFill>
                  <a:srgbClr val="7030A0"/>
                </a:solidFill>
              </a:rPr>
              <a:t>tagname</a:t>
            </a:r>
            <a:r>
              <a:rPr lang="en-IN" b="1" dirty="0" smtClean="0">
                <a:solidFill>
                  <a:srgbClr val="7030A0"/>
                </a:solidFill>
              </a:rPr>
              <a:t>[@attribute=’Value‘]</a:t>
            </a:r>
          </a:p>
          <a:p>
            <a:endParaRPr lang="en-IN" b="1" dirty="0" smtClean="0">
              <a:solidFill>
                <a:srgbClr val="7030A0"/>
              </a:solidFill>
            </a:endParaRPr>
          </a:p>
          <a:p>
            <a:r>
              <a:rPr lang="en-IN" b="1" dirty="0" smtClean="0">
                <a:solidFill>
                  <a:schemeClr val="tx2"/>
                </a:solidFill>
              </a:rPr>
              <a:t>Example = //input[@id=’user-message‘]</a:t>
            </a:r>
          </a:p>
          <a:p>
            <a:endParaRPr lang="en-IN" sz="1400" b="1" dirty="0" smtClean="0">
              <a:solidFill>
                <a:srgbClr val="7030A0"/>
              </a:solidFill>
            </a:endParaRPr>
          </a:p>
          <a:p>
            <a:r>
              <a:rPr lang="en-IN" sz="1400" dirty="0" smtClean="0">
                <a:solidFill>
                  <a:srgbClr val="7030A0"/>
                </a:solidFill>
              </a:rPr>
              <a:t> </a:t>
            </a:r>
          </a:p>
          <a:p>
            <a:endParaRPr lang="en-IN" sz="1400" dirty="0" smtClean="0">
              <a:solidFill>
                <a:schemeClr val="accent6">
                  <a:lumMod val="50000"/>
                </a:schemeClr>
              </a:solidFill>
            </a:endParaRPr>
          </a:p>
          <a:p>
            <a:endParaRPr lang="en-IN" sz="1400" dirty="0" smtClean="0"/>
          </a:p>
          <a:p>
            <a:endParaRPr lang="en-IN" sz="1400" b="1" dirty="0" smtClean="0">
              <a:solidFill>
                <a:schemeClr val="accent6">
                  <a:lumMod val="50000"/>
                </a:schemeClr>
              </a:solidFill>
            </a:endParaRPr>
          </a:p>
          <a:p>
            <a:endParaRPr lang="en-IN" sz="1400" dirty="0" smtClean="0">
              <a:solidFill>
                <a:schemeClr val="accent6">
                  <a:lumMod val="50000"/>
                </a:schemeClr>
              </a:solidFill>
            </a:endParaRPr>
          </a:p>
          <a:p>
            <a:endParaRPr lang="en-IN" sz="1400" b="1" i="1" dirty="0" smtClean="0">
              <a:solidFill>
                <a:schemeClr val="accent6">
                  <a:lumMod val="50000"/>
                </a:schemeClr>
              </a:solidFill>
            </a:endParaRPr>
          </a:p>
          <a:p>
            <a:endParaRPr lang="en-IN" sz="1400" dirty="0" smtClean="0"/>
          </a:p>
          <a:p>
            <a:endParaRPr lang="en-IN" sz="1400" b="1" i="1" dirty="0" smtClean="0">
              <a:solidFill>
                <a:schemeClr val="accent6">
                  <a:lumMod val="50000"/>
                </a:schemeClr>
              </a:solidFill>
            </a:endParaRPr>
          </a:p>
          <a:p>
            <a:endParaRPr lang="en-IN" sz="1400" b="1" dirty="0" smtClean="0">
              <a:solidFill>
                <a:schemeClr val="accent6">
                  <a:lumMod val="50000"/>
                </a:schemeClr>
              </a:solidFill>
            </a:endParaRPr>
          </a:p>
          <a:p>
            <a:endParaRPr lang="en-IN" sz="1400" b="1" dirty="0" smtClean="0">
              <a:solidFill>
                <a:srgbClr val="00B050"/>
              </a:solidFill>
            </a:endParaRPr>
          </a:p>
          <a:p>
            <a:endParaRPr lang="en-IN" sz="1400" dirty="0" smtClean="0"/>
          </a:p>
          <a:p>
            <a:endParaRPr lang="en-IN" dirty="0" smtClean="0"/>
          </a:p>
          <a:p>
            <a:endParaRPr lang="en-IN" b="1" dirty="0" smtClean="0">
              <a:solidFill>
                <a:srgbClr val="00B050"/>
              </a:solidFill>
            </a:endParaRPr>
          </a:p>
          <a:p>
            <a:endParaRPr lang="en-IN" b="1" dirty="0" smtClean="0">
              <a:solidFill>
                <a:srgbClr val="FF0000"/>
              </a:solidFill>
            </a:endParaRPr>
          </a:p>
          <a:p>
            <a:pPr marL="342900" indent="-342900"/>
            <a:endParaRPr lang="en-IN" dirty="0" smtClean="0"/>
          </a:p>
          <a:p>
            <a:pPr marL="342900" indent="-342900"/>
            <a:endParaRPr lang="en-IN" dirty="0" smtClean="0"/>
          </a:p>
          <a:p>
            <a:pPr marL="342900" indent="-342900"/>
            <a:endParaRPr lang="en-IN" dirty="0" smtClean="0"/>
          </a:p>
          <a:p>
            <a:pPr marL="342900" indent="-342900"/>
            <a:endParaRPr lang="en-IN" dirty="0" smtClean="0"/>
          </a:p>
          <a:p>
            <a:pPr marL="342900" indent="-342900"/>
            <a:endParaRPr lang="en-IN" dirty="0" smtClean="0"/>
          </a:p>
          <a:p>
            <a:pPr marL="342900" indent="-342900"/>
            <a:endParaRPr lang="en-IN" dirty="0" smtClean="0"/>
          </a:p>
          <a:p>
            <a:pPr marL="342900" indent="-342900"/>
            <a:endParaRPr lang="en-IN" dirty="0" smtClean="0"/>
          </a:p>
        </p:txBody>
      </p:sp>
      <p:pic>
        <p:nvPicPr>
          <p:cNvPr id="87042" name="Picture 2"/>
          <p:cNvPicPr>
            <a:picLocks noChangeAspect="1" noChangeArrowheads="1"/>
          </p:cNvPicPr>
          <p:nvPr/>
        </p:nvPicPr>
        <p:blipFill>
          <a:blip r:embed="rId3"/>
          <a:srcRect/>
          <a:stretch>
            <a:fillRect/>
          </a:stretch>
        </p:blipFill>
        <p:spPr bwMode="auto">
          <a:xfrm>
            <a:off x="814388" y="2100263"/>
            <a:ext cx="7515225" cy="2657475"/>
          </a:xfrm>
          <a:prstGeom prst="rect">
            <a:avLst/>
          </a:prstGeom>
          <a:noFill/>
          <a:ln w="9525">
            <a:noFill/>
            <a:miter lim="800000"/>
            <a:headEnd/>
            <a:tailEnd/>
          </a:ln>
          <a:effectLst/>
        </p:spPr>
      </p:pic>
      <p:sp>
        <p:nvSpPr>
          <p:cNvPr id="6" name="TextBox 5"/>
          <p:cNvSpPr txBox="1"/>
          <p:nvPr/>
        </p:nvSpPr>
        <p:spPr>
          <a:xfrm>
            <a:off x="914400" y="5054601"/>
            <a:ext cx="6616700" cy="2308324"/>
          </a:xfrm>
          <a:prstGeom prst="rect">
            <a:avLst/>
          </a:prstGeom>
          <a:noFill/>
        </p:spPr>
        <p:txBody>
          <a:bodyPr wrap="square" rtlCol="0">
            <a:spAutoFit/>
          </a:bodyPr>
          <a:lstStyle/>
          <a:p>
            <a:r>
              <a:rPr lang="en-IN" b="1" dirty="0" smtClean="0">
                <a:solidFill>
                  <a:srgbClr val="7030A0"/>
                </a:solidFill>
              </a:rPr>
              <a:t>Absolute and Relative Xpath</a:t>
            </a:r>
          </a:p>
          <a:p>
            <a:pPr>
              <a:buFont typeface="Arial" pitchFamily="34" charset="0"/>
              <a:buChar char="•"/>
            </a:pPr>
            <a:r>
              <a:rPr lang="en-IN" dirty="0" smtClean="0"/>
              <a:t> </a:t>
            </a:r>
            <a:r>
              <a:rPr lang="en-IN" dirty="0" smtClean="0">
                <a:solidFill>
                  <a:schemeClr val="tx2"/>
                </a:solidFill>
              </a:rPr>
              <a:t>Starts with single slash “/” that means starting to search from the root.</a:t>
            </a:r>
          </a:p>
          <a:p>
            <a:pPr>
              <a:buFont typeface="Arial" pitchFamily="34" charset="0"/>
              <a:buChar char="•"/>
            </a:pPr>
            <a:r>
              <a:rPr lang="en-IN" dirty="0" smtClean="0">
                <a:solidFill>
                  <a:schemeClr val="tx2"/>
                </a:solidFill>
              </a:rPr>
              <a:t> It is a direct way to locate an element.</a:t>
            </a:r>
          </a:p>
          <a:p>
            <a:r>
              <a:rPr lang="en-IN" b="1" dirty="0" smtClean="0">
                <a:solidFill>
                  <a:srgbClr val="B42359"/>
                </a:solidFill>
              </a:rPr>
              <a:t>Ex: </a:t>
            </a:r>
            <a:r>
              <a:rPr lang="en-IN" b="1" i="1" dirty="0" smtClean="0">
                <a:solidFill>
                  <a:srgbClr val="B42359"/>
                </a:solidFill>
              </a:rPr>
              <a:t>/html/body/div[2]/div/div[2]/div[1]/div[2]/form/div/input</a:t>
            </a:r>
            <a:endParaRPr lang="en-IN" b="1" dirty="0" smtClean="0">
              <a:solidFill>
                <a:srgbClr val="B42359"/>
              </a:solidFill>
            </a:endParaRPr>
          </a:p>
          <a:p>
            <a:pPr>
              <a:buFont typeface="Arial" pitchFamily="34" charset="0"/>
              <a:buChar char="•"/>
            </a:pPr>
            <a:endParaRPr lang="en-IN" dirty="0" smtClean="0"/>
          </a:p>
          <a:p>
            <a:pPr>
              <a:buFont typeface="Arial" pitchFamily="34" charset="0"/>
              <a:buChar char="•"/>
            </a:pPr>
            <a:endParaRPr lang="en-IN" dirty="0" smtClean="0">
              <a:solidFill>
                <a:srgbClr val="7030A0"/>
              </a:solidFill>
            </a:endParaRPr>
          </a:p>
          <a:p>
            <a:endParaRPr lang="en-IN" dirty="0">
              <a:solidFill>
                <a:srgbClr val="7030A0"/>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Standard Template 4 3" id="{CA2F871C-3F18-4A68-9E1C-AB0FA30BC97E}" vid="{CF009EA7-B9D6-4356-AAEA-DE901429A4AF}"/>
    </a:ext>
  </a:extLst>
</a:theme>
</file>

<file path=ppt/theme/theme2.xml><?xml version="1.0" encoding="utf-8"?>
<a:theme xmlns:a="http://schemas.openxmlformats.org/drawingml/2006/main" name="1_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id="{4BE0CD3C-1529-4FD5-9C37-DDE3D6491029}" vid="{F054A736-5A0A-4B1E-A370-DDDA56FCB1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CB723F2E9B4514D9E4BA1CACA2CFB29" ma:contentTypeVersion="2" ma:contentTypeDescription="Create a new document." ma:contentTypeScope="" ma:versionID="cc1aac42e2c6908d021cf576ce4437b3">
  <xsd:schema xmlns:xsd="http://www.w3.org/2001/XMLSchema" xmlns:xs="http://www.w3.org/2001/XMLSchema" xmlns:p="http://schemas.microsoft.com/office/2006/metadata/properties" xmlns:ns2="87287f1f-33a4-4e37-8705-81f7e9cb3234" targetNamespace="http://schemas.microsoft.com/office/2006/metadata/properties" ma:root="true" ma:fieldsID="59ef37113d68807e3410574f4d35a54f" ns2:_="">
    <xsd:import namespace="87287f1f-33a4-4e37-8705-81f7e9cb323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87f1f-33a4-4e37-8705-81f7e9cb32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ACE08B-0654-429F-9703-6D1CBE5F5F8C}">
  <ds:schemaRefs>
    <ds:schemaRef ds:uri="http://schemas.microsoft.com/sharepoint/v3/contenttype/forms"/>
  </ds:schemaRefs>
</ds:datastoreItem>
</file>

<file path=customXml/itemProps2.xml><?xml version="1.0" encoding="utf-8"?>
<ds:datastoreItem xmlns:ds="http://schemas.openxmlformats.org/officeDocument/2006/customXml" ds:itemID="{ECB2BE0A-492B-489D-A57A-FB6829C3DF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287f1f-33a4-4e37-8705-81f7e9cb32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1CF904-F9CD-4C52-B4D9-EB3B1DA4A0FF}">
  <ds:schemaRefs>
    <ds:schemaRef ds:uri="http://purl.org/dc/dcmitype/"/>
    <ds:schemaRef ds:uri="http://purl.org/dc/terms/"/>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87287f1f-33a4-4e37-8705-81f7e9cb3234"/>
  </ds:schemaRefs>
</ds:datastoreItem>
</file>

<file path=docProps/app.xml><?xml version="1.0" encoding="utf-8"?>
<Properties xmlns="http://schemas.openxmlformats.org/officeDocument/2006/extended-properties" xmlns:vt="http://schemas.openxmlformats.org/officeDocument/2006/docPropsVTypes">
  <Template>Maveric Template Standard Template 4 3.potx</Template>
  <TotalTime>6091</TotalTime>
  <Words>1130</Words>
  <Application>Microsoft Office PowerPoint</Application>
  <PresentationFormat>On-screen Show (4:3)</PresentationFormat>
  <Paragraphs>339</Paragraphs>
  <Slides>22</Slides>
  <Notes>14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ＭＳ Ｐゴシック</vt:lpstr>
      <vt:lpstr>ＭＳ Ｐゴシック</vt:lpstr>
      <vt:lpstr>Arial</vt:lpstr>
      <vt:lpstr>Calibri</vt:lpstr>
      <vt:lpstr>Century Gothic</vt:lpstr>
      <vt:lpstr>COUTURE Bold</vt:lpstr>
      <vt:lpstr>Lucida Grande</vt:lpstr>
      <vt:lpstr>Monaco</vt:lpstr>
      <vt:lpstr>Symbol</vt:lpstr>
      <vt:lpstr>Wingdings</vt:lpstr>
      <vt:lpstr>Maveric Template</vt:lpstr>
      <vt:lpstr>1_Maveric Template</vt:lpstr>
      <vt:lpstr>Fresher Learning Program</vt:lpstr>
      <vt:lpstr>Introduction to WebElement, findElement(), findElements()</vt:lpstr>
      <vt:lpstr>Introduction to WebElement, findElement(), findElements()</vt:lpstr>
      <vt:lpstr>Introduction to WebElement, findElement(), findElements()</vt:lpstr>
      <vt:lpstr>Drop-Down Box</vt:lpstr>
      <vt:lpstr>Drop-Down Methods</vt:lpstr>
      <vt:lpstr>All Links</vt:lpstr>
      <vt:lpstr>All Links</vt:lpstr>
      <vt:lpstr>How to write XPATH</vt:lpstr>
      <vt:lpstr>How to write XPATH</vt:lpstr>
      <vt:lpstr>How to write XPATH</vt:lpstr>
      <vt:lpstr>How to write XPATH</vt:lpstr>
      <vt:lpstr>How to write XPATH</vt:lpstr>
      <vt:lpstr>How to write XPATH</vt:lpstr>
      <vt:lpstr>How to write XPATH</vt:lpstr>
      <vt:lpstr>Locators Exercises</vt:lpstr>
      <vt:lpstr>Page Object model</vt:lpstr>
      <vt:lpstr>Page Object Model - Importance</vt:lpstr>
      <vt:lpstr>Page object model - Advantages</vt:lpstr>
      <vt:lpstr>How to implement POM</vt:lpstr>
      <vt:lpstr>Listened much…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 Cucumber</dc:title>
  <dc:creator>Vijayakumar Palanisamy</dc:creator>
  <cp:lastModifiedBy>LDuser1</cp:lastModifiedBy>
  <cp:revision>1398</cp:revision>
  <dcterms:created xsi:type="dcterms:W3CDTF">2017-06-16T07:00:12Z</dcterms:created>
  <dcterms:modified xsi:type="dcterms:W3CDTF">2019-06-20T11:06:30Z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0x0101001CB723F2E9B4514D9E4BA1CACA2CFB29</vt:lpwstr>
  </property>
  <property fmtid="{D5CDD505-2E9C-101B-9397-08002B2CF9AE}" pid="3" name="TemplateUrl">
    <vt:lpwstr/>
  </property>
  <property fmtid="{D5CDD505-2E9C-101B-9397-08002B2CF9AE}" pid="4" name="Order">
    <vt:r8>681700</vt:r8>
  </property>
  <property fmtid="{D5CDD505-2E9C-101B-9397-08002B2CF9AE}" pid="5" name="ComplianceAssetId">
    <vt:lpwstr/>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ies>
</file>