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4276" r:id="rId5"/>
  </p:sldMasterIdLst>
  <p:notesMasterIdLst>
    <p:notesMasterId r:id="rId28"/>
  </p:notesMasterIdLst>
  <p:handoutMasterIdLst>
    <p:handoutMasterId r:id="rId29"/>
  </p:handoutMasterIdLst>
  <p:sldIdLst>
    <p:sldId id="682" r:id="rId6"/>
    <p:sldId id="563" r:id="rId7"/>
    <p:sldId id="564" r:id="rId8"/>
    <p:sldId id="565" r:id="rId9"/>
    <p:sldId id="566" r:id="rId10"/>
    <p:sldId id="567" r:id="rId11"/>
    <p:sldId id="568" r:id="rId12"/>
    <p:sldId id="662" r:id="rId13"/>
    <p:sldId id="569" r:id="rId14"/>
    <p:sldId id="570" r:id="rId15"/>
    <p:sldId id="645" r:id="rId16"/>
    <p:sldId id="646" r:id="rId17"/>
    <p:sldId id="571" r:id="rId18"/>
    <p:sldId id="572" r:id="rId19"/>
    <p:sldId id="573" r:id="rId20"/>
    <p:sldId id="574" r:id="rId21"/>
    <p:sldId id="575" r:id="rId22"/>
    <p:sldId id="576" r:id="rId23"/>
    <p:sldId id="577" r:id="rId24"/>
    <p:sldId id="684" r:id="rId25"/>
    <p:sldId id="687" r:id="rId26"/>
    <p:sldId id="688" r:id="rId2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27" userDrawn="1">
          <p15:clr>
            <a:srgbClr val="A4A3A4"/>
          </p15:clr>
        </p15:guide>
        <p15:guide id="6" pos="5640" userDrawn="1">
          <p15:clr>
            <a:srgbClr val="A4A3A4"/>
          </p15:clr>
        </p15:guide>
        <p15:guide id="7" pos="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A2"/>
    <a:srgbClr val="123761"/>
    <a:srgbClr val="B42359"/>
    <a:srgbClr val="234E8F"/>
    <a:srgbClr val="3086BF"/>
    <a:srgbClr val="4F7DAD"/>
    <a:srgbClr val="B5CCEA"/>
    <a:srgbClr val="2F82BF"/>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897" autoAdjust="0"/>
    <p:restoredTop sz="92090" autoAdjust="0"/>
  </p:normalViewPr>
  <p:slideViewPr>
    <p:cSldViewPr snapToGrid="0">
      <p:cViewPr varScale="1">
        <p:scale>
          <a:sx n="74" d="100"/>
          <a:sy n="74" d="100"/>
        </p:scale>
        <p:origin x="924" y="54"/>
      </p:cViewPr>
      <p:guideLst>
        <p:guide orient="horz" pos="1260"/>
        <p:guide orient="horz" pos="4102"/>
        <p:guide orient="horz" pos="212"/>
        <p:guide orient="horz" pos="2140"/>
        <p:guide pos="127"/>
        <p:guide pos="5640"/>
        <p:guide pos="464"/>
      </p:guideLst>
    </p:cSldViewPr>
  </p:slideViewPr>
  <p:notesTextViewPr>
    <p:cViewPr>
      <p:scale>
        <a:sx n="100" d="100"/>
        <a:sy n="100" d="100"/>
      </p:scale>
      <p:origin x="0" y="0"/>
    </p:cViewPr>
  </p:notesTextViewPr>
  <p:sorterViewPr>
    <p:cViewPr varScale="1">
      <p:scale>
        <a:sx n="100" d="100"/>
        <a:sy n="100" d="100"/>
      </p:scale>
      <p:origin x="0" y="-24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6/20/2019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6/20/2019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11</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12</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13</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14</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15</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16</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17</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18</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19</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3</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4</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5</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6</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7</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8</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9</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10</a:t>
            </a:fld>
            <a:endParaRPr lang="en-US"/>
          </a:p>
        </p:txBody>
      </p:sp>
    </p:spTree>
    <p:extLst>
      <p:ext uri="{BB962C8B-B14F-4D97-AF65-F5344CB8AC3E}">
        <p14:creationId xmlns:p14="http://schemas.microsoft.com/office/powerpoint/2010/main" val="2174877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963935"/>
            <a:ext cx="1714500" cy="2137173"/>
          </a:xfrm>
          <a:prstGeom prst="rect">
            <a:avLst/>
          </a:prstGeom>
        </p:spPr>
        <p:txBody>
          <a:bodyPr/>
          <a:lstStyle>
            <a:lvl1pPr>
              <a:defRPr sz="2000"/>
            </a:lvl1pPr>
          </a:lstStyle>
          <a:p>
            <a:r>
              <a:rPr lang="en-US" smtClean="0"/>
              <a:t>Click icon to add picture</a:t>
            </a:r>
            <a:endParaRPr lang="en-IN" dirty="0"/>
          </a:p>
        </p:txBody>
      </p:sp>
      <p:sp>
        <p:nvSpPr>
          <p:cNvPr id="6" name="Rectangle 5"/>
          <p:cNvSpPr/>
          <p:nvPr/>
        </p:nvSpPr>
        <p:spPr>
          <a:xfrm>
            <a:off x="0" y="1963935"/>
            <a:ext cx="7018735" cy="2137173"/>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85800" eaLnBrk="1" fontAlgn="auto" hangingPunct="1">
              <a:spcBef>
                <a:spcPts val="450"/>
              </a:spcBef>
              <a:spcAft>
                <a:spcPts val="0"/>
              </a:spcAft>
            </a:pPr>
            <a:endParaRPr lang="en-IN" sz="1050" kern="0" dirty="0">
              <a:solidFill>
                <a:srgbClr val="000000"/>
              </a:solidFill>
              <a:latin typeface="+mj-lt"/>
              <a:ea typeface="+mn-ea"/>
            </a:endParaRPr>
          </a:p>
        </p:txBody>
      </p:sp>
      <p:sp>
        <p:nvSpPr>
          <p:cNvPr id="3" name="Subtitle 2"/>
          <p:cNvSpPr>
            <a:spLocks noGrp="1"/>
          </p:cNvSpPr>
          <p:nvPr userDrawn="1">
            <p:ph type="subTitle" idx="1"/>
          </p:nvPr>
        </p:nvSpPr>
        <p:spPr bwMode="gray">
          <a:xfrm>
            <a:off x="839392" y="3638846"/>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839392" y="3176072"/>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defTabSz="342828">
              <a:defRPr/>
            </a:pPr>
            <a:r>
              <a:rPr lang="en-US" sz="750" kern="0" dirty="0">
                <a:solidFill>
                  <a:prstClr val="white">
                    <a:lumMod val="50000"/>
                  </a:prstClr>
                </a:solidFill>
                <a:latin typeface="+mj-lt"/>
              </a:rPr>
              <a:t>COPYRIGHT ©. ALL RIGHTS PROTECTED AND RESERVED.</a:t>
            </a:r>
          </a:p>
        </p:txBody>
      </p:sp>
      <p:grpSp>
        <p:nvGrpSpPr>
          <p:cNvPr id="14" name="Group 13"/>
          <p:cNvGrpSpPr/>
          <p:nvPr userDrawn="1"/>
        </p:nvGrpSpPr>
        <p:grpSpPr>
          <a:xfrm>
            <a:off x="3571" y="1967627"/>
            <a:ext cx="835819" cy="1147763"/>
            <a:chOff x="-19050" y="-4763"/>
            <a:chExt cx="835819" cy="1147763"/>
          </a:xfrm>
          <a:solidFill>
            <a:schemeClr val="bg1">
              <a:alpha val="17000"/>
            </a:schemeClr>
          </a:solidFill>
        </p:grpSpPr>
        <p:sp>
          <p:nvSpPr>
            <p:cNvPr id="15" name="Freeform 14"/>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16" name="Freeform 15"/>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pic>
        <p:nvPicPr>
          <p:cNvPr id="17" name="Picture 16"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194550"/>
            <a:ext cx="1663323" cy="65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990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53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1"/>
            <a:ext cx="9144001" cy="3125287"/>
          </a:xfrm>
          <a:prstGeom prst="rect">
            <a:avLst/>
          </a:prstGeom>
        </p:spPr>
      </p:pic>
      <p:grpSp>
        <p:nvGrpSpPr>
          <p:cNvPr id="47" name="Group 46"/>
          <p:cNvGrpSpPr/>
          <p:nvPr userDrawn="1"/>
        </p:nvGrpSpPr>
        <p:grpSpPr bwMode="gray">
          <a:xfrm>
            <a:off x="2390922" y="299551"/>
            <a:ext cx="4362157" cy="4164922"/>
            <a:chOff x="3187895" y="299551"/>
            <a:chExt cx="5816209" cy="4164922"/>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grpSp>
        <p:sp>
          <p:nvSpPr>
            <p:cNvPr id="49" name="TextBox 37"/>
            <p:cNvSpPr txBox="1"/>
            <p:nvPr/>
          </p:nvSpPr>
          <p:spPr bwMode="gray">
            <a:xfrm>
              <a:off x="3187895" y="3833979"/>
              <a:ext cx="5816209" cy="630494"/>
            </a:xfrm>
            <a:prstGeom prst="rect">
              <a:avLst/>
            </a:prstGeom>
            <a:noFill/>
          </p:spPr>
          <p:txBody>
            <a:bodyPr wrap="square" lIns="0" tIns="0" rIns="0" bIns="0">
              <a:spAutoFit/>
            </a:bodyPr>
            <a:lstStyle/>
            <a:p>
              <a:pPr marL="0" marR="0" lvl="0" indent="0" algn="ctr"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COPYRIGHT ©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2016.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ALL RIGHTS PROTECTED AND RESERVED.</a:t>
              </a:r>
            </a:p>
            <a:p>
              <a:pPr marL="0" marR="0" lvl="0" indent="0" algn="ctr"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The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information contained in this document, much of which is confidential to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Maveric Systems,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is for the sole use of the intended recipients. No part of this document may be reproduced in any form or by any means, electronic, mechanical, photocopying, recording, or otherwise, without the prior written permission of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Maveric Systems.</a:t>
              </a:r>
              <a:endPar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endParaRPr>
            </a:p>
          </p:txBody>
        </p:sp>
        <p:sp>
          <p:nvSpPr>
            <p:cNvPr id="50" name="TextBox 49"/>
            <p:cNvSpPr txBox="1"/>
            <p:nvPr/>
          </p:nvSpPr>
          <p:spPr bwMode="gray">
            <a:xfrm>
              <a:off x="4272850" y="1929630"/>
              <a:ext cx="3646298" cy="1687641"/>
            </a:xfrm>
            <a:prstGeom prst="rect">
              <a:avLst/>
            </a:prstGeom>
            <a:noFill/>
          </p:spPr>
          <p:txBody>
            <a:bodyPr wrap="none" lIns="0" tIns="0" rIns="0" bIns="0" anchor="b" anchorCtr="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7BA2"/>
                  </a:solidFill>
                  <a:effectLst/>
                  <a:uLnTx/>
                  <a:uFillTx/>
                  <a:latin typeface="Calibri"/>
                  <a:ea typeface="MS PGothic" pitchFamily="34" charset="-128"/>
                  <a:cs typeface="Arial" panose="020B0604020202020204" pitchFamily="34" charset="0"/>
                </a:rPr>
                <a:t>Corporate </a:t>
              </a:r>
              <a:r>
                <a:rPr kumimoji="0" lang="en-US" sz="900" b="0" i="0" u="none" strike="noStrike" kern="1200" cap="none" spc="0" normalizeH="0" baseline="0" noProof="0" dirty="0">
                  <a:ln>
                    <a:noFill/>
                  </a:ln>
                  <a:solidFill>
                    <a:srgbClr val="007BA2"/>
                  </a:solidFill>
                  <a:effectLst/>
                  <a:uLnTx/>
                  <a:uFillTx/>
                  <a:latin typeface="Calibri"/>
                  <a:ea typeface="MS PGothic" pitchFamily="34" charset="-128"/>
                  <a:cs typeface="Arial" panose="020B0604020202020204" pitchFamily="34" charset="0"/>
                </a:rPr>
                <a:t>Headquarters</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Lords Tower, Block 1,</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2</a:t>
              </a:r>
              <a:r>
                <a:rPr kumimoji="0" lang="en-US" sz="900" b="0" i="0" u="none" strike="noStrike" kern="1200" cap="none" spc="0" normalizeH="0" baseline="3000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nd</a:t>
              </a: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 Floor, Plot No. 1&amp;2 NP,</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Jawaharlal Nehru Road,</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Thiru Vi Ka Industrial Estate</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Ekkaduthangal, Chennai – 600 032</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hlinkClick r:id=""/>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hlinkClick r:id=""/>
                </a:rPr>
                <a:t>www.maveric-systems.com</a:t>
              </a:r>
              <a:endPar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tr-TR"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tr-TR" sz="900" b="0" i="0" u="none" strike="noStrike" kern="1200" cap="none" spc="0" normalizeH="0" baseline="0" noProof="0" dirty="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tr-TR" sz="900" b="0" i="0" u="none" strike="noStrike" kern="1200" cap="none" spc="0" normalizeH="0" baseline="0" noProof="0" dirty="0" smtClean="0">
                  <a:ln>
                    <a:noFill/>
                  </a:ln>
                  <a:solidFill>
                    <a:srgbClr val="007BA2"/>
                  </a:solidFill>
                  <a:effectLst/>
                  <a:uLnTx/>
                  <a:uFillTx/>
                  <a:latin typeface="Calibri"/>
                  <a:ea typeface="MS PGothic" pitchFamily="34" charset="-128"/>
                  <a:cs typeface="Arial" panose="020B0604020202020204" pitchFamily="34" charset="0"/>
                </a:rPr>
                <a:t>Global </a:t>
              </a:r>
              <a:r>
                <a:rPr kumimoji="0" lang="tr-TR" sz="900" b="0" i="0" u="none" strike="noStrike" kern="1200" cap="none" spc="0" normalizeH="0" baseline="0" noProof="0" dirty="0">
                  <a:ln>
                    <a:noFill/>
                  </a:ln>
                  <a:solidFill>
                    <a:srgbClr val="007BA2"/>
                  </a:solidFill>
                  <a:effectLst/>
                  <a:uLnTx/>
                  <a:uFillTx/>
                  <a:latin typeface="Calibri"/>
                  <a:ea typeface="MS PGothic" pitchFamily="34" charset="-128"/>
                  <a:cs typeface="Arial" panose="020B0604020202020204" pitchFamily="34" charset="0"/>
                </a:rPr>
                <a:t>Locations</a:t>
              </a:r>
            </a:p>
            <a:p>
              <a:pPr marL="0" marR="0" lvl="0" indent="0" algn="ctr" defTabSz="685800" rtl="0" eaLnBrk="1" fontAlgn="auto" latinLnBrk="0" hangingPunct="1">
                <a:lnSpc>
                  <a:spcPct val="100000"/>
                </a:lnSpc>
                <a:spcBef>
                  <a:spcPts val="150"/>
                </a:spcBef>
                <a:spcAft>
                  <a:spcPts val="0"/>
                </a:spcAft>
                <a:buClrTx/>
                <a:buSzTx/>
                <a:buFontTx/>
                <a:buNone/>
                <a:tabLst/>
                <a:defRPr/>
              </a:pPr>
              <a:r>
                <a:rPr kumimoji="0" lang="en-IN" sz="900" b="0" i="0" u="none" strike="noStrike" kern="1200" cap="none" spc="0" normalizeH="0" baseline="0" noProof="0" dirty="0" smtClean="0">
                  <a:ln>
                    <a:noFill/>
                  </a:ln>
                  <a:solidFill>
                    <a:srgbClr val="000000">
                      <a:lumMod val="65000"/>
                      <a:lumOff val="35000"/>
                    </a:srgbClr>
                  </a:solidFill>
                  <a:effectLst/>
                  <a:uLnTx/>
                  <a:uFillTx/>
                  <a:latin typeface="Calibri"/>
                  <a:ea typeface="MS PGothic" pitchFamily="34" charset="-128"/>
                  <a:cs typeface="Arial" panose="020B0604020202020204" pitchFamily="34" charset="0"/>
                </a:rPr>
                <a:t>SINGAPORE  |  UK  |  US  |  DUBAI  |  RIYADH  |  MALAYSIA</a:t>
              </a:r>
            </a:p>
          </p:txBody>
        </p:sp>
      </p:grpSp>
    </p:spTree>
    <p:extLst>
      <p:ext uri="{BB962C8B-B14F-4D97-AF65-F5344CB8AC3E}">
        <p14:creationId xmlns:p14="http://schemas.microsoft.com/office/powerpoint/2010/main" val="35405512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mj-lt"/>
                <a:cs typeface="Arial" panose="020B0604020202020204" pitchFamily="34" charset="0"/>
              </a:rPr>
              <a:pPr algn="ctr" eaLnBrk="1" hangingPunct="1">
                <a:defRPr/>
              </a:pPr>
              <a:t>‹#›</a:t>
            </a:fld>
            <a:endParaRPr lang="en-US" sz="750" dirty="0" smtClean="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956603" y="1370869"/>
            <a:ext cx="7989750" cy="1487587"/>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80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80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956604" y="232070"/>
            <a:ext cx="79897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algn="r"/>
            <a:r>
              <a:rPr lang="en-IN" sz="900" dirty="0" smtClean="0">
                <a:solidFill>
                  <a:schemeClr val="bg2">
                    <a:lumMod val="25000"/>
                  </a:schemeClr>
                </a:solidFill>
                <a:latin typeface="+mj-lt"/>
                <a:cs typeface="Arial" panose="020B0604020202020204" pitchFamily="34" charset="0"/>
              </a:rPr>
              <a:t>Maveric Systems</a:t>
            </a:r>
            <a:endParaRPr lang="en-IN" sz="900" dirty="0">
              <a:solidFill>
                <a:schemeClr val="bg2">
                  <a:lumMod val="25000"/>
                </a:schemeClr>
              </a:solidFill>
              <a:latin typeface="+mj-lt"/>
              <a:cs typeface="Arial" panose="020B0604020202020204" pitchFamily="34" charset="0"/>
            </a:endParaRP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0" y="-4763"/>
            <a:ext cx="835819" cy="1147763"/>
            <a:chOff x="-19050" y="-4763"/>
            <a:chExt cx="835819" cy="1147763"/>
          </a:xfrm>
        </p:grpSpPr>
        <p:sp>
          <p:nvSpPr>
            <p:cNvPr id="13" name="Freeform 12"/>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4" name="Freeform 13"/>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750" dirty="0" smtClean="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2942032" y="1715199"/>
            <a:ext cx="6004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6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smtClean="0">
                <a:solidFill>
                  <a:schemeClr val="bg2">
                    <a:lumMod val="25000"/>
                  </a:schemeClr>
                </a:solidFill>
                <a:latin typeface="Arial" panose="020B0604020202020204" pitchFamily="34" charset="0"/>
                <a:cs typeface="Arial" panose="020B0604020202020204" pitchFamily="34" charset="0"/>
              </a:rPr>
              <a:t>Maveric Systems</a:t>
            </a:r>
            <a:endParaRPr lang="en-IN" sz="900" dirty="0">
              <a:solidFill>
                <a:schemeClr val="bg2">
                  <a:lumMod val="25000"/>
                </a:scheme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2380" y="-28576"/>
            <a:ext cx="3529303" cy="5092122"/>
            <a:chOff x="2160910" y="711647"/>
            <a:chExt cx="3935090" cy="5677596"/>
          </a:xfrm>
        </p:grpSpPr>
        <p:sp>
          <p:nvSpPr>
            <p:cNvPr id="10" name="Freeform 9"/>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1" name="Freeform 10"/>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750" dirty="0" smtClean="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smtClean="0">
                <a:solidFill>
                  <a:srgbClr val="EEECE1">
                    <a:lumMod val="25000"/>
                  </a:srgbClr>
                </a:solidFill>
                <a:latin typeface="Arial" panose="020B0604020202020204" pitchFamily="34" charset="0"/>
                <a:cs typeface="Arial" panose="020B0604020202020204" pitchFamily="34" charset="0"/>
              </a:rPr>
              <a:t>Maveric Systems</a:t>
            </a:r>
            <a:endParaRPr lang="en-IN" sz="900" dirty="0">
              <a:solidFill>
                <a:srgbClr val="EEECE1">
                  <a:lumMod val="25000"/>
                </a:srgb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15674007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preferRelativeResize="0">
            <a:picLocks/>
          </p:cNvPicPr>
          <p:nvPr userDrawn="1"/>
        </p:nvPicPr>
        <p:blipFill rotWithShape="1">
          <a:blip r:embed="rId2">
            <a:extLst>
              <a:ext uri="{28A0092B-C50C-407E-A947-70E740481C1C}">
                <a14:useLocalDpi xmlns:a14="http://schemas.microsoft.com/office/drawing/2010/main" val="0"/>
              </a:ext>
            </a:extLst>
          </a:blip>
          <a:srcRect r="8968"/>
          <a:stretch/>
        </p:blipFill>
        <p:spPr bwMode="gray">
          <a:xfrm>
            <a:off x="-1" y="4279168"/>
            <a:ext cx="9158069" cy="2578832"/>
          </a:xfrm>
          <a:prstGeom prst="rect">
            <a:avLst/>
          </a:prstGeom>
        </p:spPr>
      </p:pic>
      <p:grpSp>
        <p:nvGrpSpPr>
          <p:cNvPr id="36" name="Group 35"/>
          <p:cNvGrpSpPr/>
          <p:nvPr userDrawn="1"/>
        </p:nvGrpSpPr>
        <p:grpSpPr bwMode="gray">
          <a:xfrm>
            <a:off x="1663895" y="814098"/>
            <a:ext cx="5816209" cy="4374658"/>
            <a:chOff x="3187895" y="299551"/>
            <a:chExt cx="5816209" cy="4374658"/>
          </a:xfrm>
        </p:grpSpPr>
        <p:grpSp>
          <p:nvGrpSpPr>
            <p:cNvPr id="37" name="Group 36"/>
            <p:cNvGrpSpPr>
              <a:grpSpLocks noChangeAspect="1"/>
            </p:cNvGrpSpPr>
            <p:nvPr/>
          </p:nvGrpSpPr>
          <p:grpSpPr bwMode="gray">
            <a:xfrm>
              <a:off x="4971813" y="299551"/>
              <a:ext cx="2248375" cy="830271"/>
              <a:chOff x="6391275" y="515938"/>
              <a:chExt cx="3813176" cy="1408113"/>
            </a:xfrm>
          </p:grpSpPr>
          <p:sp>
            <p:nvSpPr>
              <p:cNvPr id="40" name="Freeform 39"/>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1" name="Freeform 40"/>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2" name="Freeform 41"/>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3" name="Freeform 42"/>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4" name="Freeform 43"/>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5" name="Freeform 44"/>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6" name="Freeform 45"/>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0" name="Freeform 79"/>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1" name="Freeform 80"/>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2" name="Freeform 81"/>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3" name="Freeform 82"/>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4" name="Freeform 83"/>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5" name="Freeform 84"/>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6" name="Freeform 85"/>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7" name="Freeform 86"/>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8" name="Freeform 87"/>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9" name="Freeform 88"/>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0" name="Freeform 89"/>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1" name="Freeform 90"/>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2" name="Freeform 91"/>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3" name="Freeform 92"/>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4" name="Freeform 93"/>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5" name="Freeform 94"/>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6"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7"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8"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9"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0"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1"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38"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a:t>
              </a:r>
              <a:r>
                <a:rPr lang="en-US" sz="1050" dirty="0" smtClean="0">
                  <a:solidFill>
                    <a:prstClr val="white"/>
                  </a:solidFill>
                  <a:latin typeface="+mj-lt"/>
                </a:rPr>
                <a:t>2016. </a:t>
              </a:r>
              <a:r>
                <a:rPr lang="en-US" sz="1050" dirty="0">
                  <a:solidFill>
                    <a:prstClr val="white"/>
                  </a:solidFill>
                  <a:latin typeface="+mj-lt"/>
                </a:rPr>
                <a:t>ALL RIGHTS PROTECTED AND RESERVED.</a:t>
              </a:r>
            </a:p>
            <a:p>
              <a:pPr algn="ctr" defTabSz="914400" eaLnBrk="1" fontAlgn="auto" hangingPunct="1">
                <a:spcBef>
                  <a:spcPct val="20000"/>
                </a:spcBef>
                <a:spcAft>
                  <a:spcPts val="0"/>
                </a:spcAft>
                <a:buFont typeface="Arial" pitchFamily="34" charset="0"/>
                <a:buNone/>
                <a:defRPr/>
              </a:pPr>
              <a:r>
                <a:rPr lang="en-US" sz="1050" dirty="0" smtClean="0">
                  <a:solidFill>
                    <a:prstClr val="white"/>
                  </a:solidFill>
                  <a:latin typeface="+mj-lt"/>
                </a:rPr>
                <a:t>The </a:t>
              </a:r>
              <a:r>
                <a:rPr lang="en-US" sz="1050" dirty="0">
                  <a:solidFill>
                    <a:prstClr val="white"/>
                  </a:solidFill>
                  <a:latin typeface="+mj-lt"/>
                </a:rPr>
                <a:t>information contained in this document, much of which is confidential to </a:t>
              </a:r>
              <a:r>
                <a:rPr lang="en-US" sz="1050" dirty="0" smtClean="0">
                  <a:solidFill>
                    <a:prstClr val="white"/>
                  </a:solidFill>
                  <a:latin typeface="+mj-lt"/>
                </a:rPr>
                <a:t>Maveric Systems, </a:t>
              </a:r>
              <a:r>
                <a:rPr lang="en-US" sz="1050" dirty="0">
                  <a:solidFill>
                    <a:prstClr val="white"/>
                  </a:solidFill>
                  <a:latin typeface="+mj-lt"/>
                </a:rPr>
                <a:t>is for the sole use of the intended recipients. No part of this document may be reproduced in any form or by any means, electronic, mechanical, photocopying, recording, or otherwise, without the prior written permission of </a:t>
              </a:r>
              <a:r>
                <a:rPr lang="en-US" sz="1050" dirty="0" smtClean="0">
                  <a:solidFill>
                    <a:prstClr val="white"/>
                  </a:solidFill>
                  <a:latin typeface="+mj-lt"/>
                </a:rPr>
                <a:t>Maveric Systems.</a:t>
              </a:r>
              <a:endParaRPr lang="en-US" sz="1050" dirty="0">
                <a:solidFill>
                  <a:prstClr val="white"/>
                </a:solidFill>
                <a:latin typeface="+mj-lt"/>
              </a:endParaRPr>
            </a:p>
          </p:txBody>
        </p:sp>
        <p:sp>
          <p:nvSpPr>
            <p:cNvPr id="39" name="TextBox 38"/>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smtClean="0">
                  <a:solidFill>
                    <a:srgbClr val="007BA2"/>
                  </a:solidFill>
                  <a:latin typeface="+mj-lt"/>
                  <a:cs typeface="Arial" panose="020B0604020202020204" pitchFamily="34" charset="0"/>
                </a:rPr>
                <a:t>Corporate </a:t>
              </a:r>
              <a:r>
                <a:rPr lang="en-US" sz="1200" dirty="0">
                  <a:solidFill>
                    <a:srgbClr val="007BA2"/>
                  </a:solidFill>
                  <a:latin typeface="+mj-lt"/>
                  <a:cs typeface="Arial" panose="020B0604020202020204" pitchFamily="34" charset="0"/>
                </a:rPr>
                <a:t>Headquarters</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2</a:t>
              </a:r>
              <a:r>
                <a:rPr lang="en-US" sz="1200" baseline="30000" dirty="0" smtClean="0">
                  <a:solidFill>
                    <a:prstClr val="black">
                      <a:lumMod val="65000"/>
                      <a:lumOff val="35000"/>
                    </a:prstClr>
                  </a:solidFill>
                  <a:latin typeface="+mj-lt"/>
                  <a:cs typeface="Arial" panose="020B0604020202020204" pitchFamily="34" charset="0"/>
                </a:rPr>
                <a:t>nd</a:t>
              </a:r>
              <a:r>
                <a:rPr lang="en-US" sz="1200" dirty="0" smtClean="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Thiru</a:t>
              </a:r>
              <a:r>
                <a:rPr lang="en-US" sz="1200" dirty="0" smtClean="0">
                  <a:solidFill>
                    <a:prstClr val="black">
                      <a:lumMod val="65000"/>
                      <a:lumOff val="35000"/>
                    </a:prstClr>
                  </a:solidFill>
                  <a:latin typeface="+mj-lt"/>
                  <a:cs typeface="Arial" panose="020B0604020202020204" pitchFamily="34" charset="0"/>
                </a:rPr>
                <a:t> Vi </a:t>
              </a:r>
              <a:r>
                <a:rPr lang="en-US" sz="1200" dirty="0" err="1" smtClean="0">
                  <a:solidFill>
                    <a:prstClr val="black">
                      <a:lumMod val="65000"/>
                      <a:lumOff val="35000"/>
                    </a:prstClr>
                  </a:solidFill>
                  <a:latin typeface="+mj-lt"/>
                  <a:cs typeface="Arial" panose="020B0604020202020204" pitchFamily="34" charset="0"/>
                </a:rPr>
                <a:t>Ka</a:t>
              </a:r>
              <a:r>
                <a:rPr lang="en-US" sz="1200" dirty="0" smtClean="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Ekkaduthangal</a:t>
              </a:r>
              <a:r>
                <a:rPr lang="en-US" sz="1200" dirty="0" smtClean="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smtClean="0">
                <a:solidFill>
                  <a:prstClr val="black">
                    <a:lumMod val="65000"/>
                    <a:lumOff val="35000"/>
                  </a:prstClr>
                </a:solidFill>
                <a:latin typeface="+mj-lt"/>
                <a:cs typeface="Arial" panose="020B0604020202020204" pitchFamily="34" charset="0"/>
                <a:hlinkClick r:id=""/>
              </a:endParaRP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hlinkClick r:id=""/>
                </a:rPr>
                <a:t>www.maveric-systems.com</a:t>
              </a:r>
              <a:endParaRPr lang="en-US"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smtClean="0">
                  <a:solidFill>
                    <a:srgbClr val="007BA2"/>
                  </a:solidFill>
                  <a:latin typeface="+mj-lt"/>
                  <a:ea typeface="+mn-ea"/>
                  <a:cs typeface="Arial" panose="020B0604020202020204" pitchFamily="34" charset="0"/>
                </a:rPr>
                <a:t>Global </a:t>
              </a:r>
              <a:r>
                <a:rPr lang="tr-TR" sz="1200" dirty="0">
                  <a:solidFill>
                    <a:srgbClr val="007BA2"/>
                  </a:solidFill>
                  <a:latin typeface="+mj-lt"/>
                  <a:ea typeface="+mn-ea"/>
                  <a:cs typeface="Arial" panose="020B0604020202020204" pitchFamily="34" charset="0"/>
                </a:rPr>
                <a:t>Locations</a:t>
              </a:r>
            </a:p>
            <a:p>
              <a:pPr algn="ctr" defTabSz="914400" eaLnBrk="1" fontAlgn="auto" hangingPunct="1">
                <a:spcBef>
                  <a:spcPts val="200"/>
                </a:spcBef>
                <a:spcAft>
                  <a:spcPts val="0"/>
                </a:spcAft>
                <a:defRPr/>
              </a:pPr>
              <a:r>
                <a:rPr lang="en-IN" sz="1200" dirty="0" smtClean="0">
                  <a:solidFill>
                    <a:srgbClr val="000000">
                      <a:lumMod val="65000"/>
                      <a:lumOff val="35000"/>
                    </a:srgbClr>
                  </a:solidFill>
                  <a:latin typeface="+mj-lt"/>
                  <a:cs typeface="Arial" panose="020B0604020202020204" pitchFamily="34" charset="0"/>
                </a:rPr>
                <a:t>SINGAPORE</a:t>
              </a:r>
              <a:r>
                <a:rPr lang="en-IN" sz="1200" baseline="0" dirty="0" smtClean="0">
                  <a:solidFill>
                    <a:srgbClr val="000000">
                      <a:lumMod val="65000"/>
                      <a:lumOff val="35000"/>
                    </a:srgbClr>
                  </a:solidFill>
                  <a:latin typeface="+mj-lt"/>
                  <a:cs typeface="Arial" panose="020B0604020202020204" pitchFamily="34" charset="0"/>
                </a:rPr>
                <a:t>  |  </a:t>
              </a:r>
              <a:r>
                <a:rPr lang="en-IN" sz="1200" dirty="0" smtClean="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474788"/>
            <a:ext cx="1714500" cy="2851150"/>
          </a:xfrm>
          <a:prstGeom prst="rect">
            <a:avLst/>
          </a:prstGeom>
        </p:spPr>
        <p:txBody>
          <a:bodyPr/>
          <a:lstStyle/>
          <a:p>
            <a:r>
              <a:rPr lang="en-US" dirty="0" smtClean="0"/>
              <a:t>Click icon to add picture</a:t>
            </a:r>
            <a:endParaRPr lang="en-IN" dirty="0"/>
          </a:p>
        </p:txBody>
      </p:sp>
      <p:sp>
        <p:nvSpPr>
          <p:cNvPr id="6" name="Rectangle 5"/>
          <p:cNvSpPr/>
          <p:nvPr/>
        </p:nvSpPr>
        <p:spPr>
          <a:xfrm>
            <a:off x="0" y="1475580"/>
            <a:ext cx="7018735"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450"/>
              </a:spcBef>
              <a:spcAft>
                <a:spcPts val="0"/>
              </a:spcAft>
              <a:buClrTx/>
              <a:buSzTx/>
              <a:buFontTx/>
              <a:buNone/>
              <a:tabLst/>
              <a:defRPr/>
            </a:pPr>
            <a:endParaRPr kumimoji="0" lang="en-IN" sz="1050" b="0" i="0" u="none" strike="noStrike" kern="0" cap="none" spc="0" normalizeH="0" baseline="0" noProof="0" dirty="0">
              <a:ln>
                <a:noFill/>
              </a:ln>
              <a:solidFill>
                <a:srgbClr val="000000"/>
              </a:solidFill>
              <a:effectLst/>
              <a:uLnTx/>
              <a:uFillTx/>
              <a:latin typeface="Calibri"/>
              <a:ea typeface="MS PGothic" pitchFamily="34" charset="-128"/>
              <a:cs typeface="+mn-cs"/>
            </a:endParaRPr>
          </a:p>
        </p:txBody>
      </p:sp>
      <p:grpSp>
        <p:nvGrpSpPr>
          <p:cNvPr id="7" name="Group 6"/>
          <p:cNvGrpSpPr/>
          <p:nvPr/>
        </p:nvGrpSpPr>
        <p:grpSpPr>
          <a:xfrm>
            <a:off x="2679" y="1475582"/>
            <a:ext cx="626864"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3" name="Subtitle 2"/>
          <p:cNvSpPr>
            <a:spLocks noGrp="1"/>
          </p:cNvSpPr>
          <p:nvPr userDrawn="1">
            <p:ph type="subTitle" idx="1"/>
          </p:nvPr>
        </p:nvSpPr>
        <p:spPr bwMode="gray">
          <a:xfrm>
            <a:off x="839392" y="3013808"/>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839392" y="2551034"/>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pic>
        <p:nvPicPr>
          <p:cNvPr id="10" name="Picture 9"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422957"/>
            <a:ext cx="1618060"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marL="0" marR="0" lvl="0" indent="0" algn="l" defTabSz="342828" rtl="0" eaLnBrk="0" fontAlgn="base" latinLnBrk="0" hangingPunct="0">
              <a:lnSpc>
                <a:spcPct val="1000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lumMod val="50000"/>
                  </a:prstClr>
                </a:solidFill>
                <a:effectLst/>
                <a:uLnTx/>
                <a:uFillTx/>
                <a:latin typeface="Calibri"/>
                <a:ea typeface="MS PGothic" pitchFamily="34" charset="-128"/>
                <a:cs typeface="+mn-cs"/>
              </a:rPr>
              <a:t>COPYRIGHT ©. ALL RIGHTS PROTECTED AND RESERVED.</a:t>
            </a:r>
          </a:p>
        </p:txBody>
      </p:sp>
    </p:spTree>
    <p:extLst>
      <p:ext uri="{BB962C8B-B14F-4D97-AF65-F5344CB8AC3E}">
        <p14:creationId xmlns:p14="http://schemas.microsoft.com/office/powerpoint/2010/main" val="16504305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1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Calibri"/>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Calibri"/>
              <a:ea typeface="ＭＳ Ｐゴシック" pitchFamily="34" charset="-128"/>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mj-lt"/>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0"/>
            <a:ext cx="819524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25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Calibri"/>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Calibri"/>
              <a:ea typeface="MS PGothic" pitchFamily="34" charset="-128"/>
              <a:cs typeface="Arial" panose="020B0604020202020204" pitchFamily="34" charset="0"/>
            </a:endParaRP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552200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4" name="Title Placeholder 1"/>
          <p:cNvSpPr>
            <a:spLocks noGrp="1"/>
          </p:cNvSpPr>
          <p:nvPr>
            <p:ph type="title" hasCustomPrompt="1"/>
          </p:nvPr>
        </p:nvSpPr>
        <p:spPr bwMode="gray">
          <a:xfrm>
            <a:off x="2942032" y="1978435"/>
            <a:ext cx="60043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9285" y="-28576"/>
            <a:ext cx="2951318"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501246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235608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timing>
    <p:tnLst>
      <p:par>
        <p:cTn id="1" dur="indefinite" restart="never" nodeType="tmRoot"/>
      </p:par>
    </p:tnLst>
  </p:timing>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extLst>
      <p:ext uri="{BB962C8B-B14F-4D97-AF65-F5344CB8AC3E}">
        <p14:creationId xmlns:p14="http://schemas.microsoft.com/office/powerpoint/2010/main" val="1116368447"/>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Lst>
  <p:timing>
    <p:tnLst>
      <p:par>
        <p:cTn id="1" dur="indefinite" restart="never" nodeType="tmRoot"/>
      </p:par>
    </p:tnLst>
  </p:timing>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133035" y="1963935"/>
            <a:ext cx="1714500" cy="2137173"/>
          </a:xfrm>
          <a:prstGeom prst="rect">
            <a:avLst/>
          </a:prstGeom>
        </p:spPr>
      </p:pic>
      <p:sp>
        <p:nvSpPr>
          <p:cNvPr id="2" name="Title 1"/>
          <p:cNvSpPr>
            <a:spLocks noGrp="1"/>
          </p:cNvSpPr>
          <p:nvPr>
            <p:ph type="ctrTitle"/>
          </p:nvPr>
        </p:nvSpPr>
        <p:spPr>
          <a:xfrm>
            <a:off x="839392" y="2489479"/>
            <a:ext cx="6071362" cy="430887"/>
          </a:xfrm>
        </p:spPr>
        <p:txBody>
          <a:bodyPr/>
          <a:lstStyle/>
          <a:p>
            <a:r>
              <a:rPr lang="en-IN" sz="2800" dirty="0" smtClean="0"/>
              <a:t>Fresher Learning Program</a:t>
            </a:r>
            <a:endParaRPr lang="en-IN" sz="2800" dirty="0"/>
          </a:p>
        </p:txBody>
      </p:sp>
      <p:sp>
        <p:nvSpPr>
          <p:cNvPr id="3" name="Subtitle 2"/>
          <p:cNvSpPr>
            <a:spLocks noGrp="1"/>
          </p:cNvSpPr>
          <p:nvPr>
            <p:ph type="subTitle" idx="1"/>
          </p:nvPr>
        </p:nvSpPr>
        <p:spPr>
          <a:xfrm>
            <a:off x="839392" y="3117606"/>
            <a:ext cx="6071362" cy="369332"/>
          </a:xfrm>
        </p:spPr>
        <p:txBody>
          <a:bodyPr/>
          <a:lstStyle/>
          <a:p>
            <a:r>
              <a:rPr lang="en-US" sz="2400" dirty="0" smtClean="0"/>
              <a:t>Selenium – Day 4</a:t>
            </a:r>
            <a:endParaRPr lang="en-IN" sz="2400" dirty="0" smtClean="0"/>
          </a:p>
        </p:txBody>
      </p:sp>
    </p:spTree>
    <p:extLst>
      <p:ext uri="{BB962C8B-B14F-4D97-AF65-F5344CB8AC3E}">
        <p14:creationId xmlns:p14="http://schemas.microsoft.com/office/powerpoint/2010/main" val="2513572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Handling Frames (iFrame)</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5" name="TextBox 4"/>
          <p:cNvSpPr txBox="1"/>
          <p:nvPr/>
        </p:nvSpPr>
        <p:spPr>
          <a:xfrm>
            <a:off x="571500" y="876300"/>
            <a:ext cx="7785100" cy="646331"/>
          </a:xfrm>
          <a:prstGeom prst="rect">
            <a:avLst/>
          </a:prstGeom>
          <a:noFill/>
        </p:spPr>
        <p:txBody>
          <a:bodyPr wrap="square" rtlCol="0">
            <a:spAutoFit/>
          </a:bodyPr>
          <a:lstStyle/>
          <a:p>
            <a:pPr algn="just"/>
            <a:r>
              <a:rPr lang="en-IN" dirty="0" smtClean="0">
                <a:solidFill>
                  <a:schemeClr val="tx2"/>
                </a:solidFill>
              </a:rPr>
              <a:t>The IFrame is often used to insert content from another source, such as an advertisement, into a Web page. The &lt;</a:t>
            </a:r>
            <a:r>
              <a:rPr lang="en-IN" b="1" dirty="0" smtClean="0">
                <a:solidFill>
                  <a:schemeClr val="tx2"/>
                </a:solidFill>
              </a:rPr>
              <a:t>iframe</a:t>
            </a:r>
            <a:r>
              <a:rPr lang="en-IN" dirty="0" smtClean="0">
                <a:solidFill>
                  <a:schemeClr val="tx2"/>
                </a:solidFill>
              </a:rPr>
              <a:t>&gt; tag specifies an inline frame</a:t>
            </a:r>
            <a:r>
              <a:rPr lang="en-IN" dirty="0" smtClean="0">
                <a:solidFill>
                  <a:schemeClr val="tx2"/>
                </a:solidFill>
              </a:rPr>
              <a:t>.</a:t>
            </a:r>
            <a:endParaRPr lang="en-IN" dirty="0">
              <a:solidFill>
                <a:schemeClr val="tx2"/>
              </a:solidFill>
            </a:endParaRPr>
          </a:p>
        </p:txBody>
      </p:sp>
      <p:pic>
        <p:nvPicPr>
          <p:cNvPr id="1026" name="Picture 2"/>
          <p:cNvPicPr>
            <a:picLocks noChangeAspect="1" noChangeArrowheads="1"/>
          </p:cNvPicPr>
          <p:nvPr/>
        </p:nvPicPr>
        <p:blipFill>
          <a:blip r:embed="rId3"/>
          <a:srcRect/>
          <a:stretch>
            <a:fillRect/>
          </a:stretch>
        </p:blipFill>
        <p:spPr bwMode="auto">
          <a:xfrm>
            <a:off x="353894" y="1735974"/>
            <a:ext cx="8575912" cy="4394199"/>
          </a:xfrm>
          <a:prstGeom prst="rect">
            <a:avLst/>
          </a:prstGeom>
          <a:noFill/>
          <a:ln w="9525">
            <a:noFill/>
            <a:miter lim="800000"/>
            <a:headEnd/>
            <a:tailEnd/>
          </a:ln>
          <a:effectLst/>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Handling Frames (iFrame)</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5" name="TextBox 4"/>
          <p:cNvSpPr txBox="1"/>
          <p:nvPr/>
        </p:nvSpPr>
        <p:spPr>
          <a:xfrm>
            <a:off x="749300" y="876300"/>
            <a:ext cx="7785100" cy="1969770"/>
          </a:xfrm>
          <a:prstGeom prst="rect">
            <a:avLst/>
          </a:prstGeom>
          <a:noFill/>
        </p:spPr>
        <p:txBody>
          <a:bodyPr wrap="square" rtlCol="0">
            <a:spAutoFit/>
          </a:bodyPr>
          <a:lstStyle/>
          <a:p>
            <a:pPr algn="just"/>
            <a:r>
              <a:rPr lang="en-IN" b="1" dirty="0" smtClean="0">
                <a:solidFill>
                  <a:schemeClr val="tx2"/>
                </a:solidFill>
              </a:rPr>
              <a:t>How to identify the iframe:</a:t>
            </a:r>
          </a:p>
          <a:p>
            <a:pPr algn="just"/>
            <a:endParaRPr lang="en-IN" b="1" dirty="0" smtClean="0">
              <a:solidFill>
                <a:schemeClr val="tx2"/>
              </a:solidFill>
            </a:endParaRPr>
          </a:p>
          <a:p>
            <a:pPr algn="just"/>
            <a:r>
              <a:rPr lang="en-IN" dirty="0" smtClean="0">
                <a:solidFill>
                  <a:schemeClr val="tx2"/>
                </a:solidFill>
              </a:rPr>
              <a:t>We cannot detect the frames by just seeing the page or by inspecting Firebug. </a:t>
            </a:r>
          </a:p>
          <a:p>
            <a:pPr algn="just"/>
            <a:endParaRPr lang="en-IN" dirty="0" smtClean="0">
              <a:solidFill>
                <a:schemeClr val="tx2"/>
              </a:solidFill>
            </a:endParaRPr>
          </a:p>
          <a:p>
            <a:pPr algn="just"/>
            <a:r>
              <a:rPr lang="en-IN" dirty="0" smtClean="0">
                <a:solidFill>
                  <a:schemeClr val="tx2"/>
                </a:solidFill>
              </a:rPr>
              <a:t>We can identify the iframes using methods given below:</a:t>
            </a:r>
          </a:p>
          <a:p>
            <a:pPr marL="342900" indent="-342900" algn="just">
              <a:buFont typeface="+mj-lt"/>
              <a:buAutoNum type="romanUcPeriod"/>
            </a:pPr>
            <a:r>
              <a:rPr lang="en-IN" sz="1600" dirty="0" smtClean="0">
                <a:solidFill>
                  <a:schemeClr val="tx2"/>
                </a:solidFill>
              </a:rPr>
              <a:t>Right click on the element, If you find the option like 'This Frame' then it is an iframe.(Please refer the above diagram</a:t>
            </a:r>
            <a:r>
              <a:rPr lang="en-IN" sz="1600" dirty="0" smtClean="0">
                <a:solidFill>
                  <a:schemeClr val="tx2"/>
                </a:solidFill>
              </a:rPr>
              <a:t>)</a:t>
            </a:r>
            <a:endParaRPr lang="en-IN" dirty="0">
              <a:solidFill>
                <a:schemeClr val="tx2"/>
              </a:solidFill>
            </a:endParaRPr>
          </a:p>
        </p:txBody>
      </p:sp>
      <p:pic>
        <p:nvPicPr>
          <p:cNvPr id="2050" name="Picture 2"/>
          <p:cNvPicPr>
            <a:picLocks noChangeAspect="1" noChangeArrowheads="1"/>
          </p:cNvPicPr>
          <p:nvPr/>
        </p:nvPicPr>
        <p:blipFill>
          <a:blip r:embed="rId3"/>
          <a:srcRect/>
          <a:stretch>
            <a:fillRect/>
          </a:stretch>
        </p:blipFill>
        <p:spPr bwMode="auto">
          <a:xfrm>
            <a:off x="762000" y="2809985"/>
            <a:ext cx="7354888" cy="3397632"/>
          </a:xfrm>
          <a:prstGeom prst="rect">
            <a:avLst/>
          </a:prstGeom>
          <a:noFill/>
          <a:ln w="9525">
            <a:noFill/>
            <a:miter lim="800000"/>
            <a:headEnd/>
            <a:tailEnd/>
          </a:ln>
          <a:effectLst/>
        </p:spPr>
      </p:pic>
      <p:sp>
        <p:nvSpPr>
          <p:cNvPr id="6" name="Rectangle 5"/>
          <p:cNvSpPr/>
          <p:nvPr/>
        </p:nvSpPr>
        <p:spPr>
          <a:xfrm>
            <a:off x="528034" y="2809985"/>
            <a:ext cx="1442434" cy="45719"/>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Handling Frames (iFrame)</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5" name="TextBox 4"/>
          <p:cNvSpPr txBox="1"/>
          <p:nvPr/>
        </p:nvSpPr>
        <p:spPr>
          <a:xfrm>
            <a:off x="749300" y="876300"/>
            <a:ext cx="7785100" cy="2862322"/>
          </a:xfrm>
          <a:prstGeom prst="rect">
            <a:avLst/>
          </a:prstGeom>
          <a:noFill/>
        </p:spPr>
        <p:txBody>
          <a:bodyPr wrap="square" rtlCol="0">
            <a:spAutoFit/>
          </a:bodyPr>
          <a:lstStyle/>
          <a:p>
            <a:pPr algn="just"/>
            <a:r>
              <a:rPr lang="en-IN" dirty="0" smtClean="0">
                <a:solidFill>
                  <a:schemeClr val="tx2"/>
                </a:solidFill>
              </a:rPr>
              <a:t>Right click on the page and click 'View Page Source' and Search with the 'iframe', if you can find any tag name with the 'iframe' then it is meaning to say the page consisting an iframe.</a:t>
            </a:r>
          </a:p>
          <a:p>
            <a:pPr marL="342900" indent="-342900" algn="just"/>
            <a:endParaRPr lang="en-IN" dirty="0" smtClean="0"/>
          </a:p>
          <a:p>
            <a:pPr marL="342900" indent="-342900" algn="just"/>
            <a:r>
              <a:rPr lang="en-IN" b="1" dirty="0" smtClean="0">
                <a:solidFill>
                  <a:srgbClr val="B42359"/>
                </a:solidFill>
              </a:rPr>
              <a:t>Ex: </a:t>
            </a:r>
          </a:p>
          <a:p>
            <a:pPr marL="342900" indent="-342900" algn="just"/>
            <a:r>
              <a:rPr lang="en-IN" b="1" dirty="0" smtClean="0">
                <a:solidFill>
                  <a:srgbClr val="B42359"/>
                </a:solidFill>
              </a:rPr>
              <a:t>&lt;iframe name="iframe1" id="IF1" height="600" width="400" </a:t>
            </a:r>
            <a:r>
              <a:rPr lang="en-IN" b="1" dirty="0" err="1" smtClean="0">
                <a:solidFill>
                  <a:srgbClr val="B42359"/>
                </a:solidFill>
              </a:rPr>
              <a:t>src</a:t>
            </a:r>
            <a:r>
              <a:rPr lang="en-IN" b="1" dirty="0" smtClean="0">
                <a:solidFill>
                  <a:srgbClr val="B42359"/>
                </a:solidFill>
              </a:rPr>
              <a:t>="http://toolsqa.wpengine.com/automation-practice-form/"&gt;&lt;/iframe&gt;</a:t>
            </a:r>
          </a:p>
          <a:p>
            <a:pPr marL="342900" indent="-342900" algn="just"/>
            <a:endParaRPr lang="en-IN" dirty="0" smtClean="0"/>
          </a:p>
          <a:p>
            <a:pPr marL="342900" indent="-342900" algn="just"/>
            <a:r>
              <a:rPr lang="en-IN" b="1" dirty="0" smtClean="0">
                <a:solidFill>
                  <a:srgbClr val="00B050"/>
                </a:solidFill>
              </a:rPr>
              <a:t>// get the frame size from the page</a:t>
            </a:r>
          </a:p>
          <a:p>
            <a:pPr marL="342900" indent="-342900" algn="just"/>
            <a:r>
              <a:rPr lang="en-IN" dirty="0" smtClean="0">
                <a:solidFill>
                  <a:schemeClr val="tx2"/>
                </a:solidFill>
              </a:rPr>
              <a:t>int size = </a:t>
            </a:r>
            <a:r>
              <a:rPr lang="en-IN" dirty="0" err="1" smtClean="0">
                <a:solidFill>
                  <a:schemeClr val="tx2"/>
                </a:solidFill>
              </a:rPr>
              <a:t>driver.findElements</a:t>
            </a:r>
            <a:r>
              <a:rPr lang="en-IN" dirty="0" smtClean="0">
                <a:solidFill>
                  <a:schemeClr val="tx2"/>
                </a:solidFill>
              </a:rPr>
              <a:t>(</a:t>
            </a:r>
            <a:r>
              <a:rPr lang="en-IN" dirty="0" err="1" smtClean="0">
                <a:solidFill>
                  <a:schemeClr val="tx2"/>
                </a:solidFill>
              </a:rPr>
              <a:t>By.tagName</a:t>
            </a:r>
            <a:r>
              <a:rPr lang="en-IN" dirty="0" smtClean="0">
                <a:solidFill>
                  <a:schemeClr val="tx2"/>
                </a:solidFill>
              </a:rPr>
              <a:t>("iframe")).size</a:t>
            </a:r>
            <a:r>
              <a:rPr lang="en-IN" dirty="0" smtClean="0">
                <a:solidFill>
                  <a:schemeClr val="tx2"/>
                </a:solidFill>
              </a:rPr>
              <a:t>();</a:t>
            </a:r>
            <a:endParaRPr lang="en-IN" dirty="0">
              <a:solidFill>
                <a:schemeClr val="tx2"/>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Switch over the elements in iframes</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5" name="TextBox 4"/>
          <p:cNvSpPr txBox="1"/>
          <p:nvPr/>
        </p:nvSpPr>
        <p:spPr>
          <a:xfrm>
            <a:off x="571500" y="836769"/>
            <a:ext cx="7785100" cy="5355312"/>
          </a:xfrm>
          <a:prstGeom prst="rect">
            <a:avLst/>
          </a:prstGeom>
          <a:noFill/>
        </p:spPr>
        <p:txBody>
          <a:bodyPr wrap="square" rtlCol="0">
            <a:spAutoFit/>
          </a:bodyPr>
          <a:lstStyle/>
          <a:p>
            <a:pPr marL="285750" indent="-285750">
              <a:buClr>
                <a:srgbClr val="007BA2"/>
              </a:buClr>
              <a:buFont typeface="Wingdings" panose="05000000000000000000" pitchFamily="2" charset="2"/>
              <a:buChar char="Ø"/>
            </a:pPr>
            <a:r>
              <a:rPr lang="en-IN" i="1" dirty="0" smtClean="0"/>
              <a:t> </a:t>
            </a:r>
            <a:r>
              <a:rPr lang="en-IN" i="1" dirty="0" smtClean="0">
                <a:solidFill>
                  <a:schemeClr val="tx2"/>
                </a:solidFill>
              </a:rPr>
              <a:t>By Index</a:t>
            </a:r>
          </a:p>
          <a:p>
            <a:pPr marL="285750" indent="-285750">
              <a:buClr>
                <a:srgbClr val="007BA2"/>
              </a:buClr>
              <a:buFont typeface="Wingdings" panose="05000000000000000000" pitchFamily="2" charset="2"/>
              <a:buChar char="Ø"/>
            </a:pPr>
            <a:r>
              <a:rPr lang="en-IN" i="1" dirty="0" smtClean="0">
                <a:solidFill>
                  <a:schemeClr val="tx2"/>
                </a:solidFill>
              </a:rPr>
              <a:t> By Name or Id</a:t>
            </a:r>
          </a:p>
          <a:p>
            <a:pPr marL="285750" indent="-285750">
              <a:buClr>
                <a:srgbClr val="007BA2"/>
              </a:buClr>
              <a:buFont typeface="Wingdings" panose="05000000000000000000" pitchFamily="2" charset="2"/>
              <a:buChar char="Ø"/>
            </a:pPr>
            <a:r>
              <a:rPr lang="en-IN" i="1" dirty="0" smtClean="0">
                <a:solidFill>
                  <a:schemeClr val="tx2"/>
                </a:solidFill>
              </a:rPr>
              <a:t> By Web Element</a:t>
            </a:r>
          </a:p>
          <a:p>
            <a:r>
              <a:rPr lang="en-IN" b="1" dirty="0" smtClean="0">
                <a:solidFill>
                  <a:srgbClr val="4F7DAD"/>
                </a:solidFill>
              </a:rPr>
              <a:t>Switch to the frame by index:</a:t>
            </a:r>
          </a:p>
          <a:p>
            <a:endParaRPr lang="en-IN" b="1" i="1" dirty="0" smtClean="0">
              <a:solidFill>
                <a:srgbClr val="4F7DAD"/>
              </a:solidFill>
            </a:endParaRPr>
          </a:p>
          <a:p>
            <a:r>
              <a:rPr lang="en-IN" i="1" dirty="0" smtClean="0">
                <a:solidFill>
                  <a:srgbClr val="B42359"/>
                </a:solidFill>
              </a:rPr>
              <a:t>//Example</a:t>
            </a:r>
          </a:p>
          <a:p>
            <a:r>
              <a:rPr lang="en-IN" i="1" dirty="0" smtClean="0">
                <a:solidFill>
                  <a:srgbClr val="B42359"/>
                </a:solidFill>
              </a:rPr>
              <a:t>driver.switchTo().frame(0);</a:t>
            </a:r>
          </a:p>
          <a:p>
            <a:endParaRPr lang="en-IN" dirty="0" smtClean="0"/>
          </a:p>
          <a:p>
            <a:r>
              <a:rPr lang="en-IN" b="1" dirty="0" smtClean="0">
                <a:solidFill>
                  <a:srgbClr val="007BA2"/>
                </a:solidFill>
              </a:rPr>
              <a:t>Switch to the frame by Name or ID:</a:t>
            </a:r>
          </a:p>
          <a:p>
            <a:endParaRPr lang="en-IN" b="1" i="1" dirty="0" smtClean="0">
              <a:solidFill>
                <a:srgbClr val="00B050"/>
              </a:solidFill>
            </a:endParaRPr>
          </a:p>
          <a:p>
            <a:r>
              <a:rPr lang="en-IN" i="1" dirty="0" smtClean="0">
                <a:solidFill>
                  <a:srgbClr val="B42359"/>
                </a:solidFill>
              </a:rPr>
              <a:t>driver.switchTo().frame("iframe1");</a:t>
            </a:r>
          </a:p>
          <a:p>
            <a:endParaRPr lang="en-IN" i="1" dirty="0" smtClean="0">
              <a:solidFill>
                <a:srgbClr val="3086BF"/>
              </a:solidFill>
            </a:endParaRPr>
          </a:p>
          <a:p>
            <a:r>
              <a:rPr lang="en-IN" b="1" dirty="0" smtClean="0">
                <a:solidFill>
                  <a:srgbClr val="3086BF"/>
                </a:solidFill>
              </a:rPr>
              <a:t>Switch to the frame by Web Element:</a:t>
            </a:r>
          </a:p>
          <a:p>
            <a:endParaRPr lang="en-IN" b="1" dirty="0" smtClean="0">
              <a:solidFill>
                <a:srgbClr val="00B050"/>
              </a:solidFill>
            </a:endParaRPr>
          </a:p>
          <a:p>
            <a:r>
              <a:rPr lang="en-IN" i="1" dirty="0" smtClean="0">
                <a:solidFill>
                  <a:srgbClr val="B42359"/>
                </a:solidFill>
              </a:rPr>
              <a:t>driver.switchTo().frame(</a:t>
            </a:r>
            <a:r>
              <a:rPr lang="en-IN" i="1" dirty="0" err="1" smtClean="0">
                <a:solidFill>
                  <a:srgbClr val="B42359"/>
                </a:solidFill>
              </a:rPr>
              <a:t>WebElement</a:t>
            </a:r>
            <a:r>
              <a:rPr lang="en-IN" i="1" dirty="0" smtClean="0">
                <a:solidFill>
                  <a:srgbClr val="B42359"/>
                </a:solidFill>
              </a:rPr>
              <a:t>);</a:t>
            </a:r>
          </a:p>
          <a:p>
            <a:endParaRPr lang="en-IN" i="1" dirty="0" smtClean="0">
              <a:solidFill>
                <a:srgbClr val="00B050"/>
              </a:solidFill>
            </a:endParaRPr>
          </a:p>
          <a:p>
            <a:r>
              <a:rPr lang="en-IN" b="1" dirty="0" smtClean="0">
                <a:solidFill>
                  <a:srgbClr val="3086BF"/>
                </a:solidFill>
              </a:rPr>
              <a:t>switch back to the Main Frame</a:t>
            </a:r>
          </a:p>
          <a:p>
            <a:r>
              <a:rPr lang="en-IN" i="1" dirty="0" smtClean="0">
                <a:solidFill>
                  <a:srgbClr val="B42359"/>
                </a:solidFill>
              </a:rPr>
              <a:t>driver.switchTo().</a:t>
            </a:r>
            <a:r>
              <a:rPr lang="en-IN" i="1" dirty="0" err="1" smtClean="0">
                <a:solidFill>
                  <a:srgbClr val="B42359"/>
                </a:solidFill>
              </a:rPr>
              <a:t>parentFrame</a:t>
            </a:r>
            <a:r>
              <a:rPr lang="en-IN" i="1" dirty="0" smtClean="0">
                <a:solidFill>
                  <a:srgbClr val="B42359"/>
                </a:solidFill>
              </a:rPr>
              <a:t>(); </a:t>
            </a:r>
          </a:p>
          <a:p>
            <a:r>
              <a:rPr lang="en-IN" i="1" dirty="0" smtClean="0">
                <a:solidFill>
                  <a:srgbClr val="B42359"/>
                </a:solidFill>
              </a:rPr>
              <a:t>driver.switchTo().</a:t>
            </a:r>
            <a:r>
              <a:rPr lang="en-IN" i="1" dirty="0" err="1" smtClean="0">
                <a:solidFill>
                  <a:srgbClr val="B42359"/>
                </a:solidFill>
              </a:rPr>
              <a:t>defaultContent</a:t>
            </a:r>
            <a:r>
              <a:rPr lang="en-IN" i="1" dirty="0" smtClean="0">
                <a:solidFill>
                  <a:srgbClr val="B42359"/>
                </a:solidFill>
              </a:rPr>
              <a:t>();</a:t>
            </a:r>
            <a:endParaRPr lang="en-IN" dirty="0"/>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Switch over the frame </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5" name="TextBox 4"/>
          <p:cNvSpPr txBox="1"/>
          <p:nvPr/>
        </p:nvSpPr>
        <p:spPr>
          <a:xfrm>
            <a:off x="533400" y="1003300"/>
            <a:ext cx="7785100" cy="7294305"/>
          </a:xfrm>
          <a:prstGeom prst="rect">
            <a:avLst/>
          </a:prstGeom>
          <a:noFill/>
        </p:spPr>
        <p:txBody>
          <a:bodyPr wrap="square" rtlCol="0">
            <a:spAutoFit/>
          </a:bodyPr>
          <a:lstStyle/>
          <a:p>
            <a:r>
              <a:rPr lang="en-IN" i="1" dirty="0" smtClean="0">
                <a:solidFill>
                  <a:srgbClr val="C00000"/>
                </a:solidFill>
              </a:rPr>
              <a:t>public class </a:t>
            </a:r>
            <a:r>
              <a:rPr lang="en-IN" i="1" dirty="0" err="1" smtClean="0">
                <a:solidFill>
                  <a:srgbClr val="C00000"/>
                </a:solidFill>
              </a:rPr>
              <a:t>SwitchToFrame_ID</a:t>
            </a:r>
            <a:r>
              <a:rPr lang="en-IN" i="1" dirty="0" smtClean="0">
                <a:solidFill>
                  <a:srgbClr val="C00000"/>
                </a:solidFill>
              </a:rPr>
              <a:t> {</a:t>
            </a:r>
          </a:p>
          <a:p>
            <a:endParaRPr lang="en-IN" i="1" dirty="0" smtClean="0">
              <a:solidFill>
                <a:srgbClr val="C00000"/>
              </a:solidFill>
            </a:endParaRPr>
          </a:p>
          <a:p>
            <a:r>
              <a:rPr lang="en-IN" i="1" dirty="0" smtClean="0">
                <a:solidFill>
                  <a:srgbClr val="C00000"/>
                </a:solidFill>
              </a:rPr>
              <a:t>public static void main(String[] </a:t>
            </a:r>
            <a:r>
              <a:rPr lang="en-IN" i="1" dirty="0" err="1" smtClean="0">
                <a:solidFill>
                  <a:srgbClr val="C00000"/>
                </a:solidFill>
              </a:rPr>
              <a:t>args</a:t>
            </a:r>
            <a:r>
              <a:rPr lang="en-IN" i="1" dirty="0" smtClean="0">
                <a:solidFill>
                  <a:srgbClr val="C00000"/>
                </a:solidFill>
              </a:rPr>
              <a:t>) {</a:t>
            </a:r>
          </a:p>
          <a:p>
            <a:endParaRPr lang="en-IN" i="1" dirty="0" smtClean="0">
              <a:solidFill>
                <a:srgbClr val="C00000"/>
              </a:solidFill>
            </a:endParaRPr>
          </a:p>
          <a:p>
            <a:r>
              <a:rPr lang="en-IN" i="1" dirty="0" smtClean="0">
                <a:solidFill>
                  <a:srgbClr val="C00000"/>
                </a:solidFill>
              </a:rPr>
              <a:t>		WebDriver driver = new </a:t>
            </a:r>
            <a:r>
              <a:rPr lang="en-IN" i="1" dirty="0" err="1" smtClean="0">
                <a:solidFill>
                  <a:srgbClr val="C00000"/>
                </a:solidFill>
              </a:rPr>
              <a:t>FirefoxDriver</a:t>
            </a:r>
            <a:r>
              <a:rPr lang="en-IN" i="1" dirty="0" smtClean="0">
                <a:solidFill>
                  <a:srgbClr val="C00000"/>
                </a:solidFill>
              </a:rPr>
              <a:t>();  //navigates to the Browser</a:t>
            </a:r>
          </a:p>
          <a:p>
            <a:endParaRPr lang="en-IN" i="1" dirty="0" smtClean="0">
              <a:solidFill>
                <a:srgbClr val="C00000"/>
              </a:solidFill>
            </a:endParaRPr>
          </a:p>
          <a:p>
            <a:r>
              <a:rPr lang="en-IN" i="1" dirty="0" smtClean="0">
                <a:solidFill>
                  <a:srgbClr val="C00000"/>
                </a:solidFill>
              </a:rPr>
              <a:t>	    driver.get("http://demo.guru99.com/test/guru99home/"); </a:t>
            </a:r>
          </a:p>
          <a:p>
            <a:r>
              <a:rPr lang="en-IN" i="1" dirty="0" smtClean="0">
                <a:solidFill>
                  <a:srgbClr val="C00000"/>
                </a:solidFill>
              </a:rPr>
              <a:t>	       // navigates to the page consisting an iframe</a:t>
            </a:r>
          </a:p>
          <a:p>
            <a:endParaRPr lang="en-IN" i="1" dirty="0" smtClean="0">
              <a:solidFill>
                <a:srgbClr val="C00000"/>
              </a:solidFill>
            </a:endParaRPr>
          </a:p>
          <a:p>
            <a:r>
              <a:rPr lang="en-IN" i="1" dirty="0" smtClean="0">
                <a:solidFill>
                  <a:srgbClr val="C00000"/>
                </a:solidFill>
              </a:rPr>
              <a:t>	       </a:t>
            </a:r>
            <a:r>
              <a:rPr lang="en-IN" i="1" dirty="0" err="1" smtClean="0">
                <a:solidFill>
                  <a:srgbClr val="C00000"/>
                </a:solidFill>
              </a:rPr>
              <a:t>driver.manage</a:t>
            </a:r>
            <a:r>
              <a:rPr lang="en-IN" i="1" dirty="0" smtClean="0">
                <a:solidFill>
                  <a:srgbClr val="C00000"/>
                </a:solidFill>
              </a:rPr>
              <a:t>().window().maximize();</a:t>
            </a:r>
          </a:p>
          <a:p>
            <a:endParaRPr lang="en-IN" i="1" dirty="0" smtClean="0">
              <a:solidFill>
                <a:srgbClr val="C00000"/>
              </a:solidFill>
            </a:endParaRPr>
          </a:p>
          <a:p>
            <a:r>
              <a:rPr lang="en-IN" i="1" dirty="0" smtClean="0">
                <a:solidFill>
                  <a:srgbClr val="C00000"/>
                </a:solidFill>
              </a:rPr>
              <a:t>	       </a:t>
            </a:r>
            <a:r>
              <a:rPr lang="en-IN" b="1" i="1" dirty="0" smtClean="0">
                <a:solidFill>
                  <a:srgbClr val="123761"/>
                </a:solidFill>
              </a:rPr>
              <a:t>driver.switchTo().frame("a077aa5e"); //switching the frame by ID</a:t>
            </a:r>
          </a:p>
          <a:p>
            <a:endParaRPr lang="en-IN" i="1" dirty="0" smtClean="0">
              <a:solidFill>
                <a:srgbClr val="C00000"/>
              </a:solidFill>
            </a:endParaRPr>
          </a:p>
          <a:p>
            <a:r>
              <a:rPr lang="en-IN" i="1" dirty="0" smtClean="0">
                <a:solidFill>
                  <a:srgbClr val="C00000"/>
                </a:solidFill>
              </a:rPr>
              <a:t>	</a:t>
            </a:r>
            <a:r>
              <a:rPr lang="en-IN" i="1" dirty="0" err="1" smtClean="0">
                <a:solidFill>
                  <a:srgbClr val="C00000"/>
                </a:solidFill>
              </a:rPr>
              <a:t>driver.findElement</a:t>
            </a:r>
            <a:r>
              <a:rPr lang="en-IN" i="1" dirty="0" smtClean="0">
                <a:solidFill>
                  <a:srgbClr val="C00000"/>
                </a:solidFill>
              </a:rPr>
              <a:t>(</a:t>
            </a:r>
            <a:r>
              <a:rPr lang="en-IN" i="1" dirty="0" err="1" smtClean="0">
                <a:solidFill>
                  <a:srgbClr val="C00000"/>
                </a:solidFill>
              </a:rPr>
              <a:t>By.xpath</a:t>
            </a:r>
            <a:r>
              <a:rPr lang="en-IN" i="1" dirty="0" smtClean="0">
                <a:solidFill>
                  <a:srgbClr val="C00000"/>
                </a:solidFill>
              </a:rPr>
              <a:t>("html/body/a/</a:t>
            </a:r>
            <a:r>
              <a:rPr lang="en-IN" i="1" dirty="0" err="1" smtClean="0">
                <a:solidFill>
                  <a:srgbClr val="C00000"/>
                </a:solidFill>
              </a:rPr>
              <a:t>img</a:t>
            </a:r>
            <a:r>
              <a:rPr lang="en-IN" i="1" dirty="0" smtClean="0">
                <a:solidFill>
                  <a:srgbClr val="C00000"/>
                </a:solidFill>
              </a:rPr>
              <a:t>")).click();</a:t>
            </a:r>
          </a:p>
          <a:p>
            <a:r>
              <a:rPr lang="en-IN" i="1" dirty="0" smtClean="0">
                <a:solidFill>
                  <a:srgbClr val="C00000"/>
                </a:solidFill>
              </a:rPr>
              <a:t>  	</a:t>
            </a:r>
          </a:p>
          <a:p>
            <a:r>
              <a:rPr lang="en-IN" i="1" dirty="0" smtClean="0">
                <a:solidFill>
                  <a:srgbClr val="C00000"/>
                </a:solidFill>
              </a:rPr>
              <a:t>       </a:t>
            </a:r>
          </a:p>
          <a:p>
            <a:r>
              <a:rPr lang="en-IN" i="1" dirty="0" smtClean="0">
                <a:solidFill>
                  <a:srgbClr val="C00000"/>
                </a:solidFill>
              </a:rPr>
              <a:t>  			</a:t>
            </a:r>
          </a:p>
          <a:p>
            <a:r>
              <a:rPr lang="en-IN" i="1" dirty="0" smtClean="0">
                <a:solidFill>
                  <a:srgbClr val="C00000"/>
                </a:solidFill>
              </a:rPr>
              <a:t>      }</a:t>
            </a:r>
          </a:p>
          <a:p>
            <a:r>
              <a:rPr lang="en-IN" i="1" dirty="0" smtClean="0">
                <a:solidFill>
                  <a:srgbClr val="C00000"/>
                </a:solidFill>
              </a:rPr>
              <a:t>}	</a:t>
            </a:r>
          </a:p>
          <a:p>
            <a:endParaRPr lang="en-IN" b="1" dirty="0" smtClean="0">
              <a:solidFill>
                <a:srgbClr val="3086BF"/>
              </a:solidFill>
            </a:endParaRPr>
          </a:p>
          <a:p>
            <a:endParaRPr lang="en-IN" b="1" dirty="0" smtClean="0">
              <a:solidFill>
                <a:srgbClr val="3086BF"/>
              </a:solidFill>
            </a:endParaRPr>
          </a:p>
          <a:p>
            <a:endParaRPr lang="en-IN" b="1" i="1" dirty="0" smtClean="0">
              <a:solidFill>
                <a:srgbClr val="3086BF"/>
              </a:solidFill>
            </a:endParaRPr>
          </a:p>
          <a:p>
            <a:endParaRPr lang="en-IN" i="1" dirty="0" smtClean="0">
              <a:solidFill>
                <a:srgbClr val="3086BF"/>
              </a:solidFill>
            </a:endParaRPr>
          </a:p>
          <a:p>
            <a:endParaRPr lang="en-IN" dirty="0" smtClean="0">
              <a:solidFill>
                <a:srgbClr val="007BA2"/>
              </a:solidFill>
            </a:endParaRPr>
          </a:p>
          <a:p>
            <a:endParaRPr lang="en-IN" dirty="0" smtClean="0"/>
          </a:p>
          <a:p>
            <a:endParaRPr lang="en-IN" dirty="0"/>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Switch over the frame </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5" name="TextBox 4"/>
          <p:cNvSpPr txBox="1"/>
          <p:nvPr/>
        </p:nvSpPr>
        <p:spPr>
          <a:xfrm>
            <a:off x="533400" y="1003300"/>
            <a:ext cx="7785100" cy="2031325"/>
          </a:xfrm>
          <a:prstGeom prst="rect">
            <a:avLst/>
          </a:prstGeom>
          <a:noFill/>
        </p:spPr>
        <p:txBody>
          <a:bodyPr wrap="square" rtlCol="0">
            <a:spAutoFit/>
          </a:bodyPr>
          <a:lstStyle/>
          <a:p>
            <a:r>
              <a:rPr lang="en-IN" b="1" dirty="0" smtClean="0">
                <a:solidFill>
                  <a:srgbClr val="123761"/>
                </a:solidFill>
              </a:rPr>
              <a:t>Concept of Nested Frames(Frames inside Frames):</a:t>
            </a:r>
          </a:p>
          <a:p>
            <a:endParaRPr lang="en-IN" b="1" dirty="0" smtClean="0">
              <a:solidFill>
                <a:srgbClr val="3086BF"/>
              </a:solidFill>
            </a:endParaRPr>
          </a:p>
          <a:p>
            <a:endParaRPr lang="en-IN" b="1" i="1" dirty="0" smtClean="0">
              <a:solidFill>
                <a:srgbClr val="3086BF"/>
              </a:solidFill>
            </a:endParaRPr>
          </a:p>
          <a:p>
            <a:endParaRPr lang="en-IN" i="1" dirty="0" smtClean="0">
              <a:solidFill>
                <a:srgbClr val="3086BF"/>
              </a:solidFill>
            </a:endParaRPr>
          </a:p>
          <a:p>
            <a:endParaRPr lang="en-IN" dirty="0" smtClean="0">
              <a:solidFill>
                <a:srgbClr val="007BA2"/>
              </a:solidFill>
            </a:endParaRPr>
          </a:p>
          <a:p>
            <a:endParaRPr lang="en-IN" dirty="0" smtClean="0"/>
          </a:p>
          <a:p>
            <a:endParaRPr lang="en-IN" dirty="0"/>
          </a:p>
        </p:txBody>
      </p:sp>
      <p:pic>
        <p:nvPicPr>
          <p:cNvPr id="1026" name="Picture 2"/>
          <p:cNvPicPr>
            <a:picLocks noChangeAspect="1" noChangeArrowheads="1"/>
          </p:cNvPicPr>
          <p:nvPr/>
        </p:nvPicPr>
        <p:blipFill>
          <a:blip r:embed="rId3"/>
          <a:srcRect/>
          <a:stretch>
            <a:fillRect/>
          </a:stretch>
        </p:blipFill>
        <p:spPr bwMode="auto">
          <a:xfrm>
            <a:off x="1524000" y="1644650"/>
            <a:ext cx="4343400" cy="3162300"/>
          </a:xfrm>
          <a:prstGeom prst="rect">
            <a:avLst/>
          </a:prstGeom>
          <a:noFill/>
          <a:ln w="9525">
            <a:noFill/>
            <a:miter lim="800000"/>
            <a:headEnd/>
            <a:tailEnd/>
          </a:ln>
          <a:effectLst/>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Switch over the frame </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5" name="TextBox 4"/>
          <p:cNvSpPr txBox="1"/>
          <p:nvPr/>
        </p:nvSpPr>
        <p:spPr>
          <a:xfrm>
            <a:off x="533400" y="1003300"/>
            <a:ext cx="7785100" cy="5078313"/>
          </a:xfrm>
          <a:prstGeom prst="rect">
            <a:avLst/>
          </a:prstGeom>
          <a:noFill/>
        </p:spPr>
        <p:txBody>
          <a:bodyPr wrap="square" rtlCol="0">
            <a:spAutoFit/>
          </a:bodyPr>
          <a:lstStyle/>
          <a:p>
            <a:r>
              <a:rPr lang="en-IN" i="1" dirty="0" smtClean="0">
                <a:solidFill>
                  <a:srgbClr val="123761"/>
                </a:solidFill>
              </a:rPr>
              <a:t>try {</a:t>
            </a:r>
          </a:p>
          <a:p>
            <a:r>
              <a:rPr lang="en-IN" i="1" dirty="0" smtClean="0">
                <a:solidFill>
                  <a:srgbClr val="123761"/>
                </a:solidFill>
              </a:rPr>
              <a:t>			</a:t>
            </a:r>
            <a:r>
              <a:rPr lang="en-IN" b="1" i="1" dirty="0" smtClean="0">
                <a:solidFill>
                  <a:srgbClr val="123761"/>
                </a:solidFill>
              </a:rPr>
              <a:t>driver.switchTo().frame(</a:t>
            </a:r>
            <a:r>
              <a:rPr lang="en-IN" b="1" i="1" dirty="0" err="1" smtClean="0">
                <a:solidFill>
                  <a:srgbClr val="123761"/>
                </a:solidFill>
              </a:rPr>
              <a:t>ParentFrame</a:t>
            </a:r>
            <a:r>
              <a:rPr lang="en-IN" b="1" i="1" dirty="0" smtClean="0">
                <a:solidFill>
                  <a:srgbClr val="123761"/>
                </a:solidFill>
              </a:rPr>
              <a:t>).</a:t>
            </a:r>
            <a:r>
              <a:rPr lang="en-IN" b="1" i="1" dirty="0" err="1" smtClean="0">
                <a:solidFill>
                  <a:srgbClr val="123761"/>
                </a:solidFill>
              </a:rPr>
              <a:t>switchTo</a:t>
            </a:r>
            <a:r>
              <a:rPr lang="en-IN" b="1" i="1" dirty="0" smtClean="0">
                <a:solidFill>
                  <a:srgbClr val="123761"/>
                </a:solidFill>
              </a:rPr>
              <a:t>().frame(</a:t>
            </a:r>
            <a:r>
              <a:rPr lang="en-IN" b="1" i="1" dirty="0" err="1" smtClean="0">
                <a:solidFill>
                  <a:srgbClr val="123761"/>
                </a:solidFill>
              </a:rPr>
              <a:t>ChildFrame</a:t>
            </a:r>
            <a:r>
              <a:rPr lang="en-IN" b="1" i="1" dirty="0" smtClean="0">
                <a:solidFill>
                  <a:srgbClr val="123761"/>
                </a:solidFill>
              </a:rPr>
              <a:t>);</a:t>
            </a:r>
          </a:p>
          <a:p>
            <a:r>
              <a:rPr lang="en-IN" i="1" dirty="0" smtClean="0">
                <a:solidFill>
                  <a:srgbClr val="123761"/>
                </a:solidFill>
              </a:rPr>
              <a:t>			</a:t>
            </a:r>
            <a:r>
              <a:rPr lang="en-IN" i="1" dirty="0" err="1" smtClean="0">
                <a:solidFill>
                  <a:srgbClr val="123761"/>
                </a:solidFill>
              </a:rPr>
              <a:t>System.out.println</a:t>
            </a:r>
            <a:r>
              <a:rPr lang="en-IN" i="1" dirty="0" smtClean="0">
                <a:solidFill>
                  <a:srgbClr val="123761"/>
                </a:solidFill>
              </a:rPr>
              <a:t>("Navigated to inner frame with id " + </a:t>
            </a:r>
            <a:r>
              <a:rPr lang="en-IN" i="1" dirty="0" err="1" smtClean="0">
                <a:solidFill>
                  <a:srgbClr val="123761"/>
                </a:solidFill>
              </a:rPr>
              <a:t>ChildFrame</a:t>
            </a:r>
            <a:endParaRPr lang="en-IN" i="1" dirty="0" smtClean="0">
              <a:solidFill>
                <a:srgbClr val="123761"/>
              </a:solidFill>
            </a:endParaRPr>
          </a:p>
          <a:p>
            <a:r>
              <a:rPr lang="en-IN" i="1" dirty="0" smtClean="0">
                <a:solidFill>
                  <a:srgbClr val="123761"/>
                </a:solidFill>
              </a:rPr>
              <a:t>					+  "which is present on frame with id" + </a:t>
            </a:r>
            <a:r>
              <a:rPr lang="en-IN" i="1" dirty="0" err="1" smtClean="0">
                <a:solidFill>
                  <a:srgbClr val="123761"/>
                </a:solidFill>
              </a:rPr>
              <a:t>ParentFrame</a:t>
            </a:r>
            <a:r>
              <a:rPr lang="en-IN" i="1" dirty="0" smtClean="0">
                <a:solidFill>
                  <a:srgbClr val="123761"/>
                </a:solidFill>
              </a:rPr>
              <a:t>);</a:t>
            </a:r>
          </a:p>
          <a:p>
            <a:r>
              <a:rPr lang="en-IN" i="1" dirty="0" smtClean="0">
                <a:solidFill>
                  <a:srgbClr val="123761"/>
                </a:solidFill>
              </a:rPr>
              <a:t>		} catch (</a:t>
            </a:r>
            <a:r>
              <a:rPr lang="en-IN" i="1" dirty="0" err="1" smtClean="0">
                <a:solidFill>
                  <a:srgbClr val="123761"/>
                </a:solidFill>
              </a:rPr>
              <a:t>NoSuchFrameException</a:t>
            </a:r>
            <a:r>
              <a:rPr lang="en-IN" i="1" dirty="0" smtClean="0">
                <a:solidFill>
                  <a:srgbClr val="123761"/>
                </a:solidFill>
              </a:rPr>
              <a:t> e) {</a:t>
            </a:r>
          </a:p>
          <a:p>
            <a:r>
              <a:rPr lang="en-IN" i="1" dirty="0" smtClean="0">
                <a:solidFill>
                  <a:srgbClr val="123761"/>
                </a:solidFill>
              </a:rPr>
              <a:t>			</a:t>
            </a:r>
            <a:r>
              <a:rPr lang="en-IN" i="1" dirty="0" err="1" smtClean="0">
                <a:solidFill>
                  <a:srgbClr val="123761"/>
                </a:solidFill>
              </a:rPr>
              <a:t>System.out.println</a:t>
            </a:r>
            <a:r>
              <a:rPr lang="en-IN" i="1" dirty="0" smtClean="0">
                <a:solidFill>
                  <a:srgbClr val="123761"/>
                </a:solidFill>
              </a:rPr>
              <a:t>("Unable to locate frame with id " + </a:t>
            </a:r>
            <a:r>
              <a:rPr lang="en-IN" i="1" dirty="0" err="1" smtClean="0">
                <a:solidFill>
                  <a:srgbClr val="123761"/>
                </a:solidFill>
              </a:rPr>
              <a:t>ParentFrame</a:t>
            </a:r>
            <a:endParaRPr lang="en-IN" i="1" dirty="0" smtClean="0">
              <a:solidFill>
                <a:srgbClr val="123761"/>
              </a:solidFill>
            </a:endParaRPr>
          </a:p>
          <a:p>
            <a:r>
              <a:rPr lang="en-IN" i="1" dirty="0" smtClean="0">
                <a:solidFill>
                  <a:srgbClr val="123761"/>
                </a:solidFill>
              </a:rPr>
              <a:t>					+ " or " + </a:t>
            </a:r>
            <a:r>
              <a:rPr lang="en-IN" i="1" dirty="0" err="1" smtClean="0">
                <a:solidFill>
                  <a:srgbClr val="123761"/>
                </a:solidFill>
              </a:rPr>
              <a:t>ChildFrame</a:t>
            </a:r>
            <a:r>
              <a:rPr lang="en-IN" i="1" dirty="0" smtClean="0">
                <a:solidFill>
                  <a:srgbClr val="123761"/>
                </a:solidFill>
              </a:rPr>
              <a:t> + </a:t>
            </a:r>
            <a:r>
              <a:rPr lang="en-IN" i="1" dirty="0" err="1" smtClean="0">
                <a:solidFill>
                  <a:srgbClr val="123761"/>
                </a:solidFill>
              </a:rPr>
              <a:t>e.getStackTrace</a:t>
            </a:r>
            <a:r>
              <a:rPr lang="en-IN" i="1" dirty="0" smtClean="0">
                <a:solidFill>
                  <a:srgbClr val="123761"/>
                </a:solidFill>
              </a:rPr>
              <a:t>());</a:t>
            </a:r>
          </a:p>
          <a:p>
            <a:r>
              <a:rPr lang="en-IN" i="1" dirty="0" smtClean="0">
                <a:solidFill>
                  <a:srgbClr val="123761"/>
                </a:solidFill>
              </a:rPr>
              <a:t>		} catch (Exception e) {</a:t>
            </a:r>
          </a:p>
          <a:p>
            <a:r>
              <a:rPr lang="en-IN" i="1" dirty="0" smtClean="0">
                <a:solidFill>
                  <a:srgbClr val="123761"/>
                </a:solidFill>
              </a:rPr>
              <a:t>			</a:t>
            </a:r>
            <a:r>
              <a:rPr lang="en-IN" i="1" dirty="0" err="1" smtClean="0">
                <a:solidFill>
                  <a:srgbClr val="123761"/>
                </a:solidFill>
              </a:rPr>
              <a:t>System.out.println</a:t>
            </a:r>
            <a:r>
              <a:rPr lang="en-IN" i="1" dirty="0" smtClean="0">
                <a:solidFill>
                  <a:srgbClr val="123761"/>
                </a:solidFill>
              </a:rPr>
              <a:t>("Unable to navigate to </a:t>
            </a:r>
            <a:r>
              <a:rPr lang="en-IN" i="1" dirty="0" err="1" smtClean="0">
                <a:solidFill>
                  <a:srgbClr val="123761"/>
                </a:solidFill>
              </a:rPr>
              <a:t>innerframe</a:t>
            </a:r>
            <a:r>
              <a:rPr lang="en-IN" i="1" dirty="0" smtClean="0">
                <a:solidFill>
                  <a:srgbClr val="123761"/>
                </a:solidFill>
              </a:rPr>
              <a:t> with id "</a:t>
            </a:r>
          </a:p>
          <a:p>
            <a:r>
              <a:rPr lang="en-IN" i="1" dirty="0" smtClean="0">
                <a:solidFill>
                  <a:srgbClr val="123761"/>
                </a:solidFill>
              </a:rPr>
              <a:t>					+ </a:t>
            </a:r>
            <a:r>
              <a:rPr lang="en-IN" i="1" dirty="0" err="1" smtClean="0">
                <a:solidFill>
                  <a:srgbClr val="123761"/>
                </a:solidFill>
              </a:rPr>
              <a:t>ChildFrame</a:t>
            </a:r>
            <a:r>
              <a:rPr lang="en-IN" i="1" dirty="0" smtClean="0">
                <a:solidFill>
                  <a:srgbClr val="123761"/>
                </a:solidFill>
              </a:rPr>
              <a:t> + "which is present on frame with id"</a:t>
            </a:r>
          </a:p>
          <a:p>
            <a:r>
              <a:rPr lang="en-IN" i="1" dirty="0" smtClean="0">
                <a:solidFill>
                  <a:srgbClr val="123761"/>
                </a:solidFill>
              </a:rPr>
              <a:t>					+ </a:t>
            </a:r>
            <a:r>
              <a:rPr lang="en-IN" i="1" dirty="0" err="1" smtClean="0">
                <a:solidFill>
                  <a:srgbClr val="123761"/>
                </a:solidFill>
              </a:rPr>
              <a:t>ParentFrame</a:t>
            </a:r>
            <a:r>
              <a:rPr lang="en-IN" i="1" dirty="0" smtClean="0">
                <a:solidFill>
                  <a:srgbClr val="123761"/>
                </a:solidFill>
              </a:rPr>
              <a:t> + </a:t>
            </a:r>
            <a:r>
              <a:rPr lang="en-IN" i="1" dirty="0" err="1" smtClean="0">
                <a:solidFill>
                  <a:srgbClr val="123761"/>
                </a:solidFill>
              </a:rPr>
              <a:t>e.getStackTrace</a:t>
            </a:r>
            <a:r>
              <a:rPr lang="en-IN" i="1" dirty="0" smtClean="0">
                <a:solidFill>
                  <a:srgbClr val="123761"/>
                </a:solidFill>
              </a:rPr>
              <a:t>());</a:t>
            </a:r>
          </a:p>
          <a:p>
            <a:r>
              <a:rPr lang="en-IN" i="1" dirty="0" smtClean="0">
                <a:solidFill>
                  <a:srgbClr val="123761"/>
                </a:solidFill>
              </a:rPr>
              <a:t>		}</a:t>
            </a:r>
          </a:p>
          <a:p>
            <a:r>
              <a:rPr lang="en-IN" b="1" dirty="0" smtClean="0">
                <a:solidFill>
                  <a:srgbClr val="B42359"/>
                </a:solidFill>
              </a:rPr>
              <a:t>How to switch back to the Main Frame</a:t>
            </a:r>
          </a:p>
          <a:p>
            <a:endParaRPr lang="en-IN" b="1" i="1" dirty="0" smtClean="0">
              <a:solidFill>
                <a:srgbClr val="234E8F"/>
              </a:solidFill>
            </a:endParaRPr>
          </a:p>
          <a:p>
            <a:r>
              <a:rPr lang="en-IN" i="1" dirty="0" smtClean="0">
                <a:solidFill>
                  <a:srgbClr val="123761"/>
                </a:solidFill>
              </a:rPr>
              <a:t>driver.switchTo().</a:t>
            </a:r>
            <a:r>
              <a:rPr lang="en-IN" i="1" dirty="0" err="1" smtClean="0">
                <a:solidFill>
                  <a:srgbClr val="123761"/>
                </a:solidFill>
              </a:rPr>
              <a:t>parentFrame</a:t>
            </a:r>
            <a:r>
              <a:rPr lang="en-IN" i="1" dirty="0" smtClean="0">
                <a:solidFill>
                  <a:srgbClr val="123761"/>
                </a:solidFill>
              </a:rPr>
              <a:t>(); </a:t>
            </a:r>
          </a:p>
          <a:p>
            <a:r>
              <a:rPr lang="en-IN" i="1" dirty="0" smtClean="0">
                <a:solidFill>
                  <a:srgbClr val="123761"/>
                </a:solidFill>
              </a:rPr>
              <a:t>driver.switchTo().</a:t>
            </a:r>
            <a:r>
              <a:rPr lang="en-IN" i="1" dirty="0" err="1" smtClean="0">
                <a:solidFill>
                  <a:srgbClr val="123761"/>
                </a:solidFill>
              </a:rPr>
              <a:t>defaultContent</a:t>
            </a:r>
            <a:r>
              <a:rPr lang="en-IN" i="1" dirty="0" smtClean="0">
                <a:solidFill>
                  <a:srgbClr val="123761"/>
                </a:solidFill>
              </a:rPr>
              <a:t>();</a:t>
            </a:r>
            <a:endParaRPr lang="en-IN" i="1" dirty="0">
              <a:solidFill>
                <a:srgbClr val="123761"/>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Windows Handling</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6" name="TextBox 5"/>
          <p:cNvSpPr txBox="1"/>
          <p:nvPr/>
        </p:nvSpPr>
        <p:spPr>
          <a:xfrm>
            <a:off x="660400" y="876300"/>
            <a:ext cx="8039100" cy="5078313"/>
          </a:xfrm>
          <a:prstGeom prst="rect">
            <a:avLst/>
          </a:prstGeom>
          <a:noFill/>
        </p:spPr>
        <p:txBody>
          <a:bodyPr wrap="square" rtlCol="0">
            <a:spAutoFit/>
          </a:bodyPr>
          <a:lstStyle/>
          <a:p>
            <a:pPr algn="just"/>
            <a:r>
              <a:rPr lang="en-IN" dirty="0" smtClean="0">
                <a:solidFill>
                  <a:schemeClr val="tx2"/>
                </a:solidFill>
              </a:rPr>
              <a:t>In automation, when we have multiple windows in any web application, the activity may need to switch control among several windows from one to other in order to complete the operation.</a:t>
            </a:r>
          </a:p>
          <a:p>
            <a:pPr algn="just"/>
            <a:endParaRPr lang="en-IN" dirty="0" smtClean="0">
              <a:solidFill>
                <a:schemeClr val="tx2"/>
              </a:solidFill>
            </a:endParaRPr>
          </a:p>
          <a:p>
            <a:pPr algn="just"/>
            <a:r>
              <a:rPr lang="en-IN" dirty="0" smtClean="0">
                <a:solidFill>
                  <a:schemeClr val="tx2"/>
                </a:solidFill>
              </a:rPr>
              <a:t>In selenium web driver there are methods through which we can handle multiple windows.</a:t>
            </a:r>
          </a:p>
          <a:p>
            <a:pPr algn="just"/>
            <a:endParaRPr lang="en-IN" dirty="0" smtClean="0"/>
          </a:p>
          <a:p>
            <a:pPr algn="just"/>
            <a:r>
              <a:rPr lang="en-IN" b="1" dirty="0" smtClean="0">
                <a:solidFill>
                  <a:srgbClr val="B42359"/>
                </a:solidFill>
              </a:rPr>
              <a:t>Syntax:</a:t>
            </a:r>
          </a:p>
          <a:p>
            <a:pPr algn="just"/>
            <a:endParaRPr lang="en-IN" b="1" dirty="0" smtClean="0">
              <a:solidFill>
                <a:srgbClr val="B42359"/>
              </a:solidFill>
            </a:endParaRPr>
          </a:p>
          <a:p>
            <a:pPr algn="just"/>
            <a:r>
              <a:rPr lang="en-IN" b="1" dirty="0" smtClean="0">
                <a:solidFill>
                  <a:srgbClr val="00B050"/>
                </a:solidFill>
              </a:rPr>
              <a:t>Driver.getWindowHandles();</a:t>
            </a:r>
          </a:p>
          <a:p>
            <a:pPr algn="just"/>
            <a:endParaRPr lang="en-IN" dirty="0" smtClean="0"/>
          </a:p>
          <a:p>
            <a:pPr algn="just"/>
            <a:r>
              <a:rPr lang="en-IN" dirty="0" smtClean="0">
                <a:solidFill>
                  <a:schemeClr val="tx2"/>
                </a:solidFill>
              </a:rPr>
              <a:t>To handle all opened windows by web driver, we can use "Driver.getWindowHandles()" and then we can switch window from one window to another in a web application. Its return type is Iterator&lt;String</a:t>
            </a:r>
            <a:r>
              <a:rPr lang="en-IN" dirty="0" smtClean="0">
                <a:solidFill>
                  <a:schemeClr val="tx2"/>
                </a:solidFill>
              </a:rPr>
              <a:t>&gt;.</a:t>
            </a:r>
            <a:endParaRPr lang="en-IN" dirty="0" smtClean="0"/>
          </a:p>
          <a:p>
            <a:pPr algn="just"/>
            <a:r>
              <a:rPr lang="en-IN" b="1" i="1" dirty="0" smtClean="0">
                <a:solidFill>
                  <a:srgbClr val="B42359"/>
                </a:solidFill>
              </a:rPr>
              <a:t>Syntax:</a:t>
            </a:r>
          </a:p>
          <a:p>
            <a:pPr algn="just"/>
            <a:r>
              <a:rPr lang="en-IN" i="1" dirty="0" smtClean="0">
                <a:solidFill>
                  <a:srgbClr val="00B050"/>
                </a:solidFill>
              </a:rPr>
              <a:t>driver.switchTo().window(</a:t>
            </a:r>
            <a:r>
              <a:rPr lang="en-IN" i="1" dirty="0" err="1" smtClean="0">
                <a:solidFill>
                  <a:srgbClr val="00B050"/>
                </a:solidFill>
              </a:rPr>
              <a:t>ChildWindow</a:t>
            </a:r>
            <a:r>
              <a:rPr lang="en-IN" i="1" dirty="0" smtClean="0">
                <a:solidFill>
                  <a:srgbClr val="00B050"/>
                </a:solidFill>
              </a:rPr>
              <a:t>);</a:t>
            </a:r>
          </a:p>
          <a:p>
            <a:pPr algn="just"/>
            <a:endParaRPr lang="en-IN" dirty="0" smtClean="0"/>
          </a:p>
          <a:p>
            <a:pPr algn="just"/>
            <a:r>
              <a:rPr lang="en-IN" b="1" dirty="0" err="1" smtClean="0">
                <a:solidFill>
                  <a:srgbClr val="00B050"/>
                </a:solidFill>
              </a:rPr>
              <a:t>Driver.getWindowHandle</a:t>
            </a:r>
            <a:r>
              <a:rPr lang="en-IN" b="1" dirty="0" smtClean="0">
                <a:solidFill>
                  <a:srgbClr val="00B050"/>
                </a:solidFill>
              </a:rPr>
              <a:t>();</a:t>
            </a:r>
            <a:endParaRPr lang="en-IN" dirty="0" smtClean="0"/>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Windows Handling</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6" name="TextBox 5"/>
          <p:cNvSpPr txBox="1"/>
          <p:nvPr/>
        </p:nvSpPr>
        <p:spPr>
          <a:xfrm>
            <a:off x="558800" y="673100"/>
            <a:ext cx="8140700" cy="5909310"/>
          </a:xfrm>
          <a:prstGeom prst="rect">
            <a:avLst/>
          </a:prstGeom>
          <a:noFill/>
        </p:spPr>
        <p:txBody>
          <a:bodyPr wrap="square" rtlCol="0">
            <a:spAutoFit/>
          </a:bodyPr>
          <a:lstStyle/>
          <a:p>
            <a:pPr algn="just"/>
            <a:r>
              <a:rPr lang="en-IN" dirty="0" smtClean="0">
                <a:solidFill>
                  <a:schemeClr val="tx2"/>
                </a:solidFill>
              </a:rPr>
              <a:t>When the site opens, we need to handle the main window by driver.getWindowHandle(). This will handle the current window that uniquely identifies it within this driver instance. Its return type is String</a:t>
            </a:r>
          </a:p>
          <a:p>
            <a:pPr algn="just"/>
            <a:r>
              <a:rPr lang="en-IN" dirty="0" smtClean="0">
                <a:solidFill>
                  <a:srgbClr val="00B050"/>
                </a:solidFill>
              </a:rPr>
              <a:t>// Sample code</a:t>
            </a:r>
          </a:p>
          <a:p>
            <a:pPr algn="just"/>
            <a:r>
              <a:rPr lang="en-IN" dirty="0" smtClean="0">
                <a:solidFill>
                  <a:srgbClr val="B42359"/>
                </a:solidFill>
              </a:rPr>
              <a:t>import </a:t>
            </a:r>
            <a:r>
              <a:rPr lang="en-IN" dirty="0" err="1" smtClean="0">
                <a:solidFill>
                  <a:srgbClr val="B42359"/>
                </a:solidFill>
              </a:rPr>
              <a:t>java.util.Iterator</a:t>
            </a:r>
            <a:r>
              <a:rPr lang="en-IN" dirty="0" smtClean="0">
                <a:solidFill>
                  <a:srgbClr val="B42359"/>
                </a:solidFill>
              </a:rPr>
              <a:t>;		</a:t>
            </a:r>
          </a:p>
          <a:p>
            <a:pPr algn="just"/>
            <a:r>
              <a:rPr lang="en-IN" dirty="0" smtClean="0">
                <a:solidFill>
                  <a:srgbClr val="B42359"/>
                </a:solidFill>
              </a:rPr>
              <a:t>import </a:t>
            </a:r>
            <a:r>
              <a:rPr lang="en-IN" dirty="0" err="1" smtClean="0">
                <a:solidFill>
                  <a:srgbClr val="B42359"/>
                </a:solidFill>
              </a:rPr>
              <a:t>java.util.Set</a:t>
            </a:r>
            <a:r>
              <a:rPr lang="en-IN" dirty="0" smtClean="0">
                <a:solidFill>
                  <a:srgbClr val="B42359"/>
                </a:solidFill>
              </a:rPr>
              <a:t>;		</a:t>
            </a:r>
          </a:p>
          <a:p>
            <a:pPr algn="just"/>
            <a:r>
              <a:rPr lang="en-IN" dirty="0" smtClean="0">
                <a:solidFill>
                  <a:srgbClr val="B42359"/>
                </a:solidFill>
              </a:rPr>
              <a:t>import </a:t>
            </a:r>
            <a:r>
              <a:rPr lang="en-IN" dirty="0" err="1" smtClean="0">
                <a:solidFill>
                  <a:srgbClr val="B42359"/>
                </a:solidFill>
              </a:rPr>
              <a:t>org.openqa.selenium.By</a:t>
            </a:r>
            <a:r>
              <a:rPr lang="en-IN" dirty="0" smtClean="0">
                <a:solidFill>
                  <a:srgbClr val="B42359"/>
                </a:solidFill>
              </a:rPr>
              <a:t>;		</a:t>
            </a:r>
          </a:p>
          <a:p>
            <a:pPr algn="just"/>
            <a:r>
              <a:rPr lang="en-IN" dirty="0" smtClean="0">
                <a:solidFill>
                  <a:srgbClr val="B42359"/>
                </a:solidFill>
              </a:rPr>
              <a:t>import </a:t>
            </a:r>
            <a:r>
              <a:rPr lang="en-IN" dirty="0" err="1" smtClean="0">
                <a:solidFill>
                  <a:srgbClr val="B42359"/>
                </a:solidFill>
              </a:rPr>
              <a:t>org.openqa.selenium.WebDriver</a:t>
            </a:r>
            <a:r>
              <a:rPr lang="en-IN" dirty="0" smtClean="0">
                <a:solidFill>
                  <a:srgbClr val="B42359"/>
                </a:solidFill>
              </a:rPr>
              <a:t>;		</a:t>
            </a:r>
          </a:p>
          <a:p>
            <a:pPr algn="just"/>
            <a:r>
              <a:rPr lang="en-IN" dirty="0" smtClean="0">
                <a:solidFill>
                  <a:srgbClr val="B42359"/>
                </a:solidFill>
              </a:rPr>
              <a:t>import </a:t>
            </a:r>
            <a:r>
              <a:rPr lang="en-IN" dirty="0" err="1" smtClean="0">
                <a:solidFill>
                  <a:srgbClr val="B42359"/>
                </a:solidFill>
              </a:rPr>
              <a:t>org.openqa.selenium.firefox.FirefoxDriver</a:t>
            </a:r>
            <a:r>
              <a:rPr lang="en-IN" dirty="0" smtClean="0">
                <a:solidFill>
                  <a:srgbClr val="B42359"/>
                </a:solidFill>
              </a:rPr>
              <a:t>;	</a:t>
            </a:r>
            <a:r>
              <a:rPr lang="en-IN" dirty="0" smtClean="0">
                <a:solidFill>
                  <a:srgbClr val="00B050"/>
                </a:solidFill>
              </a:rPr>
              <a:t>	</a:t>
            </a:r>
          </a:p>
          <a:p>
            <a:pPr algn="just"/>
            <a:endParaRPr lang="en-IN" dirty="0" smtClean="0">
              <a:solidFill>
                <a:srgbClr val="00B050"/>
              </a:solidFill>
            </a:endParaRPr>
          </a:p>
          <a:p>
            <a:pPr algn="just"/>
            <a:r>
              <a:rPr lang="en-IN" dirty="0" smtClean="0">
                <a:solidFill>
                  <a:srgbClr val="123761"/>
                </a:solidFill>
              </a:rPr>
              <a:t>public class </a:t>
            </a:r>
            <a:r>
              <a:rPr lang="en-IN" dirty="0" err="1" smtClean="0">
                <a:solidFill>
                  <a:srgbClr val="123761"/>
                </a:solidFill>
              </a:rPr>
              <a:t>WindowHandle_Demo</a:t>
            </a:r>
            <a:r>
              <a:rPr lang="en-IN" dirty="0" smtClean="0">
                <a:solidFill>
                  <a:srgbClr val="123761"/>
                </a:solidFill>
              </a:rPr>
              <a:t> {				</a:t>
            </a:r>
          </a:p>
          <a:p>
            <a:pPr algn="just"/>
            <a:endParaRPr lang="en-IN" dirty="0" smtClean="0">
              <a:solidFill>
                <a:srgbClr val="123761"/>
              </a:solidFill>
            </a:endParaRPr>
          </a:p>
          <a:p>
            <a:pPr algn="just"/>
            <a:r>
              <a:rPr lang="en-IN" dirty="0" smtClean="0">
                <a:solidFill>
                  <a:srgbClr val="123761"/>
                </a:solidFill>
              </a:rPr>
              <a:t>    public static void main(String[] </a:t>
            </a:r>
            <a:r>
              <a:rPr lang="en-IN" dirty="0" err="1" smtClean="0">
                <a:solidFill>
                  <a:srgbClr val="123761"/>
                </a:solidFill>
              </a:rPr>
              <a:t>args</a:t>
            </a:r>
            <a:r>
              <a:rPr lang="en-IN" dirty="0" smtClean="0">
                <a:solidFill>
                  <a:srgbClr val="123761"/>
                </a:solidFill>
              </a:rPr>
              <a:t>) throws </a:t>
            </a:r>
            <a:r>
              <a:rPr lang="en-IN" dirty="0" err="1" smtClean="0">
                <a:solidFill>
                  <a:srgbClr val="123761"/>
                </a:solidFill>
              </a:rPr>
              <a:t>InterruptedException</a:t>
            </a:r>
            <a:r>
              <a:rPr lang="en-IN" dirty="0" smtClean="0">
                <a:solidFill>
                  <a:srgbClr val="123761"/>
                </a:solidFill>
              </a:rPr>
              <a:t> {									</a:t>
            </a:r>
          </a:p>
          <a:p>
            <a:pPr algn="just"/>
            <a:r>
              <a:rPr lang="en-IN" dirty="0" smtClean="0">
                <a:solidFill>
                  <a:srgbClr val="123761"/>
                </a:solidFill>
              </a:rPr>
              <a:t>        	WebDriver driver=new </a:t>
            </a:r>
            <a:r>
              <a:rPr lang="en-IN" dirty="0" err="1" smtClean="0">
                <a:solidFill>
                  <a:srgbClr val="123761"/>
                </a:solidFill>
              </a:rPr>
              <a:t>FirefoxDriver</a:t>
            </a:r>
            <a:r>
              <a:rPr lang="en-IN" dirty="0" smtClean="0">
                <a:solidFill>
                  <a:srgbClr val="123761"/>
                </a:solidFill>
              </a:rPr>
              <a:t>();			</a:t>
            </a:r>
          </a:p>
          <a:p>
            <a:pPr algn="just"/>
            <a:r>
              <a:rPr lang="en-IN" dirty="0" smtClean="0">
                <a:solidFill>
                  <a:srgbClr val="123761"/>
                </a:solidFill>
              </a:rPr>
              <a:t>              //Launching the site.				</a:t>
            </a:r>
          </a:p>
          <a:p>
            <a:pPr algn="just"/>
            <a:r>
              <a:rPr lang="en-IN" dirty="0" smtClean="0">
                <a:solidFill>
                  <a:srgbClr val="123761"/>
                </a:solidFill>
              </a:rPr>
              <a:t>            driver.get("http://demo.guru99.com/popup.php");			</a:t>
            </a:r>
          </a:p>
          <a:p>
            <a:pPr algn="just"/>
            <a:r>
              <a:rPr lang="en-IN" dirty="0" smtClean="0">
                <a:solidFill>
                  <a:srgbClr val="123761"/>
                </a:solidFill>
              </a:rPr>
              <a:t>        </a:t>
            </a:r>
            <a:r>
              <a:rPr lang="en-IN" dirty="0" err="1" smtClean="0">
                <a:solidFill>
                  <a:srgbClr val="123761"/>
                </a:solidFill>
              </a:rPr>
              <a:t>driver.manage</a:t>
            </a:r>
            <a:r>
              <a:rPr lang="en-IN" dirty="0" smtClean="0">
                <a:solidFill>
                  <a:srgbClr val="123761"/>
                </a:solidFill>
              </a:rPr>
              <a:t>().window().maximize();		</a:t>
            </a:r>
          </a:p>
          <a:p>
            <a:pPr algn="just"/>
            <a:r>
              <a:rPr lang="en-IN" dirty="0" smtClean="0">
                <a:solidFill>
                  <a:srgbClr val="123761"/>
                </a:solidFill>
              </a:rPr>
              <a:t>                		</a:t>
            </a:r>
          </a:p>
          <a:p>
            <a:pPr algn="just"/>
            <a:r>
              <a:rPr lang="en-IN" dirty="0" err="1" smtClean="0">
                <a:solidFill>
                  <a:srgbClr val="123761"/>
                </a:solidFill>
              </a:rPr>
              <a:t>driver.findElement</a:t>
            </a:r>
            <a:r>
              <a:rPr lang="en-IN" dirty="0" smtClean="0">
                <a:solidFill>
                  <a:srgbClr val="123761"/>
                </a:solidFill>
              </a:rPr>
              <a:t>(</a:t>
            </a:r>
            <a:r>
              <a:rPr lang="en-IN" dirty="0" err="1" smtClean="0">
                <a:solidFill>
                  <a:srgbClr val="123761"/>
                </a:solidFill>
              </a:rPr>
              <a:t>By.xpath</a:t>
            </a:r>
            <a:r>
              <a:rPr lang="en-IN" dirty="0" smtClean="0">
                <a:solidFill>
                  <a:srgbClr val="123761"/>
                </a:solidFill>
              </a:rPr>
              <a:t>("//*[contains(@</a:t>
            </a:r>
            <a:r>
              <a:rPr lang="en-IN" dirty="0" err="1" smtClean="0">
                <a:solidFill>
                  <a:srgbClr val="123761"/>
                </a:solidFill>
              </a:rPr>
              <a:t>href,'popup.php</a:t>
            </a:r>
            <a:r>
              <a:rPr lang="en-IN" dirty="0" smtClean="0">
                <a:solidFill>
                  <a:srgbClr val="123761"/>
                </a:solidFill>
              </a:rPr>
              <a:t>')]")).click();</a:t>
            </a:r>
          </a:p>
          <a:p>
            <a:pPr algn="just"/>
            <a:endParaRPr lang="en-IN" dirty="0" smtClean="0">
              <a:solidFill>
                <a:srgbClr val="00B050"/>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Windows Handling</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6" name="TextBox 5"/>
          <p:cNvSpPr txBox="1"/>
          <p:nvPr/>
        </p:nvSpPr>
        <p:spPr>
          <a:xfrm>
            <a:off x="597079" y="927100"/>
            <a:ext cx="8191500" cy="5355312"/>
          </a:xfrm>
          <a:prstGeom prst="rect">
            <a:avLst/>
          </a:prstGeom>
          <a:noFill/>
        </p:spPr>
        <p:txBody>
          <a:bodyPr wrap="square" rtlCol="0">
            <a:spAutoFit/>
          </a:bodyPr>
          <a:lstStyle/>
          <a:p>
            <a:r>
              <a:rPr lang="en-IN" dirty="0" smtClean="0">
                <a:solidFill>
                  <a:srgbClr val="123761"/>
                </a:solidFill>
              </a:rPr>
              <a:t>String </a:t>
            </a:r>
            <a:r>
              <a:rPr lang="en-IN" dirty="0" err="1" smtClean="0">
                <a:solidFill>
                  <a:srgbClr val="123761"/>
                </a:solidFill>
              </a:rPr>
              <a:t>MainWindow</a:t>
            </a:r>
            <a:r>
              <a:rPr lang="en-IN" dirty="0" smtClean="0">
                <a:solidFill>
                  <a:srgbClr val="123761"/>
                </a:solidFill>
              </a:rPr>
              <a:t>=</a:t>
            </a:r>
            <a:r>
              <a:rPr lang="en-IN" dirty="0" err="1" smtClean="0">
                <a:solidFill>
                  <a:srgbClr val="123761"/>
                </a:solidFill>
              </a:rPr>
              <a:t>driver.getWindowHandle</a:t>
            </a:r>
            <a:r>
              <a:rPr lang="en-IN" dirty="0" smtClean="0">
                <a:solidFill>
                  <a:srgbClr val="123761"/>
                </a:solidFill>
              </a:rPr>
              <a:t>();		</a:t>
            </a:r>
          </a:p>
          <a:p>
            <a:r>
              <a:rPr lang="en-IN" dirty="0" smtClean="0">
                <a:solidFill>
                  <a:srgbClr val="123761"/>
                </a:solidFill>
              </a:rPr>
              <a:t>       // To handle all new opened window.				</a:t>
            </a:r>
          </a:p>
          <a:p>
            <a:r>
              <a:rPr lang="en-IN" dirty="0" smtClean="0">
                <a:solidFill>
                  <a:srgbClr val="123761"/>
                </a:solidFill>
              </a:rPr>
              <a:t>            Set&lt;String&gt; s1=</a:t>
            </a:r>
            <a:r>
              <a:rPr lang="en-IN" dirty="0" err="1" smtClean="0">
                <a:solidFill>
                  <a:srgbClr val="123761"/>
                </a:solidFill>
              </a:rPr>
              <a:t>driver.getWindowHandles</a:t>
            </a:r>
            <a:r>
              <a:rPr lang="en-IN" dirty="0" smtClean="0">
                <a:solidFill>
                  <a:srgbClr val="123761"/>
                </a:solidFill>
              </a:rPr>
              <a:t>();		</a:t>
            </a:r>
          </a:p>
          <a:p>
            <a:r>
              <a:rPr lang="en-IN" dirty="0" smtClean="0">
                <a:solidFill>
                  <a:srgbClr val="123761"/>
                </a:solidFill>
              </a:rPr>
              <a:t>        </a:t>
            </a:r>
            <a:r>
              <a:rPr lang="en-IN" dirty="0" err="1" smtClean="0">
                <a:solidFill>
                  <a:srgbClr val="123761"/>
                </a:solidFill>
              </a:rPr>
              <a:t>Iterator</a:t>
            </a:r>
            <a:r>
              <a:rPr lang="en-IN" dirty="0" smtClean="0">
                <a:solidFill>
                  <a:srgbClr val="123761"/>
                </a:solidFill>
              </a:rPr>
              <a:t>&lt;String&gt; i1=s1.iterator();		</a:t>
            </a:r>
          </a:p>
          <a:p>
            <a:r>
              <a:rPr lang="en-IN" dirty="0" smtClean="0">
                <a:solidFill>
                  <a:srgbClr val="123761"/>
                </a:solidFill>
              </a:rPr>
              <a:t>   	while(i1.hasNext())			</a:t>
            </a:r>
          </a:p>
          <a:p>
            <a:r>
              <a:rPr lang="en-IN" dirty="0" smtClean="0">
                <a:solidFill>
                  <a:srgbClr val="123761"/>
                </a:solidFill>
              </a:rPr>
              <a:t>        {		</a:t>
            </a:r>
          </a:p>
          <a:p>
            <a:r>
              <a:rPr lang="en-IN" dirty="0" smtClean="0">
                <a:solidFill>
                  <a:srgbClr val="123761"/>
                </a:solidFill>
              </a:rPr>
              <a:t>            String </a:t>
            </a:r>
            <a:r>
              <a:rPr lang="en-IN" dirty="0" err="1" smtClean="0">
                <a:solidFill>
                  <a:srgbClr val="123761"/>
                </a:solidFill>
              </a:rPr>
              <a:t>ChildWindow</a:t>
            </a:r>
            <a:r>
              <a:rPr lang="en-IN" dirty="0" smtClean="0">
                <a:solidFill>
                  <a:srgbClr val="123761"/>
                </a:solidFill>
              </a:rPr>
              <a:t>=i1.next();		</a:t>
            </a:r>
          </a:p>
          <a:p>
            <a:r>
              <a:rPr lang="en-IN" dirty="0" smtClean="0">
                <a:solidFill>
                  <a:srgbClr val="123761"/>
                </a:solidFill>
              </a:rPr>
              <a:t>            if(!</a:t>
            </a:r>
            <a:r>
              <a:rPr lang="en-IN" dirty="0" err="1" smtClean="0">
                <a:solidFill>
                  <a:srgbClr val="123761"/>
                </a:solidFill>
              </a:rPr>
              <a:t>MainWindow.equalsIgnoreCase</a:t>
            </a:r>
            <a:r>
              <a:rPr lang="en-IN" dirty="0" smtClean="0">
                <a:solidFill>
                  <a:srgbClr val="123761"/>
                </a:solidFill>
              </a:rPr>
              <a:t>(</a:t>
            </a:r>
            <a:r>
              <a:rPr lang="en-IN" dirty="0" err="1" smtClean="0">
                <a:solidFill>
                  <a:srgbClr val="123761"/>
                </a:solidFill>
              </a:rPr>
              <a:t>ChildWindow</a:t>
            </a:r>
            <a:r>
              <a:rPr lang="en-IN" dirty="0" smtClean="0">
                <a:solidFill>
                  <a:srgbClr val="123761"/>
                </a:solidFill>
              </a:rPr>
              <a:t>))			</a:t>
            </a:r>
          </a:p>
          <a:p>
            <a:r>
              <a:rPr lang="en-IN" dirty="0" smtClean="0">
                <a:solidFill>
                  <a:srgbClr val="123761"/>
                </a:solidFill>
              </a:rPr>
              <a:t>            {    		</a:t>
            </a:r>
          </a:p>
          <a:p>
            <a:r>
              <a:rPr lang="en-IN" dirty="0" smtClean="0">
                <a:solidFill>
                  <a:srgbClr val="123761"/>
                </a:solidFill>
              </a:rPr>
              <a:t>             // Switching to Child window</a:t>
            </a:r>
          </a:p>
          <a:p>
            <a:r>
              <a:rPr lang="en-IN" dirty="0" smtClean="0">
                <a:solidFill>
                  <a:srgbClr val="123761"/>
                </a:solidFill>
              </a:rPr>
              <a:t>                    driver.switchTo().window(</a:t>
            </a:r>
            <a:r>
              <a:rPr lang="en-IN" dirty="0" err="1" smtClean="0">
                <a:solidFill>
                  <a:srgbClr val="123761"/>
                </a:solidFill>
              </a:rPr>
              <a:t>ChildWindow</a:t>
            </a:r>
            <a:r>
              <a:rPr lang="en-IN" dirty="0" smtClean="0">
                <a:solidFill>
                  <a:srgbClr val="123761"/>
                </a:solidFill>
              </a:rPr>
              <a:t>);	                                                                                                           </a:t>
            </a:r>
          </a:p>
          <a:p>
            <a:r>
              <a:rPr lang="en-IN" dirty="0" smtClean="0">
                <a:solidFill>
                  <a:srgbClr val="123761"/>
                </a:solidFill>
              </a:rPr>
              <a:t>                    </a:t>
            </a:r>
            <a:r>
              <a:rPr lang="en-IN" dirty="0" err="1" smtClean="0">
                <a:solidFill>
                  <a:srgbClr val="123761"/>
                </a:solidFill>
              </a:rPr>
              <a:t>driver.findElement</a:t>
            </a:r>
            <a:r>
              <a:rPr lang="en-IN" dirty="0" smtClean="0">
                <a:solidFill>
                  <a:srgbClr val="123761"/>
                </a:solidFill>
              </a:rPr>
              <a:t>(By.name("</a:t>
            </a:r>
            <a:r>
              <a:rPr lang="en-IN" dirty="0" err="1" smtClean="0">
                <a:solidFill>
                  <a:srgbClr val="123761"/>
                </a:solidFill>
              </a:rPr>
              <a:t>emailid</a:t>
            </a:r>
            <a:r>
              <a:rPr lang="en-IN" dirty="0" smtClean="0">
                <a:solidFill>
                  <a:srgbClr val="123761"/>
                </a:solidFill>
              </a:rPr>
              <a:t>"))</a:t>
            </a:r>
          </a:p>
          <a:p>
            <a:r>
              <a:rPr lang="en-IN" dirty="0" smtClean="0">
                <a:solidFill>
                  <a:srgbClr val="123761"/>
                </a:solidFill>
              </a:rPr>
              <a:t>                    .</a:t>
            </a:r>
            <a:r>
              <a:rPr lang="en-IN" dirty="0" err="1" smtClean="0">
                <a:solidFill>
                  <a:srgbClr val="123761"/>
                </a:solidFill>
              </a:rPr>
              <a:t>sendKeys</a:t>
            </a:r>
            <a:r>
              <a:rPr lang="en-IN" dirty="0" smtClean="0">
                <a:solidFill>
                  <a:srgbClr val="123761"/>
                </a:solidFill>
              </a:rPr>
              <a:t>("gaurav.3n@gmail.com");                			</a:t>
            </a:r>
          </a:p>
          <a:p>
            <a:r>
              <a:rPr lang="en-IN" dirty="0" smtClean="0">
                <a:solidFill>
                  <a:srgbClr val="123761"/>
                </a:solidFill>
              </a:rPr>
              <a:t>                     driver.findElement(By.name("</a:t>
            </a:r>
            <a:r>
              <a:rPr lang="en-IN" dirty="0" err="1" smtClean="0">
                <a:solidFill>
                  <a:srgbClr val="123761"/>
                </a:solidFill>
              </a:rPr>
              <a:t>btnLogin</a:t>
            </a:r>
            <a:r>
              <a:rPr lang="en-IN" dirty="0" smtClean="0">
                <a:solidFill>
                  <a:srgbClr val="123761"/>
                </a:solidFill>
              </a:rPr>
              <a:t>")).click();			</a:t>
            </a:r>
          </a:p>
          <a:p>
            <a:r>
              <a:rPr lang="en-IN" dirty="0" smtClean="0">
                <a:solidFill>
                  <a:srgbClr val="123761"/>
                </a:solidFill>
              </a:rPr>
              <a:t>                     </a:t>
            </a:r>
            <a:r>
              <a:rPr lang="en-IN" dirty="0" err="1" smtClean="0">
                <a:solidFill>
                  <a:srgbClr val="123761"/>
                </a:solidFill>
              </a:rPr>
              <a:t>driver.close</a:t>
            </a:r>
            <a:r>
              <a:rPr lang="en-IN" dirty="0" smtClean="0">
                <a:solidFill>
                  <a:srgbClr val="123761"/>
                </a:solidFill>
              </a:rPr>
              <a:t>();		</a:t>
            </a:r>
          </a:p>
          <a:p>
            <a:r>
              <a:rPr lang="en-IN" dirty="0" smtClean="0">
                <a:solidFill>
                  <a:srgbClr val="123761"/>
                </a:solidFill>
              </a:rPr>
              <a:t>            }		</a:t>
            </a:r>
          </a:p>
          <a:p>
            <a:r>
              <a:rPr lang="en-IN" dirty="0" smtClean="0">
                <a:solidFill>
                  <a:srgbClr val="123761"/>
                </a:solidFill>
              </a:rPr>
              <a:t>        }       // Switching to Parent window </a:t>
            </a:r>
            <a:r>
              <a:rPr lang="en-IN" dirty="0" err="1" smtClean="0">
                <a:solidFill>
                  <a:srgbClr val="123761"/>
                </a:solidFill>
              </a:rPr>
              <a:t>i.e</a:t>
            </a:r>
            <a:r>
              <a:rPr lang="en-IN" dirty="0" smtClean="0">
                <a:solidFill>
                  <a:srgbClr val="123761"/>
                </a:solidFill>
              </a:rPr>
              <a:t> Main Window.</a:t>
            </a:r>
          </a:p>
          <a:p>
            <a:r>
              <a:rPr lang="en-IN" dirty="0" smtClean="0">
                <a:solidFill>
                  <a:srgbClr val="123761"/>
                </a:solidFill>
              </a:rPr>
              <a:t>            driver.switchTo().window(</a:t>
            </a:r>
            <a:r>
              <a:rPr lang="en-IN" dirty="0" err="1" smtClean="0">
                <a:solidFill>
                  <a:srgbClr val="123761"/>
                </a:solidFill>
              </a:rPr>
              <a:t>MainWindow</a:t>
            </a:r>
            <a:r>
              <a:rPr lang="en-IN" dirty="0" smtClean="0">
                <a:solidFill>
                  <a:srgbClr val="123761"/>
                </a:solidFill>
              </a:rPr>
              <a:t>);				</a:t>
            </a:r>
          </a:p>
          <a:p>
            <a:r>
              <a:rPr lang="en-IN" dirty="0" smtClean="0">
                <a:solidFill>
                  <a:srgbClr val="123761"/>
                </a:solidFill>
              </a:rPr>
              <a:t>    }}	</a:t>
            </a:r>
            <a:endParaRPr lang="en-IN" dirty="0" smtClean="0">
              <a:solidFill>
                <a:srgbClr val="00B050"/>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WebDriver wait</a:t>
            </a:r>
            <a:endParaRPr lang="en-IN" dirty="0"/>
          </a:p>
        </p:txBody>
      </p:sp>
      <p:sp>
        <p:nvSpPr>
          <p:cNvPr id="8" name="Rectangle 7"/>
          <p:cNvSpPr/>
          <p:nvPr/>
        </p:nvSpPr>
        <p:spPr>
          <a:xfrm>
            <a:off x="846600" y="971034"/>
            <a:ext cx="4246100" cy="400110"/>
          </a:xfrm>
          <a:prstGeom prst="rect">
            <a:avLst/>
          </a:prstGeom>
        </p:spPr>
        <p:txBody>
          <a:bodyPr wrap="square">
            <a:spAutoFit/>
          </a:bodyPr>
          <a:lstStyle/>
          <a:p>
            <a:r>
              <a:rPr lang="en-IN" sz="2000" dirty="0" smtClean="0">
                <a:solidFill>
                  <a:srgbClr val="C00000"/>
                </a:solidFill>
              </a:rPr>
              <a:t>ImplicitlyWait Command</a:t>
            </a:r>
            <a:endParaRPr lang="en-IN" sz="2000" dirty="0">
              <a:solidFill>
                <a:srgbClr val="C00000"/>
              </a:solidFill>
            </a:endParaRPr>
          </a:p>
        </p:txBody>
      </p:sp>
      <p:sp>
        <p:nvSpPr>
          <p:cNvPr id="9" name="Rectangle 8"/>
          <p:cNvSpPr/>
          <p:nvPr/>
        </p:nvSpPr>
        <p:spPr>
          <a:xfrm>
            <a:off x="846600" y="1536700"/>
            <a:ext cx="7205200" cy="1477328"/>
          </a:xfrm>
          <a:prstGeom prst="rect">
            <a:avLst/>
          </a:prstGeom>
        </p:spPr>
        <p:txBody>
          <a:bodyPr wrap="square">
            <a:spAutoFit/>
          </a:bodyPr>
          <a:lstStyle/>
          <a:p>
            <a:pPr algn="just"/>
            <a:r>
              <a:rPr lang="en-IN" dirty="0" smtClean="0">
                <a:solidFill>
                  <a:schemeClr val="tx2"/>
                </a:solidFill>
              </a:rPr>
              <a:t> Selenium WebDriver has borrowed the idea of </a:t>
            </a:r>
            <a:r>
              <a:rPr lang="en-IN" b="1" dirty="0" smtClean="0">
                <a:solidFill>
                  <a:schemeClr val="tx2"/>
                </a:solidFill>
              </a:rPr>
              <a:t>implicit waits</a:t>
            </a:r>
            <a:r>
              <a:rPr lang="en-IN" dirty="0" smtClean="0">
                <a:solidFill>
                  <a:schemeClr val="tx2"/>
                </a:solidFill>
              </a:rPr>
              <a:t> from </a:t>
            </a:r>
            <a:r>
              <a:rPr lang="en-IN" b="1" dirty="0" smtClean="0">
                <a:solidFill>
                  <a:schemeClr val="tx2"/>
                </a:solidFill>
              </a:rPr>
              <a:t>Watir</a:t>
            </a:r>
            <a:r>
              <a:rPr lang="en-IN" dirty="0" smtClean="0">
                <a:solidFill>
                  <a:schemeClr val="tx2"/>
                </a:solidFill>
              </a:rPr>
              <a:t>. This means that we can tell Selenium that we would like it to wait for a certain amount of time before throwing an </a:t>
            </a:r>
            <a:r>
              <a:rPr lang="en-IN" b="1" dirty="0" smtClean="0">
                <a:solidFill>
                  <a:schemeClr val="tx2"/>
                </a:solidFill>
              </a:rPr>
              <a:t>exception</a:t>
            </a:r>
            <a:r>
              <a:rPr lang="en-IN" dirty="0" smtClean="0">
                <a:solidFill>
                  <a:schemeClr val="tx2"/>
                </a:solidFill>
              </a:rPr>
              <a:t> that it cannot find the element on the page. We should note that implicit waits will be in place for the entire time the browser is open. </a:t>
            </a:r>
            <a:endParaRPr lang="en-IN" dirty="0">
              <a:solidFill>
                <a:schemeClr val="tx2"/>
              </a:solidFill>
            </a:endParaRPr>
          </a:p>
        </p:txBody>
      </p:sp>
      <p:sp>
        <p:nvSpPr>
          <p:cNvPr id="10" name="Rectangle 9"/>
          <p:cNvSpPr/>
          <p:nvPr/>
        </p:nvSpPr>
        <p:spPr>
          <a:xfrm>
            <a:off x="956604" y="3140838"/>
            <a:ext cx="7501596" cy="2308324"/>
          </a:xfrm>
          <a:prstGeom prst="rect">
            <a:avLst/>
          </a:prstGeom>
        </p:spPr>
        <p:txBody>
          <a:bodyPr wrap="square">
            <a:spAutoFit/>
          </a:bodyPr>
          <a:lstStyle/>
          <a:p>
            <a:r>
              <a:rPr lang="en-IN" dirty="0" smtClean="0">
                <a:solidFill>
                  <a:schemeClr val="tx2"/>
                </a:solidFill>
              </a:rPr>
              <a:t> WebDriver driver =&gt; new </a:t>
            </a:r>
            <a:r>
              <a:rPr lang="en-IN" dirty="0" err="1" smtClean="0">
                <a:solidFill>
                  <a:schemeClr val="tx2"/>
                </a:solidFill>
              </a:rPr>
              <a:t>FirefoxDriver</a:t>
            </a:r>
            <a:r>
              <a:rPr lang="en-IN" dirty="0" smtClean="0">
                <a:solidFill>
                  <a:schemeClr val="tx2"/>
                </a:solidFill>
              </a:rPr>
              <a:t>();</a:t>
            </a:r>
          </a:p>
          <a:p>
            <a:endParaRPr lang="en-IN" dirty="0" smtClean="0">
              <a:solidFill>
                <a:schemeClr val="tx2"/>
              </a:solidFill>
            </a:endParaRPr>
          </a:p>
          <a:p>
            <a:r>
              <a:rPr lang="en-IN" dirty="0" smtClean="0">
                <a:solidFill>
                  <a:schemeClr val="tx2"/>
                </a:solidFill>
              </a:rPr>
              <a:t> </a:t>
            </a:r>
            <a:r>
              <a:rPr lang="en-IN" b="1" dirty="0" err="1" smtClean="0">
                <a:solidFill>
                  <a:srgbClr val="C00000"/>
                </a:solidFill>
              </a:rPr>
              <a:t>driver.manage</a:t>
            </a:r>
            <a:r>
              <a:rPr lang="en-IN" b="1" dirty="0" smtClean="0">
                <a:solidFill>
                  <a:srgbClr val="C00000"/>
                </a:solidFill>
              </a:rPr>
              <a:t>().timeouts().</a:t>
            </a:r>
            <a:r>
              <a:rPr lang="en-IN" b="1" dirty="0" err="1" smtClean="0">
                <a:solidFill>
                  <a:srgbClr val="C00000"/>
                </a:solidFill>
              </a:rPr>
              <a:t>implicitlyWait</a:t>
            </a:r>
            <a:r>
              <a:rPr lang="en-IN" b="1" dirty="0" smtClean="0">
                <a:solidFill>
                  <a:srgbClr val="C00000"/>
                </a:solidFill>
              </a:rPr>
              <a:t>(10, </a:t>
            </a:r>
            <a:r>
              <a:rPr lang="en-IN" b="1" dirty="0" err="1" smtClean="0">
                <a:solidFill>
                  <a:srgbClr val="C00000"/>
                </a:solidFill>
              </a:rPr>
              <a:t>TimeUnit.SECONDS</a:t>
            </a:r>
            <a:r>
              <a:rPr lang="en-IN" b="1" dirty="0" smtClean="0">
                <a:solidFill>
                  <a:srgbClr val="C00000"/>
                </a:solidFill>
              </a:rPr>
              <a:t>);</a:t>
            </a:r>
          </a:p>
          <a:p>
            <a:endParaRPr lang="en-IN" dirty="0" smtClean="0">
              <a:solidFill>
                <a:schemeClr val="tx2"/>
              </a:solidFill>
            </a:endParaRPr>
          </a:p>
          <a:p>
            <a:r>
              <a:rPr lang="en-IN" dirty="0" smtClean="0">
                <a:solidFill>
                  <a:schemeClr val="tx2"/>
                </a:solidFill>
              </a:rPr>
              <a:t> driver.get("http://url_that_delays_loading");</a:t>
            </a:r>
          </a:p>
          <a:p>
            <a:endParaRPr lang="en-IN" dirty="0" smtClean="0">
              <a:solidFill>
                <a:schemeClr val="tx2"/>
              </a:solidFill>
            </a:endParaRPr>
          </a:p>
          <a:p>
            <a:r>
              <a:rPr lang="en-IN" dirty="0" err="1" smtClean="0">
                <a:solidFill>
                  <a:schemeClr val="tx2"/>
                </a:solidFill>
              </a:rPr>
              <a:t>WebElement</a:t>
            </a:r>
            <a:r>
              <a:rPr lang="en-IN" dirty="0" smtClean="0">
                <a:solidFill>
                  <a:schemeClr val="tx2"/>
                </a:solidFill>
              </a:rPr>
              <a:t> </a:t>
            </a:r>
            <a:r>
              <a:rPr lang="en-IN" dirty="0" err="1" smtClean="0">
                <a:solidFill>
                  <a:schemeClr val="tx2"/>
                </a:solidFill>
              </a:rPr>
              <a:t>myDynamicElement</a:t>
            </a:r>
            <a:r>
              <a:rPr lang="en-IN" dirty="0" smtClean="0">
                <a:solidFill>
                  <a:schemeClr val="tx2"/>
                </a:solidFill>
              </a:rPr>
              <a:t> = </a:t>
            </a:r>
            <a:r>
              <a:rPr lang="en-IN" dirty="0" err="1" smtClean="0">
                <a:solidFill>
                  <a:schemeClr val="tx2"/>
                </a:solidFill>
              </a:rPr>
              <a:t>driver.findElement</a:t>
            </a:r>
            <a:r>
              <a:rPr lang="en-IN" dirty="0" smtClean="0">
                <a:solidFill>
                  <a:schemeClr val="tx2"/>
                </a:solidFill>
              </a:rPr>
              <a:t>(By.id</a:t>
            </a:r>
            <a:r>
              <a:rPr lang="en-IN" dirty="0" smtClean="0">
                <a:solidFill>
                  <a:schemeClr val="tx2"/>
                </a:solidFill>
              </a:rPr>
              <a:t>("</a:t>
            </a:r>
            <a:r>
              <a:rPr lang="en-IN" dirty="0" err="1" smtClean="0">
                <a:solidFill>
                  <a:schemeClr val="tx2"/>
                </a:solidFill>
              </a:rPr>
              <a:t>myDynamicElement</a:t>
            </a:r>
            <a:r>
              <a:rPr lang="en-IN" dirty="0" smtClean="0">
                <a:solidFill>
                  <a:schemeClr val="tx2"/>
                </a:solidFill>
              </a:rPr>
              <a:t>"));</a:t>
            </a:r>
            <a:endParaRPr lang="en-IN" dirty="0">
              <a:solidFill>
                <a:schemeClr val="tx2"/>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903" y="975838"/>
            <a:ext cx="8195240" cy="346249"/>
          </a:xfrm>
        </p:spPr>
        <p:txBody>
          <a:bodyPr>
            <a:noAutofit/>
          </a:bodyPr>
          <a:lstStyle/>
          <a:p>
            <a:r>
              <a:rPr lang="en-US" sz="2700" dirty="0" smtClean="0"/>
              <a:t>Windows Exercises</a:t>
            </a:r>
            <a:endParaRPr lang="en-US" sz="2700" dirty="0"/>
          </a:p>
        </p:txBody>
      </p:sp>
      <p:sp>
        <p:nvSpPr>
          <p:cNvPr id="4" name="TextBox 3"/>
          <p:cNvSpPr txBox="1"/>
          <p:nvPr/>
        </p:nvSpPr>
        <p:spPr>
          <a:xfrm>
            <a:off x="706902" y="1754066"/>
            <a:ext cx="6203852" cy="1200329"/>
          </a:xfrm>
          <a:prstGeom prst="rect">
            <a:avLst/>
          </a:prstGeom>
          <a:noFill/>
        </p:spPr>
        <p:txBody>
          <a:bodyPr wrap="square" rtlCol="0">
            <a:spAutoFit/>
          </a:bodyPr>
          <a:lstStyle/>
          <a:p>
            <a:pPr marL="257175" indent="-257175" algn="just">
              <a:buAutoNum type="arabicPeriod"/>
            </a:pPr>
            <a:r>
              <a:rPr lang="en-US" dirty="0" smtClean="0">
                <a:solidFill>
                  <a:schemeClr val="tx2"/>
                </a:solidFill>
              </a:rPr>
              <a:t>Open any </a:t>
            </a:r>
            <a:r>
              <a:rPr lang="en-US" dirty="0" err="1" smtClean="0">
                <a:solidFill>
                  <a:schemeClr val="tx2"/>
                </a:solidFill>
              </a:rPr>
              <a:t>weblink</a:t>
            </a:r>
            <a:r>
              <a:rPr lang="en-US" dirty="0" smtClean="0">
                <a:solidFill>
                  <a:schemeClr val="tx2"/>
                </a:solidFill>
              </a:rPr>
              <a:t> in new windows and try to traverse in between windows and perform interactions</a:t>
            </a:r>
          </a:p>
          <a:p>
            <a:pPr marL="257175" indent="-257175" algn="just">
              <a:buAutoNum type="arabicPeriod"/>
            </a:pPr>
            <a:r>
              <a:rPr lang="en-US" dirty="0" smtClean="0">
                <a:solidFill>
                  <a:schemeClr val="tx2"/>
                </a:solidFill>
              </a:rPr>
              <a:t>Close a particular window and navigate back to previous window and perform operations </a:t>
            </a:r>
            <a:endParaRPr lang="en-US" dirty="0">
              <a:solidFill>
                <a:schemeClr val="tx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75205">
            <a:off x="2036161" y="3368966"/>
            <a:ext cx="3853601" cy="2642469"/>
          </a:xfrm>
          <a:prstGeom prst="rect">
            <a:avLst/>
          </a:prstGeom>
          <a:effectLst>
            <a:softEdge rad="635000"/>
          </a:effectLst>
        </p:spPr>
      </p:pic>
    </p:spTree>
    <p:extLst>
      <p:ext uri="{BB962C8B-B14F-4D97-AF65-F5344CB8AC3E}">
        <p14:creationId xmlns:p14="http://schemas.microsoft.com/office/powerpoint/2010/main" val="1485344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65" y="892629"/>
            <a:ext cx="8048355" cy="4528776"/>
          </a:xfrm>
          <a:prstGeom prst="rect">
            <a:avLst/>
          </a:prstGeom>
        </p:spPr>
      </p:pic>
      <p:sp>
        <p:nvSpPr>
          <p:cNvPr id="7" name="Title 3"/>
          <p:cNvSpPr txBox="1">
            <a:spLocks/>
          </p:cNvSpPr>
          <p:nvPr/>
        </p:nvSpPr>
        <p:spPr bwMode="gray">
          <a:xfrm>
            <a:off x="889164" y="4928962"/>
            <a:ext cx="737972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342900" rtl="0" eaLnBrk="1" fontAlgn="base" hangingPunct="1">
              <a:spcBef>
                <a:spcPct val="0"/>
              </a:spcBef>
              <a:spcAft>
                <a:spcPct val="0"/>
              </a:spcAft>
              <a:defRPr sz="2800" b="1" kern="1200">
                <a:solidFill>
                  <a:schemeClr val="tx2"/>
                </a:solidFill>
                <a:latin typeface="+mj-lt"/>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a:lstStyle>
          <a:p>
            <a:r>
              <a:rPr lang="en-US" sz="3200" b="0" i="1" dirty="0" smtClean="0"/>
              <a:t>Lets Conclude and </a:t>
            </a:r>
            <a:r>
              <a:rPr lang="en-US" sz="3200" b="0" i="1" dirty="0" smtClean="0"/>
              <a:t>see you in next session</a:t>
            </a:r>
            <a:endParaRPr lang="en-IN" sz="3200" b="0" i="1" dirty="0"/>
          </a:p>
        </p:txBody>
      </p:sp>
    </p:spTree>
    <p:extLst>
      <p:ext uri="{BB962C8B-B14F-4D97-AF65-F5344CB8AC3E}">
        <p14:creationId xmlns:p14="http://schemas.microsoft.com/office/powerpoint/2010/main" val="59920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82" y="1278229"/>
            <a:ext cx="4326496" cy="4326496"/>
          </a:xfrm>
          <a:prstGeom prst="rect">
            <a:avLst/>
          </a:prstGeom>
        </p:spPr>
      </p:pic>
    </p:spTree>
    <p:extLst>
      <p:ext uri="{BB962C8B-B14F-4D97-AF65-F5344CB8AC3E}">
        <p14:creationId xmlns:p14="http://schemas.microsoft.com/office/powerpoint/2010/main" val="3334675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WebDriver wait</a:t>
            </a:r>
            <a:endParaRPr lang="en-IN" dirty="0"/>
          </a:p>
        </p:txBody>
      </p:sp>
      <p:sp>
        <p:nvSpPr>
          <p:cNvPr id="8" name="Rectangle 7"/>
          <p:cNvSpPr/>
          <p:nvPr/>
        </p:nvSpPr>
        <p:spPr>
          <a:xfrm>
            <a:off x="846600" y="971034"/>
            <a:ext cx="4246100" cy="369332"/>
          </a:xfrm>
          <a:prstGeom prst="rect">
            <a:avLst/>
          </a:prstGeom>
        </p:spPr>
        <p:txBody>
          <a:bodyPr wrap="square">
            <a:spAutoFit/>
          </a:bodyPr>
          <a:lstStyle/>
          <a:p>
            <a:r>
              <a:rPr lang="en-IN" b="1" dirty="0" smtClean="0">
                <a:solidFill>
                  <a:srgbClr val="C00000"/>
                </a:solidFill>
              </a:rPr>
              <a:t>Fluent Wait</a:t>
            </a:r>
            <a:endParaRPr lang="en-IN" b="1" dirty="0">
              <a:solidFill>
                <a:srgbClr val="C00000"/>
              </a:solidFill>
            </a:endParaRPr>
          </a:p>
        </p:txBody>
      </p:sp>
      <p:sp>
        <p:nvSpPr>
          <p:cNvPr id="9" name="Rectangle 8"/>
          <p:cNvSpPr/>
          <p:nvPr/>
        </p:nvSpPr>
        <p:spPr>
          <a:xfrm>
            <a:off x="990600" y="1536700"/>
            <a:ext cx="7061200" cy="1477328"/>
          </a:xfrm>
          <a:prstGeom prst="rect">
            <a:avLst/>
          </a:prstGeom>
        </p:spPr>
        <p:txBody>
          <a:bodyPr wrap="square">
            <a:spAutoFit/>
          </a:bodyPr>
          <a:lstStyle/>
          <a:p>
            <a:r>
              <a:rPr lang="en-IN" dirty="0" smtClean="0">
                <a:solidFill>
                  <a:schemeClr val="tx2"/>
                </a:solidFill>
              </a:rPr>
              <a:t> The fluent wait is used to tell the web driver to wait for a condition, as well as the </a:t>
            </a:r>
            <a:r>
              <a:rPr lang="en-IN" b="1" dirty="0" smtClean="0">
                <a:solidFill>
                  <a:schemeClr val="tx2"/>
                </a:solidFill>
              </a:rPr>
              <a:t>frequency</a:t>
            </a:r>
            <a:r>
              <a:rPr lang="en-IN" dirty="0" smtClean="0">
                <a:solidFill>
                  <a:schemeClr val="tx2"/>
                </a:solidFill>
              </a:rPr>
              <a:t> with which we want to check the condition before throwing an "ElementNotVisibleException" exception.</a:t>
            </a:r>
          </a:p>
          <a:p>
            <a:endParaRPr lang="en-IN" dirty="0" smtClean="0">
              <a:solidFill>
                <a:schemeClr val="tx2"/>
              </a:solidFill>
            </a:endParaRPr>
          </a:p>
          <a:p>
            <a:r>
              <a:rPr lang="en-IN" b="1" dirty="0" smtClean="0">
                <a:solidFill>
                  <a:schemeClr val="tx2"/>
                </a:solidFill>
              </a:rPr>
              <a:t>Syntax</a:t>
            </a:r>
            <a:r>
              <a:rPr lang="en-IN" b="1" dirty="0" smtClean="0">
                <a:solidFill>
                  <a:schemeClr val="tx2"/>
                </a:solidFill>
              </a:rPr>
              <a:t>:</a:t>
            </a:r>
            <a:endParaRPr lang="en-IN" dirty="0">
              <a:solidFill>
                <a:schemeClr val="tx2"/>
              </a:solidFill>
            </a:endParaRPr>
          </a:p>
        </p:txBody>
      </p:sp>
      <p:sp>
        <p:nvSpPr>
          <p:cNvPr id="10" name="Rectangle 9"/>
          <p:cNvSpPr/>
          <p:nvPr/>
        </p:nvSpPr>
        <p:spPr>
          <a:xfrm>
            <a:off x="1257300" y="3034399"/>
            <a:ext cx="7200900" cy="1107996"/>
          </a:xfrm>
          <a:prstGeom prst="rect">
            <a:avLst/>
          </a:prstGeom>
        </p:spPr>
        <p:txBody>
          <a:bodyPr wrap="square">
            <a:spAutoFit/>
          </a:bodyPr>
          <a:lstStyle/>
          <a:p>
            <a:r>
              <a:rPr lang="en-IN" dirty="0" smtClean="0"/>
              <a:t> </a:t>
            </a:r>
            <a:r>
              <a:rPr lang="en-IN" sz="1600" dirty="0" smtClean="0">
                <a:solidFill>
                  <a:srgbClr val="B42359"/>
                </a:solidFill>
              </a:rPr>
              <a:t>Wait </a:t>
            </a:r>
            <a:r>
              <a:rPr lang="en-IN" sz="1600" dirty="0" err="1" smtClean="0">
                <a:solidFill>
                  <a:srgbClr val="B42359"/>
                </a:solidFill>
              </a:rPr>
              <a:t>wait</a:t>
            </a:r>
            <a:r>
              <a:rPr lang="en-IN" sz="1600" dirty="0" smtClean="0">
                <a:solidFill>
                  <a:srgbClr val="B42359"/>
                </a:solidFill>
              </a:rPr>
              <a:t> = new </a:t>
            </a:r>
            <a:r>
              <a:rPr lang="en-IN" sz="1600" dirty="0" err="1" smtClean="0">
                <a:solidFill>
                  <a:srgbClr val="B42359"/>
                </a:solidFill>
              </a:rPr>
              <a:t>FluentWait</a:t>
            </a:r>
            <a:r>
              <a:rPr lang="en-IN" sz="1600" dirty="0" smtClean="0">
                <a:solidFill>
                  <a:srgbClr val="B42359"/>
                </a:solidFill>
              </a:rPr>
              <a:t>(WebDriver reference)</a:t>
            </a:r>
          </a:p>
          <a:p>
            <a:r>
              <a:rPr lang="en-IN" sz="1600" dirty="0" smtClean="0">
                <a:solidFill>
                  <a:srgbClr val="B42359"/>
                </a:solidFill>
              </a:rPr>
              <a:t> .</a:t>
            </a:r>
            <a:r>
              <a:rPr lang="en-IN" sz="1600" dirty="0" err="1" smtClean="0">
                <a:solidFill>
                  <a:srgbClr val="B42359"/>
                </a:solidFill>
              </a:rPr>
              <a:t>withTimeout</a:t>
            </a:r>
            <a:r>
              <a:rPr lang="en-IN" sz="1600" dirty="0" smtClean="0">
                <a:solidFill>
                  <a:srgbClr val="B42359"/>
                </a:solidFill>
              </a:rPr>
              <a:t>(timeout, SECONDS)</a:t>
            </a:r>
          </a:p>
          <a:p>
            <a:r>
              <a:rPr lang="en-IN" sz="1600" dirty="0" smtClean="0">
                <a:solidFill>
                  <a:srgbClr val="B42359"/>
                </a:solidFill>
              </a:rPr>
              <a:t> .</a:t>
            </a:r>
            <a:r>
              <a:rPr lang="en-IN" sz="1600" dirty="0" err="1" smtClean="0">
                <a:solidFill>
                  <a:srgbClr val="B42359"/>
                </a:solidFill>
              </a:rPr>
              <a:t>pollingEvery</a:t>
            </a:r>
            <a:r>
              <a:rPr lang="en-IN" sz="1600" dirty="0" smtClean="0">
                <a:solidFill>
                  <a:srgbClr val="B42359"/>
                </a:solidFill>
              </a:rPr>
              <a:t>(timeout, SECONDS) </a:t>
            </a:r>
          </a:p>
          <a:p>
            <a:r>
              <a:rPr lang="en-IN" sz="1600" dirty="0" smtClean="0">
                <a:solidFill>
                  <a:srgbClr val="B42359"/>
                </a:solidFill>
              </a:rPr>
              <a:t>.ignoring(</a:t>
            </a:r>
            <a:r>
              <a:rPr lang="en-IN" sz="1600" dirty="0" err="1" smtClean="0">
                <a:solidFill>
                  <a:srgbClr val="B42359"/>
                </a:solidFill>
              </a:rPr>
              <a:t>Exception.class</a:t>
            </a:r>
            <a:r>
              <a:rPr lang="en-IN" sz="1600" dirty="0" smtClean="0">
                <a:solidFill>
                  <a:srgbClr val="B42359"/>
                </a:solidFill>
              </a:rPr>
              <a:t>);</a:t>
            </a:r>
          </a:p>
        </p:txBody>
      </p:sp>
      <p:sp>
        <p:nvSpPr>
          <p:cNvPr id="7" name="Rectangle 6"/>
          <p:cNvSpPr/>
          <p:nvPr/>
        </p:nvSpPr>
        <p:spPr>
          <a:xfrm>
            <a:off x="850900" y="4231308"/>
            <a:ext cx="7340600" cy="2308324"/>
          </a:xfrm>
          <a:prstGeom prst="rect">
            <a:avLst/>
          </a:prstGeom>
        </p:spPr>
        <p:txBody>
          <a:bodyPr wrap="square">
            <a:spAutoFit/>
          </a:bodyPr>
          <a:lstStyle/>
          <a:p>
            <a:r>
              <a:rPr lang="en-IN" dirty="0" smtClean="0">
                <a:solidFill>
                  <a:srgbClr val="00B050"/>
                </a:solidFill>
              </a:rPr>
              <a:t>//Example</a:t>
            </a:r>
          </a:p>
          <a:p>
            <a:r>
              <a:rPr lang="en-IN" dirty="0" smtClean="0">
                <a:solidFill>
                  <a:srgbClr val="00B050"/>
                </a:solidFill>
              </a:rPr>
              <a:t>// Waiting 30 seconds for an element to be present on the page, checking</a:t>
            </a:r>
          </a:p>
          <a:p>
            <a:r>
              <a:rPr lang="en-IN" dirty="0" smtClean="0">
                <a:solidFill>
                  <a:srgbClr val="00B050"/>
                </a:solidFill>
              </a:rPr>
              <a:t>   // for its presence once every 5 seconds.</a:t>
            </a:r>
          </a:p>
          <a:p>
            <a:r>
              <a:rPr lang="en-IN" dirty="0" smtClean="0">
                <a:solidFill>
                  <a:srgbClr val="00B050"/>
                </a:solidFill>
              </a:rPr>
              <a:t>   Wait </a:t>
            </a:r>
            <a:r>
              <a:rPr lang="en-IN" dirty="0" err="1" smtClean="0">
                <a:solidFill>
                  <a:srgbClr val="00B050"/>
                </a:solidFill>
              </a:rPr>
              <a:t>wait</a:t>
            </a:r>
            <a:r>
              <a:rPr lang="en-IN" dirty="0" smtClean="0">
                <a:solidFill>
                  <a:srgbClr val="00B050"/>
                </a:solidFill>
              </a:rPr>
              <a:t> = new </a:t>
            </a:r>
            <a:r>
              <a:rPr lang="en-IN" dirty="0" err="1" smtClean="0">
                <a:solidFill>
                  <a:srgbClr val="00B050"/>
                </a:solidFill>
              </a:rPr>
              <a:t>FluentWait</a:t>
            </a:r>
            <a:r>
              <a:rPr lang="en-IN" dirty="0" smtClean="0">
                <a:solidFill>
                  <a:srgbClr val="00B050"/>
                </a:solidFill>
              </a:rPr>
              <a:t>(driver)</a:t>
            </a:r>
          </a:p>
          <a:p>
            <a:r>
              <a:rPr lang="en-IN" dirty="0" smtClean="0">
                <a:solidFill>
                  <a:srgbClr val="00B050"/>
                </a:solidFill>
              </a:rPr>
              <a:t>     .</a:t>
            </a:r>
            <a:r>
              <a:rPr lang="en-IN" dirty="0" err="1" smtClean="0">
                <a:solidFill>
                  <a:srgbClr val="00B050"/>
                </a:solidFill>
              </a:rPr>
              <a:t>withTimeout</a:t>
            </a:r>
            <a:r>
              <a:rPr lang="en-IN" dirty="0" smtClean="0">
                <a:solidFill>
                  <a:srgbClr val="00B050"/>
                </a:solidFill>
              </a:rPr>
              <a:t>(30, SECONDS)</a:t>
            </a:r>
          </a:p>
          <a:p>
            <a:r>
              <a:rPr lang="en-IN" dirty="0" smtClean="0">
                <a:solidFill>
                  <a:srgbClr val="00B050"/>
                </a:solidFill>
              </a:rPr>
              <a:t>     .</a:t>
            </a:r>
            <a:r>
              <a:rPr lang="en-IN" dirty="0" err="1" smtClean="0">
                <a:solidFill>
                  <a:srgbClr val="00B050"/>
                </a:solidFill>
              </a:rPr>
              <a:t>pollingEvery</a:t>
            </a:r>
            <a:r>
              <a:rPr lang="en-IN" dirty="0" smtClean="0">
                <a:solidFill>
                  <a:srgbClr val="00B050"/>
                </a:solidFill>
              </a:rPr>
              <a:t>(5, SECONDS)</a:t>
            </a:r>
          </a:p>
          <a:p>
            <a:r>
              <a:rPr lang="en-IN" dirty="0" smtClean="0">
                <a:solidFill>
                  <a:srgbClr val="00B050"/>
                </a:solidFill>
              </a:rPr>
              <a:t>     .ignoring(</a:t>
            </a:r>
            <a:r>
              <a:rPr lang="en-IN" dirty="0" err="1" smtClean="0">
                <a:solidFill>
                  <a:srgbClr val="00B050"/>
                </a:solidFill>
              </a:rPr>
              <a:t>NoSuchElementException.class</a:t>
            </a:r>
            <a:r>
              <a:rPr lang="en-IN" dirty="0" smtClean="0">
                <a:solidFill>
                  <a:srgbClr val="00B050"/>
                </a:solidFill>
              </a:rPr>
              <a:t>);</a:t>
            </a:r>
          </a:p>
          <a:p>
            <a:r>
              <a:rPr lang="en-IN" dirty="0" smtClean="0"/>
              <a:t>   </a:t>
            </a:r>
            <a:endParaRPr lang="en-IN" dirty="0"/>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WebDriver wait</a:t>
            </a:r>
            <a:endParaRPr lang="en-IN" dirty="0"/>
          </a:p>
        </p:txBody>
      </p:sp>
      <p:sp>
        <p:nvSpPr>
          <p:cNvPr id="8" name="Rectangle 7"/>
          <p:cNvSpPr/>
          <p:nvPr/>
        </p:nvSpPr>
        <p:spPr>
          <a:xfrm>
            <a:off x="939800" y="969014"/>
            <a:ext cx="4246100" cy="369332"/>
          </a:xfrm>
          <a:prstGeom prst="rect">
            <a:avLst/>
          </a:prstGeom>
        </p:spPr>
        <p:txBody>
          <a:bodyPr wrap="square">
            <a:spAutoFit/>
          </a:bodyPr>
          <a:lstStyle/>
          <a:p>
            <a:r>
              <a:rPr lang="en-IN" b="1" dirty="0" smtClean="0">
                <a:solidFill>
                  <a:srgbClr val="C00000"/>
                </a:solidFill>
              </a:rPr>
              <a:t>Fluent Wait</a:t>
            </a:r>
            <a:endParaRPr lang="en-IN" b="1" dirty="0">
              <a:solidFill>
                <a:srgbClr val="C00000"/>
              </a:solidFill>
            </a:endParaRPr>
          </a:p>
        </p:txBody>
      </p:sp>
      <p:sp>
        <p:nvSpPr>
          <p:cNvPr id="9" name="Rectangle 8"/>
          <p:cNvSpPr/>
          <p:nvPr/>
        </p:nvSpPr>
        <p:spPr>
          <a:xfrm>
            <a:off x="990600" y="1536700"/>
            <a:ext cx="7061200" cy="369332"/>
          </a:xfrm>
          <a:prstGeom prst="rect">
            <a:avLst/>
          </a:prstGeom>
        </p:spPr>
        <p:txBody>
          <a:bodyPr wrap="square">
            <a:spAutoFit/>
          </a:bodyPr>
          <a:lstStyle/>
          <a:p>
            <a:r>
              <a:rPr lang="en-IN" dirty="0" smtClean="0"/>
              <a:t> </a:t>
            </a:r>
            <a:endParaRPr lang="en-IN" dirty="0"/>
          </a:p>
        </p:txBody>
      </p:sp>
      <p:sp>
        <p:nvSpPr>
          <p:cNvPr id="11" name="Rectangle 10"/>
          <p:cNvSpPr/>
          <p:nvPr/>
        </p:nvSpPr>
        <p:spPr>
          <a:xfrm>
            <a:off x="939800" y="1485900"/>
            <a:ext cx="5918200" cy="1477328"/>
          </a:xfrm>
          <a:prstGeom prst="rect">
            <a:avLst/>
          </a:prstGeom>
        </p:spPr>
        <p:txBody>
          <a:bodyPr wrap="square">
            <a:spAutoFit/>
          </a:bodyPr>
          <a:lstStyle/>
          <a:p>
            <a:pPr algn="just"/>
            <a:r>
              <a:rPr lang="en-IN" dirty="0" err="1" smtClean="0">
                <a:solidFill>
                  <a:srgbClr val="00B050"/>
                </a:solidFill>
              </a:rPr>
              <a:t>WebElement</a:t>
            </a:r>
            <a:r>
              <a:rPr lang="en-IN" dirty="0" smtClean="0">
                <a:solidFill>
                  <a:srgbClr val="00B050"/>
                </a:solidFill>
              </a:rPr>
              <a:t> </a:t>
            </a:r>
            <a:r>
              <a:rPr lang="en-IN" dirty="0" smtClean="0">
                <a:solidFill>
                  <a:srgbClr val="00B050"/>
                </a:solidFill>
              </a:rPr>
              <a:t>foo = </a:t>
            </a:r>
            <a:r>
              <a:rPr lang="en-IN" dirty="0" err="1" smtClean="0">
                <a:solidFill>
                  <a:srgbClr val="00B050"/>
                </a:solidFill>
              </a:rPr>
              <a:t>wait.until</a:t>
            </a:r>
            <a:r>
              <a:rPr lang="en-IN" dirty="0" smtClean="0">
                <a:solidFill>
                  <a:srgbClr val="00B050"/>
                </a:solidFill>
              </a:rPr>
              <a:t>(new Function() {</a:t>
            </a:r>
          </a:p>
          <a:p>
            <a:pPr algn="just"/>
            <a:r>
              <a:rPr lang="en-IN" dirty="0" smtClean="0">
                <a:solidFill>
                  <a:srgbClr val="00B050"/>
                </a:solidFill>
              </a:rPr>
              <a:t> </a:t>
            </a:r>
          </a:p>
          <a:p>
            <a:pPr algn="just"/>
            <a:r>
              <a:rPr lang="en-IN" dirty="0" smtClean="0">
                <a:solidFill>
                  <a:srgbClr val="00B050"/>
                </a:solidFill>
              </a:rPr>
              <a:t>public </a:t>
            </a:r>
            <a:r>
              <a:rPr lang="en-IN" dirty="0" smtClean="0">
                <a:solidFill>
                  <a:srgbClr val="00B050"/>
                </a:solidFill>
              </a:rPr>
              <a:t>WebElement apply(WebDriver driver) {</a:t>
            </a:r>
          </a:p>
          <a:p>
            <a:pPr algn="just"/>
            <a:r>
              <a:rPr lang="en-IN" dirty="0" smtClean="0">
                <a:solidFill>
                  <a:srgbClr val="00B050"/>
                </a:solidFill>
              </a:rPr>
              <a:t> </a:t>
            </a:r>
          </a:p>
          <a:p>
            <a:pPr algn="just"/>
            <a:r>
              <a:rPr lang="en-IN" dirty="0" smtClean="0">
                <a:solidFill>
                  <a:srgbClr val="00B050"/>
                </a:solidFill>
              </a:rPr>
              <a:t>return </a:t>
            </a:r>
            <a:r>
              <a:rPr lang="en-IN" dirty="0" err="1" smtClean="0">
                <a:solidFill>
                  <a:srgbClr val="00B050"/>
                </a:solidFill>
              </a:rPr>
              <a:t>driver.findElement</a:t>
            </a:r>
            <a:r>
              <a:rPr lang="en-IN" dirty="0" smtClean="0">
                <a:solidFill>
                  <a:srgbClr val="00B050"/>
                </a:solidFill>
              </a:rPr>
              <a:t>(By.id("foo")); } });</a:t>
            </a:r>
            <a:endParaRPr lang="en-IN" dirty="0">
              <a:solidFill>
                <a:srgbClr val="00B050"/>
              </a:solidFill>
            </a:endParaRPr>
          </a:p>
        </p:txBody>
      </p:sp>
      <p:sp>
        <p:nvSpPr>
          <p:cNvPr id="12" name="Rectangle 11"/>
          <p:cNvSpPr/>
          <p:nvPr/>
        </p:nvSpPr>
        <p:spPr>
          <a:xfrm>
            <a:off x="939800" y="3014028"/>
            <a:ext cx="6870700" cy="3416320"/>
          </a:xfrm>
          <a:prstGeom prst="rect">
            <a:avLst/>
          </a:prstGeom>
        </p:spPr>
        <p:txBody>
          <a:bodyPr wrap="square">
            <a:spAutoFit/>
          </a:bodyPr>
          <a:lstStyle/>
          <a:p>
            <a:r>
              <a:rPr lang="en-IN" b="1" dirty="0" smtClean="0">
                <a:solidFill>
                  <a:srgbClr val="C00000"/>
                </a:solidFill>
              </a:rPr>
              <a:t>Explicit Wait</a:t>
            </a:r>
          </a:p>
          <a:p>
            <a:pPr algn="just"/>
            <a:endParaRPr lang="en-IN" b="1" dirty="0" smtClean="0">
              <a:solidFill>
                <a:srgbClr val="C00000"/>
              </a:solidFill>
            </a:endParaRPr>
          </a:p>
          <a:p>
            <a:pPr algn="just"/>
            <a:r>
              <a:rPr lang="en-IN" dirty="0" smtClean="0">
                <a:solidFill>
                  <a:schemeClr val="tx2"/>
                </a:solidFill>
              </a:rPr>
              <a:t>The explicit wait is used to tell the Web Driver to wait for certain conditions (</a:t>
            </a:r>
            <a:r>
              <a:rPr lang="en-IN" b="1" dirty="0" smtClean="0">
                <a:solidFill>
                  <a:schemeClr val="tx2"/>
                </a:solidFill>
              </a:rPr>
              <a:t>Expected Conditions</a:t>
            </a:r>
            <a:r>
              <a:rPr lang="en-IN" dirty="0" smtClean="0">
                <a:solidFill>
                  <a:schemeClr val="tx2"/>
                </a:solidFill>
              </a:rPr>
              <a:t>) or the maximum time exceeded before throwing an "</a:t>
            </a:r>
            <a:r>
              <a:rPr lang="en-IN" b="1" dirty="0" smtClean="0">
                <a:solidFill>
                  <a:schemeClr val="tx2"/>
                </a:solidFill>
              </a:rPr>
              <a:t>ElementNotVisibleException</a:t>
            </a:r>
            <a:r>
              <a:rPr lang="en-IN" dirty="0" smtClean="0">
                <a:solidFill>
                  <a:schemeClr val="tx2"/>
                </a:solidFill>
              </a:rPr>
              <a:t>" exception.</a:t>
            </a:r>
          </a:p>
          <a:p>
            <a:endParaRPr lang="en-IN" b="1" dirty="0" smtClean="0">
              <a:solidFill>
                <a:srgbClr val="C00000"/>
              </a:solidFill>
            </a:endParaRPr>
          </a:p>
          <a:p>
            <a:r>
              <a:rPr lang="en-IN" dirty="0" smtClean="0">
                <a:solidFill>
                  <a:srgbClr val="00B050"/>
                </a:solidFill>
              </a:rPr>
              <a:t>Example</a:t>
            </a:r>
            <a:r>
              <a:rPr lang="en-IN" b="1" dirty="0" smtClean="0">
                <a:solidFill>
                  <a:srgbClr val="00B050"/>
                </a:solidFill>
              </a:rPr>
              <a:t>:</a:t>
            </a:r>
          </a:p>
          <a:p>
            <a:r>
              <a:rPr lang="en-IN" dirty="0" smtClean="0">
                <a:solidFill>
                  <a:srgbClr val="00B050"/>
                </a:solidFill>
              </a:rPr>
              <a:t>WebElement </a:t>
            </a:r>
            <a:r>
              <a:rPr lang="en-IN" dirty="0" err="1" smtClean="0">
                <a:solidFill>
                  <a:srgbClr val="00B050"/>
                </a:solidFill>
              </a:rPr>
              <a:t>testElement</a:t>
            </a:r>
            <a:r>
              <a:rPr lang="en-IN" dirty="0" smtClean="0">
                <a:solidFill>
                  <a:srgbClr val="00B050"/>
                </a:solidFill>
              </a:rPr>
              <a:t>; </a:t>
            </a:r>
          </a:p>
          <a:p>
            <a:r>
              <a:rPr lang="en-IN" dirty="0" err="1" smtClean="0">
                <a:solidFill>
                  <a:srgbClr val="00B050"/>
                </a:solidFill>
              </a:rPr>
              <a:t>testElement</a:t>
            </a:r>
            <a:r>
              <a:rPr lang="en-IN" dirty="0" smtClean="0">
                <a:solidFill>
                  <a:srgbClr val="00B050"/>
                </a:solidFill>
              </a:rPr>
              <a:t> =</a:t>
            </a:r>
            <a:r>
              <a:rPr lang="en-IN" dirty="0" err="1" smtClean="0">
                <a:solidFill>
                  <a:srgbClr val="00B050"/>
                </a:solidFill>
              </a:rPr>
              <a:t>wait.until</a:t>
            </a:r>
            <a:r>
              <a:rPr lang="en-IN" dirty="0" smtClean="0">
                <a:solidFill>
                  <a:srgbClr val="00B050"/>
                </a:solidFill>
              </a:rPr>
              <a:t>(</a:t>
            </a:r>
            <a:r>
              <a:rPr lang="en-IN" dirty="0" err="1" smtClean="0">
                <a:solidFill>
                  <a:srgbClr val="00B050"/>
                </a:solidFill>
              </a:rPr>
              <a:t>ExpectedConditions.</a:t>
            </a:r>
            <a:r>
              <a:rPr lang="en-IN" b="1" dirty="0" err="1" smtClean="0">
                <a:solidFill>
                  <a:srgbClr val="00B050"/>
                </a:solidFill>
              </a:rPr>
              <a:t>visibilityOfElementLocated</a:t>
            </a:r>
            <a:r>
              <a:rPr lang="en-IN" dirty="0" smtClean="0">
                <a:solidFill>
                  <a:srgbClr val="00B050"/>
                </a:solidFill>
              </a:rPr>
              <a:t>(By.id( "test"))); </a:t>
            </a:r>
          </a:p>
          <a:p>
            <a:r>
              <a:rPr lang="en-IN" dirty="0" err="1" smtClean="0">
                <a:solidFill>
                  <a:srgbClr val="00B050"/>
                </a:solidFill>
              </a:rPr>
              <a:t>testElement.click</a:t>
            </a:r>
            <a:r>
              <a:rPr lang="en-IN" dirty="0" smtClean="0">
                <a:solidFill>
                  <a:srgbClr val="00B050"/>
                </a:solidFill>
              </a:rPr>
              <a:t>();</a:t>
            </a:r>
            <a:endParaRPr lang="en-IN" b="1" dirty="0">
              <a:solidFill>
                <a:srgbClr val="00B050"/>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Alert</a:t>
            </a:r>
            <a:endParaRPr lang="en-IN" dirty="0"/>
          </a:p>
        </p:txBody>
      </p:sp>
      <p:sp>
        <p:nvSpPr>
          <p:cNvPr id="9" name="Rectangle 8"/>
          <p:cNvSpPr/>
          <p:nvPr/>
        </p:nvSpPr>
        <p:spPr>
          <a:xfrm>
            <a:off x="990600" y="1536700"/>
            <a:ext cx="7061200" cy="369332"/>
          </a:xfrm>
          <a:prstGeom prst="rect">
            <a:avLst/>
          </a:prstGeom>
        </p:spPr>
        <p:txBody>
          <a:bodyPr wrap="square">
            <a:spAutoFit/>
          </a:bodyPr>
          <a:lstStyle/>
          <a:p>
            <a:r>
              <a:rPr lang="en-IN" dirty="0" smtClean="0"/>
              <a:t> </a:t>
            </a:r>
            <a:endParaRPr lang="en-IN" dirty="0"/>
          </a:p>
        </p:txBody>
      </p:sp>
      <p:sp>
        <p:nvSpPr>
          <p:cNvPr id="7" name="Rectangle 6"/>
          <p:cNvSpPr/>
          <p:nvPr/>
        </p:nvSpPr>
        <p:spPr>
          <a:xfrm>
            <a:off x="901700" y="711200"/>
            <a:ext cx="7543800" cy="923330"/>
          </a:xfrm>
          <a:prstGeom prst="rect">
            <a:avLst/>
          </a:prstGeom>
        </p:spPr>
        <p:txBody>
          <a:bodyPr wrap="square">
            <a:spAutoFit/>
          </a:bodyPr>
          <a:lstStyle/>
          <a:p>
            <a:r>
              <a:rPr lang="en-IN" dirty="0" smtClean="0">
                <a:solidFill>
                  <a:schemeClr val="tx2"/>
                </a:solidFill>
              </a:rPr>
              <a:t>Alert is a small message box which displays on-screen notification to give the user some kind of information or ask for permission to perform certain kind of operation. It may be also used for warning purpose.</a:t>
            </a:r>
            <a:endParaRPr lang="en-IN" dirty="0">
              <a:solidFill>
                <a:schemeClr val="tx2"/>
              </a:solidFill>
            </a:endParaRPr>
          </a:p>
        </p:txBody>
      </p:sp>
      <p:sp>
        <p:nvSpPr>
          <p:cNvPr id="10" name="TextBox 9"/>
          <p:cNvSpPr txBox="1"/>
          <p:nvPr/>
        </p:nvSpPr>
        <p:spPr>
          <a:xfrm>
            <a:off x="901700" y="1930400"/>
            <a:ext cx="7696200" cy="1200329"/>
          </a:xfrm>
          <a:prstGeom prst="rect">
            <a:avLst/>
          </a:prstGeom>
          <a:noFill/>
        </p:spPr>
        <p:txBody>
          <a:bodyPr wrap="square" rtlCol="0">
            <a:spAutoFit/>
          </a:bodyPr>
          <a:lstStyle/>
          <a:p>
            <a:pPr marL="285750" indent="-285750">
              <a:buClr>
                <a:srgbClr val="007BA2"/>
              </a:buClr>
              <a:buFont typeface="Wingdings" panose="05000000000000000000" pitchFamily="2" charset="2"/>
              <a:buChar char="Ø"/>
            </a:pPr>
            <a:r>
              <a:rPr lang="en-IN" dirty="0" smtClean="0">
                <a:solidFill>
                  <a:schemeClr val="tx2"/>
                </a:solidFill>
              </a:rPr>
              <a:t>  </a:t>
            </a:r>
            <a:r>
              <a:rPr lang="en-IN" b="1" dirty="0" smtClean="0">
                <a:solidFill>
                  <a:schemeClr val="tx2"/>
                </a:solidFill>
              </a:rPr>
              <a:t>Simple Alert - </a:t>
            </a:r>
            <a:r>
              <a:rPr lang="en-IN" dirty="0" smtClean="0">
                <a:solidFill>
                  <a:schemeClr val="tx2"/>
                </a:solidFill>
              </a:rPr>
              <a:t>This simple alert displays some information or warning on the screen.</a:t>
            </a:r>
            <a:endParaRPr lang="en-IN" b="1" dirty="0" smtClean="0">
              <a:solidFill>
                <a:schemeClr val="tx2"/>
              </a:solidFill>
            </a:endParaRPr>
          </a:p>
          <a:p>
            <a:pPr>
              <a:buFont typeface="Wingdings" pitchFamily="2" charset="2"/>
              <a:buChar char="v"/>
            </a:pPr>
            <a:endParaRPr lang="en-IN" b="1" dirty="0" smtClean="0">
              <a:solidFill>
                <a:schemeClr val="tx2"/>
              </a:solidFill>
            </a:endParaRPr>
          </a:p>
          <a:p>
            <a:pPr>
              <a:buFont typeface="Wingdings" pitchFamily="2" charset="2"/>
              <a:buChar char="v"/>
            </a:pPr>
            <a:endParaRPr lang="en-IN" dirty="0">
              <a:solidFill>
                <a:schemeClr val="tx2"/>
              </a:solidFill>
            </a:endParaRPr>
          </a:p>
        </p:txBody>
      </p:sp>
      <p:pic>
        <p:nvPicPr>
          <p:cNvPr id="123906" name="Picture 2"/>
          <p:cNvPicPr>
            <a:picLocks noChangeAspect="1" noChangeArrowheads="1"/>
          </p:cNvPicPr>
          <p:nvPr/>
        </p:nvPicPr>
        <p:blipFill>
          <a:blip r:embed="rId3"/>
          <a:srcRect/>
          <a:stretch>
            <a:fillRect/>
          </a:stretch>
        </p:blipFill>
        <p:spPr bwMode="auto">
          <a:xfrm>
            <a:off x="1352103" y="3030359"/>
            <a:ext cx="6096000" cy="1990725"/>
          </a:xfrm>
          <a:prstGeom prst="rect">
            <a:avLst/>
          </a:prstGeom>
          <a:noFill/>
          <a:ln w="9525">
            <a:noFill/>
            <a:miter lim="800000"/>
            <a:headEnd/>
            <a:tailEnd/>
          </a:ln>
          <a:effectLst/>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Alert</a:t>
            </a:r>
            <a:endParaRPr lang="en-IN" dirty="0"/>
          </a:p>
        </p:txBody>
      </p:sp>
      <p:sp>
        <p:nvSpPr>
          <p:cNvPr id="9" name="Rectangle 8"/>
          <p:cNvSpPr/>
          <p:nvPr/>
        </p:nvSpPr>
        <p:spPr>
          <a:xfrm>
            <a:off x="990600" y="1536700"/>
            <a:ext cx="7061200" cy="369332"/>
          </a:xfrm>
          <a:prstGeom prst="rect">
            <a:avLst/>
          </a:prstGeom>
        </p:spPr>
        <p:txBody>
          <a:bodyPr wrap="square">
            <a:spAutoFit/>
          </a:bodyPr>
          <a:lstStyle/>
          <a:p>
            <a:r>
              <a:rPr lang="en-IN" dirty="0" smtClean="0"/>
              <a:t> </a:t>
            </a:r>
            <a:endParaRPr lang="en-IN" dirty="0"/>
          </a:p>
        </p:txBody>
      </p:sp>
      <p:sp>
        <p:nvSpPr>
          <p:cNvPr id="10" name="TextBox 9"/>
          <p:cNvSpPr txBox="1"/>
          <p:nvPr/>
        </p:nvSpPr>
        <p:spPr>
          <a:xfrm>
            <a:off x="850900" y="757916"/>
            <a:ext cx="7543800" cy="646331"/>
          </a:xfrm>
          <a:prstGeom prst="rect">
            <a:avLst/>
          </a:prstGeom>
          <a:noFill/>
        </p:spPr>
        <p:txBody>
          <a:bodyPr wrap="square" rtlCol="0">
            <a:spAutoFit/>
          </a:bodyPr>
          <a:lstStyle/>
          <a:p>
            <a:pPr marL="285750" indent="-285750" algn="just">
              <a:buClr>
                <a:srgbClr val="007BA2"/>
              </a:buClr>
              <a:buFont typeface="Wingdings" panose="05000000000000000000" pitchFamily="2" charset="2"/>
              <a:buChar char="Ø"/>
            </a:pPr>
            <a:r>
              <a:rPr lang="en-IN" b="1" dirty="0" smtClean="0">
                <a:solidFill>
                  <a:schemeClr val="tx2"/>
                </a:solidFill>
              </a:rPr>
              <a:t>Prompt </a:t>
            </a:r>
            <a:r>
              <a:rPr lang="en-IN" b="1" dirty="0" smtClean="0">
                <a:solidFill>
                  <a:schemeClr val="tx2"/>
                </a:solidFill>
              </a:rPr>
              <a:t>Alert - </a:t>
            </a:r>
            <a:r>
              <a:rPr lang="en-IN" dirty="0" smtClean="0">
                <a:solidFill>
                  <a:schemeClr val="tx2"/>
                </a:solidFill>
              </a:rPr>
              <a:t>This Prompt Alert asks some input from the user </a:t>
            </a:r>
            <a:r>
              <a:rPr lang="en-IN" dirty="0" smtClean="0">
                <a:solidFill>
                  <a:schemeClr val="tx2"/>
                </a:solidFill>
              </a:rPr>
              <a:t>and selenium </a:t>
            </a:r>
            <a:r>
              <a:rPr lang="en-IN" dirty="0" err="1" smtClean="0">
                <a:solidFill>
                  <a:schemeClr val="tx2"/>
                </a:solidFill>
              </a:rPr>
              <a:t>webdriver</a:t>
            </a:r>
            <a:r>
              <a:rPr lang="en-IN" dirty="0" smtClean="0">
                <a:solidFill>
                  <a:schemeClr val="tx2"/>
                </a:solidFill>
              </a:rPr>
              <a:t> can enter the text using </a:t>
            </a:r>
            <a:r>
              <a:rPr lang="en-IN" dirty="0" err="1" smtClean="0">
                <a:solidFill>
                  <a:schemeClr val="tx2"/>
                </a:solidFill>
              </a:rPr>
              <a:t>sendkeys</a:t>
            </a:r>
            <a:r>
              <a:rPr lang="en-IN" dirty="0" smtClean="0">
                <a:solidFill>
                  <a:schemeClr val="tx2"/>
                </a:solidFill>
              </a:rPr>
              <a:t>(" input…. </a:t>
            </a:r>
            <a:r>
              <a:rPr lang="en-IN" dirty="0" smtClean="0">
                <a:solidFill>
                  <a:schemeClr val="tx2"/>
                </a:solidFill>
              </a:rPr>
              <a:t>").</a:t>
            </a:r>
            <a:endParaRPr lang="en-IN" dirty="0">
              <a:solidFill>
                <a:schemeClr val="tx2"/>
              </a:solidFill>
            </a:endParaRPr>
          </a:p>
        </p:txBody>
      </p:sp>
      <p:pic>
        <p:nvPicPr>
          <p:cNvPr id="124930" name="Picture 2"/>
          <p:cNvPicPr>
            <a:picLocks noChangeAspect="1" noChangeArrowheads="1"/>
          </p:cNvPicPr>
          <p:nvPr/>
        </p:nvPicPr>
        <p:blipFill>
          <a:blip r:embed="rId3"/>
          <a:srcRect/>
          <a:stretch>
            <a:fillRect/>
          </a:stretch>
        </p:blipFill>
        <p:spPr bwMode="auto">
          <a:xfrm>
            <a:off x="1183761" y="1575448"/>
            <a:ext cx="6448425" cy="1997455"/>
          </a:xfrm>
          <a:prstGeom prst="rect">
            <a:avLst/>
          </a:prstGeom>
          <a:noFill/>
          <a:ln w="9525">
            <a:noFill/>
            <a:miter lim="800000"/>
            <a:headEnd/>
            <a:tailEnd/>
          </a:ln>
          <a:effectLst/>
        </p:spPr>
      </p:pic>
      <p:sp>
        <p:nvSpPr>
          <p:cNvPr id="8" name="Rectangle 7"/>
          <p:cNvSpPr/>
          <p:nvPr/>
        </p:nvSpPr>
        <p:spPr>
          <a:xfrm>
            <a:off x="956605" y="3734649"/>
            <a:ext cx="7438096" cy="646331"/>
          </a:xfrm>
          <a:prstGeom prst="rect">
            <a:avLst/>
          </a:prstGeom>
        </p:spPr>
        <p:txBody>
          <a:bodyPr wrap="square">
            <a:spAutoFit/>
          </a:bodyPr>
          <a:lstStyle/>
          <a:p>
            <a:pPr marL="285750" indent="-285750" algn="just">
              <a:buClr>
                <a:srgbClr val="007BA2"/>
              </a:buClr>
              <a:buFont typeface="Wingdings" panose="05000000000000000000" pitchFamily="2" charset="2"/>
              <a:buChar char="Ø"/>
            </a:pPr>
            <a:r>
              <a:rPr lang="en-IN" b="1" dirty="0" smtClean="0">
                <a:solidFill>
                  <a:schemeClr val="tx2"/>
                </a:solidFill>
              </a:rPr>
              <a:t>Confirmation </a:t>
            </a:r>
            <a:r>
              <a:rPr lang="en-IN" b="1" dirty="0" smtClean="0">
                <a:solidFill>
                  <a:schemeClr val="tx2"/>
                </a:solidFill>
              </a:rPr>
              <a:t>Alert - </a:t>
            </a:r>
            <a:r>
              <a:rPr lang="en-IN" dirty="0" smtClean="0">
                <a:solidFill>
                  <a:schemeClr val="tx2"/>
                </a:solidFill>
              </a:rPr>
              <a:t>This confirmation alert asks permission to do some </a:t>
            </a:r>
            <a:r>
              <a:rPr lang="en-IN" dirty="0" smtClean="0">
                <a:solidFill>
                  <a:schemeClr val="tx2"/>
                </a:solidFill>
              </a:rPr>
              <a:t>type of operation.</a:t>
            </a:r>
            <a:endParaRPr lang="en-IN" dirty="0">
              <a:solidFill>
                <a:schemeClr val="tx2"/>
              </a:solidFill>
            </a:endParaRPr>
          </a:p>
        </p:txBody>
      </p:sp>
      <p:pic>
        <p:nvPicPr>
          <p:cNvPr id="124931" name="Picture 3"/>
          <p:cNvPicPr>
            <a:picLocks noChangeAspect="1" noChangeArrowheads="1"/>
          </p:cNvPicPr>
          <p:nvPr/>
        </p:nvPicPr>
        <p:blipFill>
          <a:blip r:embed="rId4"/>
          <a:srcRect/>
          <a:stretch>
            <a:fillRect/>
          </a:stretch>
        </p:blipFill>
        <p:spPr bwMode="auto">
          <a:xfrm>
            <a:off x="1403797" y="4380980"/>
            <a:ext cx="6228389" cy="1635239"/>
          </a:xfrm>
          <a:prstGeom prst="rect">
            <a:avLst/>
          </a:prstGeom>
          <a:noFill/>
          <a:ln w="9525">
            <a:noFill/>
            <a:miter lim="800000"/>
            <a:headEnd/>
            <a:tailEnd/>
          </a:ln>
          <a:effectLst/>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Alert Methods</a:t>
            </a:r>
            <a:endParaRPr lang="en-IN" dirty="0"/>
          </a:p>
        </p:txBody>
      </p:sp>
      <p:sp>
        <p:nvSpPr>
          <p:cNvPr id="9" name="Rectangle 8"/>
          <p:cNvSpPr/>
          <p:nvPr/>
        </p:nvSpPr>
        <p:spPr>
          <a:xfrm>
            <a:off x="990600" y="1536700"/>
            <a:ext cx="7061200" cy="369332"/>
          </a:xfrm>
          <a:prstGeom prst="rect">
            <a:avLst/>
          </a:prstGeom>
        </p:spPr>
        <p:txBody>
          <a:bodyPr wrap="square">
            <a:spAutoFit/>
          </a:bodyPr>
          <a:lstStyle/>
          <a:p>
            <a:r>
              <a:rPr lang="en-IN" dirty="0" smtClean="0"/>
              <a:t> </a:t>
            </a:r>
            <a:endParaRPr lang="en-IN" dirty="0"/>
          </a:p>
        </p:txBody>
      </p:sp>
      <p:pic>
        <p:nvPicPr>
          <p:cNvPr id="125954" name="Picture 2"/>
          <p:cNvPicPr>
            <a:picLocks noChangeAspect="1" noChangeArrowheads="1"/>
          </p:cNvPicPr>
          <p:nvPr/>
        </p:nvPicPr>
        <p:blipFill>
          <a:blip r:embed="rId3"/>
          <a:srcRect/>
          <a:stretch>
            <a:fillRect/>
          </a:stretch>
        </p:blipFill>
        <p:spPr bwMode="auto">
          <a:xfrm>
            <a:off x="352425" y="1169988"/>
            <a:ext cx="8791575" cy="2868612"/>
          </a:xfrm>
          <a:prstGeom prst="rect">
            <a:avLst/>
          </a:prstGeom>
          <a:noFill/>
          <a:ln w="9525">
            <a:noFill/>
            <a:miter lim="800000"/>
            <a:headEnd/>
            <a:tailEnd/>
          </a:ln>
          <a:effectLst/>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990600" y="1536700"/>
            <a:ext cx="7061200" cy="369332"/>
          </a:xfrm>
          <a:prstGeom prst="rect">
            <a:avLst/>
          </a:prstGeom>
        </p:spPr>
        <p:txBody>
          <a:bodyPr wrap="square">
            <a:spAutoFit/>
          </a:bodyPr>
          <a:lstStyle/>
          <a:p>
            <a:r>
              <a:rPr lang="en-IN" dirty="0" smtClean="0"/>
              <a:t> </a:t>
            </a:r>
            <a:endParaRPr lang="en-IN" dirty="0"/>
          </a:p>
        </p:txBody>
      </p:sp>
      <p:sp>
        <p:nvSpPr>
          <p:cNvPr id="5" name="Rectangle 4"/>
          <p:cNvSpPr/>
          <p:nvPr/>
        </p:nvSpPr>
        <p:spPr>
          <a:xfrm>
            <a:off x="606380" y="828921"/>
            <a:ext cx="7264400" cy="4801314"/>
          </a:xfrm>
          <a:prstGeom prst="rect">
            <a:avLst/>
          </a:prstGeom>
        </p:spPr>
        <p:txBody>
          <a:bodyPr wrap="square">
            <a:spAutoFit/>
          </a:bodyPr>
          <a:lstStyle/>
          <a:p>
            <a:r>
              <a:rPr lang="en-IN" dirty="0" smtClean="0">
                <a:solidFill>
                  <a:srgbClr val="123761"/>
                </a:solidFill>
              </a:rPr>
              <a:t>1.Goto http://newtours.demoaut.com/index.php? </a:t>
            </a:r>
            <a:r>
              <a:rPr lang="en-IN" dirty="0" err="1" smtClean="0">
                <a:solidFill>
                  <a:srgbClr val="123761"/>
                </a:solidFill>
              </a:rPr>
              <a:t>url</a:t>
            </a:r>
            <a:r>
              <a:rPr lang="en-IN" dirty="0" smtClean="0">
                <a:solidFill>
                  <a:srgbClr val="123761"/>
                </a:solidFill>
              </a:rPr>
              <a:t> </a:t>
            </a:r>
            <a:endParaRPr lang="en-IN" dirty="0" smtClean="0">
              <a:solidFill>
                <a:srgbClr val="123761"/>
              </a:solidFill>
            </a:endParaRPr>
          </a:p>
          <a:p>
            <a:r>
              <a:rPr lang="en-IN" dirty="0" smtClean="0">
                <a:solidFill>
                  <a:srgbClr val="123761"/>
                </a:solidFill>
              </a:rPr>
              <a:t>and </a:t>
            </a:r>
            <a:r>
              <a:rPr lang="en-IN" dirty="0" smtClean="0">
                <a:solidFill>
                  <a:srgbClr val="123761"/>
                </a:solidFill>
              </a:rPr>
              <a:t>click on ‘REGISTER’ link and perform registration.</a:t>
            </a:r>
          </a:p>
          <a:p>
            <a:endParaRPr lang="en-IN" dirty="0" smtClean="0">
              <a:solidFill>
                <a:srgbClr val="123761"/>
              </a:solidFill>
            </a:endParaRPr>
          </a:p>
          <a:p>
            <a:r>
              <a:rPr lang="en-IN" dirty="0" smtClean="0">
                <a:solidFill>
                  <a:srgbClr val="123761"/>
                </a:solidFill>
              </a:rPr>
              <a:t>2.Perform IRCTC Registration.</a:t>
            </a:r>
          </a:p>
          <a:p>
            <a:endParaRPr lang="en-IN" dirty="0" smtClean="0">
              <a:solidFill>
                <a:srgbClr val="123761"/>
              </a:solidFill>
            </a:endParaRPr>
          </a:p>
          <a:p>
            <a:r>
              <a:rPr lang="en-IN" dirty="0" smtClean="0">
                <a:solidFill>
                  <a:srgbClr val="123761"/>
                </a:solidFill>
              </a:rPr>
              <a:t>3.Go to http://book.theautomatedtester.co.uk</a:t>
            </a:r>
          </a:p>
          <a:p>
            <a:r>
              <a:rPr lang="en-IN" dirty="0" smtClean="0">
                <a:solidFill>
                  <a:srgbClr val="123761"/>
                </a:solidFill>
              </a:rPr>
              <a:t>/ and click on “Chapter 1” link then perform below.</a:t>
            </a:r>
          </a:p>
          <a:p>
            <a:pPr lvl="1"/>
            <a:r>
              <a:rPr lang="en-IN" dirty="0" smtClean="0">
                <a:solidFill>
                  <a:srgbClr val="123761"/>
                </a:solidFill>
              </a:rPr>
              <a:t>• Select radio, checkbox</a:t>
            </a:r>
          </a:p>
          <a:p>
            <a:pPr lvl="1"/>
            <a:r>
              <a:rPr lang="en-IN" dirty="0" smtClean="0">
                <a:solidFill>
                  <a:srgbClr val="123761"/>
                </a:solidFill>
              </a:rPr>
              <a:t>• Click on ‘load text to the page’ button and verify “To be used after the AJAX section of the book”.</a:t>
            </a:r>
          </a:p>
          <a:p>
            <a:pPr lvl="1"/>
            <a:r>
              <a:rPr lang="en-IN" dirty="0" smtClean="0">
                <a:solidFill>
                  <a:srgbClr val="123761"/>
                </a:solidFill>
              </a:rPr>
              <a:t>• Select “Selenium Grid” from dropdown.</a:t>
            </a:r>
          </a:p>
          <a:p>
            <a:pPr lvl="1"/>
            <a:r>
              <a:rPr lang="en-IN" dirty="0" smtClean="0">
                <a:solidFill>
                  <a:srgbClr val="123761"/>
                </a:solidFill>
              </a:rPr>
              <a:t>• Navigate back and select “Chapter 2” and verify “chocolate” button.</a:t>
            </a:r>
          </a:p>
          <a:p>
            <a:r>
              <a:rPr lang="en-IN" dirty="0" smtClean="0">
                <a:solidFill>
                  <a:srgbClr val="123761"/>
                </a:solidFill>
              </a:rPr>
              <a:t> </a:t>
            </a:r>
            <a:endParaRPr lang="en-IN" dirty="0" smtClean="0">
              <a:solidFill>
                <a:srgbClr val="123761"/>
              </a:solidFill>
            </a:endParaRPr>
          </a:p>
          <a:p>
            <a:r>
              <a:rPr lang="en-IN" dirty="0" smtClean="0">
                <a:solidFill>
                  <a:srgbClr val="123761"/>
                </a:solidFill>
              </a:rPr>
              <a:t>4. Workout all cssSelector (</a:t>
            </a:r>
            <a:r>
              <a:rPr lang="en-IN" dirty="0" err="1" smtClean="0">
                <a:solidFill>
                  <a:srgbClr val="123761"/>
                </a:solidFill>
              </a:rPr>
              <a:t>id,class</a:t>
            </a:r>
            <a:r>
              <a:rPr lang="en-IN" dirty="0" smtClean="0">
                <a:solidFill>
                  <a:srgbClr val="123761"/>
                </a:solidFill>
              </a:rPr>
              <a:t>, substring and +)  and Xpath (contains,parent,attribute) in any registration page.</a:t>
            </a:r>
          </a:p>
          <a:p>
            <a:r>
              <a:rPr lang="en-IN" dirty="0" smtClean="0">
                <a:solidFill>
                  <a:srgbClr val="123761"/>
                </a:solidFill>
              </a:rPr>
              <a:t> </a:t>
            </a:r>
            <a:endParaRPr lang="en-IN" dirty="0" smtClean="0">
              <a:solidFill>
                <a:srgbClr val="123761"/>
              </a:solidFill>
            </a:endParaRPr>
          </a:p>
          <a:p>
            <a:r>
              <a:rPr lang="en-IN" dirty="0" smtClean="0">
                <a:solidFill>
                  <a:srgbClr val="123761"/>
                </a:solidFill>
              </a:rPr>
              <a:t>5. Workout alert method. (accept,dismiss,getText and </a:t>
            </a:r>
            <a:r>
              <a:rPr lang="en-IN" dirty="0" err="1" smtClean="0">
                <a:solidFill>
                  <a:srgbClr val="123761"/>
                </a:solidFill>
              </a:rPr>
              <a:t>sendKeys</a:t>
            </a:r>
            <a:r>
              <a:rPr lang="en-IN" dirty="0" smtClean="0">
                <a:solidFill>
                  <a:srgbClr val="123761"/>
                </a:solidFill>
              </a:rPr>
              <a:t>).</a:t>
            </a:r>
            <a:endParaRPr lang="en-IN" dirty="0">
              <a:solidFill>
                <a:srgbClr val="12376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3245" y="241201"/>
            <a:ext cx="3202019" cy="2249418"/>
          </a:xfrm>
          <a:prstGeom prst="rect">
            <a:avLst/>
          </a:prstGeom>
        </p:spPr>
      </p:pic>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6604" y="232070"/>
            <a:ext cx="7989750" cy="430887"/>
          </a:xfrm>
        </p:spPr>
        <p:txBody>
          <a:bodyPr/>
          <a:lstStyle/>
          <a:p>
            <a:r>
              <a:rPr lang="en-IN" dirty="0" smtClean="0"/>
              <a:t>Browser – Maximize</a:t>
            </a:r>
            <a:endParaRPr lang="en-IN" dirty="0"/>
          </a:p>
        </p:txBody>
      </p:sp>
      <p:sp>
        <p:nvSpPr>
          <p:cNvPr id="9" name="Rectangle 8"/>
          <p:cNvSpPr/>
          <p:nvPr/>
        </p:nvSpPr>
        <p:spPr>
          <a:xfrm>
            <a:off x="876300" y="927100"/>
            <a:ext cx="7175500" cy="369332"/>
          </a:xfrm>
          <a:prstGeom prst="rect">
            <a:avLst/>
          </a:prstGeom>
        </p:spPr>
        <p:txBody>
          <a:bodyPr wrap="square">
            <a:spAutoFit/>
          </a:bodyPr>
          <a:lstStyle/>
          <a:p>
            <a:r>
              <a:rPr lang="en-IN" dirty="0" smtClean="0"/>
              <a:t> </a:t>
            </a:r>
            <a:endParaRPr lang="en-IN" dirty="0"/>
          </a:p>
        </p:txBody>
      </p:sp>
      <p:sp>
        <p:nvSpPr>
          <p:cNvPr id="5" name="TextBox 4"/>
          <p:cNvSpPr txBox="1"/>
          <p:nvPr/>
        </p:nvSpPr>
        <p:spPr>
          <a:xfrm>
            <a:off x="723900" y="698500"/>
            <a:ext cx="7810500" cy="2031325"/>
          </a:xfrm>
          <a:prstGeom prst="rect">
            <a:avLst/>
          </a:prstGeom>
          <a:noFill/>
        </p:spPr>
        <p:txBody>
          <a:bodyPr wrap="square" rtlCol="0">
            <a:spAutoFit/>
          </a:bodyPr>
          <a:lstStyle/>
          <a:p>
            <a:pPr algn="just"/>
            <a:r>
              <a:rPr lang="en-IN" dirty="0" smtClean="0">
                <a:solidFill>
                  <a:schemeClr val="tx2"/>
                </a:solidFill>
              </a:rPr>
              <a:t>There are times when we want to maximize the browser window during the execution of our script .For this purpose </a:t>
            </a:r>
            <a:r>
              <a:rPr lang="en-IN" dirty="0" err="1" smtClean="0">
                <a:solidFill>
                  <a:schemeClr val="tx2"/>
                </a:solidFill>
              </a:rPr>
              <a:t>webdriver</a:t>
            </a:r>
            <a:r>
              <a:rPr lang="en-IN" dirty="0" smtClean="0">
                <a:solidFill>
                  <a:schemeClr val="tx2"/>
                </a:solidFill>
              </a:rPr>
              <a:t> providers a built-in method and here is the syntax </a:t>
            </a:r>
            <a:r>
              <a:rPr lang="en-IN" dirty="0" smtClean="0">
                <a:solidFill>
                  <a:schemeClr val="tx2"/>
                </a:solidFill>
              </a:rPr>
              <a:t>:</a:t>
            </a:r>
          </a:p>
          <a:p>
            <a:pPr algn="just"/>
            <a:endParaRPr lang="en-IN" dirty="0">
              <a:solidFill>
                <a:schemeClr val="tx2"/>
              </a:solidFill>
            </a:endParaRPr>
          </a:p>
          <a:p>
            <a:r>
              <a:rPr lang="en-IN" dirty="0" smtClean="0">
                <a:solidFill>
                  <a:schemeClr val="tx2"/>
                </a:solidFill>
              </a:rPr>
              <a:t>//</a:t>
            </a:r>
            <a:r>
              <a:rPr lang="en-IN" dirty="0" smtClean="0">
                <a:solidFill>
                  <a:schemeClr val="tx2"/>
                </a:solidFill>
              </a:rPr>
              <a:t>Syntax</a:t>
            </a:r>
            <a:r>
              <a:rPr lang="en-IN" dirty="0" smtClean="0"/>
              <a:t/>
            </a:r>
            <a:br>
              <a:rPr lang="en-IN" dirty="0" smtClean="0"/>
            </a:br>
            <a:r>
              <a:rPr lang="en-IN" i="1" dirty="0" smtClean="0">
                <a:solidFill>
                  <a:srgbClr val="00B050"/>
                </a:solidFill>
              </a:rPr>
              <a:t>WebDriver driver; </a:t>
            </a:r>
          </a:p>
          <a:p>
            <a:pPr algn="just"/>
            <a:r>
              <a:rPr lang="en-IN" i="1" dirty="0" err="1" smtClean="0">
                <a:solidFill>
                  <a:srgbClr val="00B050"/>
                </a:solidFill>
              </a:rPr>
              <a:t>driver.manage</a:t>
            </a:r>
            <a:r>
              <a:rPr lang="en-IN" i="1" dirty="0" smtClean="0">
                <a:solidFill>
                  <a:srgbClr val="00B050"/>
                </a:solidFill>
              </a:rPr>
              <a:t>().window().maximize</a:t>
            </a:r>
            <a:r>
              <a:rPr lang="en-IN" i="1" dirty="0" smtClean="0">
                <a:solidFill>
                  <a:srgbClr val="00B050"/>
                </a:solidFill>
              </a:rPr>
              <a:t>();</a:t>
            </a:r>
            <a:endParaRPr lang="en-IN" dirty="0"/>
          </a:p>
        </p:txBody>
      </p:sp>
      <p:sp>
        <p:nvSpPr>
          <p:cNvPr id="6" name="Title 1"/>
          <p:cNvSpPr txBox="1">
            <a:spLocks/>
          </p:cNvSpPr>
          <p:nvPr/>
        </p:nvSpPr>
        <p:spPr bwMode="gray">
          <a:xfrm>
            <a:off x="855004" y="3013370"/>
            <a:ext cx="79897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algn="just" defTabSz="342900" eaLnBrk="1" hangingPunct="1"/>
            <a:r>
              <a:rPr lang="en-IN" sz="2800" b="1" dirty="0" err="1" smtClean="0">
                <a:solidFill>
                  <a:schemeClr val="tx2"/>
                </a:solidFill>
                <a:latin typeface="+mj-lt"/>
                <a:cs typeface="Arial"/>
              </a:rPr>
              <a:t>isDisplayed</a:t>
            </a:r>
            <a:r>
              <a:rPr lang="en-IN" sz="2800" b="1" dirty="0" smtClean="0">
                <a:solidFill>
                  <a:schemeClr val="tx2"/>
                </a:solidFill>
                <a:latin typeface="+mj-lt"/>
                <a:cs typeface="Arial"/>
              </a:rPr>
              <a:t>, </a:t>
            </a:r>
            <a:r>
              <a:rPr lang="en-IN" sz="2800" b="1" dirty="0" err="1" smtClean="0">
                <a:solidFill>
                  <a:schemeClr val="tx2"/>
                </a:solidFill>
                <a:latin typeface="+mj-lt"/>
                <a:cs typeface="Arial"/>
              </a:rPr>
              <a:t>isSelected</a:t>
            </a:r>
            <a:r>
              <a:rPr lang="en-IN" sz="2800" b="1" dirty="0" smtClean="0">
                <a:solidFill>
                  <a:schemeClr val="tx2"/>
                </a:solidFill>
                <a:latin typeface="+mj-lt"/>
                <a:cs typeface="Arial"/>
              </a:rPr>
              <a:t>, </a:t>
            </a:r>
            <a:r>
              <a:rPr lang="en-IN" sz="2800" b="1" dirty="0" err="1" smtClean="0">
                <a:solidFill>
                  <a:schemeClr val="tx2"/>
                </a:solidFill>
                <a:latin typeface="+mj-lt"/>
                <a:cs typeface="Arial"/>
              </a:rPr>
              <a:t>isEnabled</a:t>
            </a:r>
            <a:endParaRPr lang="en-IN" sz="2800" b="1" dirty="0" smtClean="0">
              <a:solidFill>
                <a:schemeClr val="tx2"/>
              </a:solidFill>
              <a:latin typeface="+mj-lt"/>
              <a:cs typeface="Arial"/>
            </a:endParaRPr>
          </a:p>
          <a:p>
            <a:pPr algn="just" defTabSz="342900" eaLnBrk="1" hangingPunct="1"/>
            <a:endParaRPr lang="en-IN" sz="1700" dirty="0" smtClean="0">
              <a:solidFill>
                <a:schemeClr val="accent2">
                  <a:lumMod val="75000"/>
                </a:schemeClr>
              </a:solidFill>
              <a:latin typeface="+mj-lt"/>
              <a:cs typeface="Arial"/>
            </a:endParaRPr>
          </a:p>
          <a:p>
            <a:pPr algn="just" defTabSz="342900" eaLnBrk="1" hangingPunct="1"/>
            <a:r>
              <a:rPr lang="en-IN" sz="1700" dirty="0" smtClean="0">
                <a:solidFill>
                  <a:schemeClr val="accent2">
                    <a:lumMod val="75000"/>
                  </a:schemeClr>
                </a:solidFill>
                <a:latin typeface="+mj-lt"/>
                <a:cs typeface="Arial"/>
              </a:rPr>
              <a:t>Boolean </a:t>
            </a:r>
            <a:r>
              <a:rPr lang="en-IN" sz="1700" b="1" dirty="0" err="1" smtClean="0">
                <a:solidFill>
                  <a:schemeClr val="accent2">
                    <a:lumMod val="75000"/>
                  </a:schemeClr>
                </a:solidFill>
                <a:latin typeface="+mj-lt"/>
                <a:cs typeface="Arial"/>
              </a:rPr>
              <a:t>isSelected</a:t>
            </a:r>
            <a:r>
              <a:rPr lang="en-IN" sz="1700" dirty="0" smtClean="0">
                <a:solidFill>
                  <a:schemeClr val="accent2">
                    <a:lumMod val="75000"/>
                  </a:schemeClr>
                </a:solidFill>
                <a:latin typeface="+mj-lt"/>
                <a:cs typeface="Arial"/>
              </a:rPr>
              <a:t>(): This method determines if an element is selected or not. It returns true if the element is selected and false if it is not.  It is widely used on check boxes, radio buttons and options in a select.</a:t>
            </a:r>
          </a:p>
          <a:p>
            <a:pPr algn="just" defTabSz="342900" eaLnBrk="1" hangingPunct="1"/>
            <a:endParaRPr lang="en-IN" sz="1700" dirty="0" smtClean="0">
              <a:solidFill>
                <a:schemeClr val="accent2">
                  <a:lumMod val="75000"/>
                </a:schemeClr>
              </a:solidFill>
              <a:latin typeface="+mj-lt"/>
              <a:cs typeface="Arial"/>
            </a:endParaRPr>
          </a:p>
          <a:p>
            <a:pPr algn="just" defTabSz="342900" eaLnBrk="1" hangingPunct="1"/>
            <a:r>
              <a:rPr lang="en-IN" sz="1700" dirty="0" smtClean="0">
                <a:solidFill>
                  <a:schemeClr val="accent2">
                    <a:lumMod val="75000"/>
                  </a:schemeClr>
                </a:solidFill>
                <a:latin typeface="+mj-lt"/>
                <a:cs typeface="Arial"/>
              </a:rPr>
              <a:t>Boolean </a:t>
            </a:r>
            <a:r>
              <a:rPr lang="en-IN" sz="1700" b="1" dirty="0" err="1" smtClean="0">
                <a:solidFill>
                  <a:schemeClr val="accent2">
                    <a:lumMod val="75000"/>
                  </a:schemeClr>
                </a:solidFill>
                <a:latin typeface="+mj-lt"/>
                <a:cs typeface="Arial"/>
              </a:rPr>
              <a:t>isDisplayed</a:t>
            </a:r>
            <a:r>
              <a:rPr lang="en-IN" sz="1700" dirty="0" smtClean="0">
                <a:solidFill>
                  <a:schemeClr val="accent2">
                    <a:lumMod val="75000"/>
                  </a:schemeClr>
                </a:solidFill>
                <a:latin typeface="+mj-lt"/>
                <a:cs typeface="Arial"/>
              </a:rPr>
              <a:t>(): This method determines  if an element is displayed or not. It returns true if the element is displayed and false if it is not.</a:t>
            </a:r>
          </a:p>
          <a:p>
            <a:pPr algn="just" defTabSz="342900" eaLnBrk="1" hangingPunct="1"/>
            <a:endParaRPr lang="en-IN" sz="1700" dirty="0" smtClean="0">
              <a:solidFill>
                <a:schemeClr val="accent2">
                  <a:lumMod val="75000"/>
                </a:schemeClr>
              </a:solidFill>
              <a:latin typeface="+mj-lt"/>
              <a:cs typeface="Arial"/>
            </a:endParaRPr>
          </a:p>
          <a:p>
            <a:pPr algn="just" defTabSz="342900" eaLnBrk="1" hangingPunct="1"/>
            <a:r>
              <a:rPr lang="en-IN" sz="1700" dirty="0" smtClean="0">
                <a:solidFill>
                  <a:schemeClr val="accent2">
                    <a:lumMod val="75000"/>
                  </a:schemeClr>
                </a:solidFill>
                <a:latin typeface="+mj-lt"/>
                <a:cs typeface="Arial"/>
              </a:rPr>
              <a:t>Boolean </a:t>
            </a:r>
            <a:r>
              <a:rPr lang="en-IN" sz="1700" b="1" dirty="0" err="1" smtClean="0">
                <a:solidFill>
                  <a:schemeClr val="accent2">
                    <a:lumMod val="75000"/>
                  </a:schemeClr>
                </a:solidFill>
                <a:latin typeface="+mj-lt"/>
                <a:cs typeface="Arial"/>
              </a:rPr>
              <a:t>isEnabled</a:t>
            </a:r>
            <a:r>
              <a:rPr lang="en-IN" sz="1700" dirty="0" smtClean="0">
                <a:solidFill>
                  <a:schemeClr val="accent2">
                    <a:lumMod val="75000"/>
                  </a:schemeClr>
                </a:solidFill>
                <a:latin typeface="+mj-lt"/>
                <a:cs typeface="Arial"/>
              </a:rPr>
              <a:t>(): This method determines if an element is enabled or not. It returns true if element is enabled and false if otherwise.</a:t>
            </a: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Standard Template 4 3" id="{CA2F871C-3F18-4A68-9E1C-AB0FA30BC97E}" vid="{CF009EA7-B9D6-4356-AAEA-DE901429A4AF}"/>
    </a:ext>
  </a:extLst>
</a:theme>
</file>

<file path=ppt/theme/theme2.xml><?xml version="1.0" encoding="utf-8"?>
<a:theme xmlns:a="http://schemas.openxmlformats.org/drawingml/2006/main" name="1_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id="{4BE0CD3C-1529-4FD5-9C37-DDE3D6491029}" vid="{F054A736-5A0A-4B1E-A370-DDDA56FCB1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B723F2E9B4514D9E4BA1CACA2CFB29" ma:contentTypeVersion="2" ma:contentTypeDescription="Create a new document." ma:contentTypeScope="" ma:versionID="cc1aac42e2c6908d021cf576ce4437b3">
  <xsd:schema xmlns:xsd="http://www.w3.org/2001/XMLSchema" xmlns:xs="http://www.w3.org/2001/XMLSchema" xmlns:p="http://schemas.microsoft.com/office/2006/metadata/properties" xmlns:ns2="87287f1f-33a4-4e37-8705-81f7e9cb3234" targetNamespace="http://schemas.microsoft.com/office/2006/metadata/properties" ma:root="true" ma:fieldsID="59ef37113d68807e3410574f4d35a54f" ns2:_="">
    <xsd:import namespace="87287f1f-33a4-4e37-8705-81f7e9cb323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87f1f-33a4-4e37-8705-81f7e9cb32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B2BE0A-492B-489D-A57A-FB6829C3DF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287f1f-33a4-4e37-8705-81f7e9cb32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1CF904-F9CD-4C52-B4D9-EB3B1DA4A0FF}">
  <ds:schemaRefs>
    <ds:schemaRef ds:uri="http://purl.org/dc/elements/1.1/"/>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purl.org/dc/dcmitype/"/>
    <ds:schemaRef ds:uri="87287f1f-33a4-4e37-8705-81f7e9cb3234"/>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5CACE08B-0654-429F-9703-6D1CBE5F5F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Maveric Template Standard Template 4 3.potx</Template>
  <TotalTime>5911</TotalTime>
  <Words>1493</Words>
  <Application>Microsoft Office PowerPoint</Application>
  <PresentationFormat>On-screen Show (4:3)</PresentationFormat>
  <Paragraphs>271</Paragraphs>
  <Slides>22</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ＭＳ Ｐゴシック</vt:lpstr>
      <vt:lpstr>ＭＳ Ｐゴシック</vt:lpstr>
      <vt:lpstr>Arial</vt:lpstr>
      <vt:lpstr>Calibri</vt:lpstr>
      <vt:lpstr>Century Gothic</vt:lpstr>
      <vt:lpstr>COUTURE Bold</vt:lpstr>
      <vt:lpstr>Lucida Grande</vt:lpstr>
      <vt:lpstr>Symbol</vt:lpstr>
      <vt:lpstr>Wingdings</vt:lpstr>
      <vt:lpstr>Maveric Template</vt:lpstr>
      <vt:lpstr>1_Maveric Template</vt:lpstr>
      <vt:lpstr>Fresher Learning Program</vt:lpstr>
      <vt:lpstr>WebDriver wait</vt:lpstr>
      <vt:lpstr>WebDriver wait</vt:lpstr>
      <vt:lpstr>WebDriver wait</vt:lpstr>
      <vt:lpstr>Alert</vt:lpstr>
      <vt:lpstr>Alert</vt:lpstr>
      <vt:lpstr>Alert Methods</vt:lpstr>
      <vt:lpstr>PowerPoint Presentation</vt:lpstr>
      <vt:lpstr>Browser – Maximize</vt:lpstr>
      <vt:lpstr>Handling Frames (iFrame)</vt:lpstr>
      <vt:lpstr>Handling Frames (iFrame)</vt:lpstr>
      <vt:lpstr>Handling Frames (iFrame)</vt:lpstr>
      <vt:lpstr>Switch over the elements in iframes</vt:lpstr>
      <vt:lpstr>Switch over the frame </vt:lpstr>
      <vt:lpstr>Switch over the frame </vt:lpstr>
      <vt:lpstr>Switch over the frame </vt:lpstr>
      <vt:lpstr>Windows Handling</vt:lpstr>
      <vt:lpstr>Windows Handling</vt:lpstr>
      <vt:lpstr>Windows Handling</vt:lpstr>
      <vt:lpstr>Windows Exercises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 Cucumber</dc:title>
  <dc:creator>Vijayakumar Palanisamy</dc:creator>
  <cp:lastModifiedBy>LDuser1</cp:lastModifiedBy>
  <cp:revision>1397</cp:revision>
  <dcterms:created xsi:type="dcterms:W3CDTF">2017-06-16T07:00:12Z</dcterms:created>
  <dcterms:modified xsi:type="dcterms:W3CDTF">2019-06-20T11:53:00Z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0x0101001CB723F2E9B4514D9E4BA1CACA2CFB29</vt:lpwstr>
  </property>
  <property fmtid="{D5CDD505-2E9C-101B-9397-08002B2CF9AE}" pid="3" name="TemplateUrl">
    <vt:lpwstr/>
  </property>
  <property fmtid="{D5CDD505-2E9C-101B-9397-08002B2CF9AE}" pid="4" name="Order">
    <vt:r8>681700</vt:r8>
  </property>
  <property fmtid="{D5CDD505-2E9C-101B-9397-08002B2CF9AE}" pid="5" name="ComplianceAssetId">
    <vt:lpwstr/>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ies>
</file>