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6" r:id="rId4"/>
  </p:sldMasterIdLst>
  <p:notesMasterIdLst>
    <p:notesMasterId r:id="rId21"/>
  </p:notesMasterIdLst>
  <p:handoutMasterIdLst>
    <p:handoutMasterId r:id="rId22"/>
  </p:handoutMasterIdLst>
  <p:sldIdLst>
    <p:sldId id="682" r:id="rId5"/>
    <p:sldId id="683" r:id="rId6"/>
    <p:sldId id="684" r:id="rId7"/>
    <p:sldId id="685" r:id="rId8"/>
    <p:sldId id="686" r:id="rId9"/>
    <p:sldId id="687" r:id="rId10"/>
    <p:sldId id="688" r:id="rId11"/>
    <p:sldId id="689" r:id="rId12"/>
    <p:sldId id="690" r:id="rId13"/>
    <p:sldId id="691" r:id="rId14"/>
    <p:sldId id="692" r:id="rId15"/>
    <p:sldId id="693" r:id="rId16"/>
    <p:sldId id="694" r:id="rId17"/>
    <p:sldId id="695" r:id="rId18"/>
    <p:sldId id="696" r:id="rId19"/>
    <p:sldId id="697" r:id="rId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123761"/>
    <a:srgbClr val="B42359"/>
    <a:srgbClr val="234E8F"/>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2090" autoAdjust="0"/>
  </p:normalViewPr>
  <p:slideViewPr>
    <p:cSldViewPr snapToGrid="0">
      <p:cViewPr varScale="1">
        <p:scale>
          <a:sx n="74" d="100"/>
          <a:sy n="74" d="100"/>
        </p:scale>
        <p:origin x="924"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357748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353335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1794199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13</a:t>
            </a:fld>
            <a:endParaRPr lang="en-US"/>
          </a:p>
        </p:txBody>
      </p:sp>
    </p:spTree>
    <p:extLst>
      <p:ext uri="{BB962C8B-B14F-4D97-AF65-F5344CB8AC3E}">
        <p14:creationId xmlns:p14="http://schemas.microsoft.com/office/powerpoint/2010/main" val="56766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14</a:t>
            </a:fld>
            <a:endParaRPr lang="en-US"/>
          </a:p>
        </p:txBody>
      </p:sp>
    </p:spTree>
    <p:extLst>
      <p:ext uri="{BB962C8B-B14F-4D97-AF65-F5344CB8AC3E}">
        <p14:creationId xmlns:p14="http://schemas.microsoft.com/office/powerpoint/2010/main" val="715810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15</a:t>
            </a:fld>
            <a:endParaRPr lang="en-US"/>
          </a:p>
        </p:txBody>
      </p:sp>
    </p:spTree>
    <p:extLst>
      <p:ext uri="{BB962C8B-B14F-4D97-AF65-F5344CB8AC3E}">
        <p14:creationId xmlns:p14="http://schemas.microsoft.com/office/powerpoint/2010/main" val="345472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70534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1256564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49597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401792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90462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57680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416930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1128241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jqueryui.com/resources/demos/droppable/defaul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5</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861774"/>
          </a:xfrm>
        </p:spPr>
        <p:txBody>
          <a:bodyPr/>
          <a:lstStyle/>
          <a:p>
            <a:r>
              <a:rPr lang="en-IN" dirty="0" smtClean="0"/>
              <a:t> Keyboard &amp; Mouse Event using Action Class in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5" name="TextBox 4"/>
          <p:cNvSpPr txBox="1"/>
          <p:nvPr/>
        </p:nvSpPr>
        <p:spPr>
          <a:xfrm>
            <a:off x="717550" y="736600"/>
            <a:ext cx="8128000" cy="1477328"/>
          </a:xfrm>
          <a:prstGeom prst="rect">
            <a:avLst/>
          </a:prstGeom>
          <a:noFill/>
        </p:spPr>
        <p:txBody>
          <a:bodyPr wrap="square" rtlCol="0">
            <a:spAutoFit/>
          </a:bodyPr>
          <a:lstStyle/>
          <a:p>
            <a:r>
              <a:rPr lang="en-IN" b="1" dirty="0" smtClean="0">
                <a:solidFill>
                  <a:schemeClr val="tx2"/>
                </a:solidFill>
              </a:rPr>
              <a:t>Handling Keyboard &amp; Mouse </a:t>
            </a:r>
            <a:r>
              <a:rPr lang="en-IN" b="1" dirty="0" smtClean="0">
                <a:solidFill>
                  <a:schemeClr val="tx2"/>
                </a:solidFill>
              </a:rPr>
              <a:t>Events</a:t>
            </a:r>
          </a:p>
          <a:p>
            <a:endParaRPr lang="en-IN" b="1" dirty="0" smtClean="0">
              <a:solidFill>
                <a:schemeClr val="tx2"/>
              </a:solidFill>
            </a:endParaRPr>
          </a:p>
          <a:p>
            <a:pPr>
              <a:buClr>
                <a:srgbClr val="007BA2"/>
              </a:buClr>
            </a:pPr>
            <a:r>
              <a:rPr lang="en-IN" dirty="0" smtClean="0">
                <a:solidFill>
                  <a:schemeClr val="tx2"/>
                </a:solidFill>
              </a:rPr>
              <a:t>Handling </a:t>
            </a:r>
            <a:r>
              <a:rPr lang="en-IN" dirty="0" smtClean="0">
                <a:solidFill>
                  <a:schemeClr val="tx2"/>
                </a:solidFill>
              </a:rPr>
              <a:t>special keyboard and mouse events are done using the </a:t>
            </a:r>
            <a:r>
              <a:rPr lang="en-IN" b="1" dirty="0" smtClean="0">
                <a:solidFill>
                  <a:schemeClr val="tx2"/>
                </a:solidFill>
              </a:rPr>
              <a:t>Advanced User Interactions API</a:t>
            </a:r>
            <a:r>
              <a:rPr lang="en-IN" dirty="0" smtClean="0">
                <a:solidFill>
                  <a:schemeClr val="tx2"/>
                </a:solidFill>
              </a:rPr>
              <a:t>. It contains the </a:t>
            </a:r>
            <a:r>
              <a:rPr lang="en-IN" b="1" dirty="0" smtClean="0">
                <a:solidFill>
                  <a:schemeClr val="tx2"/>
                </a:solidFill>
              </a:rPr>
              <a:t>Actions</a:t>
            </a:r>
            <a:r>
              <a:rPr lang="en-IN" dirty="0" smtClean="0">
                <a:solidFill>
                  <a:schemeClr val="tx2"/>
                </a:solidFill>
              </a:rPr>
              <a:t> and the </a:t>
            </a:r>
            <a:r>
              <a:rPr lang="en-IN" b="1" dirty="0" smtClean="0">
                <a:solidFill>
                  <a:schemeClr val="tx2"/>
                </a:solidFill>
              </a:rPr>
              <a:t>Action</a:t>
            </a:r>
            <a:r>
              <a:rPr lang="en-IN" dirty="0" smtClean="0">
                <a:solidFill>
                  <a:schemeClr val="tx2"/>
                </a:solidFill>
              </a:rPr>
              <a:t> classes that are needed when executing these events</a:t>
            </a:r>
            <a:endParaRPr lang="en-IN" dirty="0">
              <a:solidFill>
                <a:schemeClr val="tx2"/>
              </a:solidFill>
            </a:endParaRPr>
          </a:p>
        </p:txBody>
      </p:sp>
      <p:pic>
        <p:nvPicPr>
          <p:cNvPr id="2052" name="Picture 4"/>
          <p:cNvPicPr>
            <a:picLocks noChangeAspect="1" noChangeArrowheads="1"/>
          </p:cNvPicPr>
          <p:nvPr/>
        </p:nvPicPr>
        <p:blipFill>
          <a:blip r:embed="rId3"/>
          <a:srcRect/>
          <a:stretch>
            <a:fillRect/>
          </a:stretch>
        </p:blipFill>
        <p:spPr bwMode="auto">
          <a:xfrm>
            <a:off x="1713965" y="2395561"/>
            <a:ext cx="5257800" cy="3819525"/>
          </a:xfrm>
          <a:prstGeom prst="rect">
            <a:avLst/>
          </a:prstGeom>
          <a:noFill/>
          <a:ln w="9525">
            <a:noFill/>
            <a:miter lim="800000"/>
            <a:headEnd/>
            <a:tailEnd/>
          </a:ln>
          <a:effectLst/>
        </p:spPr>
      </p:pic>
    </p:spTree>
    <p:extLst>
      <p:ext uri="{BB962C8B-B14F-4D97-AF65-F5344CB8AC3E}">
        <p14:creationId xmlns:p14="http://schemas.microsoft.com/office/powerpoint/2010/main" val="3072219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861774"/>
          </a:xfrm>
        </p:spPr>
        <p:txBody>
          <a:bodyPr/>
          <a:lstStyle/>
          <a:p>
            <a:r>
              <a:rPr lang="en-IN" dirty="0" smtClean="0"/>
              <a:t> Keyboard &amp; Mouse Event using Action Class in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pic>
        <p:nvPicPr>
          <p:cNvPr id="2053" name="Picture 5"/>
          <p:cNvPicPr>
            <a:picLocks noChangeAspect="1" noChangeArrowheads="1"/>
          </p:cNvPicPr>
          <p:nvPr/>
        </p:nvPicPr>
        <p:blipFill>
          <a:blip r:embed="rId3"/>
          <a:srcRect/>
          <a:stretch>
            <a:fillRect/>
          </a:stretch>
        </p:blipFill>
        <p:spPr bwMode="auto">
          <a:xfrm>
            <a:off x="972825" y="1486932"/>
            <a:ext cx="7285037" cy="3629025"/>
          </a:xfrm>
          <a:prstGeom prst="rect">
            <a:avLst/>
          </a:prstGeom>
          <a:noFill/>
          <a:ln w="9525">
            <a:noFill/>
            <a:miter lim="800000"/>
            <a:headEnd/>
            <a:tailEnd/>
          </a:ln>
          <a:effectLst/>
        </p:spPr>
      </p:pic>
    </p:spTree>
    <p:extLst>
      <p:ext uri="{BB962C8B-B14F-4D97-AF65-F5344CB8AC3E}">
        <p14:creationId xmlns:p14="http://schemas.microsoft.com/office/powerpoint/2010/main" val="3424161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861774"/>
          </a:xfrm>
        </p:spPr>
        <p:txBody>
          <a:bodyPr/>
          <a:lstStyle/>
          <a:p>
            <a:r>
              <a:rPr lang="en-IN" dirty="0" smtClean="0"/>
              <a:t> Keyboard &amp; Mouse Event using Action Class in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762000" y="1179662"/>
            <a:ext cx="7493000" cy="5078313"/>
          </a:xfrm>
          <a:prstGeom prst="rect">
            <a:avLst/>
          </a:prstGeom>
        </p:spPr>
        <p:txBody>
          <a:bodyPr wrap="square">
            <a:spAutoFit/>
          </a:bodyPr>
          <a:lstStyle/>
          <a:p>
            <a:r>
              <a:rPr lang="en-IN" i="1" dirty="0" smtClean="0">
                <a:solidFill>
                  <a:srgbClr val="123761"/>
                </a:solidFill>
              </a:rPr>
              <a:t>//Example </a:t>
            </a:r>
          </a:p>
          <a:p>
            <a:endParaRPr lang="en-IN" i="1" dirty="0" smtClean="0">
              <a:solidFill>
                <a:srgbClr val="123761"/>
              </a:solidFill>
            </a:endParaRPr>
          </a:p>
          <a:p>
            <a:r>
              <a:rPr lang="en-IN" i="1" dirty="0" smtClean="0">
                <a:solidFill>
                  <a:srgbClr val="123761"/>
                </a:solidFill>
              </a:rPr>
              <a:t>Actions </a:t>
            </a:r>
            <a:r>
              <a:rPr lang="en-IN" i="1" dirty="0" err="1" smtClean="0">
                <a:solidFill>
                  <a:srgbClr val="123761"/>
                </a:solidFill>
              </a:rPr>
              <a:t>actions</a:t>
            </a:r>
            <a:r>
              <a:rPr lang="en-IN" i="1" dirty="0" smtClean="0">
                <a:solidFill>
                  <a:srgbClr val="123761"/>
                </a:solidFill>
              </a:rPr>
              <a:t> = </a:t>
            </a:r>
            <a:r>
              <a:rPr lang="en-IN" b="1" i="1" dirty="0" smtClean="0">
                <a:solidFill>
                  <a:srgbClr val="123761"/>
                </a:solidFill>
              </a:rPr>
              <a:t>new</a:t>
            </a:r>
            <a:r>
              <a:rPr lang="en-IN" i="1" dirty="0" smtClean="0">
                <a:solidFill>
                  <a:srgbClr val="123761"/>
                </a:solidFill>
              </a:rPr>
              <a:t> Actions(driver); </a:t>
            </a:r>
          </a:p>
          <a:p>
            <a:endParaRPr lang="en-IN" i="1" dirty="0" smtClean="0">
              <a:solidFill>
                <a:srgbClr val="123761"/>
              </a:solidFill>
            </a:endParaRPr>
          </a:p>
          <a:p>
            <a:r>
              <a:rPr lang="en-IN" i="1" dirty="0" err="1" smtClean="0">
                <a:solidFill>
                  <a:srgbClr val="123761"/>
                </a:solidFill>
              </a:rPr>
              <a:t>WebElement</a:t>
            </a:r>
            <a:r>
              <a:rPr lang="en-IN" i="1" dirty="0" smtClean="0">
                <a:solidFill>
                  <a:srgbClr val="123761"/>
                </a:solidFill>
              </a:rPr>
              <a:t> </a:t>
            </a:r>
            <a:r>
              <a:rPr lang="en-IN" i="1" dirty="0" err="1" smtClean="0">
                <a:solidFill>
                  <a:srgbClr val="123761"/>
                </a:solidFill>
              </a:rPr>
              <a:t>mainMenu</a:t>
            </a:r>
            <a:r>
              <a:rPr lang="en-IN" i="1" dirty="0" smtClean="0">
                <a:solidFill>
                  <a:srgbClr val="123761"/>
                </a:solidFill>
              </a:rPr>
              <a:t> = driver.findElement(</a:t>
            </a:r>
            <a:r>
              <a:rPr lang="en-IN" i="1" dirty="0" err="1" smtClean="0">
                <a:solidFill>
                  <a:srgbClr val="123761"/>
                </a:solidFill>
              </a:rPr>
              <a:t>By.linkText</a:t>
            </a:r>
            <a:r>
              <a:rPr lang="en-IN" i="1" dirty="0" smtClean="0">
                <a:solidFill>
                  <a:srgbClr val="123761"/>
                </a:solidFill>
              </a:rPr>
              <a:t>("</a:t>
            </a:r>
            <a:r>
              <a:rPr lang="en-IN" i="1" dirty="0" err="1" smtClean="0">
                <a:solidFill>
                  <a:srgbClr val="123761"/>
                </a:solidFill>
              </a:rPr>
              <a:t>menulink</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a:t>
            </a:r>
            <a:r>
              <a:rPr lang="en-IN" i="1" dirty="0" err="1" smtClean="0">
                <a:solidFill>
                  <a:srgbClr val="123761"/>
                </a:solidFill>
              </a:rPr>
              <a:t>actions.moveToElement</a:t>
            </a:r>
            <a:r>
              <a:rPr lang="en-IN" i="1" dirty="0" smtClean="0">
                <a:solidFill>
                  <a:srgbClr val="123761"/>
                </a:solidFill>
              </a:rPr>
              <a:t>(</a:t>
            </a:r>
            <a:r>
              <a:rPr lang="en-IN" i="1" dirty="0" err="1" smtClean="0">
                <a:solidFill>
                  <a:srgbClr val="123761"/>
                </a:solidFill>
              </a:rPr>
              <a:t>mainMenu</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a:t>
            </a:r>
            <a:r>
              <a:rPr lang="en-IN" i="1" dirty="0" err="1" smtClean="0">
                <a:solidFill>
                  <a:srgbClr val="123761"/>
                </a:solidFill>
              </a:rPr>
              <a:t>WebElement</a:t>
            </a:r>
            <a:r>
              <a:rPr lang="en-IN" i="1" dirty="0" smtClean="0">
                <a:solidFill>
                  <a:srgbClr val="123761"/>
                </a:solidFill>
              </a:rPr>
              <a:t> </a:t>
            </a:r>
            <a:r>
              <a:rPr lang="en-IN" i="1" dirty="0" err="1" smtClean="0">
                <a:solidFill>
                  <a:srgbClr val="123761"/>
                </a:solidFill>
              </a:rPr>
              <a:t>subMenu</a:t>
            </a:r>
            <a:r>
              <a:rPr lang="en-IN" i="1" dirty="0" smtClean="0">
                <a:solidFill>
                  <a:srgbClr val="123761"/>
                </a:solidFill>
              </a:rPr>
              <a:t> = driver.findElement(</a:t>
            </a:r>
            <a:r>
              <a:rPr lang="en-IN" i="1" dirty="0" err="1" smtClean="0">
                <a:solidFill>
                  <a:srgbClr val="123761"/>
                </a:solidFill>
              </a:rPr>
              <a:t>By.cssSelector</a:t>
            </a:r>
            <a:r>
              <a:rPr lang="en-IN" i="1" dirty="0" smtClean="0">
                <a:solidFill>
                  <a:srgbClr val="123761"/>
                </a:solidFill>
              </a:rPr>
              <a:t>("</a:t>
            </a:r>
            <a:r>
              <a:rPr lang="en-IN" i="1" dirty="0" err="1" smtClean="0">
                <a:solidFill>
                  <a:srgbClr val="123761"/>
                </a:solidFill>
              </a:rPr>
              <a:t>subLinklocator</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a:t>
            </a:r>
            <a:r>
              <a:rPr lang="en-IN" i="1" dirty="0" err="1" smtClean="0">
                <a:solidFill>
                  <a:srgbClr val="123761"/>
                </a:solidFill>
              </a:rPr>
              <a:t>actions.moveToElement</a:t>
            </a:r>
            <a:r>
              <a:rPr lang="en-IN" i="1" dirty="0" smtClean="0">
                <a:solidFill>
                  <a:srgbClr val="123761"/>
                </a:solidFill>
              </a:rPr>
              <a:t>(</a:t>
            </a:r>
            <a:r>
              <a:rPr lang="en-IN" i="1" dirty="0" err="1" smtClean="0">
                <a:solidFill>
                  <a:srgbClr val="123761"/>
                </a:solidFill>
              </a:rPr>
              <a:t>subMenu</a:t>
            </a:r>
            <a:r>
              <a:rPr lang="en-IN" i="1" dirty="0" smtClean="0">
                <a:solidFill>
                  <a:srgbClr val="123761"/>
                </a:solidFill>
              </a:rPr>
              <a:t>); </a:t>
            </a:r>
          </a:p>
          <a:p>
            <a:endParaRPr lang="en-IN" i="1" dirty="0" smtClean="0">
              <a:solidFill>
                <a:srgbClr val="123761"/>
              </a:solidFill>
            </a:endParaRPr>
          </a:p>
          <a:p>
            <a:r>
              <a:rPr lang="en-IN" i="1" dirty="0" err="1" smtClean="0">
                <a:solidFill>
                  <a:srgbClr val="123761"/>
                </a:solidFill>
              </a:rPr>
              <a:t>actions.click</a:t>
            </a:r>
            <a:r>
              <a:rPr lang="en-IN" i="1" dirty="0" smtClean="0">
                <a:solidFill>
                  <a:srgbClr val="123761"/>
                </a:solidFill>
              </a:rPr>
              <a:t>().build().perform();</a:t>
            </a:r>
          </a:p>
          <a:p>
            <a:endParaRPr lang="en-IN" i="1" dirty="0" smtClean="0">
              <a:solidFill>
                <a:schemeClr val="tx2"/>
              </a:solidFill>
            </a:endParaRPr>
          </a:p>
          <a:p>
            <a:pPr marL="342900" indent="-342900">
              <a:buFont typeface="Wingdings" pitchFamily="2" charset="2"/>
              <a:buChar char="ü"/>
            </a:pPr>
            <a:r>
              <a:rPr lang="en-IN" dirty="0" smtClean="0">
                <a:solidFill>
                  <a:schemeClr val="tx2"/>
                </a:solidFill>
              </a:rPr>
              <a:t>Here 'build()' method is used to compile all the list of actions into a single step and ready to be performed</a:t>
            </a:r>
            <a:endParaRPr lang="en-IN" i="1" dirty="0" smtClean="0">
              <a:solidFill>
                <a:schemeClr val="tx2"/>
              </a:solidFill>
            </a:endParaRPr>
          </a:p>
          <a:p>
            <a:pPr marL="342900" indent="-342900"/>
            <a:r>
              <a:rPr lang="en-IN" b="1" i="1" dirty="0" smtClean="0">
                <a:solidFill>
                  <a:srgbClr val="123761"/>
                </a:solidFill>
              </a:rPr>
              <a:t>Drag and Drop</a:t>
            </a:r>
          </a:p>
          <a:p>
            <a:pPr marL="342900" indent="-342900"/>
            <a:r>
              <a:rPr lang="en-IN" dirty="0" smtClean="0">
                <a:solidFill>
                  <a:srgbClr val="123761"/>
                </a:solidFill>
              </a:rPr>
              <a:t>Ex: </a:t>
            </a:r>
            <a:r>
              <a:rPr lang="en-IN" dirty="0" smtClean="0">
                <a:solidFill>
                  <a:srgbClr val="123761"/>
                </a:solidFill>
                <a:hlinkClick r:id="rId3"/>
              </a:rPr>
              <a:t>http://</a:t>
            </a:r>
            <a:r>
              <a:rPr lang="en-IN" dirty="0" smtClean="0">
                <a:solidFill>
                  <a:srgbClr val="123761"/>
                </a:solidFill>
                <a:hlinkClick r:id="rId3"/>
              </a:rPr>
              <a:t>jqueryui.com/resources/demos/droppable/default.html</a:t>
            </a:r>
            <a:endParaRPr lang="en-IN" dirty="0">
              <a:solidFill>
                <a:srgbClr val="123761"/>
              </a:solidFill>
            </a:endParaRPr>
          </a:p>
        </p:txBody>
      </p:sp>
    </p:spTree>
    <p:extLst>
      <p:ext uri="{BB962C8B-B14F-4D97-AF65-F5344CB8AC3E}">
        <p14:creationId xmlns:p14="http://schemas.microsoft.com/office/powerpoint/2010/main" val="3634227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861774"/>
          </a:xfrm>
        </p:spPr>
        <p:txBody>
          <a:bodyPr/>
          <a:lstStyle/>
          <a:p>
            <a:r>
              <a:rPr lang="en-IN" dirty="0" smtClean="0"/>
              <a:t> Keyboard &amp; Mouse Event using Action Class in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558800" y="1486072"/>
            <a:ext cx="7493000" cy="4247317"/>
          </a:xfrm>
          <a:prstGeom prst="rect">
            <a:avLst/>
          </a:prstGeom>
        </p:spPr>
        <p:txBody>
          <a:bodyPr wrap="square">
            <a:spAutoFit/>
          </a:bodyPr>
          <a:lstStyle/>
          <a:p>
            <a:pPr marL="342900" indent="-342900"/>
            <a:r>
              <a:rPr lang="en-IN" dirty="0" smtClean="0"/>
              <a:t>      </a:t>
            </a:r>
            <a:r>
              <a:rPr lang="en-IN" dirty="0" smtClean="0">
                <a:solidFill>
                  <a:srgbClr val="123761"/>
                </a:solidFill>
              </a:rPr>
              <a:t>driver.get("http://jqueryui.com/droppable/#default"); </a:t>
            </a:r>
          </a:p>
          <a:p>
            <a:pPr marL="800100" lvl="1" indent="-342900"/>
            <a:endParaRPr lang="en-IN" dirty="0" smtClean="0">
              <a:solidFill>
                <a:srgbClr val="123761"/>
              </a:solidFill>
            </a:endParaRPr>
          </a:p>
          <a:p>
            <a:pPr marL="800100" lvl="1" indent="-342900"/>
            <a:r>
              <a:rPr lang="en-IN" dirty="0" err="1" smtClean="0">
                <a:solidFill>
                  <a:srgbClr val="123761"/>
                </a:solidFill>
              </a:rPr>
              <a:t>driver.manage</a:t>
            </a:r>
            <a:r>
              <a:rPr lang="en-IN" dirty="0" smtClean="0">
                <a:solidFill>
                  <a:srgbClr val="123761"/>
                </a:solidFill>
              </a:rPr>
              <a:t>().window().maximize(); </a:t>
            </a:r>
          </a:p>
          <a:p>
            <a:pPr marL="342900" indent="-342900"/>
            <a:endParaRPr lang="en-IN" dirty="0" smtClean="0">
              <a:solidFill>
                <a:srgbClr val="123761"/>
              </a:solidFill>
            </a:endParaRPr>
          </a:p>
          <a:p>
            <a:pPr marL="342900" indent="-342900"/>
            <a:r>
              <a:rPr lang="en-IN" dirty="0" smtClean="0">
                <a:solidFill>
                  <a:srgbClr val="123761"/>
                </a:solidFill>
              </a:rPr>
              <a:t>      Actions act = new Actions(driver); </a:t>
            </a:r>
          </a:p>
          <a:p>
            <a:pPr marL="342900" indent="-342900"/>
            <a:endParaRPr lang="en-IN" dirty="0" smtClean="0"/>
          </a:p>
          <a:p>
            <a:pPr marL="342900" indent="-342900"/>
            <a:r>
              <a:rPr lang="en-IN" i="1" dirty="0" smtClean="0">
                <a:solidFill>
                  <a:srgbClr val="B42359"/>
                </a:solidFill>
              </a:rPr>
              <a:t>// Script for dragging an element and dropping it in another place</a:t>
            </a:r>
            <a:r>
              <a:rPr lang="en-IN" dirty="0" smtClean="0">
                <a:solidFill>
                  <a:srgbClr val="B42359"/>
                </a:solidFill>
              </a:rPr>
              <a:t> </a:t>
            </a:r>
          </a:p>
          <a:p>
            <a:pPr marL="342900" indent="-342900"/>
            <a:endParaRPr lang="en-IN" dirty="0" smtClean="0">
              <a:solidFill>
                <a:srgbClr val="B42359"/>
              </a:solidFill>
            </a:endParaRPr>
          </a:p>
          <a:p>
            <a:pPr marL="342900" indent="-342900"/>
            <a:r>
              <a:rPr lang="en-IN" dirty="0" smtClean="0"/>
              <a:t>      </a:t>
            </a:r>
            <a:r>
              <a:rPr lang="en-IN" dirty="0" err="1" smtClean="0">
                <a:solidFill>
                  <a:srgbClr val="123761"/>
                </a:solidFill>
              </a:rPr>
              <a:t>WebElement</a:t>
            </a:r>
            <a:r>
              <a:rPr lang="en-IN" dirty="0" smtClean="0">
                <a:solidFill>
                  <a:srgbClr val="123761"/>
                </a:solidFill>
              </a:rPr>
              <a:t> iFrame = driver.findElement(</a:t>
            </a:r>
            <a:r>
              <a:rPr lang="en-IN" dirty="0" err="1" smtClean="0">
                <a:solidFill>
                  <a:srgbClr val="123761"/>
                </a:solidFill>
              </a:rPr>
              <a:t>By.tagName</a:t>
            </a:r>
            <a:r>
              <a:rPr lang="en-IN" dirty="0" smtClean="0">
                <a:solidFill>
                  <a:srgbClr val="123761"/>
                </a:solidFill>
              </a:rPr>
              <a:t>("iframe")); </a:t>
            </a:r>
          </a:p>
          <a:p>
            <a:pPr marL="342900" indent="-342900"/>
            <a:r>
              <a:rPr lang="en-IN" dirty="0" smtClean="0">
                <a:solidFill>
                  <a:srgbClr val="123761"/>
                </a:solidFill>
              </a:rPr>
              <a:t>      </a:t>
            </a:r>
            <a:r>
              <a:rPr lang="en-IN" dirty="0" err="1" smtClean="0">
                <a:solidFill>
                  <a:srgbClr val="123761"/>
                </a:solidFill>
              </a:rPr>
              <a:t>System.out.println</a:t>
            </a:r>
            <a:r>
              <a:rPr lang="en-IN" dirty="0" smtClean="0">
                <a:solidFill>
                  <a:srgbClr val="123761"/>
                </a:solidFill>
              </a:rPr>
              <a:t>(</a:t>
            </a:r>
            <a:r>
              <a:rPr lang="en-IN" dirty="0" err="1" smtClean="0">
                <a:solidFill>
                  <a:srgbClr val="123761"/>
                </a:solidFill>
              </a:rPr>
              <a:t>iFrame.getSize</a:t>
            </a:r>
            <a:r>
              <a:rPr lang="en-IN" dirty="0" smtClean="0">
                <a:solidFill>
                  <a:srgbClr val="123761"/>
                </a:solidFill>
              </a:rPr>
              <a:t>()); driver.switchTo().frame(</a:t>
            </a:r>
            <a:r>
              <a:rPr lang="en-IN" dirty="0" err="1" smtClean="0">
                <a:solidFill>
                  <a:srgbClr val="123761"/>
                </a:solidFill>
              </a:rPr>
              <a:t>iFrame</a:t>
            </a:r>
            <a:r>
              <a:rPr lang="en-IN" dirty="0" smtClean="0">
                <a:solidFill>
                  <a:srgbClr val="123761"/>
                </a:solidFill>
              </a:rPr>
              <a:t>);</a:t>
            </a:r>
          </a:p>
          <a:p>
            <a:pPr marL="342900" indent="-342900"/>
            <a:r>
              <a:rPr lang="en-IN" dirty="0" smtClean="0">
                <a:solidFill>
                  <a:srgbClr val="123761"/>
                </a:solidFill>
              </a:rPr>
              <a:t>     </a:t>
            </a:r>
            <a:r>
              <a:rPr lang="en-IN" dirty="0" err="1" smtClean="0">
                <a:solidFill>
                  <a:srgbClr val="123761"/>
                </a:solidFill>
              </a:rPr>
              <a:t>WebElement</a:t>
            </a:r>
            <a:r>
              <a:rPr lang="en-IN" dirty="0" smtClean="0">
                <a:solidFill>
                  <a:srgbClr val="123761"/>
                </a:solidFill>
              </a:rPr>
              <a:t> From = driver.findElement(By.id("</a:t>
            </a:r>
            <a:r>
              <a:rPr lang="en-IN" dirty="0" err="1" smtClean="0">
                <a:solidFill>
                  <a:srgbClr val="123761"/>
                </a:solidFill>
              </a:rPr>
              <a:t>draggable</a:t>
            </a:r>
            <a:r>
              <a:rPr lang="en-IN" dirty="0" smtClean="0">
                <a:solidFill>
                  <a:srgbClr val="123761"/>
                </a:solidFill>
              </a:rPr>
              <a:t>")); </a:t>
            </a:r>
          </a:p>
          <a:p>
            <a:pPr marL="342900" indent="-342900"/>
            <a:r>
              <a:rPr lang="en-IN" dirty="0" smtClean="0">
                <a:solidFill>
                  <a:srgbClr val="123761"/>
                </a:solidFill>
              </a:rPr>
              <a:t>     </a:t>
            </a:r>
            <a:r>
              <a:rPr lang="en-IN" dirty="0" err="1" smtClean="0">
                <a:solidFill>
                  <a:srgbClr val="123761"/>
                </a:solidFill>
              </a:rPr>
              <a:t>System.out.println</a:t>
            </a:r>
            <a:r>
              <a:rPr lang="en-IN" dirty="0" smtClean="0">
                <a:solidFill>
                  <a:srgbClr val="123761"/>
                </a:solidFill>
              </a:rPr>
              <a:t>(</a:t>
            </a:r>
            <a:r>
              <a:rPr lang="en-IN" dirty="0" err="1" smtClean="0">
                <a:solidFill>
                  <a:srgbClr val="123761"/>
                </a:solidFill>
              </a:rPr>
              <a:t>From.getLocation</a:t>
            </a:r>
            <a:r>
              <a:rPr lang="en-IN" dirty="0" smtClean="0">
                <a:solidFill>
                  <a:srgbClr val="123761"/>
                </a:solidFill>
              </a:rPr>
              <a:t>()); </a:t>
            </a:r>
          </a:p>
          <a:p>
            <a:pPr marL="342900" indent="-342900"/>
            <a:r>
              <a:rPr lang="en-IN" dirty="0" smtClean="0">
                <a:solidFill>
                  <a:srgbClr val="123761"/>
                </a:solidFill>
              </a:rPr>
              <a:t>      </a:t>
            </a:r>
            <a:r>
              <a:rPr lang="en-IN" dirty="0" err="1" smtClean="0">
                <a:solidFill>
                  <a:srgbClr val="123761"/>
                </a:solidFill>
              </a:rPr>
              <a:t>WebElement</a:t>
            </a:r>
            <a:r>
              <a:rPr lang="en-IN" dirty="0" smtClean="0">
                <a:solidFill>
                  <a:srgbClr val="123761"/>
                </a:solidFill>
              </a:rPr>
              <a:t> To = driver.findElement(By.id("droppable")); </a:t>
            </a:r>
          </a:p>
          <a:p>
            <a:pPr marL="342900" indent="-342900"/>
            <a:r>
              <a:rPr lang="en-IN" dirty="0" smtClean="0">
                <a:solidFill>
                  <a:srgbClr val="123761"/>
                </a:solidFill>
              </a:rPr>
              <a:t>      </a:t>
            </a:r>
            <a:r>
              <a:rPr lang="en-IN" dirty="0" err="1" smtClean="0">
                <a:solidFill>
                  <a:srgbClr val="123761"/>
                </a:solidFill>
              </a:rPr>
              <a:t>System.out.println</a:t>
            </a:r>
            <a:r>
              <a:rPr lang="en-IN" dirty="0" smtClean="0">
                <a:solidFill>
                  <a:srgbClr val="123761"/>
                </a:solidFill>
              </a:rPr>
              <a:t>(</a:t>
            </a:r>
            <a:r>
              <a:rPr lang="en-IN" dirty="0" err="1" smtClean="0">
                <a:solidFill>
                  <a:srgbClr val="123761"/>
                </a:solidFill>
              </a:rPr>
              <a:t>To.getLocation</a:t>
            </a:r>
            <a:r>
              <a:rPr lang="en-IN" dirty="0" smtClean="0">
                <a:solidFill>
                  <a:srgbClr val="123761"/>
                </a:solidFill>
              </a:rPr>
              <a:t>()); </a:t>
            </a:r>
          </a:p>
          <a:p>
            <a:pPr marL="342900" indent="-342900"/>
            <a:r>
              <a:rPr lang="en-IN" dirty="0" smtClean="0">
                <a:solidFill>
                  <a:srgbClr val="123761"/>
                </a:solidFill>
              </a:rPr>
              <a:t>     </a:t>
            </a:r>
            <a:r>
              <a:rPr lang="en-IN" dirty="0" err="1" smtClean="0">
                <a:solidFill>
                  <a:srgbClr val="123761"/>
                </a:solidFill>
              </a:rPr>
              <a:t>act.dragAndDrop</a:t>
            </a:r>
            <a:r>
              <a:rPr lang="en-IN" dirty="0" smtClean="0">
                <a:solidFill>
                  <a:srgbClr val="123761"/>
                </a:solidFill>
              </a:rPr>
              <a:t>(From, To).build().perform();</a:t>
            </a:r>
            <a:endParaRPr lang="en-IN" dirty="0">
              <a:solidFill>
                <a:srgbClr val="123761"/>
              </a:solidFill>
            </a:endParaRPr>
          </a:p>
        </p:txBody>
      </p:sp>
    </p:spTree>
    <p:extLst>
      <p:ext uri="{BB962C8B-B14F-4D97-AF65-F5344CB8AC3E}">
        <p14:creationId xmlns:p14="http://schemas.microsoft.com/office/powerpoint/2010/main" val="511000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861774"/>
          </a:xfrm>
        </p:spPr>
        <p:txBody>
          <a:bodyPr/>
          <a:lstStyle/>
          <a:p>
            <a:r>
              <a:rPr lang="en-IN" dirty="0" smtClean="0"/>
              <a:t> Keyboard &amp; Mouse Event using Action Class in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762000" y="1111766"/>
            <a:ext cx="7447745" cy="4247317"/>
          </a:xfrm>
          <a:prstGeom prst="rect">
            <a:avLst/>
          </a:prstGeom>
        </p:spPr>
        <p:txBody>
          <a:bodyPr wrap="square">
            <a:spAutoFit/>
          </a:bodyPr>
          <a:lstStyle/>
          <a:p>
            <a:pPr marL="342900" indent="-342900"/>
            <a:r>
              <a:rPr lang="en-IN" b="1" i="1" dirty="0" smtClean="0">
                <a:solidFill>
                  <a:schemeClr val="accent6">
                    <a:lumMod val="50000"/>
                  </a:schemeClr>
                </a:solidFill>
              </a:rPr>
              <a:t>Other Ways to do </a:t>
            </a:r>
            <a:r>
              <a:rPr lang="en-IN" b="1" i="1" dirty="0" err="1" smtClean="0">
                <a:solidFill>
                  <a:schemeClr val="accent6">
                    <a:lumMod val="50000"/>
                  </a:schemeClr>
                </a:solidFill>
              </a:rPr>
              <a:t>DragAndDrop</a:t>
            </a:r>
            <a:endParaRPr lang="en-IN" b="1" i="1" dirty="0" smtClean="0">
              <a:solidFill>
                <a:schemeClr val="accent6">
                  <a:lumMod val="50000"/>
                </a:schemeClr>
              </a:solidFill>
            </a:endParaRPr>
          </a:p>
          <a:p>
            <a:pPr marL="342900" indent="-342900"/>
            <a:endParaRPr lang="en-IN" i="1" dirty="0" smtClean="0">
              <a:solidFill>
                <a:srgbClr val="123761"/>
              </a:solidFill>
            </a:endParaRPr>
          </a:p>
          <a:p>
            <a:r>
              <a:rPr lang="en-IN" i="1" dirty="0" err="1" smtClean="0">
                <a:solidFill>
                  <a:srgbClr val="123761"/>
                </a:solidFill>
              </a:rPr>
              <a:t>act.clickAndHold</a:t>
            </a:r>
            <a:r>
              <a:rPr lang="en-IN" i="1" dirty="0" smtClean="0">
                <a:solidFill>
                  <a:srgbClr val="123761"/>
                </a:solidFill>
              </a:rPr>
              <a:t>(From).build().perform();</a:t>
            </a:r>
          </a:p>
          <a:p>
            <a:r>
              <a:rPr lang="en-IN" i="1" dirty="0" smtClean="0">
                <a:solidFill>
                  <a:srgbClr val="123761"/>
                </a:solidFill>
              </a:rPr>
              <a:t/>
            </a:r>
            <a:br>
              <a:rPr lang="en-IN" i="1" dirty="0" smtClean="0">
                <a:solidFill>
                  <a:srgbClr val="123761"/>
                </a:solidFill>
              </a:rPr>
            </a:br>
            <a:r>
              <a:rPr lang="en-IN" i="1" dirty="0" err="1" smtClean="0">
                <a:solidFill>
                  <a:srgbClr val="123761"/>
                </a:solidFill>
              </a:rPr>
              <a:t>act.moveToElement</a:t>
            </a:r>
            <a:r>
              <a:rPr lang="en-IN" i="1" dirty="0" smtClean="0">
                <a:solidFill>
                  <a:srgbClr val="123761"/>
                </a:solidFill>
              </a:rPr>
              <a:t>(To).build().perform();</a:t>
            </a:r>
          </a:p>
          <a:p>
            <a:r>
              <a:rPr lang="en-IN" i="1" dirty="0" smtClean="0">
                <a:solidFill>
                  <a:srgbClr val="123761"/>
                </a:solidFill>
              </a:rPr>
              <a:t/>
            </a:r>
            <a:br>
              <a:rPr lang="en-IN" i="1" dirty="0" smtClean="0">
                <a:solidFill>
                  <a:srgbClr val="123761"/>
                </a:solidFill>
              </a:rPr>
            </a:br>
            <a:r>
              <a:rPr lang="en-IN" i="1" dirty="0" err="1" smtClean="0">
                <a:solidFill>
                  <a:srgbClr val="123761"/>
                </a:solidFill>
              </a:rPr>
              <a:t>act.release</a:t>
            </a:r>
            <a:r>
              <a:rPr lang="en-IN" i="1" dirty="0" smtClean="0">
                <a:solidFill>
                  <a:srgbClr val="123761"/>
                </a:solidFill>
              </a:rPr>
              <a:t>(To).build().perform();</a:t>
            </a:r>
          </a:p>
          <a:p>
            <a:endParaRPr lang="en-IN" i="1" dirty="0" smtClean="0">
              <a:solidFill>
                <a:srgbClr val="123761"/>
              </a:solidFill>
            </a:endParaRPr>
          </a:p>
          <a:p>
            <a:r>
              <a:rPr lang="en-IN" i="1" dirty="0" smtClean="0">
                <a:solidFill>
                  <a:srgbClr val="123761"/>
                </a:solidFill>
              </a:rPr>
              <a:t>OR</a:t>
            </a:r>
          </a:p>
          <a:p>
            <a:endParaRPr lang="en-IN" i="1" dirty="0" smtClean="0">
              <a:solidFill>
                <a:srgbClr val="123761"/>
              </a:solidFill>
            </a:endParaRPr>
          </a:p>
          <a:p>
            <a:r>
              <a:rPr lang="en-IN" i="1" dirty="0" err="1" smtClean="0">
                <a:solidFill>
                  <a:srgbClr val="123761"/>
                </a:solidFill>
              </a:rPr>
              <a:t>act.dragAndDropBy</a:t>
            </a:r>
            <a:r>
              <a:rPr lang="en-IN" i="1" dirty="0" smtClean="0">
                <a:solidFill>
                  <a:srgbClr val="123761"/>
                </a:solidFill>
              </a:rPr>
              <a:t>(From, 140, 18).perform();</a:t>
            </a:r>
          </a:p>
          <a:p>
            <a:endParaRPr lang="en-IN" i="1" dirty="0" smtClean="0">
              <a:solidFill>
                <a:srgbClr val="123761"/>
              </a:solidFill>
            </a:endParaRPr>
          </a:p>
          <a:p>
            <a:r>
              <a:rPr lang="en-IN" i="1" dirty="0" smtClean="0">
                <a:solidFill>
                  <a:srgbClr val="123761"/>
                </a:solidFill>
              </a:rPr>
              <a:t>Here 140 and 8 are the x and y offset of the target element.</a:t>
            </a:r>
          </a:p>
          <a:p>
            <a:r>
              <a:rPr lang="en-IN" i="1" dirty="0" smtClean="0">
                <a:solidFill>
                  <a:srgbClr val="123761"/>
                </a:solidFill>
              </a:rPr>
              <a:t/>
            </a:r>
            <a:br>
              <a:rPr lang="en-IN" i="1" dirty="0" smtClean="0">
                <a:solidFill>
                  <a:srgbClr val="123761"/>
                </a:solidFill>
              </a:rPr>
            </a:br>
            <a:r>
              <a:rPr lang="en-IN" i="1" dirty="0" smtClean="0">
                <a:solidFill>
                  <a:srgbClr val="123761"/>
                </a:solidFill>
              </a:rPr>
              <a:t>We can find the location of the element by using the </a:t>
            </a:r>
            <a:r>
              <a:rPr lang="en-IN" i="1" dirty="0" err="1" smtClean="0">
                <a:solidFill>
                  <a:srgbClr val="123761"/>
                </a:solidFill>
              </a:rPr>
              <a:t>getLocation</a:t>
            </a:r>
            <a:r>
              <a:rPr lang="en-IN" i="1" dirty="0" smtClean="0">
                <a:solidFill>
                  <a:srgbClr val="123761"/>
                </a:solidFill>
              </a:rPr>
              <a:t>() method</a:t>
            </a:r>
            <a:r>
              <a:rPr lang="en-IN" i="1" dirty="0" smtClean="0">
                <a:solidFill>
                  <a:srgbClr val="123761"/>
                </a:solidFill>
              </a:rPr>
              <a:t>.</a:t>
            </a:r>
            <a:endParaRPr lang="en-IN" dirty="0">
              <a:solidFill>
                <a:srgbClr val="123761"/>
              </a:solidFill>
            </a:endParaRPr>
          </a:p>
        </p:txBody>
      </p:sp>
    </p:spTree>
    <p:extLst>
      <p:ext uri="{BB962C8B-B14F-4D97-AF65-F5344CB8AC3E}">
        <p14:creationId xmlns:p14="http://schemas.microsoft.com/office/powerpoint/2010/main" val="2703852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744" y="2305319"/>
            <a:ext cx="4102512" cy="2028878"/>
          </a:xfrm>
          <a:prstGeom prst="rect">
            <a:avLst/>
          </a:prstGeom>
        </p:spPr>
      </p:pic>
    </p:spTree>
    <p:extLst>
      <p:ext uri="{BB962C8B-B14F-4D97-AF65-F5344CB8AC3E}">
        <p14:creationId xmlns:p14="http://schemas.microsoft.com/office/powerpoint/2010/main" val="1750088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182628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Web Tables Using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6" name="TextBox 5"/>
          <p:cNvSpPr txBox="1"/>
          <p:nvPr/>
        </p:nvSpPr>
        <p:spPr>
          <a:xfrm>
            <a:off x="584200" y="685800"/>
            <a:ext cx="8191500" cy="2031325"/>
          </a:xfrm>
          <a:prstGeom prst="rect">
            <a:avLst/>
          </a:prstGeom>
          <a:noFill/>
        </p:spPr>
        <p:txBody>
          <a:bodyPr wrap="square" rtlCol="0">
            <a:spAutoFit/>
          </a:bodyPr>
          <a:lstStyle/>
          <a:p>
            <a:pPr algn="just"/>
            <a:r>
              <a:rPr lang="en-IN" b="1" dirty="0" smtClean="0">
                <a:solidFill>
                  <a:schemeClr val="tx2"/>
                </a:solidFill>
              </a:rPr>
              <a:t>There are two types of HTML tables published on the web: </a:t>
            </a:r>
          </a:p>
          <a:p>
            <a:pPr algn="just"/>
            <a:endParaRPr lang="en-IN" dirty="0" smtClean="0"/>
          </a:p>
          <a:p>
            <a:pPr algn="just"/>
            <a:r>
              <a:rPr lang="en-IN" b="1" dirty="0" smtClean="0">
                <a:solidFill>
                  <a:srgbClr val="00B050"/>
                </a:solidFill>
              </a:rPr>
              <a:t>Static tables</a:t>
            </a:r>
            <a:r>
              <a:rPr lang="en-IN" dirty="0" smtClean="0">
                <a:solidFill>
                  <a:schemeClr val="tx2"/>
                </a:solidFill>
              </a:rPr>
              <a:t>: Data is static i.e. Number of rows and columns are fixed.</a:t>
            </a:r>
          </a:p>
          <a:p>
            <a:pPr algn="just"/>
            <a:endParaRPr lang="en-IN" dirty="0" smtClean="0"/>
          </a:p>
          <a:p>
            <a:pPr algn="just"/>
            <a:r>
              <a:rPr lang="en-IN" b="1" dirty="0" smtClean="0">
                <a:solidFill>
                  <a:srgbClr val="00B050"/>
                </a:solidFill>
              </a:rPr>
              <a:t>Dynamic tables</a:t>
            </a:r>
            <a:r>
              <a:rPr lang="en-IN" dirty="0" smtClean="0">
                <a:solidFill>
                  <a:schemeClr val="tx2"/>
                </a:solidFill>
              </a:rPr>
              <a:t>: Data is dynamic i.e. Number of rows and columns are NOT fixed.</a:t>
            </a:r>
          </a:p>
          <a:p>
            <a:pPr algn="just"/>
            <a:endParaRPr lang="en-IN" dirty="0" smtClean="0"/>
          </a:p>
          <a:p>
            <a:pPr algn="just"/>
            <a:r>
              <a:rPr lang="en-IN" b="1" dirty="0" smtClean="0">
                <a:solidFill>
                  <a:schemeClr val="tx2"/>
                </a:solidFill>
              </a:rPr>
              <a:t>Xpath for dynamic web table</a:t>
            </a:r>
            <a:r>
              <a:rPr lang="en-IN" b="1" dirty="0" smtClean="0">
                <a:solidFill>
                  <a:schemeClr val="tx2"/>
                </a:solidFill>
              </a:rPr>
              <a:t>:</a:t>
            </a:r>
            <a:endParaRPr lang="en-IN" dirty="0" smtClean="0">
              <a:solidFill>
                <a:schemeClr val="tx2"/>
              </a:solidFill>
            </a:endParaRPr>
          </a:p>
        </p:txBody>
      </p:sp>
      <p:pic>
        <p:nvPicPr>
          <p:cNvPr id="2050" name="Picture 2"/>
          <p:cNvPicPr>
            <a:picLocks noChangeAspect="1" noChangeArrowheads="1"/>
          </p:cNvPicPr>
          <p:nvPr/>
        </p:nvPicPr>
        <p:blipFill>
          <a:blip r:embed="rId3"/>
          <a:srcRect/>
          <a:stretch>
            <a:fillRect/>
          </a:stretch>
        </p:blipFill>
        <p:spPr bwMode="auto">
          <a:xfrm>
            <a:off x="698679" y="2958425"/>
            <a:ext cx="7530742" cy="2847975"/>
          </a:xfrm>
          <a:prstGeom prst="rect">
            <a:avLst/>
          </a:prstGeom>
          <a:noFill/>
          <a:ln w="9525">
            <a:noFill/>
            <a:miter lim="800000"/>
            <a:headEnd/>
            <a:tailEnd/>
          </a:ln>
          <a:effectLst/>
        </p:spPr>
      </p:pic>
    </p:spTree>
    <p:extLst>
      <p:ext uri="{BB962C8B-B14F-4D97-AF65-F5344CB8AC3E}">
        <p14:creationId xmlns:p14="http://schemas.microsoft.com/office/powerpoint/2010/main" val="126287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Web Tables Using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6" name="TextBox 5"/>
          <p:cNvSpPr txBox="1"/>
          <p:nvPr/>
        </p:nvSpPr>
        <p:spPr>
          <a:xfrm>
            <a:off x="584200" y="685800"/>
            <a:ext cx="8191500" cy="1754326"/>
          </a:xfrm>
          <a:prstGeom prst="rect">
            <a:avLst/>
          </a:prstGeom>
          <a:noFill/>
        </p:spPr>
        <p:txBody>
          <a:bodyPr wrap="square" rtlCol="0">
            <a:spAutoFit/>
          </a:bodyPr>
          <a:lstStyle/>
          <a:p>
            <a:endParaRPr lang="en-IN" b="1" dirty="0" smtClean="0"/>
          </a:p>
          <a:p>
            <a:endParaRPr lang="en-IN" b="1" dirty="0" smtClean="0"/>
          </a:p>
          <a:p>
            <a:endParaRPr lang="en-IN" dirty="0" smtClean="0"/>
          </a:p>
          <a:p>
            <a:endParaRPr lang="en-IN" dirty="0" smtClean="0"/>
          </a:p>
          <a:p>
            <a:r>
              <a:rPr lang="en-IN" dirty="0" smtClean="0">
                <a:solidFill>
                  <a:srgbClr val="00B050"/>
                </a:solidFill>
              </a:rPr>
              <a:t>	</a:t>
            </a:r>
          </a:p>
          <a:p>
            <a:endParaRPr lang="en-IN" dirty="0" smtClean="0">
              <a:solidFill>
                <a:srgbClr val="00B050"/>
              </a:solidFill>
            </a:endParaRPr>
          </a:p>
        </p:txBody>
      </p:sp>
      <p:sp>
        <p:nvSpPr>
          <p:cNvPr id="8" name="Rectangle 7"/>
          <p:cNvSpPr/>
          <p:nvPr/>
        </p:nvSpPr>
        <p:spPr>
          <a:xfrm>
            <a:off x="965200" y="762000"/>
            <a:ext cx="7581900" cy="646331"/>
          </a:xfrm>
          <a:prstGeom prst="rect">
            <a:avLst/>
          </a:prstGeom>
        </p:spPr>
        <p:txBody>
          <a:bodyPr wrap="square">
            <a:spAutoFit/>
          </a:bodyPr>
          <a:lstStyle/>
          <a:p>
            <a:pPr algn="just"/>
            <a:r>
              <a:rPr lang="en-IN" dirty="0" smtClean="0">
                <a:solidFill>
                  <a:schemeClr val="tx2"/>
                </a:solidFill>
              </a:rPr>
              <a:t>Right click on web element whose x-path is to be fetched. In our case, right click on "Company" Select Inspect option. The following screen will be shown -</a:t>
            </a:r>
            <a:endParaRPr lang="en-IN" dirty="0">
              <a:solidFill>
                <a:schemeClr val="tx2"/>
              </a:solidFill>
            </a:endParaRPr>
          </a:p>
        </p:txBody>
      </p:sp>
      <p:pic>
        <p:nvPicPr>
          <p:cNvPr id="4098" name="Picture 2" descr="https://cdn.guru99.com/images/2-2017/050217_0717_HandlingDyn3.png"/>
          <p:cNvPicPr>
            <a:picLocks noChangeAspect="1" noChangeArrowheads="1"/>
          </p:cNvPicPr>
          <p:nvPr/>
        </p:nvPicPr>
        <p:blipFill>
          <a:blip r:embed="rId3"/>
          <a:srcRect/>
          <a:stretch>
            <a:fillRect/>
          </a:stretch>
        </p:blipFill>
        <p:spPr bwMode="auto">
          <a:xfrm>
            <a:off x="1031875" y="1562963"/>
            <a:ext cx="7019925" cy="4468119"/>
          </a:xfrm>
          <a:prstGeom prst="rect">
            <a:avLst/>
          </a:prstGeom>
          <a:noFill/>
        </p:spPr>
      </p:pic>
    </p:spTree>
    <p:extLst>
      <p:ext uri="{BB962C8B-B14F-4D97-AF65-F5344CB8AC3E}">
        <p14:creationId xmlns:p14="http://schemas.microsoft.com/office/powerpoint/2010/main" val="11833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Web Tables Using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6" name="TextBox 5"/>
          <p:cNvSpPr txBox="1"/>
          <p:nvPr/>
        </p:nvSpPr>
        <p:spPr>
          <a:xfrm>
            <a:off x="584200" y="685800"/>
            <a:ext cx="8191500" cy="369332"/>
          </a:xfrm>
          <a:prstGeom prst="rect">
            <a:avLst/>
          </a:prstGeom>
          <a:noFill/>
        </p:spPr>
        <p:txBody>
          <a:bodyPr wrap="square" rtlCol="0">
            <a:spAutoFit/>
          </a:bodyPr>
          <a:lstStyle/>
          <a:p>
            <a:r>
              <a:rPr lang="en-IN" dirty="0" smtClean="0">
                <a:solidFill>
                  <a:schemeClr val="tx2"/>
                </a:solidFill>
              </a:rPr>
              <a:t>Right Click on highlighted web element &gt; Select Copy -&gt; Copy x-path option.</a:t>
            </a:r>
          </a:p>
        </p:txBody>
      </p:sp>
      <p:pic>
        <p:nvPicPr>
          <p:cNvPr id="154626" name="Picture 2"/>
          <p:cNvPicPr>
            <a:picLocks noChangeAspect="1" noChangeArrowheads="1"/>
          </p:cNvPicPr>
          <p:nvPr/>
        </p:nvPicPr>
        <p:blipFill>
          <a:blip r:embed="rId3"/>
          <a:srcRect/>
          <a:stretch>
            <a:fillRect/>
          </a:stretch>
        </p:blipFill>
        <p:spPr bwMode="auto">
          <a:xfrm>
            <a:off x="838200" y="1208088"/>
            <a:ext cx="5791200" cy="3476625"/>
          </a:xfrm>
          <a:prstGeom prst="rect">
            <a:avLst/>
          </a:prstGeom>
          <a:noFill/>
          <a:ln w="9525">
            <a:noFill/>
            <a:miter lim="800000"/>
            <a:headEnd/>
            <a:tailEnd/>
          </a:ln>
          <a:effectLst/>
        </p:spPr>
      </p:pic>
      <p:sp>
        <p:nvSpPr>
          <p:cNvPr id="10" name="Rectangle 9"/>
          <p:cNvSpPr/>
          <p:nvPr/>
        </p:nvSpPr>
        <p:spPr>
          <a:xfrm>
            <a:off x="488950" y="5238839"/>
            <a:ext cx="7444435" cy="646331"/>
          </a:xfrm>
          <a:prstGeom prst="rect">
            <a:avLst/>
          </a:prstGeom>
        </p:spPr>
        <p:txBody>
          <a:bodyPr wrap="square">
            <a:spAutoFit/>
          </a:bodyPr>
          <a:lstStyle/>
          <a:p>
            <a:pPr algn="just"/>
            <a:r>
              <a:rPr lang="en-IN" i="1" dirty="0" smtClean="0">
                <a:solidFill>
                  <a:schemeClr val="tx2"/>
                </a:solidFill>
              </a:rPr>
              <a:t>Use the copied X-path "//*[@id="</a:t>
            </a:r>
            <a:r>
              <a:rPr lang="en-IN" i="1" dirty="0" err="1" smtClean="0">
                <a:solidFill>
                  <a:schemeClr val="tx2"/>
                </a:solidFill>
              </a:rPr>
              <a:t>leftcontainer</a:t>
            </a:r>
            <a:r>
              <a:rPr lang="en-IN" i="1" dirty="0" smtClean="0">
                <a:solidFill>
                  <a:schemeClr val="tx2"/>
                </a:solidFill>
              </a:rPr>
              <a:t>"]/table/</a:t>
            </a:r>
            <a:r>
              <a:rPr lang="en-IN" i="1" dirty="0" err="1" smtClean="0">
                <a:solidFill>
                  <a:schemeClr val="tx2"/>
                </a:solidFill>
              </a:rPr>
              <a:t>thead</a:t>
            </a:r>
            <a:r>
              <a:rPr lang="en-IN" i="1" dirty="0" smtClean="0">
                <a:solidFill>
                  <a:schemeClr val="tx2"/>
                </a:solidFill>
              </a:rPr>
              <a:t>/</a:t>
            </a:r>
            <a:r>
              <a:rPr lang="en-IN" i="1" dirty="0" err="1" smtClean="0">
                <a:solidFill>
                  <a:schemeClr val="tx2"/>
                </a:solidFill>
              </a:rPr>
              <a:t>tr</a:t>
            </a:r>
            <a:r>
              <a:rPr lang="en-IN" i="1" dirty="0" smtClean="0">
                <a:solidFill>
                  <a:schemeClr val="tx2"/>
                </a:solidFill>
              </a:rPr>
              <a:t>/</a:t>
            </a:r>
            <a:r>
              <a:rPr lang="en-IN" i="1" dirty="0" err="1" smtClean="0">
                <a:solidFill>
                  <a:schemeClr val="tx2"/>
                </a:solidFill>
              </a:rPr>
              <a:t>th</a:t>
            </a:r>
            <a:r>
              <a:rPr lang="en-IN" i="1" dirty="0" smtClean="0">
                <a:solidFill>
                  <a:schemeClr val="tx2"/>
                </a:solidFill>
              </a:rPr>
              <a:t> [1]" </a:t>
            </a:r>
            <a:endParaRPr lang="en-IN" i="1" dirty="0" smtClean="0">
              <a:solidFill>
                <a:schemeClr val="tx2"/>
              </a:solidFill>
            </a:endParaRPr>
          </a:p>
          <a:p>
            <a:pPr algn="just"/>
            <a:r>
              <a:rPr lang="en-IN" i="1" dirty="0" smtClean="0">
                <a:solidFill>
                  <a:schemeClr val="tx2"/>
                </a:solidFill>
              </a:rPr>
              <a:t>in </a:t>
            </a:r>
            <a:r>
              <a:rPr lang="en-IN" i="1" dirty="0" smtClean="0">
                <a:solidFill>
                  <a:schemeClr val="tx2"/>
                </a:solidFill>
              </a:rPr>
              <a:t>Selenium WebDriver to locate the element</a:t>
            </a:r>
            <a:r>
              <a:rPr lang="en-IN" dirty="0" smtClean="0">
                <a:solidFill>
                  <a:schemeClr val="tx2"/>
                </a:solidFill>
              </a:rPr>
              <a:t>.</a:t>
            </a:r>
            <a:endParaRPr lang="en-IN" dirty="0">
              <a:solidFill>
                <a:schemeClr val="tx2"/>
              </a:solidFill>
            </a:endParaRPr>
          </a:p>
        </p:txBody>
      </p:sp>
    </p:spTree>
    <p:extLst>
      <p:ext uri="{BB962C8B-B14F-4D97-AF65-F5344CB8AC3E}">
        <p14:creationId xmlns:p14="http://schemas.microsoft.com/office/powerpoint/2010/main" val="2477351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Web Tables Using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381000" y="736600"/>
            <a:ext cx="7500870" cy="5632311"/>
          </a:xfrm>
          <a:prstGeom prst="rect">
            <a:avLst/>
          </a:prstGeom>
          <a:noFill/>
        </p:spPr>
        <p:txBody>
          <a:bodyPr wrap="square" rtlCol="0">
            <a:spAutoFit/>
          </a:bodyPr>
          <a:lstStyle/>
          <a:p>
            <a:r>
              <a:rPr lang="en-IN" b="1" dirty="0" smtClean="0">
                <a:solidFill>
                  <a:srgbClr val="B42359"/>
                </a:solidFill>
              </a:rPr>
              <a:t>//Row Count in </a:t>
            </a:r>
            <a:r>
              <a:rPr lang="en-IN" b="1" dirty="0" err="1" smtClean="0">
                <a:solidFill>
                  <a:srgbClr val="B42359"/>
                </a:solidFill>
              </a:rPr>
              <a:t>WebTable</a:t>
            </a:r>
            <a:r>
              <a:rPr lang="en-IN" b="1" dirty="0" smtClean="0">
                <a:solidFill>
                  <a:srgbClr val="B42359"/>
                </a:solidFill>
              </a:rPr>
              <a:t> </a:t>
            </a:r>
          </a:p>
          <a:p>
            <a:r>
              <a:rPr lang="en-IN" i="1" dirty="0" err="1" smtClean="0">
                <a:solidFill>
                  <a:srgbClr val="123761"/>
                </a:solidFill>
              </a:rPr>
              <a:t>WebElement</a:t>
            </a:r>
            <a:r>
              <a:rPr lang="en-IN" i="1" dirty="0" smtClean="0">
                <a:solidFill>
                  <a:srgbClr val="123761"/>
                </a:solidFill>
              </a:rPr>
              <a:t> table = driver.findElement(</a:t>
            </a:r>
            <a:r>
              <a:rPr lang="en-IN" i="1" dirty="0" err="1" smtClean="0">
                <a:solidFill>
                  <a:srgbClr val="123761"/>
                </a:solidFill>
              </a:rPr>
              <a:t>By.xpath</a:t>
            </a:r>
            <a:r>
              <a:rPr lang="en-IN" i="1" dirty="0" smtClean="0">
                <a:solidFill>
                  <a:srgbClr val="123761"/>
                </a:solidFill>
              </a:rPr>
              <a:t>("//table[@class='</a:t>
            </a:r>
            <a:r>
              <a:rPr lang="en-IN" i="1" dirty="0" err="1" smtClean="0">
                <a:solidFill>
                  <a:srgbClr val="123761"/>
                </a:solidFill>
              </a:rPr>
              <a:t>gf</a:t>
            </a:r>
            <a:r>
              <a:rPr lang="en-IN" i="1" dirty="0" smtClean="0">
                <a:solidFill>
                  <a:srgbClr val="123761"/>
                </a:solidFill>
              </a:rPr>
              <a:t>-table']"));</a:t>
            </a:r>
          </a:p>
          <a:p>
            <a:r>
              <a:rPr lang="en-IN" i="1" dirty="0" smtClean="0">
                <a:solidFill>
                  <a:srgbClr val="123761"/>
                </a:solidFill>
              </a:rPr>
              <a:t> List&lt;</a:t>
            </a:r>
            <a:r>
              <a:rPr lang="en-IN" i="1" dirty="0" err="1" smtClean="0">
                <a:solidFill>
                  <a:srgbClr val="123761"/>
                </a:solidFill>
              </a:rPr>
              <a:t>WebElement</a:t>
            </a:r>
            <a:r>
              <a:rPr lang="en-IN" i="1" dirty="0" smtClean="0">
                <a:solidFill>
                  <a:srgbClr val="123761"/>
                </a:solidFill>
              </a:rPr>
              <a:t>&gt; row = </a:t>
            </a:r>
            <a:r>
              <a:rPr lang="en-IN" i="1" dirty="0" err="1" smtClean="0">
                <a:solidFill>
                  <a:srgbClr val="123761"/>
                </a:solidFill>
              </a:rPr>
              <a:t>table.findElements</a:t>
            </a:r>
            <a:r>
              <a:rPr lang="en-IN" i="1" dirty="0" smtClean="0">
                <a:solidFill>
                  <a:srgbClr val="123761"/>
                </a:solidFill>
              </a:rPr>
              <a:t>(</a:t>
            </a:r>
            <a:r>
              <a:rPr lang="en-IN" i="1" dirty="0" err="1" smtClean="0">
                <a:solidFill>
                  <a:srgbClr val="123761"/>
                </a:solidFill>
              </a:rPr>
              <a:t>By.tagName</a:t>
            </a:r>
            <a:r>
              <a:rPr lang="en-IN" i="1" dirty="0" smtClean="0">
                <a:solidFill>
                  <a:srgbClr val="123761"/>
                </a:solidFill>
              </a:rPr>
              <a:t>("</a:t>
            </a:r>
            <a:r>
              <a:rPr lang="en-IN" i="1" dirty="0" err="1" smtClean="0">
                <a:solidFill>
                  <a:srgbClr val="123761"/>
                </a:solidFill>
              </a:rPr>
              <a:t>tr</a:t>
            </a:r>
            <a:r>
              <a:rPr lang="en-IN" i="1" dirty="0" smtClean="0">
                <a:solidFill>
                  <a:srgbClr val="123761"/>
                </a:solidFill>
              </a:rPr>
              <a:t>"));</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("Total Number of Rows = " + </a:t>
            </a:r>
            <a:r>
              <a:rPr lang="en-IN" i="1" dirty="0" err="1" smtClean="0">
                <a:solidFill>
                  <a:srgbClr val="123761"/>
                </a:solidFill>
              </a:rPr>
              <a:t>row.size</a:t>
            </a:r>
            <a:r>
              <a:rPr lang="en-IN" i="1" dirty="0" smtClean="0">
                <a:solidFill>
                  <a:srgbClr val="123761"/>
                </a:solidFill>
              </a:rPr>
              <a:t>());</a:t>
            </a:r>
          </a:p>
          <a:p>
            <a:endParaRPr lang="en-IN" dirty="0" smtClean="0">
              <a:solidFill>
                <a:schemeClr val="accent6">
                  <a:lumMod val="50000"/>
                </a:schemeClr>
              </a:solidFill>
            </a:endParaRPr>
          </a:p>
          <a:p>
            <a:r>
              <a:rPr lang="en-IN" b="1" dirty="0" smtClean="0">
                <a:solidFill>
                  <a:srgbClr val="B42359"/>
                </a:solidFill>
              </a:rPr>
              <a:t>//Column Count in </a:t>
            </a:r>
            <a:r>
              <a:rPr lang="en-IN" b="1" dirty="0" err="1" smtClean="0">
                <a:solidFill>
                  <a:srgbClr val="B42359"/>
                </a:solidFill>
              </a:rPr>
              <a:t>WebTable</a:t>
            </a:r>
            <a:r>
              <a:rPr lang="en-IN" b="1" dirty="0" smtClean="0">
                <a:solidFill>
                  <a:srgbClr val="B42359"/>
                </a:solidFill>
              </a:rPr>
              <a:t> </a:t>
            </a:r>
          </a:p>
          <a:p>
            <a:r>
              <a:rPr lang="en-IN" dirty="0" smtClean="0">
                <a:solidFill>
                  <a:srgbClr val="123761"/>
                </a:solidFill>
              </a:rPr>
              <a:t>List&lt;</a:t>
            </a:r>
            <a:r>
              <a:rPr lang="en-IN" dirty="0" err="1" smtClean="0">
                <a:solidFill>
                  <a:srgbClr val="123761"/>
                </a:solidFill>
              </a:rPr>
              <a:t>WebElement</a:t>
            </a:r>
            <a:r>
              <a:rPr lang="en-IN" dirty="0" smtClean="0">
                <a:solidFill>
                  <a:srgbClr val="123761"/>
                </a:solidFill>
              </a:rPr>
              <a:t>&gt; column = </a:t>
            </a:r>
            <a:r>
              <a:rPr lang="en-IN" dirty="0" err="1" smtClean="0">
                <a:solidFill>
                  <a:srgbClr val="123761"/>
                </a:solidFill>
              </a:rPr>
              <a:t>row.get</a:t>
            </a:r>
            <a:r>
              <a:rPr lang="en-IN" dirty="0" smtClean="0">
                <a:solidFill>
                  <a:srgbClr val="123761"/>
                </a:solidFill>
              </a:rPr>
              <a:t>(10).</a:t>
            </a:r>
            <a:r>
              <a:rPr lang="en-IN" dirty="0" err="1" smtClean="0">
                <a:solidFill>
                  <a:srgbClr val="123761"/>
                </a:solidFill>
              </a:rPr>
              <a:t>findElements</a:t>
            </a:r>
            <a:r>
              <a:rPr lang="en-IN" dirty="0" smtClean="0">
                <a:solidFill>
                  <a:srgbClr val="123761"/>
                </a:solidFill>
              </a:rPr>
              <a:t>(</a:t>
            </a:r>
            <a:r>
              <a:rPr lang="en-IN" dirty="0" err="1" smtClean="0">
                <a:solidFill>
                  <a:srgbClr val="123761"/>
                </a:solidFill>
              </a:rPr>
              <a:t>By.tagName</a:t>
            </a:r>
            <a:r>
              <a:rPr lang="en-IN" dirty="0" smtClean="0">
                <a:solidFill>
                  <a:srgbClr val="123761"/>
                </a:solidFill>
              </a:rPr>
              <a:t>("td")); </a:t>
            </a:r>
            <a:r>
              <a:rPr lang="en-IN" dirty="0" err="1" smtClean="0">
                <a:solidFill>
                  <a:srgbClr val="123761"/>
                </a:solidFill>
              </a:rPr>
              <a:t>System.out.println</a:t>
            </a:r>
            <a:r>
              <a:rPr lang="en-IN" dirty="0" smtClean="0">
                <a:solidFill>
                  <a:srgbClr val="123761"/>
                </a:solidFill>
              </a:rPr>
              <a:t>("Total Number of Column = " + </a:t>
            </a:r>
            <a:r>
              <a:rPr lang="en-IN" dirty="0" err="1" smtClean="0">
                <a:solidFill>
                  <a:srgbClr val="123761"/>
                </a:solidFill>
              </a:rPr>
              <a:t>column.size</a:t>
            </a:r>
            <a:r>
              <a:rPr lang="en-IN" dirty="0" smtClean="0">
                <a:solidFill>
                  <a:srgbClr val="123761"/>
                </a:solidFill>
              </a:rPr>
              <a:t>());</a:t>
            </a:r>
          </a:p>
          <a:p>
            <a:endParaRPr lang="en-IN" dirty="0" smtClean="0">
              <a:solidFill>
                <a:srgbClr val="123761"/>
              </a:solidFill>
            </a:endParaRPr>
          </a:p>
          <a:p>
            <a:r>
              <a:rPr lang="en-IN" b="1" dirty="0" smtClean="0">
                <a:solidFill>
                  <a:srgbClr val="B42359"/>
                </a:solidFill>
              </a:rPr>
              <a:t>//Print content of Rows </a:t>
            </a:r>
          </a:p>
          <a:p>
            <a:r>
              <a:rPr lang="en-IN" dirty="0" smtClean="0">
                <a:solidFill>
                  <a:srgbClr val="123761"/>
                </a:solidFill>
              </a:rPr>
              <a:t>for (int </a:t>
            </a:r>
            <a:r>
              <a:rPr lang="en-IN" dirty="0" err="1" smtClean="0">
                <a:solidFill>
                  <a:srgbClr val="123761"/>
                </a:solidFill>
              </a:rPr>
              <a:t>i</a:t>
            </a:r>
            <a:r>
              <a:rPr lang="en-IN" dirty="0" smtClean="0">
                <a:solidFill>
                  <a:srgbClr val="123761"/>
                </a:solidFill>
              </a:rPr>
              <a:t>=0;i&lt;=</a:t>
            </a:r>
            <a:r>
              <a:rPr lang="en-IN" dirty="0" err="1" smtClean="0">
                <a:solidFill>
                  <a:srgbClr val="123761"/>
                </a:solidFill>
              </a:rPr>
              <a:t>row.size</a:t>
            </a:r>
            <a:r>
              <a:rPr lang="en-IN" dirty="0" smtClean="0">
                <a:solidFill>
                  <a:srgbClr val="123761"/>
                </a:solidFill>
              </a:rPr>
              <a:t>()-1 ;</a:t>
            </a:r>
            <a:r>
              <a:rPr lang="en-IN" dirty="0" err="1" smtClean="0">
                <a:solidFill>
                  <a:srgbClr val="123761"/>
                </a:solidFill>
              </a:rPr>
              <a:t>i</a:t>
            </a:r>
            <a:r>
              <a:rPr lang="en-IN" dirty="0" smtClean="0">
                <a:solidFill>
                  <a:srgbClr val="123761"/>
                </a:solidFill>
              </a:rPr>
              <a:t>++)</a:t>
            </a:r>
          </a:p>
          <a:p>
            <a:r>
              <a:rPr lang="en-IN" dirty="0" smtClean="0">
                <a:solidFill>
                  <a:srgbClr val="123761"/>
                </a:solidFill>
              </a:rPr>
              <a:t>{ </a:t>
            </a:r>
          </a:p>
          <a:p>
            <a:r>
              <a:rPr lang="en-IN" dirty="0" err="1" smtClean="0">
                <a:solidFill>
                  <a:srgbClr val="123761"/>
                </a:solidFill>
              </a:rPr>
              <a:t>System.out.println</a:t>
            </a:r>
            <a:r>
              <a:rPr lang="en-IN" dirty="0" smtClean="0">
                <a:solidFill>
                  <a:srgbClr val="123761"/>
                </a:solidFill>
              </a:rPr>
              <a:t>(</a:t>
            </a:r>
            <a:r>
              <a:rPr lang="en-IN" dirty="0" err="1" smtClean="0">
                <a:solidFill>
                  <a:srgbClr val="123761"/>
                </a:solidFill>
              </a:rPr>
              <a:t>row.get</a:t>
            </a:r>
            <a:r>
              <a:rPr lang="en-IN" dirty="0" smtClean="0">
                <a:solidFill>
                  <a:srgbClr val="123761"/>
                </a:solidFill>
              </a:rPr>
              <a:t>(</a:t>
            </a:r>
            <a:r>
              <a:rPr lang="en-IN" dirty="0" err="1" smtClean="0">
                <a:solidFill>
                  <a:srgbClr val="123761"/>
                </a:solidFill>
              </a:rPr>
              <a:t>i</a:t>
            </a:r>
            <a:r>
              <a:rPr lang="en-IN" dirty="0" smtClean="0">
                <a:solidFill>
                  <a:srgbClr val="123761"/>
                </a:solidFill>
              </a:rPr>
              <a:t>).</a:t>
            </a:r>
            <a:r>
              <a:rPr lang="en-IN" dirty="0" err="1" smtClean="0">
                <a:solidFill>
                  <a:srgbClr val="123761"/>
                </a:solidFill>
              </a:rPr>
              <a:t>getText</a:t>
            </a:r>
            <a:r>
              <a:rPr lang="en-IN" dirty="0" smtClean="0">
                <a:solidFill>
                  <a:srgbClr val="123761"/>
                </a:solidFill>
              </a:rPr>
              <a:t>()); </a:t>
            </a:r>
          </a:p>
          <a:p>
            <a:r>
              <a:rPr lang="en-IN" dirty="0" smtClean="0">
                <a:solidFill>
                  <a:srgbClr val="123761"/>
                </a:solidFill>
              </a:rPr>
              <a:t>}</a:t>
            </a:r>
          </a:p>
          <a:p>
            <a:r>
              <a:rPr lang="en-IN" b="1" dirty="0" smtClean="0">
                <a:solidFill>
                  <a:srgbClr val="B42359"/>
                </a:solidFill>
              </a:rPr>
              <a:t>// Print content of 2nd Column </a:t>
            </a:r>
          </a:p>
          <a:p>
            <a:r>
              <a:rPr lang="en-IN" dirty="0" smtClean="0">
                <a:solidFill>
                  <a:srgbClr val="123761"/>
                </a:solidFill>
              </a:rPr>
              <a:t>List&lt;</a:t>
            </a:r>
            <a:r>
              <a:rPr lang="en-IN" dirty="0" err="1" smtClean="0">
                <a:solidFill>
                  <a:srgbClr val="123761"/>
                </a:solidFill>
              </a:rPr>
              <a:t>WebElement</a:t>
            </a:r>
            <a:r>
              <a:rPr lang="en-IN" dirty="0" smtClean="0">
                <a:solidFill>
                  <a:srgbClr val="123761"/>
                </a:solidFill>
              </a:rPr>
              <a:t>&gt; </a:t>
            </a:r>
            <a:r>
              <a:rPr lang="en-IN" dirty="0" err="1" smtClean="0">
                <a:solidFill>
                  <a:srgbClr val="123761"/>
                </a:solidFill>
              </a:rPr>
              <a:t>firstcol</a:t>
            </a:r>
            <a:r>
              <a:rPr lang="en-IN" dirty="0" smtClean="0">
                <a:solidFill>
                  <a:srgbClr val="123761"/>
                </a:solidFill>
              </a:rPr>
              <a:t> = </a:t>
            </a:r>
            <a:r>
              <a:rPr lang="en-IN" dirty="0" err="1" smtClean="0">
                <a:solidFill>
                  <a:srgbClr val="123761"/>
                </a:solidFill>
              </a:rPr>
              <a:t>driver.findElements</a:t>
            </a:r>
            <a:r>
              <a:rPr lang="en-IN" dirty="0" smtClean="0">
                <a:solidFill>
                  <a:srgbClr val="123761"/>
                </a:solidFill>
              </a:rPr>
              <a:t>(</a:t>
            </a:r>
            <a:r>
              <a:rPr lang="en-IN" dirty="0" err="1" smtClean="0">
                <a:solidFill>
                  <a:srgbClr val="123761"/>
                </a:solidFill>
              </a:rPr>
              <a:t>By.xpath</a:t>
            </a:r>
            <a:r>
              <a:rPr lang="en-IN" dirty="0" smtClean="0">
                <a:solidFill>
                  <a:srgbClr val="123761"/>
                </a:solidFill>
              </a:rPr>
              <a:t>("//table[@class='</a:t>
            </a:r>
            <a:r>
              <a:rPr lang="en-IN" dirty="0" err="1" smtClean="0">
                <a:solidFill>
                  <a:srgbClr val="123761"/>
                </a:solidFill>
              </a:rPr>
              <a:t>gf</a:t>
            </a:r>
            <a:r>
              <a:rPr lang="en-IN" dirty="0" smtClean="0">
                <a:solidFill>
                  <a:srgbClr val="123761"/>
                </a:solidFill>
              </a:rPr>
              <a:t>-table']/</a:t>
            </a:r>
            <a:r>
              <a:rPr lang="en-IN" dirty="0" err="1" smtClean="0">
                <a:solidFill>
                  <a:srgbClr val="123761"/>
                </a:solidFill>
              </a:rPr>
              <a:t>tbody</a:t>
            </a:r>
            <a:r>
              <a:rPr lang="en-IN" dirty="0" smtClean="0">
                <a:solidFill>
                  <a:srgbClr val="123761"/>
                </a:solidFill>
              </a:rPr>
              <a:t>/</a:t>
            </a:r>
            <a:r>
              <a:rPr lang="en-IN" dirty="0" err="1" smtClean="0">
                <a:solidFill>
                  <a:srgbClr val="123761"/>
                </a:solidFill>
              </a:rPr>
              <a:t>tr</a:t>
            </a:r>
            <a:r>
              <a:rPr lang="en-IN" dirty="0" smtClean="0">
                <a:solidFill>
                  <a:srgbClr val="123761"/>
                </a:solidFill>
              </a:rPr>
              <a:t>/td[2]"));</a:t>
            </a:r>
          </a:p>
          <a:p>
            <a:r>
              <a:rPr lang="en-IN" i="1" dirty="0" smtClean="0">
                <a:solidFill>
                  <a:srgbClr val="C00000"/>
                </a:solidFill>
              </a:rPr>
              <a:t>int </a:t>
            </a:r>
            <a:r>
              <a:rPr lang="en-IN" i="1" dirty="0" err="1" smtClean="0">
                <a:solidFill>
                  <a:srgbClr val="C00000"/>
                </a:solidFill>
              </a:rPr>
              <a:t>i</a:t>
            </a:r>
            <a:r>
              <a:rPr lang="en-IN" i="1" dirty="0" smtClean="0">
                <a:solidFill>
                  <a:srgbClr val="C00000"/>
                </a:solidFill>
              </a:rPr>
              <a:t>=2;</a:t>
            </a:r>
          </a:p>
          <a:p>
            <a:r>
              <a:rPr lang="en-IN" dirty="0" smtClean="0">
                <a:solidFill>
                  <a:srgbClr val="123761"/>
                </a:solidFill>
              </a:rPr>
              <a:t>List&lt;</a:t>
            </a:r>
            <a:r>
              <a:rPr lang="en-IN" dirty="0" err="1" smtClean="0">
                <a:solidFill>
                  <a:srgbClr val="123761"/>
                </a:solidFill>
              </a:rPr>
              <a:t>WebElement</a:t>
            </a:r>
            <a:r>
              <a:rPr lang="en-IN" dirty="0" smtClean="0">
                <a:solidFill>
                  <a:srgbClr val="123761"/>
                </a:solidFill>
              </a:rPr>
              <a:t>&gt; </a:t>
            </a:r>
            <a:r>
              <a:rPr lang="en-IN" dirty="0" err="1" smtClean="0">
                <a:solidFill>
                  <a:srgbClr val="123761"/>
                </a:solidFill>
              </a:rPr>
              <a:t>firstcol</a:t>
            </a:r>
            <a:r>
              <a:rPr lang="en-IN" dirty="0" smtClean="0">
                <a:solidFill>
                  <a:srgbClr val="123761"/>
                </a:solidFill>
              </a:rPr>
              <a:t> = </a:t>
            </a:r>
            <a:r>
              <a:rPr lang="en-IN" dirty="0" err="1" smtClean="0">
                <a:solidFill>
                  <a:srgbClr val="123761"/>
                </a:solidFill>
              </a:rPr>
              <a:t>driver.findElements</a:t>
            </a:r>
            <a:r>
              <a:rPr lang="en-IN" dirty="0" smtClean="0">
                <a:solidFill>
                  <a:srgbClr val="123761"/>
                </a:solidFill>
              </a:rPr>
              <a:t>(</a:t>
            </a:r>
            <a:r>
              <a:rPr lang="en-IN" dirty="0" err="1" smtClean="0">
                <a:solidFill>
                  <a:srgbClr val="123761"/>
                </a:solidFill>
              </a:rPr>
              <a:t>By.xpath</a:t>
            </a:r>
            <a:r>
              <a:rPr lang="en-IN" dirty="0" smtClean="0">
                <a:solidFill>
                  <a:srgbClr val="123761"/>
                </a:solidFill>
              </a:rPr>
              <a:t>("//table[@class='gf-table']/</a:t>
            </a:r>
            <a:r>
              <a:rPr lang="en-IN" dirty="0" err="1" smtClean="0">
                <a:solidFill>
                  <a:srgbClr val="123761"/>
                </a:solidFill>
              </a:rPr>
              <a:t>tbody</a:t>
            </a:r>
            <a:r>
              <a:rPr lang="en-IN" dirty="0" smtClean="0">
                <a:solidFill>
                  <a:srgbClr val="123761"/>
                </a:solidFill>
              </a:rPr>
              <a:t>/</a:t>
            </a:r>
            <a:r>
              <a:rPr lang="en-IN" dirty="0" err="1" smtClean="0">
                <a:solidFill>
                  <a:srgbClr val="123761"/>
                </a:solidFill>
              </a:rPr>
              <a:t>tr</a:t>
            </a:r>
            <a:r>
              <a:rPr lang="en-IN" dirty="0" smtClean="0">
                <a:solidFill>
                  <a:srgbClr val="123761"/>
                </a:solidFill>
              </a:rPr>
              <a:t>/td[“+</a:t>
            </a:r>
            <a:r>
              <a:rPr lang="en-IN" b="1" dirty="0" err="1" smtClean="0">
                <a:solidFill>
                  <a:srgbClr val="C00000"/>
                </a:solidFill>
              </a:rPr>
              <a:t>i</a:t>
            </a:r>
            <a:r>
              <a:rPr lang="en-IN" dirty="0" smtClean="0">
                <a:solidFill>
                  <a:srgbClr val="123761"/>
                </a:solidFill>
              </a:rPr>
              <a:t>+”]"));</a:t>
            </a:r>
            <a:endParaRPr lang="en-IN" dirty="0"/>
          </a:p>
        </p:txBody>
      </p:sp>
    </p:spTree>
    <p:extLst>
      <p:ext uri="{BB962C8B-B14F-4D97-AF65-F5344CB8AC3E}">
        <p14:creationId xmlns:p14="http://schemas.microsoft.com/office/powerpoint/2010/main" val="328392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Web Tables Using Selenium WebDriver</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31800" y="977900"/>
            <a:ext cx="8712200" cy="4247317"/>
          </a:xfrm>
          <a:prstGeom prst="rect">
            <a:avLst/>
          </a:prstGeom>
          <a:noFill/>
        </p:spPr>
        <p:txBody>
          <a:bodyPr wrap="square" rtlCol="0">
            <a:spAutoFit/>
          </a:bodyPr>
          <a:lstStyle/>
          <a:p>
            <a:r>
              <a:rPr lang="en-IN" dirty="0" smtClean="0">
                <a:solidFill>
                  <a:srgbClr val="B42359"/>
                </a:solidFill>
              </a:rPr>
              <a:t>//to get 3rd row's 2nd column data</a:t>
            </a:r>
          </a:p>
          <a:p>
            <a:endParaRPr lang="en-IN" dirty="0" smtClean="0">
              <a:solidFill>
                <a:srgbClr val="B42359"/>
              </a:solidFill>
            </a:endParaRPr>
          </a:p>
          <a:p>
            <a:r>
              <a:rPr lang="en-IN" dirty="0" err="1" smtClean="0">
                <a:solidFill>
                  <a:srgbClr val="123761"/>
                </a:solidFill>
              </a:rPr>
              <a:t>WebElement</a:t>
            </a:r>
            <a:r>
              <a:rPr lang="en-IN" dirty="0" smtClean="0">
                <a:solidFill>
                  <a:srgbClr val="123761"/>
                </a:solidFill>
              </a:rPr>
              <a:t> </a:t>
            </a:r>
            <a:r>
              <a:rPr lang="en-IN" dirty="0" err="1" smtClean="0">
                <a:solidFill>
                  <a:srgbClr val="123761"/>
                </a:solidFill>
              </a:rPr>
              <a:t>cellIneed</a:t>
            </a:r>
            <a:r>
              <a:rPr lang="en-IN" dirty="0" smtClean="0">
                <a:solidFill>
                  <a:srgbClr val="123761"/>
                </a:solidFill>
              </a:rPr>
              <a:t> =driver.findElement(</a:t>
            </a:r>
            <a:r>
              <a:rPr lang="en-IN" dirty="0" err="1" smtClean="0">
                <a:solidFill>
                  <a:srgbClr val="123761"/>
                </a:solidFill>
              </a:rPr>
              <a:t>By.xpath</a:t>
            </a:r>
            <a:r>
              <a:rPr lang="en-IN" dirty="0" smtClean="0">
                <a:solidFill>
                  <a:srgbClr val="123761"/>
                </a:solidFill>
              </a:rPr>
              <a:t>("//*[@id=\"</a:t>
            </a:r>
            <a:r>
              <a:rPr lang="en-IN" dirty="0" err="1" smtClean="0">
                <a:solidFill>
                  <a:srgbClr val="123761"/>
                </a:solidFill>
              </a:rPr>
              <a:t>leftcontainer</a:t>
            </a:r>
            <a:r>
              <a:rPr lang="en-IN" dirty="0" smtClean="0">
                <a:solidFill>
                  <a:srgbClr val="123761"/>
                </a:solidFill>
              </a:rPr>
              <a:t>\"]/table/</a:t>
            </a:r>
            <a:r>
              <a:rPr lang="en-IN" dirty="0" err="1" smtClean="0">
                <a:solidFill>
                  <a:srgbClr val="123761"/>
                </a:solidFill>
              </a:rPr>
              <a:t>tbody</a:t>
            </a:r>
            <a:r>
              <a:rPr lang="en-IN" dirty="0" smtClean="0">
                <a:solidFill>
                  <a:srgbClr val="123761"/>
                </a:solidFill>
              </a:rPr>
              <a:t>/</a:t>
            </a:r>
            <a:r>
              <a:rPr lang="en-IN" dirty="0" err="1" smtClean="0">
                <a:solidFill>
                  <a:srgbClr val="123761"/>
                </a:solidFill>
              </a:rPr>
              <a:t>tr</a:t>
            </a:r>
            <a:r>
              <a:rPr lang="en-IN" dirty="0" smtClean="0">
                <a:solidFill>
                  <a:srgbClr val="123761"/>
                </a:solidFill>
              </a:rPr>
              <a:t>[3]/td[2]"));</a:t>
            </a:r>
          </a:p>
          <a:p>
            <a:r>
              <a:rPr lang="en-IN" dirty="0" smtClean="0">
                <a:solidFill>
                  <a:srgbClr val="123761"/>
                </a:solidFill>
              </a:rPr>
              <a:t>String </a:t>
            </a:r>
            <a:r>
              <a:rPr lang="en-IN" dirty="0" err="1" smtClean="0">
                <a:solidFill>
                  <a:srgbClr val="123761"/>
                </a:solidFill>
              </a:rPr>
              <a:t>valueIneed</a:t>
            </a:r>
            <a:r>
              <a:rPr lang="en-IN" dirty="0" smtClean="0">
                <a:solidFill>
                  <a:srgbClr val="123761"/>
                </a:solidFill>
              </a:rPr>
              <a:t> = </a:t>
            </a:r>
            <a:r>
              <a:rPr lang="en-IN" dirty="0" err="1" smtClean="0">
                <a:solidFill>
                  <a:srgbClr val="123761"/>
                </a:solidFill>
              </a:rPr>
              <a:t>cellIneed.getText</a:t>
            </a:r>
            <a:r>
              <a:rPr lang="en-IN" dirty="0" smtClean="0">
                <a:solidFill>
                  <a:srgbClr val="123761"/>
                </a:solidFill>
              </a:rPr>
              <a:t>();</a:t>
            </a:r>
          </a:p>
          <a:p>
            <a:endParaRPr lang="en-IN" dirty="0" smtClean="0">
              <a:solidFill>
                <a:schemeClr val="accent6">
                  <a:lumMod val="50000"/>
                </a:schemeClr>
              </a:solidFill>
            </a:endParaRPr>
          </a:p>
          <a:p>
            <a:r>
              <a:rPr lang="en-IN" b="1" dirty="0" smtClean="0">
                <a:solidFill>
                  <a:srgbClr val="B42359"/>
                </a:solidFill>
              </a:rPr>
              <a:t>//Row iteration to get 4</a:t>
            </a:r>
            <a:r>
              <a:rPr lang="en-IN" b="1" baseline="30000" dirty="0" smtClean="0">
                <a:solidFill>
                  <a:srgbClr val="B42359"/>
                </a:solidFill>
              </a:rPr>
              <a:t>th</a:t>
            </a:r>
            <a:r>
              <a:rPr lang="en-IN" b="1" dirty="0" smtClean="0">
                <a:solidFill>
                  <a:srgbClr val="B42359"/>
                </a:solidFill>
              </a:rPr>
              <a:t> column</a:t>
            </a:r>
          </a:p>
          <a:p>
            <a:endParaRPr lang="en-IN" dirty="0" smtClean="0">
              <a:solidFill>
                <a:schemeClr val="accent6">
                  <a:lumMod val="50000"/>
                </a:schemeClr>
              </a:solidFill>
            </a:endParaRPr>
          </a:p>
          <a:p>
            <a:r>
              <a:rPr lang="en-IN" dirty="0" smtClean="0">
                <a:solidFill>
                  <a:srgbClr val="123761"/>
                </a:solidFill>
              </a:rPr>
              <a:t>for (int </a:t>
            </a:r>
            <a:r>
              <a:rPr lang="en-IN" dirty="0" err="1" smtClean="0">
                <a:solidFill>
                  <a:srgbClr val="123761"/>
                </a:solidFill>
              </a:rPr>
              <a:t>i</a:t>
            </a:r>
            <a:r>
              <a:rPr lang="en-IN" dirty="0" smtClean="0">
                <a:solidFill>
                  <a:srgbClr val="123761"/>
                </a:solidFill>
              </a:rPr>
              <a:t> =1;i&lt;</a:t>
            </a:r>
            <a:r>
              <a:rPr lang="en-IN" dirty="0" err="1" smtClean="0">
                <a:solidFill>
                  <a:srgbClr val="123761"/>
                </a:solidFill>
              </a:rPr>
              <a:t>rows.size</a:t>
            </a:r>
            <a:r>
              <a:rPr lang="en-IN" dirty="0" smtClean="0">
                <a:solidFill>
                  <a:srgbClr val="123761"/>
                </a:solidFill>
              </a:rPr>
              <a:t>();</a:t>
            </a:r>
            <a:r>
              <a:rPr lang="en-IN" dirty="0" err="1" smtClean="0">
                <a:solidFill>
                  <a:srgbClr val="123761"/>
                </a:solidFill>
              </a:rPr>
              <a:t>i</a:t>
            </a:r>
            <a:r>
              <a:rPr lang="en-IN" dirty="0" smtClean="0">
                <a:solidFill>
                  <a:srgbClr val="123761"/>
                </a:solidFill>
              </a:rPr>
              <a:t>++)</a:t>
            </a:r>
          </a:p>
          <a:p>
            <a:r>
              <a:rPr lang="en-IN" dirty="0" smtClean="0">
                <a:solidFill>
                  <a:srgbClr val="123761"/>
                </a:solidFill>
              </a:rPr>
              <a:t>	        {    </a:t>
            </a:r>
          </a:p>
          <a:p>
            <a:r>
              <a:rPr lang="en-IN" dirty="0" smtClean="0">
                <a:solidFill>
                  <a:srgbClr val="123761"/>
                </a:solidFill>
              </a:rPr>
              <a:t>	            max= </a:t>
            </a:r>
            <a:r>
              <a:rPr lang="en-IN" dirty="0" err="1" smtClean="0">
                <a:solidFill>
                  <a:srgbClr val="123761"/>
                </a:solidFill>
              </a:rPr>
              <a:t>wd.findElement</a:t>
            </a:r>
            <a:r>
              <a:rPr lang="en-IN" dirty="0" smtClean="0">
                <a:solidFill>
                  <a:srgbClr val="123761"/>
                </a:solidFill>
              </a:rPr>
              <a:t>(</a:t>
            </a:r>
            <a:r>
              <a:rPr lang="en-IN" dirty="0" err="1" smtClean="0">
                <a:solidFill>
                  <a:srgbClr val="123761"/>
                </a:solidFill>
              </a:rPr>
              <a:t>By.xpath</a:t>
            </a:r>
            <a:r>
              <a:rPr lang="en-IN" dirty="0" smtClean="0">
                <a:solidFill>
                  <a:srgbClr val="123761"/>
                </a:solidFill>
              </a:rPr>
              <a:t>("html/body/div[1]/div[5]/table/</a:t>
            </a:r>
            <a:r>
              <a:rPr lang="en-IN" dirty="0" err="1" smtClean="0">
                <a:solidFill>
                  <a:srgbClr val="123761"/>
                </a:solidFill>
              </a:rPr>
              <a:t>tbody</a:t>
            </a:r>
            <a:r>
              <a:rPr lang="en-IN" dirty="0" smtClean="0">
                <a:solidFill>
                  <a:srgbClr val="123761"/>
                </a:solidFill>
              </a:rPr>
              <a:t>/</a:t>
            </a:r>
            <a:r>
              <a:rPr lang="en-IN" dirty="0" err="1" smtClean="0">
                <a:solidFill>
                  <a:srgbClr val="123761"/>
                </a:solidFill>
              </a:rPr>
              <a:t>tr</a:t>
            </a:r>
            <a:r>
              <a:rPr lang="en-IN" dirty="0" smtClean="0">
                <a:solidFill>
                  <a:srgbClr val="123761"/>
                </a:solidFill>
              </a:rPr>
              <a:t>[" + (i+1)+ "]/td[4]")).</a:t>
            </a:r>
            <a:r>
              <a:rPr lang="en-IN" dirty="0" err="1" smtClean="0">
                <a:solidFill>
                  <a:srgbClr val="123761"/>
                </a:solidFill>
              </a:rPr>
              <a:t>getText</a:t>
            </a:r>
            <a:r>
              <a:rPr lang="en-IN" dirty="0" smtClean="0">
                <a:solidFill>
                  <a:srgbClr val="123761"/>
                </a:solidFill>
              </a:rPr>
              <a:t>();</a:t>
            </a:r>
          </a:p>
          <a:p>
            <a:r>
              <a:rPr lang="en-IN" dirty="0" smtClean="0">
                <a:solidFill>
                  <a:srgbClr val="123761"/>
                </a:solidFill>
              </a:rPr>
              <a:t>		}</a:t>
            </a:r>
          </a:p>
          <a:p>
            <a:endParaRPr lang="en-IN" dirty="0" smtClean="0">
              <a:solidFill>
                <a:srgbClr val="00B050"/>
              </a:solidFill>
            </a:endParaRPr>
          </a:p>
          <a:p>
            <a:endParaRPr lang="en-IN" dirty="0"/>
          </a:p>
        </p:txBody>
      </p:sp>
    </p:spTree>
    <p:extLst>
      <p:ext uri="{BB962C8B-B14F-4D97-AF65-F5344CB8AC3E}">
        <p14:creationId xmlns:p14="http://schemas.microsoft.com/office/powerpoint/2010/main" val="109902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430887"/>
          </a:xfrm>
        </p:spPr>
        <p:txBody>
          <a:bodyPr/>
          <a:lstStyle/>
          <a:p>
            <a:r>
              <a:rPr lang="en-IN" dirty="0" smtClean="0"/>
              <a:t>Accessing Image links</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31800" y="977900"/>
            <a:ext cx="7527344" cy="1477328"/>
          </a:xfrm>
          <a:prstGeom prst="rect">
            <a:avLst/>
          </a:prstGeom>
          <a:noFill/>
        </p:spPr>
        <p:txBody>
          <a:bodyPr wrap="square" rtlCol="0">
            <a:spAutoFit/>
          </a:bodyPr>
          <a:lstStyle/>
          <a:p>
            <a:pPr algn="just"/>
            <a:r>
              <a:rPr lang="en-IN" dirty="0" smtClean="0">
                <a:solidFill>
                  <a:srgbClr val="123761"/>
                </a:solidFill>
              </a:rPr>
              <a:t>Image links are the links in web pages represented by an image which when clicked navigates to a different window or page.</a:t>
            </a:r>
          </a:p>
          <a:p>
            <a:pPr algn="just"/>
            <a:r>
              <a:rPr lang="en-IN" dirty="0" smtClean="0">
                <a:solidFill>
                  <a:srgbClr val="123761"/>
                </a:solidFill>
              </a:rPr>
              <a:t>Since they are images, we cannot use the </a:t>
            </a:r>
            <a:r>
              <a:rPr lang="en-IN" dirty="0" err="1" smtClean="0">
                <a:solidFill>
                  <a:srgbClr val="123761"/>
                </a:solidFill>
              </a:rPr>
              <a:t>By.linkText</a:t>
            </a:r>
            <a:r>
              <a:rPr lang="en-IN" dirty="0" smtClean="0">
                <a:solidFill>
                  <a:srgbClr val="123761"/>
                </a:solidFill>
              </a:rPr>
              <a:t>() and </a:t>
            </a:r>
            <a:r>
              <a:rPr lang="en-IN" dirty="0" err="1" smtClean="0">
                <a:solidFill>
                  <a:srgbClr val="123761"/>
                </a:solidFill>
              </a:rPr>
              <a:t>By.partialLinkText</a:t>
            </a:r>
            <a:r>
              <a:rPr lang="en-IN" dirty="0" smtClean="0">
                <a:solidFill>
                  <a:srgbClr val="123761"/>
                </a:solidFill>
              </a:rPr>
              <a:t>() methods because image links basically have no link texts at all.</a:t>
            </a:r>
          </a:p>
          <a:p>
            <a:pPr algn="just"/>
            <a:r>
              <a:rPr lang="en-IN" dirty="0" smtClean="0">
                <a:solidFill>
                  <a:srgbClr val="123761"/>
                </a:solidFill>
              </a:rPr>
              <a:t>In this case, we should resort to using either </a:t>
            </a:r>
            <a:r>
              <a:rPr lang="en-IN" dirty="0" err="1" smtClean="0">
                <a:solidFill>
                  <a:srgbClr val="123761"/>
                </a:solidFill>
              </a:rPr>
              <a:t>By.cssSelector</a:t>
            </a:r>
            <a:r>
              <a:rPr lang="en-IN" dirty="0" smtClean="0">
                <a:solidFill>
                  <a:srgbClr val="123761"/>
                </a:solidFill>
              </a:rPr>
              <a:t> or </a:t>
            </a:r>
            <a:r>
              <a:rPr lang="en-IN" dirty="0" err="1" smtClean="0">
                <a:solidFill>
                  <a:srgbClr val="123761"/>
                </a:solidFill>
              </a:rPr>
              <a:t>By.xpath</a:t>
            </a:r>
            <a:r>
              <a:rPr lang="en-IN" dirty="0" smtClean="0">
                <a:solidFill>
                  <a:srgbClr val="123761"/>
                </a:solidFill>
              </a:rPr>
              <a:t>.</a:t>
            </a:r>
            <a:endParaRPr lang="en-IN" dirty="0"/>
          </a:p>
        </p:txBody>
      </p:sp>
      <p:pic>
        <p:nvPicPr>
          <p:cNvPr id="1026" name="Picture 2"/>
          <p:cNvPicPr>
            <a:picLocks noChangeAspect="1" noChangeArrowheads="1"/>
          </p:cNvPicPr>
          <p:nvPr/>
        </p:nvPicPr>
        <p:blipFill>
          <a:blip r:embed="rId3"/>
          <a:srcRect/>
          <a:stretch>
            <a:fillRect/>
          </a:stretch>
        </p:blipFill>
        <p:spPr bwMode="auto">
          <a:xfrm>
            <a:off x="1058863" y="2628900"/>
            <a:ext cx="5869971" cy="3359776"/>
          </a:xfrm>
          <a:prstGeom prst="rect">
            <a:avLst/>
          </a:prstGeom>
          <a:noFill/>
          <a:ln w="9525">
            <a:noFill/>
            <a:miter lim="800000"/>
            <a:headEnd/>
            <a:tailEnd/>
          </a:ln>
          <a:effectLst/>
        </p:spPr>
      </p:pic>
    </p:spTree>
    <p:extLst>
      <p:ext uri="{BB962C8B-B14F-4D97-AF65-F5344CB8AC3E}">
        <p14:creationId xmlns:p14="http://schemas.microsoft.com/office/powerpoint/2010/main" val="1904823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430887"/>
          </a:xfrm>
        </p:spPr>
        <p:txBody>
          <a:bodyPr/>
          <a:lstStyle/>
          <a:p>
            <a:r>
              <a:rPr lang="en-IN" dirty="0" smtClean="0"/>
              <a:t>Accessing Image links</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431800" y="977900"/>
            <a:ext cx="7398555" cy="5355312"/>
          </a:xfrm>
          <a:prstGeom prst="rect">
            <a:avLst/>
          </a:prstGeom>
          <a:noFill/>
        </p:spPr>
        <p:txBody>
          <a:bodyPr wrap="square" rtlCol="0">
            <a:spAutoFit/>
          </a:bodyPr>
          <a:lstStyle/>
          <a:p>
            <a:r>
              <a:rPr lang="en-IN" i="1" dirty="0" smtClean="0">
                <a:solidFill>
                  <a:srgbClr val="123761"/>
                </a:solidFill>
              </a:rPr>
              <a:t>// click on the image link and verify the element</a:t>
            </a:r>
          </a:p>
          <a:p>
            <a:endParaRPr lang="en-IN" i="1" dirty="0" smtClean="0">
              <a:solidFill>
                <a:srgbClr val="123761"/>
              </a:solidFill>
            </a:endParaRPr>
          </a:p>
          <a:p>
            <a:r>
              <a:rPr lang="en-IN" i="1" dirty="0" smtClean="0">
                <a:solidFill>
                  <a:srgbClr val="123761"/>
                </a:solidFill>
              </a:rPr>
              <a:t>//click on the "</a:t>
            </a:r>
            <a:r>
              <a:rPr lang="en-IN" i="1" dirty="0" err="1" smtClean="0">
                <a:solidFill>
                  <a:srgbClr val="123761"/>
                </a:solidFill>
              </a:rPr>
              <a:t>Facebook</a:t>
            </a:r>
            <a:r>
              <a:rPr lang="en-IN" i="1" dirty="0" smtClean="0">
                <a:solidFill>
                  <a:srgbClr val="123761"/>
                </a:solidFill>
              </a:rPr>
              <a:t>" logo on the upper left portion</a:t>
            </a:r>
          </a:p>
          <a:p>
            <a:r>
              <a:rPr lang="en-IN" i="1" dirty="0" smtClean="0">
                <a:solidFill>
                  <a:srgbClr val="123761"/>
                </a:solidFill>
              </a:rPr>
              <a:t>		</a:t>
            </a:r>
          </a:p>
          <a:p>
            <a:r>
              <a:rPr lang="en-IN" i="1" dirty="0" smtClean="0">
                <a:solidFill>
                  <a:srgbClr val="123761"/>
                </a:solidFill>
              </a:rPr>
              <a:t>driver.findElement(</a:t>
            </a:r>
            <a:r>
              <a:rPr lang="en-IN" i="1" dirty="0" err="1" smtClean="0">
                <a:solidFill>
                  <a:srgbClr val="123761"/>
                </a:solidFill>
              </a:rPr>
              <a:t>By.cssSelector</a:t>
            </a:r>
            <a:r>
              <a:rPr lang="en-IN" i="1" dirty="0" smtClean="0">
                <a:solidFill>
                  <a:srgbClr val="123761"/>
                </a:solidFill>
              </a:rPr>
              <a:t>("a[title=\"Go to </a:t>
            </a:r>
            <a:r>
              <a:rPr lang="en-IN" i="1" dirty="0" err="1" smtClean="0">
                <a:solidFill>
                  <a:srgbClr val="123761"/>
                </a:solidFill>
              </a:rPr>
              <a:t>Facebook</a:t>
            </a:r>
            <a:r>
              <a:rPr lang="en-IN" i="1" dirty="0" smtClean="0">
                <a:solidFill>
                  <a:srgbClr val="123761"/>
                </a:solidFill>
              </a:rPr>
              <a:t> home\"]")).click();					</a:t>
            </a:r>
          </a:p>
          <a:p>
            <a:r>
              <a:rPr lang="en-IN" i="1" dirty="0" smtClean="0">
                <a:solidFill>
                  <a:srgbClr val="123761"/>
                </a:solidFill>
              </a:rPr>
              <a:t>//verify that we are now back on </a:t>
            </a:r>
            <a:r>
              <a:rPr lang="en-IN" i="1" dirty="0" err="1" smtClean="0">
                <a:solidFill>
                  <a:srgbClr val="123761"/>
                </a:solidFill>
              </a:rPr>
              <a:t>Facebook's</a:t>
            </a:r>
            <a:r>
              <a:rPr lang="en-IN" i="1" dirty="0" smtClean="0">
                <a:solidFill>
                  <a:srgbClr val="123761"/>
                </a:solidFill>
              </a:rPr>
              <a:t> homepage		</a:t>
            </a:r>
          </a:p>
          <a:p>
            <a:endParaRPr lang="en-IN" i="1" dirty="0" smtClean="0">
              <a:solidFill>
                <a:srgbClr val="123761"/>
              </a:solidFill>
            </a:endParaRPr>
          </a:p>
          <a:p>
            <a:r>
              <a:rPr lang="en-IN" i="1" dirty="0" smtClean="0">
                <a:solidFill>
                  <a:srgbClr val="123761"/>
                </a:solidFill>
              </a:rPr>
              <a:t>if (</a:t>
            </a:r>
            <a:r>
              <a:rPr lang="en-IN" i="1" dirty="0" err="1" smtClean="0">
                <a:solidFill>
                  <a:srgbClr val="123761"/>
                </a:solidFill>
              </a:rPr>
              <a:t>driver.getTitle</a:t>
            </a:r>
            <a:r>
              <a:rPr lang="en-IN" i="1" dirty="0" smtClean="0">
                <a:solidFill>
                  <a:srgbClr val="123761"/>
                </a:solidFill>
              </a:rPr>
              <a:t>().equals("</a:t>
            </a:r>
            <a:r>
              <a:rPr lang="en-IN" i="1" dirty="0" err="1" smtClean="0">
                <a:solidFill>
                  <a:srgbClr val="123761"/>
                </a:solidFill>
              </a:rPr>
              <a:t>Facebook</a:t>
            </a:r>
            <a:r>
              <a:rPr lang="en-IN" i="1" dirty="0" smtClean="0">
                <a:solidFill>
                  <a:srgbClr val="123761"/>
                </a:solidFill>
              </a:rPr>
              <a:t> - log in or sign up"))</a:t>
            </a:r>
          </a:p>
          <a:p>
            <a:endParaRPr lang="en-IN" i="1" dirty="0" smtClean="0">
              <a:solidFill>
                <a:srgbClr val="123761"/>
              </a:solidFill>
            </a:endParaRPr>
          </a:p>
          <a:p>
            <a:r>
              <a:rPr lang="en-IN" i="1" dirty="0" smtClean="0">
                <a:solidFill>
                  <a:srgbClr val="123761"/>
                </a:solidFill>
              </a:rPr>
              <a:t> {							</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("We are back at </a:t>
            </a:r>
            <a:r>
              <a:rPr lang="en-IN" i="1" dirty="0" err="1" smtClean="0">
                <a:solidFill>
                  <a:srgbClr val="123761"/>
                </a:solidFill>
              </a:rPr>
              <a:t>Facebook's</a:t>
            </a:r>
            <a:r>
              <a:rPr lang="en-IN" i="1" dirty="0" smtClean="0">
                <a:solidFill>
                  <a:srgbClr val="123761"/>
                </a:solidFill>
              </a:rPr>
              <a:t> homepage");					</a:t>
            </a:r>
          </a:p>
          <a:p>
            <a:r>
              <a:rPr lang="en-IN" i="1" dirty="0" smtClean="0">
                <a:solidFill>
                  <a:srgbClr val="123761"/>
                </a:solidFill>
              </a:rPr>
              <a:t>        }</a:t>
            </a:r>
          </a:p>
          <a:p>
            <a:r>
              <a:rPr lang="en-IN" i="1" dirty="0" smtClean="0">
                <a:solidFill>
                  <a:srgbClr val="123761"/>
                </a:solidFill>
              </a:rPr>
              <a:t> else </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("We are NOT in </a:t>
            </a:r>
            <a:r>
              <a:rPr lang="en-IN" i="1" dirty="0" err="1" smtClean="0">
                <a:solidFill>
                  <a:srgbClr val="123761"/>
                </a:solidFill>
              </a:rPr>
              <a:t>Facebook's</a:t>
            </a:r>
            <a:r>
              <a:rPr lang="en-IN" i="1" dirty="0" smtClean="0">
                <a:solidFill>
                  <a:srgbClr val="123761"/>
                </a:solidFill>
              </a:rPr>
              <a:t> homepage");					</a:t>
            </a:r>
          </a:p>
          <a:p>
            <a:r>
              <a:rPr lang="en-IN" i="1" dirty="0" smtClean="0">
                <a:solidFill>
                  <a:srgbClr val="123761"/>
                </a:solidFill>
              </a:rPr>
              <a:t>        </a:t>
            </a:r>
            <a:r>
              <a:rPr lang="en-IN" i="1" dirty="0" smtClean="0">
                <a:solidFill>
                  <a:srgbClr val="123761"/>
                </a:solidFill>
              </a:rPr>
              <a:t>}</a:t>
            </a:r>
            <a:endParaRPr lang="en-IN" dirty="0"/>
          </a:p>
        </p:txBody>
      </p:sp>
    </p:spTree>
    <p:extLst>
      <p:ext uri="{BB962C8B-B14F-4D97-AF65-F5344CB8AC3E}">
        <p14:creationId xmlns:p14="http://schemas.microsoft.com/office/powerpoint/2010/main" val="2728960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2070"/>
            <a:ext cx="8184354" cy="430887"/>
          </a:xfrm>
        </p:spPr>
        <p:txBody>
          <a:bodyPr/>
          <a:lstStyle/>
          <a:p>
            <a:r>
              <a:rPr lang="en-IN" dirty="0" smtClean="0"/>
              <a:t>Snapshot</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7" name="TextBox 6"/>
          <p:cNvSpPr txBox="1"/>
          <p:nvPr/>
        </p:nvSpPr>
        <p:spPr>
          <a:xfrm>
            <a:off x="379347" y="810759"/>
            <a:ext cx="8169405" cy="5632311"/>
          </a:xfrm>
          <a:prstGeom prst="rect">
            <a:avLst/>
          </a:prstGeom>
          <a:noFill/>
        </p:spPr>
        <p:txBody>
          <a:bodyPr wrap="square" rtlCol="0">
            <a:spAutoFit/>
          </a:bodyPr>
          <a:lstStyle/>
          <a:p>
            <a:pPr algn="just"/>
            <a:r>
              <a:rPr lang="en-IN" dirty="0" smtClean="0">
                <a:solidFill>
                  <a:schemeClr val="tx2"/>
                </a:solidFill>
              </a:rPr>
              <a:t>Screenshots are desirable for bug analysis. Selenium can automatically take screenshots during execution. You need to type cast WebDriver instance to TakesScreenshot.</a:t>
            </a:r>
          </a:p>
          <a:p>
            <a:endParaRPr lang="en-IN" i="1" dirty="0" smtClean="0"/>
          </a:p>
          <a:p>
            <a:r>
              <a:rPr lang="en-IN" b="1" i="1" dirty="0" smtClean="0">
                <a:solidFill>
                  <a:srgbClr val="B42359"/>
                </a:solidFill>
              </a:rPr>
              <a:t>// Code snippet</a:t>
            </a:r>
          </a:p>
          <a:p>
            <a:r>
              <a:rPr lang="en-IN" dirty="0" smtClean="0">
                <a:solidFill>
                  <a:srgbClr val="123761"/>
                </a:solidFill>
              </a:rPr>
              <a:t>public static void </a:t>
            </a:r>
            <a:r>
              <a:rPr lang="en-IN" dirty="0" err="1" smtClean="0">
                <a:solidFill>
                  <a:srgbClr val="123761"/>
                </a:solidFill>
              </a:rPr>
              <a:t>takeSnapShot</a:t>
            </a:r>
            <a:r>
              <a:rPr lang="en-IN" dirty="0" smtClean="0">
                <a:solidFill>
                  <a:srgbClr val="123761"/>
                </a:solidFill>
              </a:rPr>
              <a:t>(WebDriver </a:t>
            </a:r>
            <a:r>
              <a:rPr lang="en-IN" dirty="0" err="1" smtClean="0">
                <a:solidFill>
                  <a:srgbClr val="123761"/>
                </a:solidFill>
              </a:rPr>
              <a:t>webdriver,String</a:t>
            </a:r>
            <a:r>
              <a:rPr lang="en-IN" dirty="0" smtClean="0">
                <a:solidFill>
                  <a:srgbClr val="123761"/>
                </a:solidFill>
              </a:rPr>
              <a:t> </a:t>
            </a:r>
            <a:r>
              <a:rPr lang="en-IN" dirty="0" err="1" smtClean="0">
                <a:solidFill>
                  <a:srgbClr val="123761"/>
                </a:solidFill>
              </a:rPr>
              <a:t>fileWithPath</a:t>
            </a:r>
            <a:r>
              <a:rPr lang="en-IN" dirty="0" smtClean="0">
                <a:solidFill>
                  <a:srgbClr val="123761"/>
                </a:solidFill>
              </a:rPr>
              <a:t>) throws Exception{</a:t>
            </a:r>
            <a:endParaRPr lang="en-IN" i="1" dirty="0" smtClean="0">
              <a:solidFill>
                <a:srgbClr val="00B050"/>
              </a:solidFill>
            </a:endParaRPr>
          </a:p>
          <a:p>
            <a:r>
              <a:rPr lang="en-IN" b="1" i="1" dirty="0" smtClean="0">
                <a:solidFill>
                  <a:srgbClr val="B42359"/>
                </a:solidFill>
              </a:rPr>
              <a:t>//Convert web driver object to </a:t>
            </a:r>
            <a:r>
              <a:rPr lang="en-IN" b="1" i="1" dirty="0" err="1" smtClean="0">
                <a:solidFill>
                  <a:srgbClr val="B42359"/>
                </a:solidFill>
              </a:rPr>
              <a:t>TakeScreenshot</a:t>
            </a:r>
            <a:endParaRPr lang="en-IN" b="1" i="1" dirty="0" smtClean="0">
              <a:solidFill>
                <a:srgbClr val="B42359"/>
              </a:solidFill>
            </a:endParaRPr>
          </a:p>
          <a:p>
            <a:r>
              <a:rPr lang="en-IN" i="1" dirty="0" smtClean="0">
                <a:solidFill>
                  <a:srgbClr val="00B050"/>
                </a:solidFill>
              </a:rPr>
              <a:t>        </a:t>
            </a:r>
            <a:r>
              <a:rPr lang="en-IN" i="1" dirty="0" smtClean="0">
                <a:solidFill>
                  <a:srgbClr val="123761"/>
                </a:solidFill>
              </a:rPr>
              <a:t>TakesScreenshot </a:t>
            </a:r>
            <a:r>
              <a:rPr lang="en-IN" i="1" dirty="0" err="1" smtClean="0">
                <a:solidFill>
                  <a:srgbClr val="123761"/>
                </a:solidFill>
              </a:rPr>
              <a:t>scrShot</a:t>
            </a:r>
            <a:r>
              <a:rPr lang="en-IN" i="1" dirty="0" smtClean="0">
                <a:solidFill>
                  <a:srgbClr val="123761"/>
                </a:solidFill>
              </a:rPr>
              <a:t> =((</a:t>
            </a:r>
            <a:r>
              <a:rPr lang="en-IN" i="1" dirty="0" err="1" smtClean="0">
                <a:solidFill>
                  <a:srgbClr val="123761"/>
                </a:solidFill>
              </a:rPr>
              <a:t>TakesScreenshot</a:t>
            </a:r>
            <a:r>
              <a:rPr lang="en-IN" i="1" dirty="0" smtClean="0">
                <a:solidFill>
                  <a:srgbClr val="123761"/>
                </a:solidFill>
              </a:rPr>
              <a:t>)</a:t>
            </a:r>
            <a:r>
              <a:rPr lang="en-IN" i="1" dirty="0" err="1" smtClean="0">
                <a:solidFill>
                  <a:srgbClr val="123761"/>
                </a:solidFill>
              </a:rPr>
              <a:t>webdriver</a:t>
            </a:r>
            <a:r>
              <a:rPr lang="en-IN" i="1" dirty="0" smtClean="0">
                <a:solidFill>
                  <a:srgbClr val="123761"/>
                </a:solidFill>
              </a:rPr>
              <a:t>);</a:t>
            </a:r>
            <a:endParaRPr lang="en-IN" i="1" dirty="0" smtClean="0">
              <a:solidFill>
                <a:srgbClr val="00B050"/>
              </a:solidFill>
            </a:endParaRPr>
          </a:p>
          <a:p>
            <a:r>
              <a:rPr lang="en-IN" i="1" dirty="0" smtClean="0">
                <a:solidFill>
                  <a:srgbClr val="00B050"/>
                </a:solidFill>
              </a:rPr>
              <a:t>        </a:t>
            </a:r>
            <a:r>
              <a:rPr lang="en-IN" b="1" i="1" dirty="0" smtClean="0">
                <a:solidFill>
                  <a:srgbClr val="B42359"/>
                </a:solidFill>
              </a:rPr>
              <a:t>//Call </a:t>
            </a:r>
            <a:r>
              <a:rPr lang="en-IN" b="1" i="1" dirty="0" err="1" smtClean="0">
                <a:solidFill>
                  <a:srgbClr val="B42359"/>
                </a:solidFill>
              </a:rPr>
              <a:t>getScreenshotAs</a:t>
            </a:r>
            <a:r>
              <a:rPr lang="en-IN" b="1" i="1" dirty="0" smtClean="0">
                <a:solidFill>
                  <a:srgbClr val="B42359"/>
                </a:solidFill>
              </a:rPr>
              <a:t> method to create image file</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File </a:t>
            </a:r>
            <a:r>
              <a:rPr lang="en-IN" i="1" dirty="0" err="1" smtClean="0">
                <a:solidFill>
                  <a:srgbClr val="123761"/>
                </a:solidFill>
              </a:rPr>
              <a:t>SrcFile</a:t>
            </a:r>
            <a:r>
              <a:rPr lang="en-IN" i="1" dirty="0" smtClean="0">
                <a:solidFill>
                  <a:srgbClr val="123761"/>
                </a:solidFill>
              </a:rPr>
              <a:t>=</a:t>
            </a:r>
            <a:r>
              <a:rPr lang="en-IN" i="1" dirty="0" err="1" smtClean="0">
                <a:solidFill>
                  <a:srgbClr val="123761"/>
                </a:solidFill>
              </a:rPr>
              <a:t>scrShot.getScreenshotAs</a:t>
            </a:r>
            <a:r>
              <a:rPr lang="en-IN" i="1" dirty="0" smtClean="0">
                <a:solidFill>
                  <a:srgbClr val="123761"/>
                </a:solidFill>
              </a:rPr>
              <a:t>(</a:t>
            </a:r>
            <a:r>
              <a:rPr lang="en-IN" i="1" dirty="0" err="1" smtClean="0">
                <a:solidFill>
                  <a:srgbClr val="123761"/>
                </a:solidFill>
              </a:rPr>
              <a:t>OutputType.FILE</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r>
              <a:rPr lang="en-IN" b="1" i="1" dirty="0" smtClean="0">
                <a:solidFill>
                  <a:srgbClr val="B42359"/>
                </a:solidFill>
              </a:rPr>
              <a:t>//Move image file to new destination</a:t>
            </a:r>
          </a:p>
          <a:p>
            <a:endParaRPr lang="en-IN" i="1" dirty="0" smtClean="0">
              <a:solidFill>
                <a:srgbClr val="00B050"/>
              </a:solidFill>
            </a:endParaRPr>
          </a:p>
          <a:p>
            <a:r>
              <a:rPr lang="en-IN" i="1" dirty="0" smtClean="0">
                <a:solidFill>
                  <a:srgbClr val="123761"/>
                </a:solidFill>
              </a:rPr>
              <a:t>                File </a:t>
            </a:r>
            <a:r>
              <a:rPr lang="en-IN" i="1" dirty="0" err="1" smtClean="0">
                <a:solidFill>
                  <a:srgbClr val="123761"/>
                </a:solidFill>
              </a:rPr>
              <a:t>DestFile</a:t>
            </a:r>
            <a:r>
              <a:rPr lang="en-IN" i="1" dirty="0" smtClean="0">
                <a:solidFill>
                  <a:srgbClr val="123761"/>
                </a:solidFill>
              </a:rPr>
              <a:t>=new File(</a:t>
            </a:r>
            <a:r>
              <a:rPr lang="en-IN" i="1" dirty="0" err="1" smtClean="0">
                <a:solidFill>
                  <a:srgbClr val="123761"/>
                </a:solidFill>
              </a:rPr>
              <a:t>fileWithPath</a:t>
            </a:r>
            <a:r>
              <a:rPr lang="en-IN" i="1" dirty="0" smtClean="0">
                <a:solidFill>
                  <a:srgbClr val="123761"/>
                </a:solidFill>
              </a:rPr>
              <a:t>);</a:t>
            </a:r>
          </a:p>
          <a:p>
            <a:endParaRPr lang="en-IN" b="1" i="1" dirty="0" smtClean="0">
              <a:solidFill>
                <a:srgbClr val="B42359"/>
              </a:solidFill>
            </a:endParaRPr>
          </a:p>
          <a:p>
            <a:r>
              <a:rPr lang="en-IN" b="1" i="1" dirty="0" smtClean="0">
                <a:solidFill>
                  <a:srgbClr val="B42359"/>
                </a:solidFill>
              </a:rPr>
              <a:t>                //Copy file at destination</a:t>
            </a:r>
          </a:p>
          <a:p>
            <a:endParaRPr lang="en-IN" i="1" dirty="0" smtClean="0">
              <a:solidFill>
                <a:srgbClr val="00B050"/>
              </a:solidFill>
            </a:endParaRPr>
          </a:p>
          <a:p>
            <a:r>
              <a:rPr lang="en-IN" i="1" dirty="0" smtClean="0">
                <a:solidFill>
                  <a:srgbClr val="00B050"/>
                </a:solidFill>
              </a:rPr>
              <a:t>                </a:t>
            </a:r>
            <a:r>
              <a:rPr lang="en-IN" i="1" dirty="0" err="1" smtClean="0">
                <a:solidFill>
                  <a:srgbClr val="123761"/>
                </a:solidFill>
              </a:rPr>
              <a:t>FileUtils.copyFile</a:t>
            </a:r>
            <a:r>
              <a:rPr lang="en-IN" i="1" dirty="0" smtClean="0">
                <a:solidFill>
                  <a:srgbClr val="123761"/>
                </a:solidFill>
              </a:rPr>
              <a:t>(</a:t>
            </a:r>
            <a:r>
              <a:rPr lang="en-IN" i="1" dirty="0" err="1" smtClean="0">
                <a:solidFill>
                  <a:srgbClr val="123761"/>
                </a:solidFill>
              </a:rPr>
              <a:t>SrcFile</a:t>
            </a:r>
            <a:r>
              <a:rPr lang="en-IN" i="1" dirty="0" smtClean="0">
                <a:solidFill>
                  <a:srgbClr val="123761"/>
                </a:solidFill>
              </a:rPr>
              <a:t>, </a:t>
            </a:r>
            <a:r>
              <a:rPr lang="en-IN" i="1" dirty="0" err="1" smtClean="0">
                <a:solidFill>
                  <a:srgbClr val="123761"/>
                </a:solidFill>
              </a:rPr>
              <a:t>DestFile</a:t>
            </a:r>
            <a:r>
              <a:rPr lang="en-IN" i="1" dirty="0" smtClean="0">
                <a:solidFill>
                  <a:srgbClr val="123761"/>
                </a:solidFill>
              </a:rPr>
              <a:t>) </a:t>
            </a:r>
            <a:r>
              <a:rPr lang="en-IN" i="1" dirty="0" smtClean="0">
                <a:solidFill>
                  <a:srgbClr val="123761"/>
                </a:solidFill>
              </a:rPr>
              <a:t>}</a:t>
            </a:r>
            <a:endParaRPr lang="en-IN" dirty="0"/>
          </a:p>
        </p:txBody>
      </p:sp>
    </p:spTree>
    <p:extLst>
      <p:ext uri="{BB962C8B-B14F-4D97-AF65-F5344CB8AC3E}">
        <p14:creationId xmlns:p14="http://schemas.microsoft.com/office/powerpoint/2010/main" val="4894552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CE08B-0654-429F-9703-6D1CBE5F5F8C}">
  <ds:schemaRefs>
    <ds:schemaRef ds:uri="http://schemas.microsoft.com/sharepoint/v3/contenttype/forms"/>
  </ds:schemaRefs>
</ds:datastoreItem>
</file>

<file path=customXml/itemProps3.xml><?xml version="1.0" encoding="utf-8"?>
<ds:datastoreItem xmlns:ds="http://schemas.openxmlformats.org/officeDocument/2006/customXml" ds:itemID="{F61CF904-F9CD-4C52-B4D9-EB3B1DA4A0FF}">
  <ds:schemaRefs>
    <ds:schemaRef ds:uri="http://schemas.microsoft.com/office/2006/documentManagement/types"/>
    <ds:schemaRef ds:uri="http://purl.org/dc/elements/1.1/"/>
    <ds:schemaRef ds:uri="http://www.w3.org/XML/1998/namespace"/>
    <ds:schemaRef ds:uri="http://purl.org/dc/terms/"/>
    <ds:schemaRef ds:uri="87287f1f-33a4-4e37-8705-81f7e9cb3234"/>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5872</TotalTime>
  <Words>1081</Words>
  <Application>Microsoft Office PowerPoint</Application>
  <PresentationFormat>On-screen Show (4:3)</PresentationFormat>
  <Paragraphs>190</Paragraphs>
  <Slides>16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ＭＳ Ｐゴシック</vt:lpstr>
      <vt:lpstr>Arial</vt:lpstr>
      <vt:lpstr>Calibri</vt:lpstr>
      <vt:lpstr>Century Gothic</vt:lpstr>
      <vt:lpstr>COUTURE Bold</vt:lpstr>
      <vt:lpstr>Lucida Grande</vt:lpstr>
      <vt:lpstr>Symbol</vt:lpstr>
      <vt:lpstr>Wingdings</vt:lpstr>
      <vt:lpstr>1_Maveric Template</vt:lpstr>
      <vt:lpstr>Fresher Learning Program</vt:lpstr>
      <vt:lpstr>Handling Web Tables Using Selenium WebDriver</vt:lpstr>
      <vt:lpstr>Handling Web Tables Using Selenium WebDriver</vt:lpstr>
      <vt:lpstr>Handling Web Tables Using Selenium WebDriver</vt:lpstr>
      <vt:lpstr>Handling Web Tables Using Selenium WebDriver</vt:lpstr>
      <vt:lpstr>Handling Web Tables Using Selenium WebDriver</vt:lpstr>
      <vt:lpstr>Accessing Image links</vt:lpstr>
      <vt:lpstr>Accessing Image links</vt:lpstr>
      <vt:lpstr>Snapshot</vt:lpstr>
      <vt:lpstr> Keyboard &amp; Mouse Event using Action Class in Selenium Webdriver</vt:lpstr>
      <vt:lpstr> Keyboard &amp; Mouse Event using Action Class in Selenium Webdriver</vt:lpstr>
      <vt:lpstr> Keyboard &amp; Mouse Event using Action Class in Selenium Webdriver</vt:lpstr>
      <vt:lpstr> Keyboard &amp; Mouse Event using Action Class in Selenium Webdriver</vt:lpstr>
      <vt:lpstr> Keyboard &amp; Mouse Event using Action Class in Selenium Webdriver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1393</cp:revision>
  <dcterms:created xsi:type="dcterms:W3CDTF">2017-06-16T07:00:12Z</dcterms:created>
  <dcterms:modified xsi:type="dcterms:W3CDTF">2019-06-20T12:15:50Z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