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4276" r:id="rId5"/>
  </p:sldMasterIdLst>
  <p:notesMasterIdLst>
    <p:notesMasterId r:id="rId34"/>
  </p:notesMasterIdLst>
  <p:handoutMasterIdLst>
    <p:handoutMasterId r:id="rId35"/>
  </p:handoutMasterIdLst>
  <p:sldIdLst>
    <p:sldId id="682" r:id="rId6"/>
    <p:sldId id="604" r:id="rId7"/>
    <p:sldId id="605" r:id="rId8"/>
    <p:sldId id="606" r:id="rId9"/>
    <p:sldId id="608" r:id="rId10"/>
    <p:sldId id="607" r:id="rId11"/>
    <p:sldId id="609" r:id="rId12"/>
    <p:sldId id="610" r:id="rId13"/>
    <p:sldId id="611" r:id="rId14"/>
    <p:sldId id="612" r:id="rId15"/>
    <p:sldId id="613" r:id="rId16"/>
    <p:sldId id="614" r:id="rId17"/>
    <p:sldId id="615" r:id="rId18"/>
    <p:sldId id="703" r:id="rId19"/>
    <p:sldId id="658" r:id="rId20"/>
    <p:sldId id="659" r:id="rId21"/>
    <p:sldId id="684" r:id="rId22"/>
    <p:sldId id="685" r:id="rId23"/>
    <p:sldId id="686" r:id="rId24"/>
    <p:sldId id="687" r:id="rId25"/>
    <p:sldId id="688" r:id="rId26"/>
    <p:sldId id="689" r:id="rId27"/>
    <p:sldId id="690" r:id="rId28"/>
    <p:sldId id="691" r:id="rId29"/>
    <p:sldId id="692" r:id="rId30"/>
    <p:sldId id="693" r:id="rId31"/>
    <p:sldId id="704" r:id="rId32"/>
    <p:sldId id="705" r:id="rId33"/>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27" userDrawn="1">
          <p15:clr>
            <a:srgbClr val="A4A3A4"/>
          </p15:clr>
        </p15:guide>
        <p15:guide id="6" pos="5640" userDrawn="1">
          <p15:clr>
            <a:srgbClr val="A4A3A4"/>
          </p15:clr>
        </p15:guide>
        <p15:guide id="7" pos="4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A2"/>
    <a:srgbClr val="123761"/>
    <a:srgbClr val="B42359"/>
    <a:srgbClr val="234E8F"/>
    <a:srgbClr val="3086BF"/>
    <a:srgbClr val="4F7DAD"/>
    <a:srgbClr val="B5CCEA"/>
    <a:srgbClr val="2F82BF"/>
    <a:srgbClr val="5688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97" autoAdjust="0"/>
    <p:restoredTop sz="92090" autoAdjust="0"/>
  </p:normalViewPr>
  <p:slideViewPr>
    <p:cSldViewPr snapToGrid="0">
      <p:cViewPr varScale="1">
        <p:scale>
          <a:sx n="74" d="100"/>
          <a:sy n="74" d="100"/>
        </p:scale>
        <p:origin x="924" y="54"/>
      </p:cViewPr>
      <p:guideLst>
        <p:guide orient="horz" pos="1260"/>
        <p:guide orient="horz" pos="4102"/>
        <p:guide orient="horz" pos="212"/>
        <p:guide orient="horz" pos="2140"/>
        <p:guide pos="127"/>
        <p:guide pos="5640"/>
        <p:guide pos="464"/>
      </p:guideLst>
    </p:cSldViewPr>
  </p:slideViewPr>
  <p:notesTextViewPr>
    <p:cViewPr>
      <p:scale>
        <a:sx n="100" d="100"/>
        <a:sy n="100" d="100"/>
      </p:scale>
      <p:origin x="0" y="0"/>
    </p:cViewPr>
  </p:notesTextViewPr>
  <p:sorterViewPr>
    <p:cViewPr varScale="1">
      <p:scale>
        <a:sx n="100" d="100"/>
        <a:sy n="100" d="100"/>
      </p:scale>
      <p:origin x="0" y="-24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6/20/2019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6/20/2019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cucumber/cucumber/wiki/Spoken-languag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11</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12</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13</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15</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16</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17</a:t>
            </a:fld>
            <a:endParaRPr lang="en-US"/>
          </a:p>
        </p:txBody>
      </p:sp>
    </p:spTree>
    <p:extLst>
      <p:ext uri="{BB962C8B-B14F-4D97-AF65-F5344CB8AC3E}">
        <p14:creationId xmlns:p14="http://schemas.microsoft.com/office/powerpoint/2010/main" val="1417331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18</a:t>
            </a:fld>
            <a:endParaRPr lang="en-US"/>
          </a:p>
        </p:txBody>
      </p:sp>
    </p:spTree>
    <p:extLst>
      <p:ext uri="{BB962C8B-B14F-4D97-AF65-F5344CB8AC3E}">
        <p14:creationId xmlns:p14="http://schemas.microsoft.com/office/powerpoint/2010/main" val="2314028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19</a:t>
            </a:fld>
            <a:endParaRPr lang="en-US"/>
          </a:p>
        </p:txBody>
      </p:sp>
    </p:spTree>
    <p:extLst>
      <p:ext uri="{BB962C8B-B14F-4D97-AF65-F5344CB8AC3E}">
        <p14:creationId xmlns:p14="http://schemas.microsoft.com/office/powerpoint/2010/main" val="940349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20</a:t>
            </a:fld>
            <a:endParaRPr lang="en-US"/>
          </a:p>
        </p:txBody>
      </p:sp>
    </p:spTree>
    <p:extLst>
      <p:ext uri="{BB962C8B-B14F-4D97-AF65-F5344CB8AC3E}">
        <p14:creationId xmlns:p14="http://schemas.microsoft.com/office/powerpoint/2010/main" val="3409531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21</a:t>
            </a:fld>
            <a:endParaRPr lang="en-US"/>
          </a:p>
        </p:txBody>
      </p:sp>
    </p:spTree>
    <p:extLst>
      <p:ext uri="{BB962C8B-B14F-4D97-AF65-F5344CB8AC3E}">
        <p14:creationId xmlns:p14="http://schemas.microsoft.com/office/powerpoint/2010/main" val="3698103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3</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22</a:t>
            </a:fld>
            <a:endParaRPr lang="en-US"/>
          </a:p>
        </p:txBody>
      </p:sp>
    </p:spTree>
    <p:extLst>
      <p:ext uri="{BB962C8B-B14F-4D97-AF65-F5344CB8AC3E}">
        <p14:creationId xmlns:p14="http://schemas.microsoft.com/office/powerpoint/2010/main" val="4214507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23</a:t>
            </a:fld>
            <a:endParaRPr lang="en-US"/>
          </a:p>
        </p:txBody>
      </p:sp>
    </p:spTree>
    <p:extLst>
      <p:ext uri="{BB962C8B-B14F-4D97-AF65-F5344CB8AC3E}">
        <p14:creationId xmlns:p14="http://schemas.microsoft.com/office/powerpoint/2010/main" val="378110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24</a:t>
            </a:fld>
            <a:endParaRPr lang="en-US"/>
          </a:p>
        </p:txBody>
      </p:sp>
    </p:spTree>
    <p:extLst>
      <p:ext uri="{BB962C8B-B14F-4D97-AF65-F5344CB8AC3E}">
        <p14:creationId xmlns:p14="http://schemas.microsoft.com/office/powerpoint/2010/main" val="370958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25</a:t>
            </a:fld>
            <a:endParaRPr lang="en-US"/>
          </a:p>
        </p:txBody>
      </p:sp>
    </p:spTree>
    <p:extLst>
      <p:ext uri="{BB962C8B-B14F-4D97-AF65-F5344CB8AC3E}">
        <p14:creationId xmlns:p14="http://schemas.microsoft.com/office/powerpoint/2010/main" val="4148579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4</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5</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6</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7</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8</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9</a:t>
            </a:fld>
            <a:endParaRPr lang="en-US"/>
          </a:p>
        </p:txBody>
      </p:sp>
    </p:spTree>
    <p:extLst>
      <p:ext uri="{BB962C8B-B14F-4D97-AF65-F5344CB8AC3E}">
        <p14:creationId xmlns:p14="http://schemas.microsoft.com/office/powerpoint/2010/main" val="2174877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Gherkin’s grammar is defined in the Treetop grammar that is part of the Cucumber codebase. The grammar exists in different </a:t>
            </a:r>
            <a:r>
              <a:rPr lang="en-US" dirty="0" err="1"/>
              <a:t>flavours</a:t>
            </a:r>
            <a:r>
              <a:rPr lang="en-US" dirty="0"/>
              <a:t> for many </a:t>
            </a:r>
            <a:r>
              <a:rPr lang="en-US" dirty="0">
                <a:hlinkClick r:id="rId3"/>
              </a:rPr>
              <a:t>spoken languages</a:t>
            </a:r>
            <a:r>
              <a:rPr lang="en-US" dirty="0"/>
              <a:t> (60 at the time of writing), so that your team can use the keywords in your own language.</a:t>
            </a:r>
          </a:p>
        </p:txBody>
      </p:sp>
      <p:sp>
        <p:nvSpPr>
          <p:cNvPr id="4" name="Slide Number Placeholder 3"/>
          <p:cNvSpPr>
            <a:spLocks noGrp="1"/>
          </p:cNvSpPr>
          <p:nvPr>
            <p:ph type="sldNum" sz="quarter" idx="10"/>
          </p:nvPr>
        </p:nvSpPr>
        <p:spPr/>
        <p:txBody>
          <a:bodyPr/>
          <a:lstStyle/>
          <a:p>
            <a:fld id="{24F6CE0E-D837-4495-9C0B-7B2CC8215261}" type="slidenum">
              <a:rPr lang="en-US" smtClean="0"/>
              <a:pPr/>
              <a:t>10</a:t>
            </a:fld>
            <a:endParaRPr lang="en-US"/>
          </a:p>
        </p:txBody>
      </p:sp>
    </p:spTree>
    <p:extLst>
      <p:ext uri="{BB962C8B-B14F-4D97-AF65-F5344CB8AC3E}">
        <p14:creationId xmlns:p14="http://schemas.microsoft.com/office/powerpoint/2010/main" val="2174877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133035" y="1963935"/>
            <a:ext cx="1714500" cy="2137173"/>
          </a:xfrm>
          <a:prstGeom prst="rect">
            <a:avLst/>
          </a:prstGeom>
        </p:spPr>
        <p:txBody>
          <a:bodyPr/>
          <a:lstStyle>
            <a:lvl1pPr>
              <a:defRPr sz="2000"/>
            </a:lvl1pPr>
          </a:lstStyle>
          <a:p>
            <a:r>
              <a:rPr lang="en-US" smtClean="0"/>
              <a:t>Click icon to add picture</a:t>
            </a:r>
            <a:endParaRPr lang="en-IN" dirty="0"/>
          </a:p>
        </p:txBody>
      </p:sp>
      <p:sp>
        <p:nvSpPr>
          <p:cNvPr id="6" name="Rectangle 5"/>
          <p:cNvSpPr/>
          <p:nvPr/>
        </p:nvSpPr>
        <p:spPr>
          <a:xfrm>
            <a:off x="0" y="1963935"/>
            <a:ext cx="7018735" cy="2137173"/>
          </a:xfrm>
          <a:prstGeom prst="rect">
            <a:avLst/>
          </a:prstGeom>
          <a:solidFill>
            <a:schemeClr val="tx2"/>
          </a:solidFill>
          <a:ln w="3175" cap="flat" cmpd="sng" algn="ctr">
            <a:noFill/>
            <a:prstDash val="solid"/>
          </a:ln>
          <a:effectLst/>
        </p:spPr>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85800" eaLnBrk="1" fontAlgn="auto" hangingPunct="1">
              <a:spcBef>
                <a:spcPts val="450"/>
              </a:spcBef>
              <a:spcAft>
                <a:spcPts val="0"/>
              </a:spcAft>
            </a:pPr>
            <a:endParaRPr lang="en-IN" sz="1050" kern="0" dirty="0">
              <a:solidFill>
                <a:srgbClr val="000000"/>
              </a:solidFill>
              <a:latin typeface="+mj-lt"/>
              <a:ea typeface="+mn-ea"/>
            </a:endParaRPr>
          </a:p>
        </p:txBody>
      </p:sp>
      <p:sp>
        <p:nvSpPr>
          <p:cNvPr id="3" name="Subtitle 2"/>
          <p:cNvSpPr>
            <a:spLocks noGrp="1"/>
          </p:cNvSpPr>
          <p:nvPr userDrawn="1">
            <p:ph type="subTitle" idx="1"/>
          </p:nvPr>
        </p:nvSpPr>
        <p:spPr bwMode="gray">
          <a:xfrm>
            <a:off x="839392" y="3638846"/>
            <a:ext cx="6071362" cy="230832"/>
          </a:xfrm>
          <a:prstGeom prst="rect">
            <a:avLst/>
          </a:prstGeom>
        </p:spPr>
        <p:txBody>
          <a:bodyPr wrap="square" lIns="0" tIns="0" rIns="0" bIns="0">
            <a:spAutoFit/>
          </a:bodyPr>
          <a:lstStyle>
            <a:lvl1pPr marL="0" indent="0" algn="l">
              <a:buNone/>
              <a:defRPr sz="15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839392" y="3176072"/>
            <a:ext cx="6071362" cy="369332"/>
          </a:xfrm>
        </p:spPr>
        <p:txBody>
          <a:bodyPr wrap="square" lIns="0" tIns="0" rIns="0" bIns="0" anchor="b" anchorCtr="0">
            <a:spAutoFit/>
          </a:bodyPr>
          <a:lstStyle>
            <a:lvl1pPr algn="l">
              <a:defRPr sz="24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sp>
        <p:nvSpPr>
          <p:cNvPr id="11" name="TextBox 10"/>
          <p:cNvSpPr txBox="1"/>
          <p:nvPr userDrawn="1">
            <p:custDataLst>
              <p:tags r:id="rId1"/>
            </p:custDataLst>
          </p:nvPr>
        </p:nvSpPr>
        <p:spPr>
          <a:xfrm>
            <a:off x="785812" y="6496054"/>
            <a:ext cx="2326569" cy="184652"/>
          </a:xfrm>
          <a:prstGeom prst="rect">
            <a:avLst/>
          </a:prstGeom>
          <a:noFill/>
        </p:spPr>
        <p:txBody>
          <a:bodyPr wrap="none" lIns="68565" tIns="34283" rIns="68565" bIns="34283">
            <a:spAutoFit/>
          </a:bodyPr>
          <a:lstStyle/>
          <a:p>
            <a:pPr defTabSz="342828">
              <a:defRPr/>
            </a:pPr>
            <a:r>
              <a:rPr lang="en-US" sz="750" kern="0" dirty="0">
                <a:solidFill>
                  <a:prstClr val="white">
                    <a:lumMod val="50000"/>
                  </a:prstClr>
                </a:solidFill>
                <a:latin typeface="+mj-lt"/>
              </a:rPr>
              <a:t>COPYRIGHT ©. ALL RIGHTS PROTECTED AND RESERVED.</a:t>
            </a:r>
          </a:p>
        </p:txBody>
      </p:sp>
      <p:grpSp>
        <p:nvGrpSpPr>
          <p:cNvPr id="14" name="Group 13"/>
          <p:cNvGrpSpPr/>
          <p:nvPr userDrawn="1"/>
        </p:nvGrpSpPr>
        <p:grpSpPr>
          <a:xfrm>
            <a:off x="3571" y="1967627"/>
            <a:ext cx="835819" cy="1147763"/>
            <a:chOff x="-19050" y="-4763"/>
            <a:chExt cx="835819" cy="1147763"/>
          </a:xfrm>
          <a:solidFill>
            <a:schemeClr val="bg1">
              <a:alpha val="17000"/>
            </a:schemeClr>
          </a:solidFill>
        </p:grpSpPr>
        <p:sp>
          <p:nvSpPr>
            <p:cNvPr id="15" name="Freeform 14"/>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16" name="Freeform 15"/>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grpSp>
      <p:pic>
        <p:nvPicPr>
          <p:cNvPr id="17" name="Picture 16"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839392" y="4194550"/>
            <a:ext cx="1663323" cy="654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99062"/>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userDrawn="1">
          <p15:clr>
            <a:srgbClr val="FBAE40"/>
          </p15:clr>
        </p15:guide>
        <p15:guide id="2" pos="2880" userDrawn="1">
          <p15:clr>
            <a:srgbClr val="FBAE40"/>
          </p15:clr>
        </p15:guide>
        <p15:guide id="3" pos="53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1"/>
            <a:ext cx="9144001" cy="3125287"/>
          </a:xfrm>
          <a:prstGeom prst="rect">
            <a:avLst/>
          </a:prstGeom>
        </p:spPr>
      </p:pic>
      <p:grpSp>
        <p:nvGrpSpPr>
          <p:cNvPr id="47" name="Group 46"/>
          <p:cNvGrpSpPr/>
          <p:nvPr userDrawn="1"/>
        </p:nvGrpSpPr>
        <p:grpSpPr bwMode="gray">
          <a:xfrm>
            <a:off x="2390922" y="299551"/>
            <a:ext cx="4362157" cy="4164922"/>
            <a:chOff x="3187895" y="299551"/>
            <a:chExt cx="5816209" cy="4164922"/>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342900" rtl="0" eaLnBrk="0" fontAlgn="base" latinLnBrk="0" hangingPunct="0">
                  <a:lnSpc>
                    <a:spcPct val="100000"/>
                  </a:lnSpc>
                  <a:spcBef>
                    <a:spcPct val="0"/>
                  </a:spcBef>
                  <a:spcAft>
                    <a:spcPct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endParaRPr>
              </a:p>
            </p:txBody>
          </p:sp>
        </p:grpSp>
        <p:sp>
          <p:nvSpPr>
            <p:cNvPr id="49" name="TextBox 37"/>
            <p:cNvSpPr txBox="1"/>
            <p:nvPr/>
          </p:nvSpPr>
          <p:spPr bwMode="gray">
            <a:xfrm>
              <a:off x="3187895" y="3833979"/>
              <a:ext cx="5816209" cy="630494"/>
            </a:xfrm>
            <a:prstGeom prst="rect">
              <a:avLst/>
            </a:prstGeom>
            <a:noFill/>
          </p:spPr>
          <p:txBody>
            <a:bodyPr wrap="square" lIns="0" tIns="0" rIns="0" bIns="0">
              <a:spAutoFit/>
            </a:bodyPr>
            <a:lstStyle/>
            <a:p>
              <a:pPr marL="0" marR="0" lvl="0" indent="0" algn="ctr" defTabSz="685800" rtl="0" eaLnBrk="1" fontAlgn="auto" latinLnBrk="0" hangingPunct="1">
                <a:lnSpc>
                  <a:spcPct val="100000"/>
                </a:lnSpc>
                <a:spcBef>
                  <a:spcPct val="20000"/>
                </a:spcBef>
                <a:spcAft>
                  <a:spcPts val="0"/>
                </a:spcAft>
                <a:buClrTx/>
                <a:buSzTx/>
                <a:buFont typeface="Arial" pitchFamily="34" charset="0"/>
                <a:buNone/>
                <a:tabLst/>
                <a:defRPr/>
              </a:pP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COPYRIGHT ©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2016.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ALL RIGHTS PROTECTED AND RESERVED.</a:t>
              </a:r>
            </a:p>
            <a:p>
              <a:pPr marL="0" marR="0" lvl="0" indent="0" algn="ctr" defTabSz="685800" rtl="0" eaLnBrk="1" fontAlgn="auto" latinLnBrk="0" hangingPunct="1">
                <a:lnSpc>
                  <a:spcPct val="100000"/>
                </a:lnSpc>
                <a:spcBef>
                  <a:spcPct val="20000"/>
                </a:spcBef>
                <a:spcAft>
                  <a:spcPts val="0"/>
                </a:spcAft>
                <a:buClrTx/>
                <a:buSzTx/>
                <a:buFont typeface="Arial" pitchFamily="34" charset="0"/>
                <a:buNone/>
                <a:tabLst/>
                <a:defRPr/>
              </a:pP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The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information contained in this document, much of which is confidential to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Maveric Systems, </a:t>
              </a:r>
              <a:r>
                <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rPr>
                <a:t>is for the sole use of the intended recipients. No part of this document may be reproduced in any form or by any means, electronic, mechanical, photocopying, recording, or otherwise, without the prior written permission of </a:t>
              </a:r>
              <a:r>
                <a:rPr kumimoji="0" lang="en-US" sz="788" b="0" i="0" u="none" strike="noStrike" kern="1200" cap="none" spc="0" normalizeH="0" baseline="0" noProof="0" dirty="0" smtClean="0">
                  <a:ln>
                    <a:noFill/>
                  </a:ln>
                  <a:solidFill>
                    <a:prstClr val="white"/>
                  </a:solidFill>
                  <a:effectLst/>
                  <a:uLnTx/>
                  <a:uFillTx/>
                  <a:latin typeface="Calibri"/>
                  <a:ea typeface="MS PGothic" pitchFamily="34" charset="-128"/>
                  <a:cs typeface="+mn-cs"/>
                </a:rPr>
                <a:t>Maveric Systems.</a:t>
              </a:r>
              <a:endParaRPr kumimoji="0" lang="en-US" sz="788" b="0" i="0" u="none" strike="noStrike" kern="1200" cap="none" spc="0" normalizeH="0" baseline="0" noProof="0" dirty="0">
                <a:ln>
                  <a:noFill/>
                </a:ln>
                <a:solidFill>
                  <a:prstClr val="white"/>
                </a:solidFill>
                <a:effectLst/>
                <a:uLnTx/>
                <a:uFillTx/>
                <a:latin typeface="Calibri"/>
                <a:ea typeface="MS PGothic" pitchFamily="34" charset="-128"/>
                <a:cs typeface="+mn-cs"/>
              </a:endParaRPr>
            </a:p>
          </p:txBody>
        </p:sp>
        <p:sp>
          <p:nvSpPr>
            <p:cNvPr id="50" name="TextBox 49"/>
            <p:cNvSpPr txBox="1"/>
            <p:nvPr/>
          </p:nvSpPr>
          <p:spPr bwMode="gray">
            <a:xfrm>
              <a:off x="4272850" y="1929630"/>
              <a:ext cx="3646298" cy="1687641"/>
            </a:xfrm>
            <a:prstGeom prst="rect">
              <a:avLst/>
            </a:prstGeom>
            <a:noFill/>
          </p:spPr>
          <p:txBody>
            <a:bodyPr wrap="none" lIns="0" tIns="0" rIns="0" bIns="0" anchor="b" anchorCtr="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7BA2"/>
                  </a:solidFill>
                  <a:effectLst/>
                  <a:uLnTx/>
                  <a:uFillTx/>
                  <a:latin typeface="Calibri"/>
                  <a:ea typeface="MS PGothic" pitchFamily="34" charset="-128"/>
                  <a:cs typeface="Arial" panose="020B0604020202020204" pitchFamily="34" charset="0"/>
                </a:rPr>
                <a:t>Corporate </a:t>
              </a:r>
              <a:r>
                <a:rPr kumimoji="0" lang="en-US" sz="900" b="0" i="0" u="none" strike="noStrike" kern="1200" cap="none" spc="0" normalizeH="0" baseline="0" noProof="0" dirty="0">
                  <a:ln>
                    <a:noFill/>
                  </a:ln>
                  <a:solidFill>
                    <a:srgbClr val="007BA2"/>
                  </a:solidFill>
                  <a:effectLst/>
                  <a:uLnTx/>
                  <a:uFillTx/>
                  <a:latin typeface="Calibri"/>
                  <a:ea typeface="MS PGothic" pitchFamily="34" charset="-128"/>
                  <a:cs typeface="Arial" panose="020B0604020202020204" pitchFamily="34" charset="0"/>
                </a:rPr>
                <a:t>Headquarters</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Lords Tower, Block 1,</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2</a:t>
              </a:r>
              <a:r>
                <a:rPr kumimoji="0" lang="en-US" sz="900" b="0" i="0" u="none" strike="noStrike" kern="1200" cap="none" spc="0" normalizeH="0" baseline="3000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nd</a:t>
              </a: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 Floor, Plot No. 1&amp;2 NP,</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Jawaharlal Nehru Road,</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Thiru Vi Ka Industrial Estate</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rPr>
                <a:t>Ekkaduthangal, Chennai – 600 032</a:t>
              </a: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hlinkClick r:id=""/>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hlinkClick r:id=""/>
                </a:rPr>
                <a:t>www.maveric-systems.com</a:t>
              </a:r>
              <a:endParaRPr kumimoji="0" lang="en-US"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tr-TR" sz="900" b="0" i="0" u="none" strike="noStrike" kern="1200" cap="none" spc="0" normalizeH="0" baseline="0" noProof="0" dirty="0" smtClean="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endParaRPr kumimoji="0" lang="tr-TR" sz="900" b="0" i="0" u="none" strike="noStrike" kern="1200" cap="none" spc="0" normalizeH="0" baseline="0" noProof="0" dirty="0">
                <a:ln>
                  <a:noFill/>
                </a:ln>
                <a:solidFill>
                  <a:prstClr val="black">
                    <a:lumMod val="65000"/>
                    <a:lumOff val="35000"/>
                  </a:prstClr>
                </a:solidFill>
                <a:effectLst/>
                <a:uLnTx/>
                <a:uFillTx/>
                <a:latin typeface="Calibri"/>
                <a:ea typeface="MS PGothic" pitchFamily="34" charset="-128"/>
                <a:cs typeface="Arial" panose="020B0604020202020204" pitchFamily="34" charset="0"/>
              </a:endParaRPr>
            </a:p>
            <a:p>
              <a:pPr marL="0" marR="0" lvl="0" indent="0" algn="ctr" defTabSz="685800" rtl="0" eaLnBrk="1" fontAlgn="auto" latinLnBrk="0" hangingPunct="1">
                <a:lnSpc>
                  <a:spcPct val="100000"/>
                </a:lnSpc>
                <a:spcBef>
                  <a:spcPts val="0"/>
                </a:spcBef>
                <a:spcAft>
                  <a:spcPts val="0"/>
                </a:spcAft>
                <a:buClrTx/>
                <a:buSzTx/>
                <a:buFontTx/>
                <a:buNone/>
                <a:tabLst>
                  <a:tab pos="342900" algn="l"/>
                </a:tabLst>
                <a:defRPr/>
              </a:pPr>
              <a:r>
                <a:rPr kumimoji="0" lang="tr-TR" sz="900" b="0" i="0" u="none" strike="noStrike" kern="1200" cap="none" spc="0" normalizeH="0" baseline="0" noProof="0" dirty="0" smtClean="0">
                  <a:ln>
                    <a:noFill/>
                  </a:ln>
                  <a:solidFill>
                    <a:srgbClr val="007BA2"/>
                  </a:solidFill>
                  <a:effectLst/>
                  <a:uLnTx/>
                  <a:uFillTx/>
                  <a:latin typeface="Calibri"/>
                  <a:ea typeface="MS PGothic" pitchFamily="34" charset="-128"/>
                  <a:cs typeface="Arial" panose="020B0604020202020204" pitchFamily="34" charset="0"/>
                </a:rPr>
                <a:t>Global </a:t>
              </a:r>
              <a:r>
                <a:rPr kumimoji="0" lang="tr-TR" sz="900" b="0" i="0" u="none" strike="noStrike" kern="1200" cap="none" spc="0" normalizeH="0" baseline="0" noProof="0" dirty="0">
                  <a:ln>
                    <a:noFill/>
                  </a:ln>
                  <a:solidFill>
                    <a:srgbClr val="007BA2"/>
                  </a:solidFill>
                  <a:effectLst/>
                  <a:uLnTx/>
                  <a:uFillTx/>
                  <a:latin typeface="Calibri"/>
                  <a:ea typeface="MS PGothic" pitchFamily="34" charset="-128"/>
                  <a:cs typeface="Arial" panose="020B0604020202020204" pitchFamily="34" charset="0"/>
                </a:rPr>
                <a:t>Locations</a:t>
              </a:r>
            </a:p>
            <a:p>
              <a:pPr marL="0" marR="0" lvl="0" indent="0" algn="ctr" defTabSz="685800" rtl="0" eaLnBrk="1" fontAlgn="auto" latinLnBrk="0" hangingPunct="1">
                <a:lnSpc>
                  <a:spcPct val="100000"/>
                </a:lnSpc>
                <a:spcBef>
                  <a:spcPts val="150"/>
                </a:spcBef>
                <a:spcAft>
                  <a:spcPts val="0"/>
                </a:spcAft>
                <a:buClrTx/>
                <a:buSzTx/>
                <a:buFontTx/>
                <a:buNone/>
                <a:tabLst/>
                <a:defRPr/>
              </a:pPr>
              <a:r>
                <a:rPr kumimoji="0" lang="en-IN" sz="900" b="0" i="0" u="none" strike="noStrike" kern="1200" cap="none" spc="0" normalizeH="0" baseline="0" noProof="0" dirty="0" smtClean="0">
                  <a:ln>
                    <a:noFill/>
                  </a:ln>
                  <a:solidFill>
                    <a:srgbClr val="000000">
                      <a:lumMod val="65000"/>
                      <a:lumOff val="35000"/>
                    </a:srgbClr>
                  </a:solidFill>
                  <a:effectLst/>
                  <a:uLnTx/>
                  <a:uFillTx/>
                  <a:latin typeface="Calibri"/>
                  <a:ea typeface="MS PGothic" pitchFamily="34" charset="-128"/>
                  <a:cs typeface="Arial" panose="020B0604020202020204" pitchFamily="34" charset="0"/>
                </a:rPr>
                <a:t>SINGAPORE  |  UK  |  US  |  DUBAI  |  RIYADH  |  MALAYSIA</a:t>
              </a:r>
            </a:p>
          </p:txBody>
        </p:sp>
      </p:grpSp>
    </p:spTree>
    <p:extLst>
      <p:ext uri="{BB962C8B-B14F-4D97-AF65-F5344CB8AC3E}">
        <p14:creationId xmlns:p14="http://schemas.microsoft.com/office/powerpoint/2010/main" val="35405512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8837034" y="6566744"/>
            <a:ext cx="11221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mj-lt"/>
                <a:cs typeface="Arial" panose="020B0604020202020204" pitchFamily="34" charset="0"/>
              </a:rPr>
              <a:pPr algn="ctr" eaLnBrk="1" hangingPunct="1">
                <a:defRPr/>
              </a:pPr>
              <a:t>‹#›</a:t>
            </a:fld>
            <a:endParaRPr lang="en-US" sz="750" dirty="0" smtClean="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956603" y="1370869"/>
            <a:ext cx="7989750" cy="1487587"/>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800">
                <a:latin typeface="+mj-lt"/>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800">
                <a:latin typeface="+mj-lt"/>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956604" y="232070"/>
            <a:ext cx="798975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7879847" y="6574439"/>
            <a:ext cx="790281" cy="138499"/>
          </a:xfrm>
          <a:prstGeom prst="rect">
            <a:avLst/>
          </a:prstGeom>
          <a:noFill/>
        </p:spPr>
        <p:txBody>
          <a:bodyPr wrap="none" lIns="0" tIns="0" rIns="0" bIns="0" rtlCol="0" anchor="ctr" anchorCtr="0">
            <a:spAutoFit/>
          </a:bodyPr>
          <a:lstStyle/>
          <a:p>
            <a:pPr algn="r"/>
            <a:r>
              <a:rPr lang="en-IN" sz="900" dirty="0" smtClean="0">
                <a:solidFill>
                  <a:schemeClr val="bg2">
                    <a:lumMod val="25000"/>
                  </a:schemeClr>
                </a:solidFill>
                <a:latin typeface="+mj-lt"/>
                <a:cs typeface="Arial" panose="020B0604020202020204" pitchFamily="34" charset="0"/>
              </a:rPr>
              <a:t>Maveric Systems</a:t>
            </a:r>
            <a:endParaRPr lang="en-IN" sz="900" dirty="0">
              <a:solidFill>
                <a:schemeClr val="bg2">
                  <a:lumMod val="25000"/>
                </a:schemeClr>
              </a:solidFill>
              <a:latin typeface="+mj-lt"/>
              <a:cs typeface="Arial" panose="020B0604020202020204" pitchFamily="34" charset="0"/>
            </a:endParaRPr>
          </a:p>
        </p:txBody>
      </p:sp>
      <p:cxnSp>
        <p:nvCxnSpPr>
          <p:cNvPr id="8" name="Straight Connector 7"/>
          <p:cNvCxnSpPr/>
          <p:nvPr userDrawn="1"/>
        </p:nvCxnSpPr>
        <p:spPr>
          <a:xfrm>
            <a:off x="875217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0" y="-4763"/>
            <a:ext cx="835819" cy="1147763"/>
            <a:chOff x="-19050" y="-4763"/>
            <a:chExt cx="835819" cy="1147763"/>
          </a:xfrm>
        </p:grpSpPr>
        <p:sp>
          <p:nvSpPr>
            <p:cNvPr id="13" name="Freeform 12"/>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4" name="Freeform 13"/>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750" dirty="0" smtClean="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2942032" y="1715199"/>
            <a:ext cx="6004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6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smtClean="0">
                <a:solidFill>
                  <a:schemeClr val="bg2">
                    <a:lumMod val="25000"/>
                  </a:schemeClr>
                </a:solidFill>
                <a:latin typeface="Arial" panose="020B0604020202020204" pitchFamily="34" charset="0"/>
                <a:cs typeface="Arial" panose="020B0604020202020204" pitchFamily="34" charset="0"/>
              </a:rPr>
              <a:t>Maveric Systems</a:t>
            </a:r>
            <a:endParaRPr lang="en-IN" sz="900" dirty="0">
              <a:solidFill>
                <a:schemeClr val="bg2">
                  <a:lumMod val="25000"/>
                </a:scheme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2380" y="-28576"/>
            <a:ext cx="3529303" cy="5092122"/>
            <a:chOff x="2160910" y="711647"/>
            <a:chExt cx="3935090" cy="5677596"/>
          </a:xfrm>
        </p:grpSpPr>
        <p:sp>
          <p:nvSpPr>
            <p:cNvPr id="10" name="Freeform 9"/>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1" name="Freeform 10"/>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75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750" dirty="0" smtClean="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Arial" panose="020B0604020202020204" pitchFamily="34" charset="0"/>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Arial" panose="020B0604020202020204" pitchFamily="34" charset="0"/>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Arial" panose="020B0604020202020204" pitchFamily="34" charset="0"/>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Arial" panose="020B0604020202020204" pitchFamily="34" charset="0"/>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1"/>
            <a:ext cx="8195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algn="r"/>
            <a:r>
              <a:rPr lang="en-IN" sz="900" dirty="0" smtClean="0">
                <a:solidFill>
                  <a:srgbClr val="EEECE1">
                    <a:lumMod val="25000"/>
                  </a:srgbClr>
                </a:solidFill>
                <a:latin typeface="Arial" panose="020B0604020202020204" pitchFamily="34" charset="0"/>
                <a:cs typeface="Arial" panose="020B0604020202020204" pitchFamily="34" charset="0"/>
              </a:rPr>
              <a:t>Maveric Systems</a:t>
            </a:r>
            <a:endParaRPr lang="en-IN" sz="900" dirty="0">
              <a:solidFill>
                <a:srgbClr val="EEECE1">
                  <a:lumMod val="25000"/>
                </a:srgbClr>
              </a:solidFill>
              <a:latin typeface="Arial" panose="020B0604020202020204" pitchFamily="34" charset="0"/>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15674007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preferRelativeResize="0">
            <a:picLocks/>
          </p:cNvPicPr>
          <p:nvPr userDrawn="1"/>
        </p:nvPicPr>
        <p:blipFill rotWithShape="1">
          <a:blip r:embed="rId2">
            <a:extLst>
              <a:ext uri="{28A0092B-C50C-407E-A947-70E740481C1C}">
                <a14:useLocalDpi xmlns:a14="http://schemas.microsoft.com/office/drawing/2010/main" val="0"/>
              </a:ext>
            </a:extLst>
          </a:blip>
          <a:srcRect r="8968"/>
          <a:stretch/>
        </p:blipFill>
        <p:spPr bwMode="gray">
          <a:xfrm>
            <a:off x="-1" y="4279168"/>
            <a:ext cx="9158069" cy="2578832"/>
          </a:xfrm>
          <a:prstGeom prst="rect">
            <a:avLst/>
          </a:prstGeom>
        </p:spPr>
      </p:pic>
      <p:grpSp>
        <p:nvGrpSpPr>
          <p:cNvPr id="36" name="Group 35"/>
          <p:cNvGrpSpPr/>
          <p:nvPr userDrawn="1"/>
        </p:nvGrpSpPr>
        <p:grpSpPr bwMode="gray">
          <a:xfrm>
            <a:off x="1663895" y="814098"/>
            <a:ext cx="5816209" cy="4374658"/>
            <a:chOff x="3187895" y="299551"/>
            <a:chExt cx="5816209" cy="4374658"/>
          </a:xfrm>
        </p:grpSpPr>
        <p:grpSp>
          <p:nvGrpSpPr>
            <p:cNvPr id="37" name="Group 36"/>
            <p:cNvGrpSpPr>
              <a:grpSpLocks noChangeAspect="1"/>
            </p:cNvGrpSpPr>
            <p:nvPr/>
          </p:nvGrpSpPr>
          <p:grpSpPr bwMode="gray">
            <a:xfrm>
              <a:off x="4971813" y="299551"/>
              <a:ext cx="2248375" cy="830271"/>
              <a:chOff x="6391275" y="515938"/>
              <a:chExt cx="3813176" cy="1408113"/>
            </a:xfrm>
          </p:grpSpPr>
          <p:sp>
            <p:nvSpPr>
              <p:cNvPr id="40" name="Freeform 39"/>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1" name="Freeform 40"/>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2" name="Freeform 41"/>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3" name="Freeform 42"/>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4" name="Freeform 43"/>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5" name="Freeform 44"/>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6" name="Freeform 45"/>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0" name="Freeform 79"/>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1" name="Freeform 80"/>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2" name="Freeform 81"/>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3" name="Freeform 82"/>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4" name="Freeform 83"/>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5" name="Freeform 84"/>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6" name="Freeform 85"/>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7" name="Freeform 86"/>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8" name="Freeform 87"/>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89" name="Freeform 88"/>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0" name="Freeform 89"/>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1" name="Freeform 90"/>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2" name="Freeform 91"/>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3" name="Freeform 92"/>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4" name="Freeform 93"/>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5" name="Freeform 94"/>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6"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7"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8"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99"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0"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101"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38"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a:t>
              </a:r>
              <a:r>
                <a:rPr lang="en-US" sz="1050" dirty="0" smtClean="0">
                  <a:solidFill>
                    <a:prstClr val="white"/>
                  </a:solidFill>
                  <a:latin typeface="+mj-lt"/>
                </a:rPr>
                <a:t>2016. </a:t>
              </a:r>
              <a:r>
                <a:rPr lang="en-US" sz="1050" dirty="0">
                  <a:solidFill>
                    <a:prstClr val="white"/>
                  </a:solidFill>
                  <a:latin typeface="+mj-lt"/>
                </a:rPr>
                <a:t>ALL RIGHTS PROTECTED AND RESERVED.</a:t>
              </a:r>
            </a:p>
            <a:p>
              <a:pPr algn="ctr" defTabSz="914400" eaLnBrk="1" fontAlgn="auto" hangingPunct="1">
                <a:spcBef>
                  <a:spcPct val="20000"/>
                </a:spcBef>
                <a:spcAft>
                  <a:spcPts val="0"/>
                </a:spcAft>
                <a:buFont typeface="Arial" pitchFamily="34" charset="0"/>
                <a:buNone/>
                <a:defRPr/>
              </a:pPr>
              <a:r>
                <a:rPr lang="en-US" sz="1050" dirty="0" smtClean="0">
                  <a:solidFill>
                    <a:prstClr val="white"/>
                  </a:solidFill>
                  <a:latin typeface="+mj-lt"/>
                </a:rPr>
                <a:t>The </a:t>
              </a:r>
              <a:r>
                <a:rPr lang="en-US" sz="1050" dirty="0">
                  <a:solidFill>
                    <a:prstClr val="white"/>
                  </a:solidFill>
                  <a:latin typeface="+mj-lt"/>
                </a:rPr>
                <a:t>information contained in this document, much of which is confidential to </a:t>
              </a:r>
              <a:r>
                <a:rPr lang="en-US" sz="1050" dirty="0" smtClean="0">
                  <a:solidFill>
                    <a:prstClr val="white"/>
                  </a:solidFill>
                  <a:latin typeface="+mj-lt"/>
                </a:rPr>
                <a:t>Maveric Systems, </a:t>
              </a:r>
              <a:r>
                <a:rPr lang="en-US" sz="1050" dirty="0">
                  <a:solidFill>
                    <a:prstClr val="white"/>
                  </a:solidFill>
                  <a:latin typeface="+mj-lt"/>
                </a:rPr>
                <a:t>is for the sole use of the intended recipients. No part of this document may be reproduced in any form or by any means, electronic, mechanical, photocopying, recording, or otherwise, without the prior written permission of </a:t>
              </a:r>
              <a:r>
                <a:rPr lang="en-US" sz="1050" dirty="0" smtClean="0">
                  <a:solidFill>
                    <a:prstClr val="white"/>
                  </a:solidFill>
                  <a:latin typeface="+mj-lt"/>
                </a:rPr>
                <a:t>Maveric Systems.</a:t>
              </a:r>
              <a:endParaRPr lang="en-US" sz="1050" dirty="0">
                <a:solidFill>
                  <a:prstClr val="white"/>
                </a:solidFill>
                <a:latin typeface="+mj-lt"/>
              </a:endParaRPr>
            </a:p>
          </p:txBody>
        </p:sp>
        <p:sp>
          <p:nvSpPr>
            <p:cNvPr id="39" name="TextBox 38"/>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smtClean="0">
                  <a:solidFill>
                    <a:srgbClr val="007BA2"/>
                  </a:solidFill>
                  <a:latin typeface="+mj-lt"/>
                  <a:cs typeface="Arial" panose="020B0604020202020204" pitchFamily="34" charset="0"/>
                </a:rPr>
                <a:t>Corporate </a:t>
              </a:r>
              <a:r>
                <a:rPr lang="en-US" sz="1200" dirty="0">
                  <a:solidFill>
                    <a:srgbClr val="007BA2"/>
                  </a:solidFill>
                  <a:latin typeface="+mj-lt"/>
                  <a:cs typeface="Arial" panose="020B0604020202020204" pitchFamily="34" charset="0"/>
                </a:rPr>
                <a:t>Headquarters</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2</a:t>
              </a:r>
              <a:r>
                <a:rPr lang="en-US" sz="1200" baseline="30000" dirty="0" smtClean="0">
                  <a:solidFill>
                    <a:prstClr val="black">
                      <a:lumMod val="65000"/>
                      <a:lumOff val="35000"/>
                    </a:prstClr>
                  </a:solidFill>
                  <a:latin typeface="+mj-lt"/>
                  <a:cs typeface="Arial" panose="020B0604020202020204" pitchFamily="34" charset="0"/>
                </a:rPr>
                <a:t>nd</a:t>
              </a:r>
              <a:r>
                <a:rPr lang="en-US" sz="1200" dirty="0" smtClean="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Thiru</a:t>
              </a:r>
              <a:r>
                <a:rPr lang="en-US" sz="1200" dirty="0" smtClean="0">
                  <a:solidFill>
                    <a:prstClr val="black">
                      <a:lumMod val="65000"/>
                      <a:lumOff val="35000"/>
                    </a:prstClr>
                  </a:solidFill>
                  <a:latin typeface="+mj-lt"/>
                  <a:cs typeface="Arial" panose="020B0604020202020204" pitchFamily="34" charset="0"/>
                </a:rPr>
                <a:t> Vi </a:t>
              </a:r>
              <a:r>
                <a:rPr lang="en-US" sz="1200" dirty="0" err="1" smtClean="0">
                  <a:solidFill>
                    <a:prstClr val="black">
                      <a:lumMod val="65000"/>
                      <a:lumOff val="35000"/>
                    </a:prstClr>
                  </a:solidFill>
                  <a:latin typeface="+mj-lt"/>
                  <a:cs typeface="Arial" panose="020B0604020202020204" pitchFamily="34" charset="0"/>
                </a:rPr>
                <a:t>Ka</a:t>
              </a:r>
              <a:r>
                <a:rPr lang="en-US" sz="1200" dirty="0" smtClean="0">
                  <a:solidFill>
                    <a:prstClr val="black">
                      <a:lumMod val="65000"/>
                      <a:lumOff val="35000"/>
                    </a:prstClr>
                  </a:solidFill>
                  <a:latin typeface="+mj-lt"/>
                  <a:cs typeface="Arial" panose="020B0604020202020204" pitchFamily="34" charset="0"/>
                </a:rPr>
                <a:t> Industrial Estate</a:t>
              </a:r>
            </a:p>
            <a:p>
              <a:pPr algn="ctr" defTabSz="914400" eaLnBrk="1" fontAlgn="auto" hangingPunct="1">
                <a:spcBef>
                  <a:spcPts val="0"/>
                </a:spcBef>
                <a:spcAft>
                  <a:spcPts val="0"/>
                </a:spcAft>
                <a:tabLst>
                  <a:tab pos="457200" algn="l"/>
                </a:tabLst>
                <a:defRPr/>
              </a:pPr>
              <a:r>
                <a:rPr lang="en-US" sz="1200" dirty="0" err="1" smtClean="0">
                  <a:solidFill>
                    <a:prstClr val="black">
                      <a:lumMod val="65000"/>
                      <a:lumOff val="35000"/>
                    </a:prstClr>
                  </a:solidFill>
                  <a:latin typeface="+mj-lt"/>
                  <a:cs typeface="Arial" panose="020B0604020202020204" pitchFamily="34" charset="0"/>
                </a:rPr>
                <a:t>Ekkaduthangal</a:t>
              </a:r>
              <a:r>
                <a:rPr lang="en-US" sz="1200" dirty="0" smtClean="0">
                  <a:solidFill>
                    <a:prstClr val="black">
                      <a:lumMod val="65000"/>
                      <a:lumOff val="35000"/>
                    </a:prstClr>
                  </a:solidFill>
                  <a:latin typeface="+mj-lt"/>
                  <a:cs typeface="Arial" panose="020B0604020202020204" pitchFamily="34" charset="0"/>
                </a:rPr>
                <a:t>, Chennai – 600 032</a:t>
              </a:r>
            </a:p>
            <a:p>
              <a:pPr algn="ctr" defTabSz="914400" eaLnBrk="1" fontAlgn="auto" hangingPunct="1">
                <a:spcBef>
                  <a:spcPts val="0"/>
                </a:spcBef>
                <a:spcAft>
                  <a:spcPts val="0"/>
                </a:spcAft>
                <a:tabLst>
                  <a:tab pos="457200" algn="l"/>
                </a:tabLst>
                <a:defRPr/>
              </a:pPr>
              <a:endParaRPr lang="en-US" sz="1200" dirty="0" smtClean="0">
                <a:solidFill>
                  <a:prstClr val="black">
                    <a:lumMod val="65000"/>
                    <a:lumOff val="35000"/>
                  </a:prstClr>
                </a:solidFill>
                <a:latin typeface="+mj-lt"/>
                <a:cs typeface="Arial" panose="020B0604020202020204" pitchFamily="34" charset="0"/>
                <a:hlinkClick r:id=""/>
              </a:endParaRPr>
            </a:p>
            <a:p>
              <a:pPr algn="ctr" defTabSz="914400" eaLnBrk="1" fontAlgn="auto" hangingPunct="1">
                <a:spcBef>
                  <a:spcPts val="0"/>
                </a:spcBef>
                <a:spcAft>
                  <a:spcPts val="0"/>
                </a:spcAft>
                <a:tabLst>
                  <a:tab pos="457200" algn="l"/>
                </a:tabLst>
                <a:defRPr/>
              </a:pPr>
              <a:r>
                <a:rPr lang="en-US" sz="1200" dirty="0" smtClean="0">
                  <a:solidFill>
                    <a:prstClr val="black">
                      <a:lumMod val="65000"/>
                      <a:lumOff val="35000"/>
                    </a:prstClr>
                  </a:solidFill>
                  <a:latin typeface="+mj-lt"/>
                  <a:cs typeface="Arial" panose="020B0604020202020204" pitchFamily="34" charset="0"/>
                  <a:hlinkClick r:id=""/>
                </a:rPr>
                <a:t>www.maveric-systems.com</a:t>
              </a:r>
              <a:endParaRPr lang="en-US"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smtClean="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smtClean="0">
                  <a:solidFill>
                    <a:srgbClr val="007BA2"/>
                  </a:solidFill>
                  <a:latin typeface="+mj-lt"/>
                  <a:ea typeface="+mn-ea"/>
                  <a:cs typeface="Arial" panose="020B0604020202020204" pitchFamily="34" charset="0"/>
                </a:rPr>
                <a:t>Global </a:t>
              </a:r>
              <a:r>
                <a:rPr lang="tr-TR" sz="1200" dirty="0">
                  <a:solidFill>
                    <a:srgbClr val="007BA2"/>
                  </a:solidFill>
                  <a:latin typeface="+mj-lt"/>
                  <a:ea typeface="+mn-ea"/>
                  <a:cs typeface="Arial" panose="020B0604020202020204" pitchFamily="34" charset="0"/>
                </a:rPr>
                <a:t>Locations</a:t>
              </a:r>
            </a:p>
            <a:p>
              <a:pPr algn="ctr" defTabSz="914400" eaLnBrk="1" fontAlgn="auto" hangingPunct="1">
                <a:spcBef>
                  <a:spcPts val="200"/>
                </a:spcBef>
                <a:spcAft>
                  <a:spcPts val="0"/>
                </a:spcAft>
                <a:defRPr/>
              </a:pPr>
              <a:r>
                <a:rPr lang="en-IN" sz="1200" dirty="0" smtClean="0">
                  <a:solidFill>
                    <a:srgbClr val="000000">
                      <a:lumMod val="65000"/>
                      <a:lumOff val="35000"/>
                    </a:srgbClr>
                  </a:solidFill>
                  <a:latin typeface="+mj-lt"/>
                  <a:cs typeface="Arial" panose="020B0604020202020204" pitchFamily="34" charset="0"/>
                </a:rPr>
                <a:t>SINGAPORE</a:t>
              </a:r>
              <a:r>
                <a:rPr lang="en-IN" sz="1200" baseline="0" dirty="0" smtClean="0">
                  <a:solidFill>
                    <a:srgbClr val="000000">
                      <a:lumMod val="65000"/>
                      <a:lumOff val="35000"/>
                    </a:srgbClr>
                  </a:solidFill>
                  <a:latin typeface="+mj-lt"/>
                  <a:cs typeface="Arial" panose="020B0604020202020204" pitchFamily="34" charset="0"/>
                </a:rPr>
                <a:t>  |  </a:t>
              </a:r>
              <a:r>
                <a:rPr lang="en-IN" sz="1200" dirty="0" smtClean="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7133035" y="1474788"/>
            <a:ext cx="1714500" cy="2851150"/>
          </a:xfrm>
          <a:prstGeom prst="rect">
            <a:avLst/>
          </a:prstGeom>
        </p:spPr>
        <p:txBody>
          <a:bodyPr/>
          <a:lstStyle/>
          <a:p>
            <a:r>
              <a:rPr lang="en-US" dirty="0" smtClean="0"/>
              <a:t>Click icon to add picture</a:t>
            </a:r>
            <a:endParaRPr lang="en-IN" dirty="0"/>
          </a:p>
        </p:txBody>
      </p:sp>
      <p:sp>
        <p:nvSpPr>
          <p:cNvPr id="6" name="Rectangle 5"/>
          <p:cNvSpPr/>
          <p:nvPr/>
        </p:nvSpPr>
        <p:spPr>
          <a:xfrm>
            <a:off x="0" y="1475580"/>
            <a:ext cx="7018735"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marL="0" marR="0" lvl="0" indent="0" algn="ctr" defTabSz="685800" rtl="0" eaLnBrk="1" fontAlgn="auto" latinLnBrk="0" hangingPunct="1">
              <a:lnSpc>
                <a:spcPct val="100000"/>
              </a:lnSpc>
              <a:spcBef>
                <a:spcPts val="450"/>
              </a:spcBef>
              <a:spcAft>
                <a:spcPts val="0"/>
              </a:spcAft>
              <a:buClrTx/>
              <a:buSzTx/>
              <a:buFontTx/>
              <a:buNone/>
              <a:tabLst/>
              <a:defRPr/>
            </a:pPr>
            <a:endParaRPr kumimoji="0" lang="en-IN" sz="1050" b="0" i="0" u="none" strike="noStrike" kern="0" cap="none" spc="0" normalizeH="0" baseline="0" noProof="0" dirty="0">
              <a:ln>
                <a:noFill/>
              </a:ln>
              <a:solidFill>
                <a:srgbClr val="000000"/>
              </a:solidFill>
              <a:effectLst/>
              <a:uLnTx/>
              <a:uFillTx/>
              <a:latin typeface="Calibri"/>
              <a:ea typeface="MS PGothic" pitchFamily="34" charset="-128"/>
              <a:cs typeface="+mn-cs"/>
            </a:endParaRPr>
          </a:p>
        </p:txBody>
      </p:sp>
      <p:grpSp>
        <p:nvGrpSpPr>
          <p:cNvPr id="7" name="Group 6"/>
          <p:cNvGrpSpPr/>
          <p:nvPr/>
        </p:nvGrpSpPr>
        <p:grpSpPr>
          <a:xfrm>
            <a:off x="2679" y="1475582"/>
            <a:ext cx="626864"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
        <p:nvSpPr>
          <p:cNvPr id="3" name="Subtitle 2"/>
          <p:cNvSpPr>
            <a:spLocks noGrp="1"/>
          </p:cNvSpPr>
          <p:nvPr userDrawn="1">
            <p:ph type="subTitle" idx="1"/>
          </p:nvPr>
        </p:nvSpPr>
        <p:spPr bwMode="gray">
          <a:xfrm>
            <a:off x="839392" y="3013808"/>
            <a:ext cx="6071362" cy="230832"/>
          </a:xfrm>
          <a:prstGeom prst="rect">
            <a:avLst/>
          </a:prstGeom>
        </p:spPr>
        <p:txBody>
          <a:bodyPr wrap="square" lIns="0" tIns="0" rIns="0" bIns="0">
            <a:spAutoFit/>
          </a:bodyPr>
          <a:lstStyle>
            <a:lvl1pPr marL="0" indent="0" algn="l">
              <a:buNone/>
              <a:defRPr sz="1500">
                <a:solidFill>
                  <a:schemeClr val="bg1"/>
                </a:solidFill>
                <a:latin typeface="+mj-l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userDrawn="1">
            <p:ph type="ctrTitle"/>
          </p:nvPr>
        </p:nvSpPr>
        <p:spPr bwMode="gray">
          <a:xfrm>
            <a:off x="839392" y="2551034"/>
            <a:ext cx="6071362" cy="369332"/>
          </a:xfrm>
        </p:spPr>
        <p:txBody>
          <a:bodyPr wrap="square" lIns="0" tIns="0" rIns="0" bIns="0" anchor="b" anchorCtr="0">
            <a:spAutoFit/>
          </a:bodyPr>
          <a:lstStyle>
            <a:lvl1pPr algn="l">
              <a:defRPr sz="2400">
                <a:solidFill>
                  <a:srgbClr val="FFFFFF"/>
                </a:solidFill>
                <a:latin typeface="+mj-lt"/>
                <a:cs typeface="Century Gothic" panose="020B0502020202020204" pitchFamily="34" charset="0"/>
              </a:defRPr>
            </a:lvl1pPr>
          </a:lstStyle>
          <a:p>
            <a:r>
              <a:rPr lang="en-US" smtClean="0"/>
              <a:t>Click to edit Master title style</a:t>
            </a:r>
            <a:endParaRPr lang="en-US" dirty="0"/>
          </a:p>
        </p:txBody>
      </p:sp>
      <p:pic>
        <p:nvPicPr>
          <p:cNvPr id="10" name="Picture 9" descr="MAVERIC LOGO.eps"/>
          <p:cNvPicPr>
            <a:picLocks noChangeAspect="1"/>
          </p:cNvPicPr>
          <p:nvPr userDrawn="1"/>
        </p:nvPicPr>
        <p:blipFill>
          <a:blip r:embed="rId3">
            <a:extLst>
              <a:ext uri="{28A0092B-C50C-407E-A947-70E740481C1C}">
                <a14:useLocalDpi xmlns:a14="http://schemas.microsoft.com/office/drawing/2010/main" val="0"/>
              </a:ext>
            </a:extLst>
          </a:blip>
          <a:srcRect b="39967"/>
          <a:stretch>
            <a:fillRect/>
          </a:stretch>
        </p:blipFill>
        <p:spPr bwMode="auto">
          <a:xfrm>
            <a:off x="839392" y="4422957"/>
            <a:ext cx="1618060"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785812" y="6496054"/>
            <a:ext cx="2326569" cy="184652"/>
          </a:xfrm>
          <a:prstGeom prst="rect">
            <a:avLst/>
          </a:prstGeom>
          <a:noFill/>
        </p:spPr>
        <p:txBody>
          <a:bodyPr wrap="none" lIns="68565" tIns="34283" rIns="68565" bIns="34283">
            <a:spAutoFit/>
          </a:bodyPr>
          <a:lstStyle/>
          <a:p>
            <a:pPr marL="0" marR="0" lvl="0" indent="0" algn="l" defTabSz="342828" rtl="0" eaLnBrk="0" fontAlgn="base" latinLnBrk="0" hangingPunct="0">
              <a:lnSpc>
                <a:spcPct val="100000"/>
              </a:lnSpc>
              <a:spcBef>
                <a:spcPct val="0"/>
              </a:spcBef>
              <a:spcAft>
                <a:spcPct val="0"/>
              </a:spcAft>
              <a:buClrTx/>
              <a:buSzTx/>
              <a:buFontTx/>
              <a:buNone/>
              <a:tabLst/>
              <a:defRPr/>
            </a:pPr>
            <a:r>
              <a:rPr kumimoji="0" lang="en-US" sz="750" b="0" i="0" u="none" strike="noStrike" kern="0" cap="none" spc="0" normalizeH="0" baseline="0" noProof="0" dirty="0">
                <a:ln>
                  <a:noFill/>
                </a:ln>
                <a:solidFill>
                  <a:prstClr val="white">
                    <a:lumMod val="50000"/>
                  </a:prstClr>
                </a:solidFill>
                <a:effectLst/>
                <a:uLnTx/>
                <a:uFillTx/>
                <a:latin typeface="Calibri"/>
                <a:ea typeface="MS PGothic" pitchFamily="34" charset="-128"/>
                <a:cs typeface="+mn-cs"/>
              </a:rPr>
              <a:t>COPYRIGHT ©. ALL RIGHTS PROTECTED AND RESERVED.</a:t>
            </a:r>
          </a:p>
        </p:txBody>
      </p:sp>
    </p:spTree>
    <p:extLst>
      <p:ext uri="{BB962C8B-B14F-4D97-AF65-F5344CB8AC3E}">
        <p14:creationId xmlns:p14="http://schemas.microsoft.com/office/powerpoint/2010/main" val="165043052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guide id="3" pos="71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a:spLocks noChangeArrowheads="1"/>
          </p:cNvSpPr>
          <p:nvPr userDrawn="1"/>
        </p:nvSpPr>
        <p:spPr bwMode="gray">
          <a:xfrm>
            <a:off x="8837034" y="6566744"/>
            <a:ext cx="11221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Calibri"/>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Calibri"/>
              <a:ea typeface="ＭＳ Ｐゴシック" pitchFamily="34" charset="-128"/>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mj-lt"/>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mj-lt"/>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mj-lt"/>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mj-lt"/>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mj-lt"/>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0"/>
            <a:ext cx="819524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250">
                <a:solidFill>
                  <a:schemeClr val="tx2"/>
                </a:solidFill>
                <a:latin typeface="+mj-lt"/>
              </a:defRPr>
            </a:lvl1pPr>
          </a:lstStyle>
          <a:p>
            <a:pPr lvl="0"/>
            <a:r>
              <a:rPr lang="en-US" dirty="0" smtClean="0"/>
              <a:t>Click to edit title</a:t>
            </a:r>
            <a:endParaRPr lang="en-US" dirty="0"/>
          </a:p>
        </p:txBody>
      </p:sp>
      <p:sp>
        <p:nvSpPr>
          <p:cNvPr id="2" name="TextBox 1"/>
          <p:cNvSpPr txBox="1"/>
          <p:nvPr userDrawn="1"/>
        </p:nvSpPr>
        <p:spPr>
          <a:xfrm>
            <a:off x="7879847" y="6574439"/>
            <a:ext cx="790281"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Calibri"/>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Calibri"/>
              <a:ea typeface="MS PGothic" pitchFamily="34" charset="-128"/>
              <a:cs typeface="Arial" panose="020B0604020202020204" pitchFamily="34" charset="0"/>
            </a:endParaRPr>
          </a:p>
        </p:txBody>
      </p:sp>
      <p:cxnSp>
        <p:nvCxnSpPr>
          <p:cNvPr id="8" name="Straight Connector 7"/>
          <p:cNvCxnSpPr/>
          <p:nvPr userDrawn="1"/>
        </p:nvCxnSpPr>
        <p:spPr>
          <a:xfrm>
            <a:off x="875217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95522006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4" name="Title Placeholder 1"/>
          <p:cNvSpPr>
            <a:spLocks noGrp="1"/>
          </p:cNvSpPr>
          <p:nvPr>
            <p:ph type="title" hasCustomPrompt="1"/>
          </p:nvPr>
        </p:nvSpPr>
        <p:spPr bwMode="gray">
          <a:xfrm>
            <a:off x="2942032" y="1978435"/>
            <a:ext cx="60043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9285" y="-28576"/>
            <a:ext cx="2951318"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45012469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7"/>
            <a:ext cx="9144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5" name="TextBox 4"/>
          <p:cNvSpPr txBox="1">
            <a:spLocks noChangeArrowheads="1"/>
          </p:cNvSpPr>
          <p:nvPr userDrawn="1"/>
        </p:nvSpPr>
        <p:spPr bwMode="gray">
          <a:xfrm>
            <a:off x="8834629" y="6566744"/>
            <a:ext cx="11702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marL="0" marR="0" lvl="0" indent="0" algn="ctr" defTabSz="342900" rtl="0" eaLnBrk="1" fontAlgn="base" latinLnBrk="0" hangingPunct="1">
              <a:lnSpc>
                <a:spcPct val="100000"/>
              </a:lnSpc>
              <a:spcBef>
                <a:spcPct val="0"/>
              </a:spcBef>
              <a:spcAft>
                <a:spcPct val="0"/>
              </a:spcAft>
              <a:buClrTx/>
              <a:buSzTx/>
              <a:buFontTx/>
              <a:buNone/>
              <a:tabLst/>
              <a:defRPr/>
            </a:pPr>
            <a:fld id="{1A293784-CD66-4D8C-B283-7FF5ACBA415D}" type="slidenum">
              <a:rPr kumimoji="0" lang="en-US" sz="750" b="0" i="0" u="none" strike="noStrike" kern="1200" cap="none" spc="0" normalizeH="0" baseline="0" noProof="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rPr>
              <a:pPr marL="0" marR="0" lvl="0" indent="0" algn="ctr" defTabSz="342900" rtl="0" eaLnBrk="1" fontAlgn="base" latinLnBrk="0" hangingPunct="1">
                <a:lnSpc>
                  <a:spcPct val="100000"/>
                </a:lnSpc>
                <a:spcBef>
                  <a:spcPct val="0"/>
                </a:spcBef>
                <a:spcAft>
                  <a:spcPct val="0"/>
                </a:spcAft>
                <a:buClrTx/>
                <a:buSzTx/>
                <a:buFontTx/>
                <a:buNone/>
                <a:tabLst/>
                <a:defRPr/>
              </a:pPr>
              <a:t>‹#›</a:t>
            </a:fld>
            <a:endParaRPr kumimoji="0" lang="en-US" sz="75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ＭＳ Ｐゴシック" pitchFamily="34" charset="-128"/>
              <a:cs typeface="Arial" panose="020B0604020202020204" pitchFamily="34" charset="0"/>
            </a:endParaRPr>
          </a:p>
        </p:txBody>
      </p:sp>
      <p:sp>
        <p:nvSpPr>
          <p:cNvPr id="3" name="Content Placeholder 2"/>
          <p:cNvSpPr>
            <a:spLocks noGrp="1"/>
          </p:cNvSpPr>
          <p:nvPr>
            <p:ph idx="1"/>
          </p:nvPr>
        </p:nvSpPr>
        <p:spPr bwMode="gray">
          <a:xfrm>
            <a:off x="751113" y="1370869"/>
            <a:ext cx="8195240" cy="1141338"/>
          </a:xfrm>
          <a:prstGeom prst="rect">
            <a:avLst/>
          </a:prstGeom>
        </p:spPr>
        <p:txBody>
          <a:bodyPr wrap="square" lIns="0" tIns="0" rIns="0" bIns="0">
            <a:spAutoFit/>
          </a:bodyPr>
          <a:lstStyle>
            <a:lvl1pPr marL="0" indent="0">
              <a:spcBef>
                <a:spcPts val="150"/>
              </a:spcBef>
              <a:buClr>
                <a:srgbClr val="2F82BF"/>
              </a:buClr>
              <a:buSzPct val="120000"/>
              <a:buFont typeface="Lucida Grande"/>
              <a:buNone/>
              <a:defRPr sz="1350">
                <a:latin typeface="Arial" panose="020B0604020202020204" pitchFamily="34" charset="0"/>
                <a:cs typeface="Arial" panose="020B0604020202020204" pitchFamily="34" charset="0"/>
              </a:defRPr>
            </a:lvl1pPr>
            <a:lvl2pPr marL="272654" indent="-272654">
              <a:spcBef>
                <a:spcPts val="150"/>
              </a:spcBef>
              <a:buClr>
                <a:srgbClr val="2F82BF"/>
              </a:buClr>
              <a:buSzPct val="110000"/>
              <a:buFont typeface="Wingdings" panose="05000000000000000000" pitchFamily="2" charset="2"/>
              <a:buChar char="§"/>
              <a:defRPr sz="1350">
                <a:latin typeface="Arial" panose="020B0604020202020204" pitchFamily="34" charset="0"/>
                <a:cs typeface="Arial" panose="020B0604020202020204" pitchFamily="34" charset="0"/>
              </a:defRPr>
            </a:lvl2pPr>
            <a:lvl3pPr marL="533400" indent="-260747">
              <a:spcBef>
                <a:spcPts val="150"/>
              </a:spcBef>
              <a:buClr>
                <a:srgbClr val="2F82BF"/>
              </a:buClr>
              <a:buFont typeface="Symbol" panose="05050102010706020507" pitchFamily="18" charset="2"/>
              <a:buChar char="-"/>
              <a:defRPr sz="1350">
                <a:latin typeface="Arial" panose="020B0604020202020204" pitchFamily="34" charset="0"/>
                <a:cs typeface="Arial" panose="020B0604020202020204" pitchFamily="34" charset="0"/>
              </a:defRPr>
            </a:lvl3pPr>
            <a:lvl4pPr marL="806054" indent="-272654">
              <a:spcBef>
                <a:spcPts val="150"/>
              </a:spcBef>
              <a:buClr>
                <a:srgbClr val="2F82BF"/>
              </a:buClr>
              <a:buSzPct val="90000"/>
              <a:buFont typeface="Arial" panose="020B0604020202020204" pitchFamily="34" charset="0"/>
              <a:buChar char="•"/>
              <a:defRPr sz="1350">
                <a:latin typeface="Arial" panose="020B0604020202020204" pitchFamily="34" charset="0"/>
                <a:cs typeface="Arial" panose="020B0604020202020204" pitchFamily="34" charset="0"/>
              </a:defRPr>
            </a:lvl4pPr>
            <a:lvl5pPr marL="1077516" indent="-271463">
              <a:spcBef>
                <a:spcPts val="150"/>
              </a:spcBef>
              <a:buClr>
                <a:schemeClr val="tx2"/>
              </a:buClr>
              <a:buFont typeface="Symbol" panose="05050102010706020507" pitchFamily="18" charset="2"/>
              <a:buChar char="-"/>
              <a:defRPr sz="1350">
                <a:latin typeface="Arial" panose="020B0604020202020204" pitchFamily="34" charset="0"/>
                <a:cs typeface="Arial" panose="020B060402020202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Placeholder 1"/>
          <p:cNvSpPr>
            <a:spLocks noGrp="1"/>
          </p:cNvSpPr>
          <p:nvPr>
            <p:ph type="title" hasCustomPrompt="1"/>
          </p:nvPr>
        </p:nvSpPr>
        <p:spPr bwMode="gray">
          <a:xfrm>
            <a:off x="751114" y="200321"/>
            <a:ext cx="819524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100">
                <a:solidFill>
                  <a:schemeClr val="tx2"/>
                </a:solidFill>
              </a:defRPr>
            </a:lvl1pPr>
          </a:lstStyle>
          <a:p>
            <a:pPr lvl="0"/>
            <a:r>
              <a:rPr lang="en-US" dirty="0" smtClean="0"/>
              <a:t>Click to edit title</a:t>
            </a:r>
            <a:endParaRPr lang="en-US" dirty="0"/>
          </a:p>
        </p:txBody>
      </p:sp>
      <p:sp>
        <p:nvSpPr>
          <p:cNvPr id="2" name="TextBox 1"/>
          <p:cNvSpPr txBox="1"/>
          <p:nvPr userDrawn="1"/>
        </p:nvSpPr>
        <p:spPr>
          <a:xfrm>
            <a:off x="7791682" y="6574439"/>
            <a:ext cx="878447" cy="138499"/>
          </a:xfrm>
          <a:prstGeom prst="rect">
            <a:avLst/>
          </a:prstGeom>
          <a:noFill/>
        </p:spPr>
        <p:txBody>
          <a:bodyPr wrap="none" lIns="0" tIns="0" rIns="0" bIns="0" rtlCol="0" anchor="ctr" anchorCtr="0">
            <a:spAutoFit/>
          </a:bodyPr>
          <a:lstStyle/>
          <a:p>
            <a:pPr marL="0" marR="0" lvl="0" indent="0" algn="r" defTabSz="342900" rtl="0" eaLnBrk="0" fontAlgn="base" latinLnBrk="0" hangingPunct="0">
              <a:lnSpc>
                <a:spcPct val="100000"/>
              </a:lnSpc>
              <a:spcBef>
                <a:spcPct val="0"/>
              </a:spcBef>
              <a:spcAft>
                <a:spcPct val="0"/>
              </a:spcAft>
              <a:buClrTx/>
              <a:buSzTx/>
              <a:buFontTx/>
              <a:buNone/>
              <a:tabLst/>
              <a:defRPr/>
            </a:pPr>
            <a:r>
              <a:rPr kumimoji="0" lang="en-IN" sz="900" b="0" i="0" u="none" strike="noStrike" kern="1200" cap="none" spc="0" normalizeH="0" baseline="0" noProof="0" dirty="0" smtClean="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rPr>
              <a:t>Maveric Systems</a:t>
            </a:r>
            <a:endParaRPr kumimoji="0" lang="en-IN" sz="900" b="0" i="0" u="none" strike="noStrike" kern="1200" cap="none" spc="0" normalizeH="0" baseline="0" noProof="0" dirty="0">
              <a:ln>
                <a:noFill/>
              </a:ln>
              <a:solidFill>
                <a:srgbClr val="EEECE1">
                  <a:lumMod val="25000"/>
                </a:srgbClr>
              </a:solidFill>
              <a:effectLst/>
              <a:uLnTx/>
              <a:uFillTx/>
              <a:latin typeface="Arial" panose="020B0604020202020204" pitchFamily="34" charset="0"/>
              <a:ea typeface="MS PGothic" pitchFamily="34" charset="-128"/>
              <a:cs typeface="Arial" panose="020B0604020202020204" pitchFamily="34" charset="0"/>
            </a:endParaRPr>
          </a:p>
        </p:txBody>
      </p:sp>
      <p:cxnSp>
        <p:nvCxnSpPr>
          <p:cNvPr id="8" name="Straight Connector 7"/>
          <p:cNvCxnSpPr/>
          <p:nvPr userDrawn="1"/>
        </p:nvCxnSpPr>
        <p:spPr>
          <a:xfrm>
            <a:off x="8724828"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1" y="-4763"/>
            <a:ext cx="626864"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0" fontAlgn="base" latinLnBrk="0" hangingPunct="0">
                <a:lnSpc>
                  <a:spcPct val="100000"/>
                </a:lnSpc>
                <a:spcBef>
                  <a:spcPct val="0"/>
                </a:spcBef>
                <a:spcAft>
                  <a:spcPct val="0"/>
                </a:spcAft>
                <a:buClrTx/>
                <a:buSzTx/>
                <a:buFontTx/>
                <a:buNone/>
                <a:tabLst/>
                <a:defRPr/>
              </a:pPr>
              <a:endParaRPr kumimoji="0" lang="en-IN" sz="1350" b="0" i="0" u="none" strike="noStrike" kern="120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235608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04775" y="269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timing>
    <p:tnLst>
      <p:par>
        <p:cTn id="1" dur="indefinite" restart="never" nodeType="tmRoot"/>
      </p:par>
    </p:tnLst>
  </p:timing>
  <p:hf hdr="0" ftr="0" dt="0"/>
  <p:txStyles>
    <p:titleStyle>
      <a:lvl1pPr algn="l" defTabSz="342900" rtl="0" eaLnBrk="1" fontAlgn="base" hangingPunct="1">
        <a:spcBef>
          <a:spcPct val="0"/>
        </a:spcBef>
        <a:spcAft>
          <a:spcPct val="0"/>
        </a:spcAft>
        <a:defRPr sz="3300" b="1" kern="1200">
          <a:solidFill>
            <a:srgbClr val="B42359"/>
          </a:solidFill>
          <a:latin typeface="Arial"/>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p:titleStyle>
    <p:bodyStyle>
      <a:lvl1pPr marL="257175" indent="-257175" algn="l" defTabSz="3429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1pPr>
      <a:lvl2pPr marL="557213" indent="-214313" algn="l" defTabSz="342900" rtl="0" eaLnBrk="1" fontAlgn="base" hangingPunct="1">
        <a:spcBef>
          <a:spcPct val="20000"/>
        </a:spcBef>
        <a:spcAft>
          <a:spcPct val="0"/>
        </a:spcAft>
        <a:buFont typeface="Arial" pitchFamily="34" charset="0"/>
        <a:buChar char="–"/>
        <a:defRPr sz="2100" kern="1200">
          <a:solidFill>
            <a:schemeClr val="tx1"/>
          </a:solidFill>
          <a:latin typeface="+mn-lt"/>
          <a:ea typeface="MS PGothic" pitchFamily="34" charset="-128"/>
          <a:cs typeface="MS PGothic" charset="0"/>
        </a:defRPr>
      </a:lvl2pPr>
      <a:lvl3pPr marL="857250" indent="-171450" algn="l" defTabSz="3429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S PGothic" charset="0"/>
        </a:defRPr>
      </a:lvl3pPr>
      <a:lvl4pPr marL="12001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4pPr>
      <a:lvl5pPr marL="15430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04775" y="269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CLICK TO EDIT TITLE</a:t>
            </a:r>
          </a:p>
        </p:txBody>
      </p:sp>
    </p:spTree>
    <p:extLst>
      <p:ext uri="{BB962C8B-B14F-4D97-AF65-F5344CB8AC3E}">
        <p14:creationId xmlns:p14="http://schemas.microsoft.com/office/powerpoint/2010/main" val="1116368447"/>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Lst>
  <p:timing>
    <p:tnLst>
      <p:par>
        <p:cTn id="1" dur="indefinite" restart="never" nodeType="tmRoot"/>
      </p:par>
    </p:tnLst>
  </p:timing>
  <p:hf hdr="0" ftr="0" dt="0"/>
  <p:txStyles>
    <p:titleStyle>
      <a:lvl1pPr algn="l" defTabSz="342900" rtl="0" eaLnBrk="1" fontAlgn="base" hangingPunct="1">
        <a:spcBef>
          <a:spcPct val="0"/>
        </a:spcBef>
        <a:spcAft>
          <a:spcPct val="0"/>
        </a:spcAft>
        <a:defRPr sz="3300" b="1" kern="1200">
          <a:solidFill>
            <a:srgbClr val="B42359"/>
          </a:solidFill>
          <a:latin typeface="Arial"/>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p:titleStyle>
    <p:bodyStyle>
      <a:lvl1pPr marL="257175" indent="-257175" algn="l" defTabSz="3429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1pPr>
      <a:lvl2pPr marL="557213" indent="-214313" algn="l" defTabSz="342900" rtl="0" eaLnBrk="1" fontAlgn="base" hangingPunct="1">
        <a:spcBef>
          <a:spcPct val="20000"/>
        </a:spcBef>
        <a:spcAft>
          <a:spcPct val="0"/>
        </a:spcAft>
        <a:buFont typeface="Arial" pitchFamily="34" charset="0"/>
        <a:buChar char="–"/>
        <a:defRPr sz="2100" kern="1200">
          <a:solidFill>
            <a:schemeClr val="tx1"/>
          </a:solidFill>
          <a:latin typeface="+mn-lt"/>
          <a:ea typeface="MS PGothic" pitchFamily="34" charset="-128"/>
          <a:cs typeface="MS PGothic" charset="0"/>
        </a:defRPr>
      </a:lvl2pPr>
      <a:lvl3pPr marL="857250" indent="-171450" algn="l" defTabSz="342900" rtl="0" eaLnBrk="1" fontAlgn="base" hangingPunct="1">
        <a:spcBef>
          <a:spcPct val="20000"/>
        </a:spcBef>
        <a:spcAft>
          <a:spcPct val="0"/>
        </a:spcAft>
        <a:buFont typeface="Arial" pitchFamily="34" charset="0"/>
        <a:buChar char="•"/>
        <a:defRPr sz="1800" kern="1200">
          <a:solidFill>
            <a:schemeClr val="tx1"/>
          </a:solidFill>
          <a:latin typeface="+mn-lt"/>
          <a:ea typeface="MS PGothic" pitchFamily="34" charset="-128"/>
          <a:cs typeface="MS PGothic" charset="0"/>
        </a:defRPr>
      </a:lvl3pPr>
      <a:lvl4pPr marL="12001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4pPr>
      <a:lvl5pPr marL="1543050" indent="-171450" algn="l" defTabSz="342900" rtl="0" eaLnBrk="1" fontAlgn="base" hangingPunct="1">
        <a:spcBef>
          <a:spcPct val="20000"/>
        </a:spcBef>
        <a:spcAft>
          <a:spcPct val="0"/>
        </a:spcAft>
        <a:buFont typeface="Arial" pitchFamily="34" charset="0"/>
        <a:buChar char="»"/>
        <a:defRPr sz="1500" kern="1200">
          <a:solidFill>
            <a:schemeClr val="tx1"/>
          </a:solidFill>
          <a:latin typeface="+mn-lt"/>
          <a:ea typeface="MS PGothic" pitchFamily="34" charset="-128"/>
          <a:cs typeface="MS PGothic" charset="0"/>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rail.in/trains-between-stations/new-delhi-NDLS/mumbai-central-BCT?view=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jqueryui.com/resources/demos/droppable/default.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oi.apache.org/apidocs/org/apache/poi/ss/usermodel/Row.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poi.apache.org/apidocs/org/apache/poi/hssf/usermodel/HSSFRow.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133035" y="1963935"/>
            <a:ext cx="1714500" cy="2137173"/>
          </a:xfrm>
          <a:prstGeom prst="rect">
            <a:avLst/>
          </a:prstGeom>
        </p:spPr>
      </p:pic>
      <p:sp>
        <p:nvSpPr>
          <p:cNvPr id="2" name="Title 1"/>
          <p:cNvSpPr>
            <a:spLocks noGrp="1"/>
          </p:cNvSpPr>
          <p:nvPr>
            <p:ph type="ctrTitle"/>
          </p:nvPr>
        </p:nvSpPr>
        <p:spPr>
          <a:xfrm>
            <a:off x="839392" y="2489479"/>
            <a:ext cx="6071362" cy="430887"/>
          </a:xfrm>
        </p:spPr>
        <p:txBody>
          <a:bodyPr/>
          <a:lstStyle/>
          <a:p>
            <a:r>
              <a:rPr lang="en-IN" sz="2800" dirty="0" smtClean="0"/>
              <a:t>Fresher Learning Program</a:t>
            </a:r>
            <a:endParaRPr lang="en-IN" sz="2800" dirty="0"/>
          </a:p>
        </p:txBody>
      </p:sp>
      <p:sp>
        <p:nvSpPr>
          <p:cNvPr id="3" name="Subtitle 2"/>
          <p:cNvSpPr>
            <a:spLocks noGrp="1"/>
          </p:cNvSpPr>
          <p:nvPr>
            <p:ph type="subTitle" idx="1"/>
          </p:nvPr>
        </p:nvSpPr>
        <p:spPr>
          <a:xfrm>
            <a:off x="839392" y="3117606"/>
            <a:ext cx="6071362" cy="369332"/>
          </a:xfrm>
        </p:spPr>
        <p:txBody>
          <a:bodyPr/>
          <a:lstStyle/>
          <a:p>
            <a:r>
              <a:rPr lang="en-US" sz="2400" dirty="0" smtClean="0"/>
              <a:t>Selenium – Day 7</a:t>
            </a:r>
            <a:endParaRPr lang="en-IN" sz="2400" dirty="0" smtClean="0"/>
          </a:p>
        </p:txBody>
      </p:sp>
    </p:spTree>
    <p:extLst>
      <p:ext uri="{BB962C8B-B14F-4D97-AF65-F5344CB8AC3E}">
        <p14:creationId xmlns:p14="http://schemas.microsoft.com/office/powerpoint/2010/main" val="2513572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Excel read and Write	</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6" name="Rectangle 5"/>
          <p:cNvSpPr/>
          <p:nvPr/>
        </p:nvSpPr>
        <p:spPr>
          <a:xfrm>
            <a:off x="939800" y="812800"/>
            <a:ext cx="7378700" cy="369332"/>
          </a:xfrm>
          <a:prstGeom prst="rect">
            <a:avLst/>
          </a:prstGeom>
        </p:spPr>
        <p:txBody>
          <a:bodyPr wrap="square">
            <a:spAutoFit/>
          </a:bodyPr>
          <a:lstStyle/>
          <a:p>
            <a:r>
              <a:rPr lang="en-IN" b="1" i="1" dirty="0" smtClean="0">
                <a:solidFill>
                  <a:schemeClr val="accent6">
                    <a:lumMod val="50000"/>
                  </a:schemeClr>
                </a:solidFill>
              </a:rPr>
              <a:t>Write in Excel</a:t>
            </a:r>
            <a:endParaRPr lang="en-IN" b="1" i="1" dirty="0">
              <a:solidFill>
                <a:schemeClr val="accent6">
                  <a:lumMod val="50000"/>
                </a:schemeClr>
              </a:solidFill>
            </a:endParaRPr>
          </a:p>
        </p:txBody>
      </p:sp>
      <p:sp>
        <p:nvSpPr>
          <p:cNvPr id="10" name="Rectangle 9"/>
          <p:cNvSpPr/>
          <p:nvPr/>
        </p:nvSpPr>
        <p:spPr>
          <a:xfrm>
            <a:off x="787400" y="1270000"/>
            <a:ext cx="7835900" cy="5078313"/>
          </a:xfrm>
          <a:prstGeom prst="rect">
            <a:avLst/>
          </a:prstGeom>
        </p:spPr>
        <p:txBody>
          <a:bodyPr wrap="square">
            <a:spAutoFit/>
          </a:bodyPr>
          <a:lstStyle/>
          <a:p>
            <a:r>
              <a:rPr lang="en-IN" i="1" dirty="0" smtClean="0">
                <a:solidFill>
                  <a:srgbClr val="123761"/>
                </a:solidFill>
              </a:rPr>
              <a:t>if(</a:t>
            </a:r>
            <a:r>
              <a:rPr lang="en-IN" i="1" dirty="0" err="1" smtClean="0">
                <a:solidFill>
                  <a:srgbClr val="123761"/>
                </a:solidFill>
              </a:rPr>
              <a:t>fileExtensionName.equals</a:t>
            </a:r>
            <a:r>
              <a:rPr lang="en-IN" i="1" dirty="0" smtClean="0">
                <a:solidFill>
                  <a:srgbClr val="123761"/>
                </a:solidFill>
              </a:rPr>
              <a:t>(".</a:t>
            </a:r>
            <a:r>
              <a:rPr lang="en-IN" i="1" dirty="0" err="1" smtClean="0">
                <a:solidFill>
                  <a:srgbClr val="123761"/>
                </a:solidFill>
              </a:rPr>
              <a:t>xlsx</a:t>
            </a:r>
            <a:r>
              <a:rPr lang="en-IN" i="1" dirty="0" smtClean="0">
                <a:solidFill>
                  <a:srgbClr val="123761"/>
                </a:solidFill>
              </a:rPr>
              <a:t>")){</a:t>
            </a:r>
          </a:p>
          <a:p>
            <a:endParaRPr lang="en-IN" i="1" dirty="0" smtClean="0">
              <a:solidFill>
                <a:srgbClr val="00B050"/>
              </a:solidFill>
            </a:endParaRPr>
          </a:p>
          <a:p>
            <a:r>
              <a:rPr lang="en-IN" i="1" dirty="0" smtClean="0">
                <a:solidFill>
                  <a:schemeClr val="accent3"/>
                </a:solidFill>
              </a:rPr>
              <a:t>        //If it is </a:t>
            </a:r>
            <a:r>
              <a:rPr lang="en-IN" i="1" dirty="0" err="1" smtClean="0">
                <a:solidFill>
                  <a:schemeClr val="accent3"/>
                </a:solidFill>
              </a:rPr>
              <a:t>xlsx</a:t>
            </a:r>
            <a:r>
              <a:rPr lang="en-IN" i="1" dirty="0" smtClean="0">
                <a:solidFill>
                  <a:schemeClr val="accent3"/>
                </a:solidFill>
              </a:rPr>
              <a:t> file then create object of </a:t>
            </a:r>
            <a:r>
              <a:rPr lang="en-IN" i="1" dirty="0" err="1" smtClean="0">
                <a:solidFill>
                  <a:schemeClr val="accent3"/>
                </a:solidFill>
              </a:rPr>
              <a:t>XSSFWorkbook</a:t>
            </a:r>
            <a:r>
              <a:rPr lang="en-IN" i="1" dirty="0" smtClean="0">
                <a:solidFill>
                  <a:schemeClr val="accent3"/>
                </a:solidFill>
              </a:rPr>
              <a:t> class</a:t>
            </a:r>
          </a:p>
          <a:p>
            <a:endParaRPr lang="en-IN" i="1" dirty="0" smtClean="0">
              <a:solidFill>
                <a:srgbClr val="00B050"/>
              </a:solidFill>
            </a:endParaRPr>
          </a:p>
          <a:p>
            <a:r>
              <a:rPr lang="en-IN" i="1" dirty="0" smtClean="0">
                <a:solidFill>
                  <a:srgbClr val="00B050"/>
                </a:solidFill>
              </a:rPr>
              <a:t>        </a:t>
            </a:r>
            <a:r>
              <a:rPr lang="en-IN" i="1" dirty="0" smtClean="0">
                <a:solidFill>
                  <a:srgbClr val="123761"/>
                </a:solidFill>
              </a:rPr>
              <a:t>sampleWorkbook = new </a:t>
            </a:r>
            <a:r>
              <a:rPr lang="en-IN" i="1" dirty="0" err="1" smtClean="0">
                <a:solidFill>
                  <a:srgbClr val="123761"/>
                </a:solidFill>
              </a:rPr>
              <a:t>XSSFWorkbook</a:t>
            </a:r>
            <a:r>
              <a:rPr lang="en-IN" i="1" dirty="0" smtClean="0">
                <a:solidFill>
                  <a:srgbClr val="123761"/>
                </a:solidFill>
              </a:rPr>
              <a:t>(</a:t>
            </a:r>
            <a:r>
              <a:rPr lang="en-IN" i="1" dirty="0" err="1" smtClean="0">
                <a:solidFill>
                  <a:srgbClr val="123761"/>
                </a:solidFill>
              </a:rPr>
              <a:t>inputStream</a:t>
            </a:r>
            <a:r>
              <a:rPr lang="en-IN" i="1" dirty="0" smtClean="0">
                <a:solidFill>
                  <a:srgbClr val="123761"/>
                </a:solidFill>
              </a:rPr>
              <a:t>);</a:t>
            </a:r>
          </a:p>
          <a:p>
            <a:endParaRPr lang="en-IN" i="1" dirty="0" smtClean="0">
              <a:solidFill>
                <a:srgbClr val="00B050"/>
              </a:solidFill>
            </a:endParaRPr>
          </a:p>
          <a:p>
            <a:r>
              <a:rPr lang="en-IN" i="1" dirty="0" smtClean="0">
                <a:solidFill>
                  <a:srgbClr val="00B050"/>
                </a:solidFill>
              </a:rPr>
              <a:t>        }</a:t>
            </a:r>
          </a:p>
          <a:p>
            <a:endParaRPr lang="en-IN" i="1" dirty="0" smtClean="0">
              <a:solidFill>
                <a:srgbClr val="00B050"/>
              </a:solidFill>
            </a:endParaRPr>
          </a:p>
          <a:p>
            <a:r>
              <a:rPr lang="en-IN" i="1" dirty="0" smtClean="0">
                <a:solidFill>
                  <a:schemeClr val="accent3"/>
                </a:solidFill>
              </a:rPr>
              <a:t>        //Check condition if the file is </a:t>
            </a:r>
            <a:r>
              <a:rPr lang="en-IN" i="1" dirty="0" err="1" smtClean="0">
                <a:solidFill>
                  <a:schemeClr val="accent3"/>
                </a:solidFill>
              </a:rPr>
              <a:t>xls</a:t>
            </a:r>
            <a:r>
              <a:rPr lang="en-IN" i="1" dirty="0" smtClean="0">
                <a:solidFill>
                  <a:schemeClr val="accent3"/>
                </a:solidFill>
              </a:rPr>
              <a:t> file</a:t>
            </a:r>
          </a:p>
          <a:p>
            <a:endParaRPr lang="en-IN" i="1" dirty="0" smtClean="0">
              <a:solidFill>
                <a:srgbClr val="00B050"/>
              </a:solidFill>
            </a:endParaRPr>
          </a:p>
          <a:p>
            <a:r>
              <a:rPr lang="en-IN" i="1" dirty="0" smtClean="0">
                <a:solidFill>
                  <a:srgbClr val="123761"/>
                </a:solidFill>
              </a:rPr>
              <a:t>        else if(</a:t>
            </a:r>
            <a:r>
              <a:rPr lang="en-IN" i="1" dirty="0" err="1" smtClean="0">
                <a:solidFill>
                  <a:srgbClr val="123761"/>
                </a:solidFill>
              </a:rPr>
              <a:t>fileExtensionName.equals</a:t>
            </a:r>
            <a:r>
              <a:rPr lang="en-IN" i="1" dirty="0" smtClean="0">
                <a:solidFill>
                  <a:srgbClr val="123761"/>
                </a:solidFill>
              </a:rPr>
              <a:t>(".</a:t>
            </a:r>
            <a:r>
              <a:rPr lang="en-IN" i="1" dirty="0" err="1" smtClean="0">
                <a:solidFill>
                  <a:srgbClr val="123761"/>
                </a:solidFill>
              </a:rPr>
              <a:t>xls</a:t>
            </a:r>
            <a:r>
              <a:rPr lang="en-IN" i="1" dirty="0" smtClean="0">
                <a:solidFill>
                  <a:srgbClr val="123761"/>
                </a:solidFill>
              </a:rPr>
              <a:t>")){</a:t>
            </a:r>
          </a:p>
          <a:p>
            <a:endParaRPr lang="en-IN" i="1" dirty="0" smtClean="0">
              <a:solidFill>
                <a:srgbClr val="00B050"/>
              </a:solidFill>
            </a:endParaRPr>
          </a:p>
          <a:p>
            <a:r>
              <a:rPr lang="en-IN" i="1" dirty="0" smtClean="0">
                <a:solidFill>
                  <a:schemeClr val="accent3"/>
                </a:solidFill>
              </a:rPr>
              <a:t>            //If it is </a:t>
            </a:r>
            <a:r>
              <a:rPr lang="en-IN" i="1" dirty="0" err="1" smtClean="0">
                <a:solidFill>
                  <a:schemeClr val="accent3"/>
                </a:solidFill>
              </a:rPr>
              <a:t>xls</a:t>
            </a:r>
            <a:r>
              <a:rPr lang="en-IN" i="1" dirty="0" smtClean="0">
                <a:solidFill>
                  <a:schemeClr val="accent3"/>
                </a:solidFill>
              </a:rPr>
              <a:t> file then create object of </a:t>
            </a:r>
            <a:r>
              <a:rPr lang="en-IN" i="1" dirty="0" err="1" smtClean="0">
                <a:solidFill>
                  <a:schemeClr val="accent3"/>
                </a:solidFill>
              </a:rPr>
              <a:t>XSSFWorkbook</a:t>
            </a:r>
            <a:r>
              <a:rPr lang="en-IN" i="1" dirty="0" smtClean="0">
                <a:solidFill>
                  <a:schemeClr val="accent3"/>
                </a:solidFill>
              </a:rPr>
              <a:t> class</a:t>
            </a:r>
          </a:p>
          <a:p>
            <a:endParaRPr lang="en-IN" i="1" dirty="0" smtClean="0">
              <a:solidFill>
                <a:srgbClr val="00B050"/>
              </a:solidFill>
            </a:endParaRPr>
          </a:p>
          <a:p>
            <a:r>
              <a:rPr lang="en-IN" i="1" dirty="0" smtClean="0">
                <a:solidFill>
                  <a:srgbClr val="00B050"/>
                </a:solidFill>
              </a:rPr>
              <a:t>            </a:t>
            </a:r>
            <a:r>
              <a:rPr lang="en-IN" i="1" dirty="0" smtClean="0">
                <a:solidFill>
                  <a:srgbClr val="123761"/>
                </a:solidFill>
              </a:rPr>
              <a:t>sampleWorkbook = new </a:t>
            </a:r>
            <a:r>
              <a:rPr lang="en-IN" i="1" dirty="0" err="1" smtClean="0">
                <a:solidFill>
                  <a:srgbClr val="123761"/>
                </a:solidFill>
              </a:rPr>
              <a:t>HSSFWorkbook</a:t>
            </a:r>
            <a:r>
              <a:rPr lang="en-IN" i="1" dirty="0" smtClean="0">
                <a:solidFill>
                  <a:srgbClr val="123761"/>
                </a:solidFill>
              </a:rPr>
              <a:t>(</a:t>
            </a:r>
            <a:r>
              <a:rPr lang="en-IN" i="1" dirty="0" err="1" smtClean="0">
                <a:solidFill>
                  <a:srgbClr val="123761"/>
                </a:solidFill>
              </a:rPr>
              <a:t>inputStream</a:t>
            </a:r>
            <a:r>
              <a:rPr lang="en-IN" i="1" dirty="0" smtClean="0">
                <a:solidFill>
                  <a:srgbClr val="123761"/>
                </a:solidFill>
              </a:rPr>
              <a:t>);</a:t>
            </a:r>
          </a:p>
          <a:p>
            <a:endParaRPr lang="en-IN" i="1" dirty="0" smtClean="0">
              <a:solidFill>
                <a:srgbClr val="00B050"/>
              </a:solidFill>
            </a:endParaRPr>
          </a:p>
          <a:p>
            <a:r>
              <a:rPr lang="en-IN" i="1" dirty="0" smtClean="0">
                <a:solidFill>
                  <a:srgbClr val="00B050"/>
                </a:solidFill>
              </a:rPr>
              <a:t>        }    </a:t>
            </a:r>
          </a:p>
          <a:p>
            <a:endParaRPr lang="en-IN" i="1" dirty="0" smtClean="0">
              <a:solidFill>
                <a:srgbClr val="00B050"/>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Excel read and Write	</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889000" y="774700"/>
            <a:ext cx="6591300" cy="369332"/>
          </a:xfrm>
          <a:prstGeom prst="rect">
            <a:avLst/>
          </a:prstGeom>
        </p:spPr>
        <p:txBody>
          <a:bodyPr wrap="square">
            <a:spAutoFit/>
          </a:bodyPr>
          <a:lstStyle/>
          <a:p>
            <a:r>
              <a:rPr lang="en-IN" i="1" dirty="0" smtClean="0"/>
              <a:t>.</a:t>
            </a:r>
            <a:endParaRPr lang="en-IN" i="1" dirty="0"/>
          </a:p>
        </p:txBody>
      </p:sp>
      <p:sp>
        <p:nvSpPr>
          <p:cNvPr id="6" name="Rectangle 5"/>
          <p:cNvSpPr/>
          <p:nvPr/>
        </p:nvSpPr>
        <p:spPr>
          <a:xfrm>
            <a:off x="939800" y="812800"/>
            <a:ext cx="7378700" cy="369332"/>
          </a:xfrm>
          <a:prstGeom prst="rect">
            <a:avLst/>
          </a:prstGeom>
        </p:spPr>
        <p:txBody>
          <a:bodyPr wrap="square">
            <a:spAutoFit/>
          </a:bodyPr>
          <a:lstStyle/>
          <a:p>
            <a:r>
              <a:rPr lang="en-IN" b="1" i="1" dirty="0" smtClean="0">
                <a:solidFill>
                  <a:schemeClr val="accent6">
                    <a:lumMod val="50000"/>
                  </a:schemeClr>
                </a:solidFill>
              </a:rPr>
              <a:t>Write in Excel</a:t>
            </a:r>
            <a:endParaRPr lang="en-IN" b="1" i="1" dirty="0">
              <a:solidFill>
                <a:schemeClr val="accent6">
                  <a:lumMod val="50000"/>
                </a:schemeClr>
              </a:solidFill>
            </a:endParaRPr>
          </a:p>
        </p:txBody>
      </p:sp>
      <p:sp>
        <p:nvSpPr>
          <p:cNvPr id="10" name="Rectangle 9"/>
          <p:cNvSpPr/>
          <p:nvPr/>
        </p:nvSpPr>
        <p:spPr>
          <a:xfrm>
            <a:off x="787400" y="1270000"/>
            <a:ext cx="7835900" cy="4247317"/>
          </a:xfrm>
          <a:prstGeom prst="rect">
            <a:avLst/>
          </a:prstGeom>
        </p:spPr>
        <p:txBody>
          <a:bodyPr wrap="square">
            <a:spAutoFit/>
          </a:bodyPr>
          <a:lstStyle/>
          <a:p>
            <a:r>
              <a:rPr lang="en-IN" i="1" dirty="0" smtClean="0">
                <a:solidFill>
                  <a:srgbClr val="123761"/>
                </a:solidFill>
              </a:rPr>
              <a:t>Sheet </a:t>
            </a:r>
            <a:r>
              <a:rPr lang="en-IN" i="1" dirty="0" err="1" smtClean="0">
                <a:solidFill>
                  <a:srgbClr val="123761"/>
                </a:solidFill>
              </a:rPr>
              <a:t>sheet</a:t>
            </a:r>
            <a:r>
              <a:rPr lang="en-IN" i="1" dirty="0" smtClean="0">
                <a:solidFill>
                  <a:srgbClr val="123761"/>
                </a:solidFill>
              </a:rPr>
              <a:t> = </a:t>
            </a:r>
            <a:r>
              <a:rPr lang="en-IN" i="1" dirty="0" err="1" smtClean="0">
                <a:solidFill>
                  <a:srgbClr val="123761"/>
                </a:solidFill>
              </a:rPr>
              <a:t>sampleWorkbook.getSheet</a:t>
            </a:r>
            <a:r>
              <a:rPr lang="en-IN" i="1" dirty="0" smtClean="0">
                <a:solidFill>
                  <a:srgbClr val="123761"/>
                </a:solidFill>
              </a:rPr>
              <a:t>(</a:t>
            </a:r>
            <a:r>
              <a:rPr lang="en-IN" i="1" dirty="0" err="1" smtClean="0">
                <a:solidFill>
                  <a:srgbClr val="123761"/>
                </a:solidFill>
              </a:rPr>
              <a:t>sheetName</a:t>
            </a:r>
            <a:r>
              <a:rPr lang="en-IN" i="1" dirty="0" smtClean="0">
                <a:solidFill>
                  <a:srgbClr val="123761"/>
                </a:solidFill>
              </a:rPr>
              <a:t>);</a:t>
            </a:r>
          </a:p>
          <a:p>
            <a:endParaRPr lang="en-IN" i="1" dirty="0" smtClean="0">
              <a:solidFill>
                <a:srgbClr val="00B050"/>
              </a:solidFill>
            </a:endParaRPr>
          </a:p>
          <a:p>
            <a:r>
              <a:rPr lang="en-IN" i="1" dirty="0" smtClean="0">
                <a:solidFill>
                  <a:srgbClr val="00B050"/>
                </a:solidFill>
              </a:rPr>
              <a:t>    </a:t>
            </a:r>
            <a:r>
              <a:rPr lang="en-IN" i="1" dirty="0" smtClean="0">
                <a:solidFill>
                  <a:schemeClr val="accent3"/>
                </a:solidFill>
              </a:rPr>
              <a:t>//Get the current count of rows in excel file</a:t>
            </a:r>
          </a:p>
          <a:p>
            <a:endParaRPr lang="en-IN" i="1" dirty="0" smtClean="0">
              <a:solidFill>
                <a:srgbClr val="00B050"/>
              </a:solidFill>
            </a:endParaRPr>
          </a:p>
          <a:p>
            <a:r>
              <a:rPr lang="en-IN" i="1" dirty="0" smtClean="0">
                <a:solidFill>
                  <a:srgbClr val="00B050"/>
                </a:solidFill>
              </a:rPr>
              <a:t>    </a:t>
            </a:r>
            <a:r>
              <a:rPr lang="en-IN" i="1" dirty="0" smtClean="0">
                <a:solidFill>
                  <a:srgbClr val="123761"/>
                </a:solidFill>
              </a:rPr>
              <a:t>int </a:t>
            </a:r>
            <a:r>
              <a:rPr lang="en-IN" i="1" dirty="0" err="1" smtClean="0">
                <a:solidFill>
                  <a:srgbClr val="123761"/>
                </a:solidFill>
              </a:rPr>
              <a:t>rowCount</a:t>
            </a:r>
            <a:r>
              <a:rPr lang="en-IN" i="1" dirty="0" smtClean="0">
                <a:solidFill>
                  <a:srgbClr val="123761"/>
                </a:solidFill>
              </a:rPr>
              <a:t> = </a:t>
            </a:r>
            <a:r>
              <a:rPr lang="en-IN" i="1" dirty="0" err="1" smtClean="0">
                <a:solidFill>
                  <a:srgbClr val="123761"/>
                </a:solidFill>
              </a:rPr>
              <a:t>sheet.getLastRowNum</a:t>
            </a:r>
            <a:r>
              <a:rPr lang="en-IN" i="1" dirty="0" smtClean="0">
                <a:solidFill>
                  <a:srgbClr val="123761"/>
                </a:solidFill>
              </a:rPr>
              <a:t>()-</a:t>
            </a:r>
            <a:r>
              <a:rPr lang="en-IN" i="1" dirty="0" err="1" smtClean="0">
                <a:solidFill>
                  <a:srgbClr val="123761"/>
                </a:solidFill>
              </a:rPr>
              <a:t>sheet.getFirstRowNum</a:t>
            </a:r>
            <a:r>
              <a:rPr lang="en-IN" i="1" dirty="0" smtClean="0">
                <a:solidFill>
                  <a:srgbClr val="123761"/>
                </a:solidFill>
              </a:rPr>
              <a:t>();</a:t>
            </a:r>
          </a:p>
          <a:p>
            <a:endParaRPr lang="en-IN" i="1" dirty="0" smtClean="0">
              <a:solidFill>
                <a:srgbClr val="00B050"/>
              </a:solidFill>
            </a:endParaRPr>
          </a:p>
          <a:p>
            <a:r>
              <a:rPr lang="en-IN" i="1" dirty="0" smtClean="0">
                <a:solidFill>
                  <a:schemeClr val="accent3"/>
                </a:solidFill>
              </a:rPr>
              <a:t>    //Get the first row from the sheet</a:t>
            </a:r>
          </a:p>
          <a:p>
            <a:endParaRPr lang="en-IN" i="1" dirty="0" smtClean="0">
              <a:solidFill>
                <a:srgbClr val="00B050"/>
              </a:solidFill>
            </a:endParaRPr>
          </a:p>
          <a:p>
            <a:r>
              <a:rPr lang="en-IN" i="1" dirty="0" smtClean="0">
                <a:solidFill>
                  <a:srgbClr val="00B050"/>
                </a:solidFill>
              </a:rPr>
              <a:t>    </a:t>
            </a:r>
            <a:r>
              <a:rPr lang="en-IN" i="1" dirty="0" smtClean="0">
                <a:solidFill>
                  <a:srgbClr val="123761"/>
                </a:solidFill>
              </a:rPr>
              <a:t>Row </a:t>
            </a:r>
            <a:r>
              <a:rPr lang="en-IN" i="1" dirty="0" err="1" smtClean="0">
                <a:solidFill>
                  <a:srgbClr val="123761"/>
                </a:solidFill>
              </a:rPr>
              <a:t>row</a:t>
            </a:r>
            <a:r>
              <a:rPr lang="en-IN" i="1" dirty="0" smtClean="0">
                <a:solidFill>
                  <a:srgbClr val="123761"/>
                </a:solidFill>
              </a:rPr>
              <a:t> = </a:t>
            </a:r>
            <a:r>
              <a:rPr lang="en-IN" i="1" dirty="0" err="1" smtClean="0">
                <a:solidFill>
                  <a:srgbClr val="123761"/>
                </a:solidFill>
              </a:rPr>
              <a:t>sheet.getRow</a:t>
            </a:r>
            <a:r>
              <a:rPr lang="en-IN" i="1" dirty="0" smtClean="0">
                <a:solidFill>
                  <a:srgbClr val="123761"/>
                </a:solidFill>
              </a:rPr>
              <a:t>(0);</a:t>
            </a:r>
          </a:p>
          <a:p>
            <a:endParaRPr lang="en-IN" i="1" dirty="0" smtClean="0">
              <a:solidFill>
                <a:srgbClr val="00B050"/>
              </a:solidFill>
            </a:endParaRPr>
          </a:p>
          <a:p>
            <a:r>
              <a:rPr lang="en-IN" i="1" dirty="0" smtClean="0">
                <a:solidFill>
                  <a:srgbClr val="00B050"/>
                </a:solidFill>
              </a:rPr>
              <a:t>    </a:t>
            </a:r>
            <a:r>
              <a:rPr lang="en-IN" i="1" dirty="0" smtClean="0">
                <a:solidFill>
                  <a:schemeClr val="accent3"/>
                </a:solidFill>
              </a:rPr>
              <a:t>//Create a new row and append it at last of sheet</a:t>
            </a:r>
          </a:p>
          <a:p>
            <a:endParaRPr lang="en-IN" i="1" dirty="0" smtClean="0">
              <a:solidFill>
                <a:srgbClr val="00B050"/>
              </a:solidFill>
            </a:endParaRPr>
          </a:p>
          <a:p>
            <a:r>
              <a:rPr lang="en-IN" i="1" dirty="0" smtClean="0">
                <a:solidFill>
                  <a:srgbClr val="00B050"/>
                </a:solidFill>
              </a:rPr>
              <a:t>    </a:t>
            </a:r>
            <a:r>
              <a:rPr lang="en-IN" i="1" dirty="0" smtClean="0">
                <a:solidFill>
                  <a:srgbClr val="123761"/>
                </a:solidFill>
              </a:rPr>
              <a:t>Row </a:t>
            </a:r>
            <a:r>
              <a:rPr lang="en-IN" i="1" dirty="0" err="1" smtClean="0">
                <a:solidFill>
                  <a:srgbClr val="123761"/>
                </a:solidFill>
              </a:rPr>
              <a:t>newRow</a:t>
            </a:r>
            <a:r>
              <a:rPr lang="en-IN" i="1" dirty="0" smtClean="0">
                <a:solidFill>
                  <a:srgbClr val="123761"/>
                </a:solidFill>
              </a:rPr>
              <a:t> = </a:t>
            </a:r>
            <a:r>
              <a:rPr lang="en-IN" i="1" dirty="0" err="1" smtClean="0">
                <a:solidFill>
                  <a:srgbClr val="123761"/>
                </a:solidFill>
              </a:rPr>
              <a:t>sheet.createRow</a:t>
            </a:r>
            <a:r>
              <a:rPr lang="en-IN" i="1" dirty="0" smtClean="0">
                <a:solidFill>
                  <a:srgbClr val="123761"/>
                </a:solidFill>
              </a:rPr>
              <a:t>(rowCount+1);</a:t>
            </a:r>
          </a:p>
          <a:p>
            <a:endParaRPr lang="en-IN" i="1" dirty="0" smtClean="0">
              <a:solidFill>
                <a:srgbClr val="00B050"/>
              </a:solidFill>
            </a:endParaRPr>
          </a:p>
          <a:p>
            <a:r>
              <a:rPr lang="en-IN" i="1" dirty="0" smtClean="0">
                <a:solidFill>
                  <a:srgbClr val="00B050"/>
                </a:solidFill>
              </a:rPr>
              <a:t>    </a:t>
            </a: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Excel read and Write	</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10" name="Rectangle 9"/>
          <p:cNvSpPr/>
          <p:nvPr/>
        </p:nvSpPr>
        <p:spPr>
          <a:xfrm>
            <a:off x="977900" y="698500"/>
            <a:ext cx="7645400" cy="5632311"/>
          </a:xfrm>
          <a:prstGeom prst="rect">
            <a:avLst/>
          </a:prstGeom>
        </p:spPr>
        <p:txBody>
          <a:bodyPr wrap="square">
            <a:spAutoFit/>
          </a:bodyPr>
          <a:lstStyle/>
          <a:p>
            <a:r>
              <a:rPr lang="en-IN" i="1" dirty="0" smtClean="0">
                <a:solidFill>
                  <a:schemeClr val="accent3"/>
                </a:solidFill>
              </a:rPr>
              <a:t>//Create a loop over the cell of newly created Row</a:t>
            </a:r>
          </a:p>
          <a:p>
            <a:endParaRPr lang="en-IN" i="1" dirty="0" smtClean="0">
              <a:solidFill>
                <a:schemeClr val="accent3"/>
              </a:solidFill>
            </a:endParaRPr>
          </a:p>
          <a:p>
            <a:r>
              <a:rPr lang="en-IN" i="1" dirty="0" smtClean="0">
                <a:solidFill>
                  <a:srgbClr val="123761"/>
                </a:solidFill>
              </a:rPr>
              <a:t>    for(</a:t>
            </a:r>
            <a:r>
              <a:rPr lang="en-IN" i="1" dirty="0" err="1" smtClean="0">
                <a:solidFill>
                  <a:srgbClr val="123761"/>
                </a:solidFill>
              </a:rPr>
              <a:t>int</a:t>
            </a:r>
            <a:r>
              <a:rPr lang="en-IN" i="1" dirty="0" smtClean="0">
                <a:solidFill>
                  <a:srgbClr val="123761"/>
                </a:solidFill>
              </a:rPr>
              <a:t> j = 0; j &lt; </a:t>
            </a:r>
            <a:r>
              <a:rPr lang="en-IN" i="1" dirty="0" err="1" smtClean="0">
                <a:solidFill>
                  <a:srgbClr val="123761"/>
                </a:solidFill>
              </a:rPr>
              <a:t>row.getLastCellNum</a:t>
            </a:r>
            <a:r>
              <a:rPr lang="en-IN" i="1" dirty="0" smtClean="0">
                <a:solidFill>
                  <a:srgbClr val="123761"/>
                </a:solidFill>
              </a:rPr>
              <a:t>(); j++){</a:t>
            </a:r>
          </a:p>
          <a:p>
            <a:r>
              <a:rPr lang="en-IN" i="1" dirty="0" smtClean="0">
                <a:solidFill>
                  <a:srgbClr val="123761"/>
                </a:solidFill>
              </a:rPr>
              <a:t>        //Fill data in row</a:t>
            </a:r>
          </a:p>
          <a:p>
            <a:r>
              <a:rPr lang="en-IN" i="1" dirty="0" smtClean="0">
                <a:solidFill>
                  <a:srgbClr val="123761"/>
                </a:solidFill>
              </a:rPr>
              <a:t>        Cell </a:t>
            </a:r>
            <a:r>
              <a:rPr lang="en-IN" i="1" dirty="0" err="1" smtClean="0">
                <a:solidFill>
                  <a:srgbClr val="123761"/>
                </a:solidFill>
              </a:rPr>
              <a:t>cell</a:t>
            </a:r>
            <a:r>
              <a:rPr lang="en-IN" i="1" dirty="0" smtClean="0">
                <a:solidFill>
                  <a:srgbClr val="123761"/>
                </a:solidFill>
              </a:rPr>
              <a:t> = </a:t>
            </a:r>
            <a:r>
              <a:rPr lang="en-IN" i="1" dirty="0" err="1" smtClean="0">
                <a:solidFill>
                  <a:srgbClr val="123761"/>
                </a:solidFill>
              </a:rPr>
              <a:t>newRow.createCell</a:t>
            </a:r>
            <a:r>
              <a:rPr lang="en-IN" i="1" dirty="0" smtClean="0">
                <a:solidFill>
                  <a:srgbClr val="123761"/>
                </a:solidFill>
              </a:rPr>
              <a:t>(j);</a:t>
            </a:r>
          </a:p>
          <a:p>
            <a:r>
              <a:rPr lang="en-IN" i="1" dirty="0" smtClean="0">
                <a:solidFill>
                  <a:srgbClr val="123761"/>
                </a:solidFill>
              </a:rPr>
              <a:t>        </a:t>
            </a:r>
            <a:r>
              <a:rPr lang="en-IN" i="1" dirty="0" err="1" smtClean="0">
                <a:solidFill>
                  <a:srgbClr val="123761"/>
                </a:solidFill>
              </a:rPr>
              <a:t>cell.setCellValue</a:t>
            </a:r>
            <a:r>
              <a:rPr lang="en-IN" i="1" dirty="0" smtClean="0">
                <a:solidFill>
                  <a:srgbClr val="123761"/>
                </a:solidFill>
              </a:rPr>
              <a:t>(</a:t>
            </a:r>
            <a:r>
              <a:rPr lang="en-IN" i="1" dirty="0" err="1" smtClean="0">
                <a:solidFill>
                  <a:srgbClr val="123761"/>
                </a:solidFill>
              </a:rPr>
              <a:t>dataToWrite</a:t>
            </a:r>
            <a:r>
              <a:rPr lang="en-IN" i="1" dirty="0" smtClean="0">
                <a:solidFill>
                  <a:srgbClr val="123761"/>
                </a:solidFill>
              </a:rPr>
              <a:t>[j]);</a:t>
            </a:r>
          </a:p>
          <a:p>
            <a:r>
              <a:rPr lang="en-IN" i="1" dirty="0" smtClean="0">
                <a:solidFill>
                  <a:srgbClr val="123761"/>
                </a:solidFill>
              </a:rPr>
              <a:t>    }</a:t>
            </a:r>
          </a:p>
          <a:p>
            <a:r>
              <a:rPr lang="en-IN" i="1" dirty="0" smtClean="0">
                <a:solidFill>
                  <a:schemeClr val="accent3"/>
                </a:solidFill>
              </a:rPr>
              <a:t>    //Close input stream</a:t>
            </a:r>
          </a:p>
          <a:p>
            <a:r>
              <a:rPr lang="en-IN" i="1" dirty="0" smtClean="0">
                <a:solidFill>
                  <a:srgbClr val="123761"/>
                </a:solidFill>
              </a:rPr>
              <a:t>    </a:t>
            </a:r>
            <a:r>
              <a:rPr lang="en-IN" i="1" dirty="0" err="1" smtClean="0">
                <a:solidFill>
                  <a:srgbClr val="123761"/>
                </a:solidFill>
              </a:rPr>
              <a:t>inputStream.close</a:t>
            </a:r>
            <a:r>
              <a:rPr lang="en-IN" i="1" dirty="0" smtClean="0">
                <a:solidFill>
                  <a:srgbClr val="123761"/>
                </a:solidFill>
              </a:rPr>
              <a:t>();</a:t>
            </a:r>
          </a:p>
          <a:p>
            <a:endParaRPr lang="en-IN" i="1" dirty="0" smtClean="0">
              <a:solidFill>
                <a:srgbClr val="00B050"/>
              </a:solidFill>
            </a:endParaRPr>
          </a:p>
          <a:p>
            <a:r>
              <a:rPr lang="en-IN" i="1" dirty="0" smtClean="0">
                <a:solidFill>
                  <a:schemeClr val="accent3"/>
                </a:solidFill>
              </a:rPr>
              <a:t>    //Create an object of </a:t>
            </a:r>
            <a:r>
              <a:rPr lang="en-IN" i="1" dirty="0" err="1" smtClean="0">
                <a:solidFill>
                  <a:schemeClr val="accent3"/>
                </a:solidFill>
              </a:rPr>
              <a:t>FileOutputStream</a:t>
            </a:r>
            <a:r>
              <a:rPr lang="en-IN" i="1" dirty="0" smtClean="0">
                <a:solidFill>
                  <a:schemeClr val="accent3"/>
                </a:solidFill>
              </a:rPr>
              <a:t> class to create write data in excel file</a:t>
            </a:r>
          </a:p>
          <a:p>
            <a:r>
              <a:rPr lang="en-IN" i="1" dirty="0" smtClean="0">
                <a:solidFill>
                  <a:srgbClr val="00B050"/>
                </a:solidFill>
              </a:rPr>
              <a:t>    </a:t>
            </a:r>
            <a:r>
              <a:rPr lang="en-IN" i="1" dirty="0" err="1" smtClean="0">
                <a:solidFill>
                  <a:srgbClr val="123761"/>
                </a:solidFill>
              </a:rPr>
              <a:t>FileOutputStream</a:t>
            </a:r>
            <a:r>
              <a:rPr lang="en-IN" i="1" dirty="0" smtClean="0">
                <a:solidFill>
                  <a:srgbClr val="123761"/>
                </a:solidFill>
              </a:rPr>
              <a:t> </a:t>
            </a:r>
            <a:r>
              <a:rPr lang="en-IN" i="1" dirty="0" err="1" smtClean="0">
                <a:solidFill>
                  <a:srgbClr val="123761"/>
                </a:solidFill>
              </a:rPr>
              <a:t>outputStream</a:t>
            </a:r>
            <a:r>
              <a:rPr lang="en-IN" i="1" dirty="0" smtClean="0">
                <a:solidFill>
                  <a:srgbClr val="123761"/>
                </a:solidFill>
              </a:rPr>
              <a:t> = new </a:t>
            </a:r>
            <a:r>
              <a:rPr lang="en-IN" i="1" dirty="0" err="1" smtClean="0">
                <a:solidFill>
                  <a:srgbClr val="123761"/>
                </a:solidFill>
              </a:rPr>
              <a:t>FileOutputStream</a:t>
            </a:r>
            <a:r>
              <a:rPr lang="en-IN" i="1" dirty="0" smtClean="0">
                <a:solidFill>
                  <a:srgbClr val="123761"/>
                </a:solidFill>
              </a:rPr>
              <a:t>(file);</a:t>
            </a:r>
          </a:p>
          <a:p>
            <a:endParaRPr lang="en-IN" i="1" dirty="0" smtClean="0">
              <a:solidFill>
                <a:srgbClr val="00B050"/>
              </a:solidFill>
            </a:endParaRPr>
          </a:p>
          <a:p>
            <a:r>
              <a:rPr lang="en-IN" i="1" dirty="0" smtClean="0">
                <a:solidFill>
                  <a:schemeClr val="accent3"/>
                </a:solidFill>
              </a:rPr>
              <a:t>    //write data in the excel file</a:t>
            </a:r>
          </a:p>
          <a:p>
            <a:r>
              <a:rPr lang="en-IN" i="1" dirty="0" smtClean="0">
                <a:solidFill>
                  <a:srgbClr val="00B050"/>
                </a:solidFill>
              </a:rPr>
              <a:t>    </a:t>
            </a:r>
            <a:r>
              <a:rPr lang="en-IN" i="1" dirty="0" err="1" smtClean="0">
                <a:solidFill>
                  <a:srgbClr val="123761"/>
                </a:solidFill>
              </a:rPr>
              <a:t>sampleWorkbook.write</a:t>
            </a:r>
            <a:r>
              <a:rPr lang="en-IN" i="1" dirty="0" smtClean="0">
                <a:solidFill>
                  <a:srgbClr val="123761"/>
                </a:solidFill>
              </a:rPr>
              <a:t>(</a:t>
            </a:r>
            <a:r>
              <a:rPr lang="en-IN" i="1" dirty="0" err="1" smtClean="0">
                <a:solidFill>
                  <a:srgbClr val="123761"/>
                </a:solidFill>
              </a:rPr>
              <a:t>outputStream</a:t>
            </a:r>
            <a:r>
              <a:rPr lang="en-IN" i="1" dirty="0" smtClean="0">
                <a:solidFill>
                  <a:srgbClr val="123761"/>
                </a:solidFill>
              </a:rPr>
              <a:t>);</a:t>
            </a:r>
          </a:p>
          <a:p>
            <a:endParaRPr lang="en-IN" i="1" dirty="0" smtClean="0">
              <a:solidFill>
                <a:srgbClr val="00B050"/>
              </a:solidFill>
            </a:endParaRPr>
          </a:p>
          <a:p>
            <a:r>
              <a:rPr lang="en-IN" i="1" dirty="0" smtClean="0">
                <a:solidFill>
                  <a:schemeClr val="accent3"/>
                </a:solidFill>
              </a:rPr>
              <a:t>    //close output stream</a:t>
            </a:r>
          </a:p>
          <a:p>
            <a:r>
              <a:rPr lang="en-IN" i="1" dirty="0" smtClean="0">
                <a:solidFill>
                  <a:srgbClr val="00B050"/>
                </a:solidFill>
              </a:rPr>
              <a:t>    </a:t>
            </a:r>
            <a:r>
              <a:rPr lang="en-IN" i="1" dirty="0" err="1" smtClean="0">
                <a:solidFill>
                  <a:srgbClr val="123761"/>
                </a:solidFill>
              </a:rPr>
              <a:t>outputStream.close</a:t>
            </a:r>
            <a:r>
              <a:rPr lang="en-IN" i="1" dirty="0" smtClean="0">
                <a:solidFill>
                  <a:srgbClr val="123761"/>
                </a:solidFill>
              </a:rPr>
              <a:t>();</a:t>
            </a:r>
          </a:p>
          <a:p>
            <a:r>
              <a:rPr lang="en-IN" i="1" dirty="0" smtClean="0">
                <a:solidFill>
                  <a:srgbClr val="123761"/>
                </a:solidFill>
              </a:rPr>
              <a:t>}</a:t>
            </a:r>
          </a:p>
          <a:p>
            <a:r>
              <a:rPr lang="en-IN" i="1" dirty="0" smtClean="0">
                <a:solidFill>
                  <a:srgbClr val="00B050"/>
                </a:solidFill>
              </a:rPr>
              <a:t>    </a:t>
            </a: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Excel read and Write	</a:t>
            </a:r>
            <a:endParaRPr lang="en-IN" dirty="0"/>
          </a:p>
        </p:txBody>
      </p:sp>
      <p:sp>
        <p:nvSpPr>
          <p:cNvPr id="10" name="Rectangle 9"/>
          <p:cNvSpPr/>
          <p:nvPr/>
        </p:nvSpPr>
        <p:spPr>
          <a:xfrm>
            <a:off x="652709" y="738568"/>
            <a:ext cx="7937500" cy="5909310"/>
          </a:xfrm>
          <a:prstGeom prst="rect">
            <a:avLst/>
          </a:prstGeom>
        </p:spPr>
        <p:txBody>
          <a:bodyPr wrap="square">
            <a:spAutoFit/>
          </a:bodyPr>
          <a:lstStyle/>
          <a:p>
            <a:r>
              <a:rPr lang="en-IN" i="1" dirty="0" smtClean="0">
                <a:solidFill>
                  <a:srgbClr val="123761"/>
                </a:solidFill>
              </a:rPr>
              <a:t>public static void main(String[] </a:t>
            </a:r>
            <a:r>
              <a:rPr lang="en-IN" i="1" dirty="0" err="1" smtClean="0">
                <a:solidFill>
                  <a:srgbClr val="123761"/>
                </a:solidFill>
              </a:rPr>
              <a:t>args</a:t>
            </a:r>
            <a:r>
              <a:rPr lang="en-IN" i="1" dirty="0" smtClean="0">
                <a:solidFill>
                  <a:srgbClr val="123761"/>
                </a:solidFill>
              </a:rPr>
              <a:t>) throws </a:t>
            </a:r>
            <a:r>
              <a:rPr lang="en-IN" i="1" dirty="0" err="1" smtClean="0">
                <a:solidFill>
                  <a:srgbClr val="123761"/>
                </a:solidFill>
              </a:rPr>
              <a:t>IOException</a:t>
            </a:r>
            <a:r>
              <a:rPr lang="en-IN" i="1" dirty="0" smtClean="0">
                <a:solidFill>
                  <a:srgbClr val="123761"/>
                </a:solidFill>
              </a:rPr>
              <a:t>{</a:t>
            </a:r>
          </a:p>
          <a:p>
            <a:endParaRPr lang="en-IN" i="1" dirty="0" smtClean="0">
              <a:solidFill>
                <a:srgbClr val="00B050"/>
              </a:solidFill>
            </a:endParaRPr>
          </a:p>
          <a:p>
            <a:r>
              <a:rPr lang="en-IN" i="1" dirty="0" smtClean="0">
                <a:solidFill>
                  <a:schemeClr val="accent3"/>
                </a:solidFill>
              </a:rPr>
              <a:t>        //Create an array with the data in the same order in which you expect to be filled in excel file</a:t>
            </a:r>
          </a:p>
          <a:p>
            <a:endParaRPr lang="en-IN" i="1" dirty="0" smtClean="0">
              <a:solidFill>
                <a:srgbClr val="00B050"/>
              </a:solidFill>
            </a:endParaRPr>
          </a:p>
          <a:p>
            <a:r>
              <a:rPr lang="en-IN" i="1" dirty="0" smtClean="0">
                <a:solidFill>
                  <a:srgbClr val="00B050"/>
                </a:solidFill>
              </a:rPr>
              <a:t>        </a:t>
            </a:r>
            <a:r>
              <a:rPr lang="en-IN" i="1" dirty="0" smtClean="0">
                <a:solidFill>
                  <a:srgbClr val="123761"/>
                </a:solidFill>
              </a:rPr>
              <a:t>String[] </a:t>
            </a:r>
            <a:r>
              <a:rPr lang="en-IN" i="1" dirty="0" err="1" smtClean="0">
                <a:solidFill>
                  <a:srgbClr val="123761"/>
                </a:solidFill>
              </a:rPr>
              <a:t>valueToWrite</a:t>
            </a:r>
            <a:r>
              <a:rPr lang="en-IN" i="1" dirty="0" smtClean="0">
                <a:solidFill>
                  <a:srgbClr val="123761"/>
                </a:solidFill>
              </a:rPr>
              <a:t> = {"</a:t>
            </a:r>
            <a:r>
              <a:rPr lang="en-IN" i="1" dirty="0" err="1" smtClean="0">
                <a:solidFill>
                  <a:srgbClr val="123761"/>
                </a:solidFill>
              </a:rPr>
              <a:t>Mr","Noida</a:t>
            </a:r>
            <a:r>
              <a:rPr lang="en-IN" i="1" dirty="0" smtClean="0">
                <a:solidFill>
                  <a:srgbClr val="123761"/>
                </a:solidFill>
              </a:rPr>
              <a:t>"};</a:t>
            </a:r>
          </a:p>
          <a:p>
            <a:endParaRPr lang="en-IN" i="1" dirty="0" smtClean="0">
              <a:solidFill>
                <a:srgbClr val="00B050"/>
              </a:solidFill>
            </a:endParaRPr>
          </a:p>
          <a:p>
            <a:r>
              <a:rPr lang="en-IN" i="1" dirty="0" smtClean="0">
                <a:solidFill>
                  <a:srgbClr val="00B050"/>
                </a:solidFill>
              </a:rPr>
              <a:t>        </a:t>
            </a:r>
            <a:r>
              <a:rPr lang="en-IN" i="1" dirty="0" smtClean="0">
                <a:solidFill>
                  <a:schemeClr val="accent3"/>
                </a:solidFill>
              </a:rPr>
              <a:t>//Create an object of current class</a:t>
            </a:r>
          </a:p>
          <a:p>
            <a:endParaRPr lang="en-IN" i="1" dirty="0" smtClean="0">
              <a:solidFill>
                <a:srgbClr val="00B050"/>
              </a:solidFill>
            </a:endParaRPr>
          </a:p>
          <a:p>
            <a:r>
              <a:rPr lang="en-IN" i="1" dirty="0" smtClean="0">
                <a:solidFill>
                  <a:srgbClr val="123761"/>
                </a:solidFill>
              </a:rPr>
              <a:t>        </a:t>
            </a:r>
            <a:r>
              <a:rPr lang="en-IN" i="1" dirty="0" err="1" smtClean="0">
                <a:solidFill>
                  <a:srgbClr val="123761"/>
                </a:solidFill>
              </a:rPr>
              <a:t>sampleExcelFile</a:t>
            </a:r>
            <a:r>
              <a:rPr lang="en-IN" i="1" dirty="0" smtClean="0">
                <a:solidFill>
                  <a:srgbClr val="123761"/>
                </a:solidFill>
              </a:rPr>
              <a:t> </a:t>
            </a:r>
            <a:r>
              <a:rPr lang="en-IN" b="1" i="1" dirty="0" err="1" smtClean="0">
                <a:solidFill>
                  <a:srgbClr val="123761"/>
                </a:solidFill>
              </a:rPr>
              <a:t>objExcelFile</a:t>
            </a:r>
            <a:r>
              <a:rPr lang="en-IN" i="1" dirty="0" smtClean="0">
                <a:solidFill>
                  <a:srgbClr val="123761"/>
                </a:solidFill>
              </a:rPr>
              <a:t> = new </a:t>
            </a:r>
            <a:r>
              <a:rPr lang="en-IN" i="1" dirty="0" err="1" smtClean="0">
                <a:solidFill>
                  <a:srgbClr val="123761"/>
                </a:solidFill>
              </a:rPr>
              <a:t>sampleExcelFile</a:t>
            </a:r>
            <a:r>
              <a:rPr lang="en-IN" i="1" dirty="0" smtClean="0">
                <a:solidFill>
                  <a:srgbClr val="123761"/>
                </a:solidFill>
              </a:rPr>
              <a:t>();</a:t>
            </a:r>
          </a:p>
          <a:p>
            <a:endParaRPr lang="en-IN" i="1" dirty="0" smtClean="0">
              <a:solidFill>
                <a:srgbClr val="00B050"/>
              </a:solidFill>
            </a:endParaRPr>
          </a:p>
          <a:p>
            <a:r>
              <a:rPr lang="en-IN" i="1" dirty="0" smtClean="0">
                <a:solidFill>
                  <a:srgbClr val="00B050"/>
                </a:solidFill>
              </a:rPr>
              <a:t>        </a:t>
            </a:r>
            <a:r>
              <a:rPr lang="en-IN" i="1" dirty="0" smtClean="0">
                <a:solidFill>
                  <a:schemeClr val="accent3"/>
                </a:solidFill>
              </a:rPr>
              <a:t>//Write the file using file name, sheet name and the data to be filled</a:t>
            </a:r>
          </a:p>
          <a:p>
            <a:endParaRPr lang="en-IN" i="1" dirty="0" smtClean="0">
              <a:solidFill>
                <a:srgbClr val="00B050"/>
              </a:solidFill>
            </a:endParaRPr>
          </a:p>
          <a:p>
            <a:r>
              <a:rPr lang="en-IN" i="1" dirty="0" smtClean="0">
                <a:solidFill>
                  <a:srgbClr val="00B050"/>
                </a:solidFill>
              </a:rPr>
              <a:t>        </a:t>
            </a:r>
            <a:r>
              <a:rPr lang="en-IN" i="1" dirty="0" err="1" smtClean="0">
                <a:solidFill>
                  <a:srgbClr val="123761"/>
                </a:solidFill>
              </a:rPr>
              <a:t>objExcelFile.writeExcel</a:t>
            </a:r>
            <a:r>
              <a:rPr lang="en-IN" i="1" dirty="0" smtClean="0">
                <a:solidFill>
                  <a:srgbClr val="123761"/>
                </a:solidFill>
              </a:rPr>
              <a:t>(</a:t>
            </a:r>
            <a:r>
              <a:rPr lang="en-IN" i="1" dirty="0" err="1" smtClean="0">
                <a:solidFill>
                  <a:srgbClr val="123761"/>
                </a:solidFill>
              </a:rPr>
              <a:t>System.getProperty</a:t>
            </a:r>
            <a:r>
              <a:rPr lang="en-IN" i="1" dirty="0" smtClean="0">
                <a:solidFill>
                  <a:srgbClr val="123761"/>
                </a:solidFill>
              </a:rPr>
              <a:t>("user.dir")+"\\src\\</a:t>
            </a:r>
            <a:r>
              <a:rPr lang="en-IN" i="1" dirty="0" err="1" smtClean="0">
                <a:solidFill>
                  <a:srgbClr val="123761"/>
                </a:solidFill>
              </a:rPr>
              <a:t>excelExportAndFileIO","ExportExcel.xlsx","Excel</a:t>
            </a:r>
            <a:r>
              <a:rPr lang="en-IN" i="1" dirty="0" smtClean="0">
                <a:solidFill>
                  <a:srgbClr val="123761"/>
                </a:solidFill>
              </a:rPr>
              <a:t>",</a:t>
            </a:r>
          </a:p>
          <a:p>
            <a:r>
              <a:rPr lang="en-IN" i="1" dirty="0" smtClean="0">
                <a:solidFill>
                  <a:srgbClr val="123761"/>
                </a:solidFill>
              </a:rPr>
              <a:t>		</a:t>
            </a:r>
            <a:r>
              <a:rPr lang="en-IN" i="1" dirty="0" err="1" smtClean="0">
                <a:solidFill>
                  <a:srgbClr val="123761"/>
                </a:solidFill>
              </a:rPr>
              <a:t>valueToWrite</a:t>
            </a:r>
            <a:r>
              <a:rPr lang="en-IN" i="1" dirty="0" smtClean="0">
                <a:solidFill>
                  <a:srgbClr val="123761"/>
                </a:solidFill>
              </a:rPr>
              <a:t>);</a:t>
            </a:r>
          </a:p>
          <a:p>
            <a:endParaRPr lang="en-IN" i="1" dirty="0" smtClean="0">
              <a:solidFill>
                <a:srgbClr val="00B050"/>
              </a:solidFill>
            </a:endParaRPr>
          </a:p>
          <a:p>
            <a:r>
              <a:rPr lang="en-IN" i="1" dirty="0" smtClean="0">
                <a:solidFill>
                  <a:schemeClr val="tx2"/>
                </a:solidFill>
              </a:rPr>
              <a:t>    }</a:t>
            </a:r>
          </a:p>
          <a:p>
            <a:endParaRPr lang="en-IN" i="1" dirty="0" smtClean="0">
              <a:solidFill>
                <a:schemeClr val="tx2"/>
              </a:solidFill>
            </a:endParaRPr>
          </a:p>
          <a:p>
            <a:r>
              <a:rPr lang="en-IN" i="1" dirty="0" smtClean="0">
                <a:solidFill>
                  <a:schemeClr val="tx2"/>
                </a:solidFill>
              </a:rPr>
              <a:t>}</a:t>
            </a: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938" y="1730128"/>
            <a:ext cx="3810000" cy="2676525"/>
          </a:xfrm>
          <a:prstGeom prst="rect">
            <a:avLst/>
          </a:prstGeom>
        </p:spPr>
      </p:pic>
    </p:spTree>
    <p:extLst>
      <p:ext uri="{BB962C8B-B14F-4D97-AF65-F5344CB8AC3E}">
        <p14:creationId xmlns:p14="http://schemas.microsoft.com/office/powerpoint/2010/main" val="984281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Assignments	</a:t>
            </a:r>
            <a:endParaRPr lang="en-IN" dirty="0"/>
          </a:p>
        </p:txBody>
      </p:sp>
      <p:sp>
        <p:nvSpPr>
          <p:cNvPr id="9" name="TextBox 8"/>
          <p:cNvSpPr txBox="1"/>
          <p:nvPr/>
        </p:nvSpPr>
        <p:spPr>
          <a:xfrm>
            <a:off x="441817" y="1137097"/>
            <a:ext cx="8242300" cy="5078313"/>
          </a:xfrm>
          <a:prstGeom prst="rect">
            <a:avLst/>
          </a:prstGeom>
          <a:noFill/>
        </p:spPr>
        <p:txBody>
          <a:bodyPr wrap="square" rtlCol="0">
            <a:spAutoFit/>
          </a:bodyPr>
          <a:lstStyle/>
          <a:p>
            <a:pPr marL="342900" indent="-342900" algn="just">
              <a:buClr>
                <a:srgbClr val="007BA2"/>
              </a:buClr>
              <a:buFont typeface="Wingdings" panose="05000000000000000000" pitchFamily="2" charset="2"/>
              <a:buChar char="Ø"/>
            </a:pPr>
            <a:r>
              <a:rPr lang="en-IN" dirty="0" err="1" smtClean="0">
                <a:solidFill>
                  <a:schemeClr val="tx2"/>
                </a:solidFill>
              </a:rPr>
              <a:t>Goto</a:t>
            </a:r>
            <a:r>
              <a:rPr lang="en-IN" dirty="0" smtClean="0">
                <a:solidFill>
                  <a:schemeClr val="tx2"/>
                </a:solidFill>
              </a:rPr>
              <a:t> "http://toolsqa.com/iframe-practice-page/"  and click on "Selenium in Java" link and Navigate back then enter email id in Subscription textbox</a:t>
            </a:r>
          </a:p>
          <a:p>
            <a:pPr marL="342900" indent="-342900" algn="just">
              <a:buClr>
                <a:srgbClr val="007BA2"/>
              </a:buClr>
              <a:buFont typeface="Wingdings" panose="05000000000000000000" pitchFamily="2" charset="2"/>
              <a:buChar char="Ø"/>
            </a:pPr>
            <a:endParaRPr lang="en-IN" dirty="0" smtClean="0">
              <a:solidFill>
                <a:schemeClr val="tx2"/>
              </a:solidFill>
            </a:endParaRPr>
          </a:p>
          <a:p>
            <a:pPr marL="342900" indent="-342900" algn="just">
              <a:buClr>
                <a:srgbClr val="007BA2"/>
              </a:buClr>
              <a:buFont typeface="Wingdings" panose="05000000000000000000" pitchFamily="2" charset="2"/>
              <a:buChar char="Ø"/>
            </a:pPr>
            <a:r>
              <a:rPr lang="en-IN" dirty="0" smtClean="0">
                <a:solidFill>
                  <a:schemeClr val="tx2"/>
                </a:solidFill>
              </a:rPr>
              <a:t>Go to "http://output.jsbin.com/ocinaj/1" and click on "here" link then get the Title and validate.</a:t>
            </a:r>
          </a:p>
          <a:p>
            <a:pPr marL="342900" indent="-342900" algn="just">
              <a:buClr>
                <a:srgbClr val="007BA2"/>
              </a:buClr>
              <a:buFont typeface="Wingdings" panose="05000000000000000000" pitchFamily="2" charset="2"/>
              <a:buChar char="Ø"/>
            </a:pPr>
            <a:endParaRPr lang="en-IN" dirty="0" smtClean="0">
              <a:solidFill>
                <a:schemeClr val="tx2"/>
              </a:solidFill>
            </a:endParaRPr>
          </a:p>
          <a:p>
            <a:pPr marL="285750" indent="-285750" algn="just">
              <a:buClr>
                <a:srgbClr val="007BA2"/>
              </a:buClr>
              <a:buFont typeface="Wingdings" panose="05000000000000000000" pitchFamily="2" charset="2"/>
              <a:buChar char="Ø"/>
            </a:pPr>
            <a:r>
              <a:rPr lang="en-IN" dirty="0" smtClean="0">
                <a:solidFill>
                  <a:schemeClr val="tx2"/>
                </a:solidFill>
              </a:rPr>
              <a:t> Get the rows and cols count from below </a:t>
            </a:r>
            <a:r>
              <a:rPr lang="en-IN" dirty="0" err="1" smtClean="0">
                <a:solidFill>
                  <a:schemeClr val="tx2"/>
                </a:solidFill>
              </a:rPr>
              <a:t>webtable</a:t>
            </a:r>
            <a:r>
              <a:rPr lang="en-IN" dirty="0" smtClean="0">
                <a:solidFill>
                  <a:schemeClr val="tx2"/>
                </a:solidFill>
              </a:rPr>
              <a:t> and click on 3rd row.</a:t>
            </a:r>
          </a:p>
          <a:p>
            <a:pPr algn="just">
              <a:buClr>
                <a:srgbClr val="007BA2"/>
              </a:buClr>
            </a:pPr>
            <a:r>
              <a:rPr lang="en-IN" dirty="0" smtClean="0">
                <a:solidFill>
                  <a:schemeClr val="tx2"/>
                </a:solidFill>
              </a:rPr>
              <a:t>                </a:t>
            </a:r>
            <a:r>
              <a:rPr lang="en-IN" dirty="0" smtClean="0">
                <a:solidFill>
                  <a:schemeClr val="tx2"/>
                </a:solidFill>
                <a:hlinkClick r:id="rId3"/>
              </a:rPr>
              <a:t>https://erail.in/trains-between-stations/new-delhi-NDLS/mumbai-central-BCT?view=d</a:t>
            </a:r>
            <a:endParaRPr lang="en-IN" dirty="0" smtClean="0">
              <a:solidFill>
                <a:schemeClr val="tx2"/>
              </a:solidFill>
            </a:endParaRPr>
          </a:p>
          <a:p>
            <a:pPr marL="285750" indent="-285750" algn="just">
              <a:buClr>
                <a:srgbClr val="007BA2"/>
              </a:buClr>
              <a:buFont typeface="Wingdings" panose="05000000000000000000" pitchFamily="2" charset="2"/>
              <a:buChar char="Ø"/>
            </a:pPr>
            <a:endParaRPr lang="en-IN" dirty="0" smtClean="0">
              <a:solidFill>
                <a:schemeClr val="tx2"/>
              </a:solidFill>
            </a:endParaRPr>
          </a:p>
          <a:p>
            <a:pPr marL="285750" indent="-285750" algn="just">
              <a:buClr>
                <a:srgbClr val="007BA2"/>
              </a:buClr>
              <a:buFont typeface="Wingdings" panose="05000000000000000000" pitchFamily="2" charset="2"/>
              <a:buChar char="Ø"/>
            </a:pPr>
            <a:r>
              <a:rPr lang="en-IN" dirty="0" smtClean="0">
                <a:solidFill>
                  <a:schemeClr val="tx2"/>
                </a:solidFill>
              </a:rPr>
              <a:t> Perform Drag and Drop with below demo page and take a screenshot.</a:t>
            </a:r>
          </a:p>
          <a:p>
            <a:pPr algn="just">
              <a:buClr>
                <a:srgbClr val="007BA2"/>
              </a:buClr>
            </a:pPr>
            <a:r>
              <a:rPr lang="en-IN" dirty="0" smtClean="0">
                <a:solidFill>
                  <a:schemeClr val="tx2"/>
                </a:solidFill>
              </a:rPr>
              <a:t>        </a:t>
            </a:r>
            <a:r>
              <a:rPr lang="en-IN" dirty="0" smtClean="0">
                <a:solidFill>
                  <a:schemeClr val="tx2"/>
                </a:solidFill>
                <a:hlinkClick r:id="rId4"/>
              </a:rPr>
              <a:t>http://jqueryui.com/resources/demos/droppable/default.html</a:t>
            </a:r>
            <a:endParaRPr lang="en-IN" dirty="0" smtClean="0">
              <a:solidFill>
                <a:schemeClr val="tx2"/>
              </a:solidFill>
            </a:endParaRPr>
          </a:p>
          <a:p>
            <a:pPr marL="285750" indent="-285750" algn="just">
              <a:buClr>
                <a:srgbClr val="007BA2"/>
              </a:buClr>
              <a:buFont typeface="Wingdings" panose="05000000000000000000" pitchFamily="2" charset="2"/>
              <a:buChar char="Ø"/>
            </a:pPr>
            <a:endParaRPr lang="en-IN" dirty="0" smtClean="0">
              <a:solidFill>
                <a:schemeClr val="tx2"/>
              </a:solidFill>
            </a:endParaRPr>
          </a:p>
          <a:p>
            <a:pPr marL="342900" indent="-342900" algn="just">
              <a:buClr>
                <a:srgbClr val="007BA2"/>
              </a:buClr>
              <a:buFont typeface="Wingdings" panose="05000000000000000000" pitchFamily="2" charset="2"/>
              <a:buChar char="Ø"/>
            </a:pPr>
            <a:r>
              <a:rPr lang="en-IN" dirty="0" err="1" smtClean="0">
                <a:solidFill>
                  <a:schemeClr val="tx2"/>
                </a:solidFill>
              </a:rPr>
              <a:t>Goto</a:t>
            </a:r>
            <a:r>
              <a:rPr lang="en-IN" dirty="0" smtClean="0">
                <a:solidFill>
                  <a:schemeClr val="tx2"/>
                </a:solidFill>
              </a:rPr>
              <a:t> "https://www.flipkart.com/" then select "Electronics" then "Samsung".</a:t>
            </a:r>
          </a:p>
          <a:p>
            <a:pPr marL="285750" indent="-285750" algn="just">
              <a:buClr>
                <a:srgbClr val="007BA2"/>
              </a:buClr>
              <a:buFont typeface="Wingdings" panose="05000000000000000000" pitchFamily="2" charset="2"/>
              <a:buChar char="Ø"/>
            </a:pPr>
            <a:endParaRPr lang="en-IN" dirty="0" smtClean="0">
              <a:solidFill>
                <a:schemeClr val="tx2"/>
              </a:solidFill>
            </a:endParaRPr>
          </a:p>
          <a:p>
            <a:pPr marL="342900" indent="-342900" algn="just">
              <a:buClr>
                <a:srgbClr val="007BA2"/>
              </a:buClr>
              <a:buFont typeface="Wingdings" panose="05000000000000000000" pitchFamily="2" charset="2"/>
              <a:buChar char="Ø"/>
            </a:pPr>
            <a:r>
              <a:rPr lang="en-IN" dirty="0" err="1" smtClean="0">
                <a:solidFill>
                  <a:schemeClr val="tx2"/>
                </a:solidFill>
              </a:rPr>
              <a:t>Goto</a:t>
            </a:r>
            <a:r>
              <a:rPr lang="en-IN" dirty="0" smtClean="0">
                <a:solidFill>
                  <a:schemeClr val="tx2"/>
                </a:solidFill>
              </a:rPr>
              <a:t> "https://demos.telerik.com/kendo-ui/datetimepicker/index" and select today date</a:t>
            </a:r>
            <a:r>
              <a:rPr lang="en-IN" dirty="0" smtClean="0">
                <a:solidFill>
                  <a:schemeClr val="tx2"/>
                </a:solidFill>
              </a:rPr>
              <a:t>.</a:t>
            </a:r>
          </a:p>
          <a:p>
            <a:pPr marL="342900" indent="-342900" algn="just"/>
            <a:endParaRPr lang="en-IN" dirty="0" smtClean="0">
              <a:solidFill>
                <a:schemeClr val="tx2"/>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Assignments	</a:t>
            </a:r>
            <a:endParaRPr lang="en-IN" dirty="0"/>
          </a:p>
        </p:txBody>
      </p:sp>
      <p:sp>
        <p:nvSpPr>
          <p:cNvPr id="9" name="TextBox 8"/>
          <p:cNvSpPr txBox="1"/>
          <p:nvPr/>
        </p:nvSpPr>
        <p:spPr>
          <a:xfrm>
            <a:off x="583485" y="1072703"/>
            <a:ext cx="8242300" cy="2031325"/>
          </a:xfrm>
          <a:prstGeom prst="rect">
            <a:avLst/>
          </a:prstGeom>
          <a:noFill/>
        </p:spPr>
        <p:txBody>
          <a:bodyPr wrap="square" rtlCol="0">
            <a:spAutoFit/>
          </a:bodyPr>
          <a:lstStyle/>
          <a:p>
            <a:pPr marL="342900" indent="-342900" algn="just">
              <a:buClr>
                <a:srgbClr val="007BA2"/>
              </a:buClr>
              <a:buFont typeface="Wingdings" panose="05000000000000000000" pitchFamily="2" charset="2"/>
              <a:buChar char="Ø"/>
            </a:pPr>
            <a:r>
              <a:rPr lang="en-IN" dirty="0" smtClean="0">
                <a:solidFill>
                  <a:schemeClr val="tx2"/>
                </a:solidFill>
              </a:rPr>
              <a:t>From the same page, verify Tooltip when mouse over on the "Demo site“</a:t>
            </a:r>
          </a:p>
          <a:p>
            <a:pPr marL="342900" indent="-342900" algn="just">
              <a:buClr>
                <a:srgbClr val="007BA2"/>
              </a:buClr>
              <a:buFont typeface="Wingdings" panose="05000000000000000000" pitchFamily="2" charset="2"/>
              <a:buChar char="Ø"/>
            </a:pPr>
            <a:endParaRPr lang="en-IN" dirty="0" smtClean="0">
              <a:solidFill>
                <a:schemeClr val="tx2"/>
              </a:solidFill>
            </a:endParaRPr>
          </a:p>
          <a:p>
            <a:pPr marL="285750" indent="-285750" algn="just">
              <a:buClr>
                <a:srgbClr val="007BA2"/>
              </a:buClr>
              <a:buFont typeface="Wingdings" panose="05000000000000000000" pitchFamily="2" charset="2"/>
              <a:buChar char="Ø"/>
            </a:pPr>
            <a:r>
              <a:rPr lang="en-IN" dirty="0" smtClean="0">
                <a:solidFill>
                  <a:schemeClr val="tx2"/>
                </a:solidFill>
              </a:rPr>
              <a:t>Verify the response code from google links by using </a:t>
            </a:r>
            <a:r>
              <a:rPr lang="en-IN" dirty="0" err="1" smtClean="0">
                <a:solidFill>
                  <a:schemeClr val="tx2"/>
                </a:solidFill>
              </a:rPr>
              <a:t>HttpURLConnection</a:t>
            </a:r>
            <a:endParaRPr lang="en-IN" dirty="0" smtClean="0">
              <a:solidFill>
                <a:schemeClr val="tx2"/>
              </a:solidFill>
            </a:endParaRPr>
          </a:p>
          <a:p>
            <a:pPr algn="just">
              <a:buClr>
                <a:srgbClr val="007BA2"/>
              </a:buClr>
            </a:pPr>
            <a:r>
              <a:rPr lang="en-IN" dirty="0" smtClean="0">
                <a:solidFill>
                  <a:schemeClr val="tx2"/>
                </a:solidFill>
              </a:rPr>
              <a:t>               a. Get all the link then "</a:t>
            </a:r>
            <a:r>
              <a:rPr lang="en-IN" dirty="0" err="1" smtClean="0">
                <a:solidFill>
                  <a:schemeClr val="tx2"/>
                </a:solidFill>
              </a:rPr>
              <a:t>href</a:t>
            </a:r>
            <a:r>
              <a:rPr lang="en-IN" dirty="0" smtClean="0">
                <a:solidFill>
                  <a:schemeClr val="tx2"/>
                </a:solidFill>
              </a:rPr>
              <a:t>" value</a:t>
            </a:r>
          </a:p>
          <a:p>
            <a:pPr algn="just">
              <a:buClr>
                <a:srgbClr val="007BA2"/>
              </a:buClr>
            </a:pPr>
            <a:r>
              <a:rPr lang="en-IN" dirty="0" smtClean="0">
                <a:solidFill>
                  <a:schemeClr val="tx2"/>
                </a:solidFill>
              </a:rPr>
              <a:t>               b. Validate the response code for all the links</a:t>
            </a:r>
            <a:r>
              <a:rPr lang="en-IN" dirty="0" smtClean="0">
                <a:solidFill>
                  <a:schemeClr val="tx2"/>
                </a:solidFill>
              </a:rPr>
              <a:t>.</a:t>
            </a:r>
          </a:p>
          <a:p>
            <a:pPr algn="just">
              <a:buClr>
                <a:srgbClr val="007BA2"/>
              </a:buClr>
            </a:pPr>
            <a:endParaRPr lang="en-IN" dirty="0" smtClean="0">
              <a:solidFill>
                <a:schemeClr val="tx2"/>
              </a:solidFill>
            </a:endParaRPr>
          </a:p>
          <a:p>
            <a:pPr marL="285750" indent="-285750" algn="just">
              <a:buClr>
                <a:srgbClr val="007BA2"/>
              </a:buClr>
              <a:buFont typeface="Wingdings" panose="05000000000000000000" pitchFamily="2" charset="2"/>
              <a:buChar char="Ø"/>
            </a:pPr>
            <a:r>
              <a:rPr lang="en-IN" dirty="0" smtClean="0">
                <a:solidFill>
                  <a:schemeClr val="tx2"/>
                </a:solidFill>
              </a:rPr>
              <a:t>By using Excel, Login with 3 credentials and write “Login Successfully”.</a:t>
            </a:r>
            <a:endParaRPr lang="en-IN" dirty="0">
              <a:solidFill>
                <a:schemeClr val="tx2"/>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310" y="160187"/>
            <a:ext cx="6014441" cy="430887"/>
          </a:xfrm>
        </p:spPr>
        <p:txBody>
          <a:bodyPr/>
          <a:lstStyle/>
          <a:p>
            <a:r>
              <a:rPr lang="en-IN" dirty="0" smtClean="0"/>
              <a:t>TestNG Framework</a:t>
            </a:r>
            <a:endParaRPr lang="en-IN" dirty="0"/>
          </a:p>
        </p:txBody>
      </p:sp>
      <p:sp>
        <p:nvSpPr>
          <p:cNvPr id="7" name="TextBox 6"/>
          <p:cNvSpPr txBox="1"/>
          <p:nvPr/>
        </p:nvSpPr>
        <p:spPr>
          <a:xfrm>
            <a:off x="1457325" y="1457325"/>
            <a:ext cx="6543675"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12" name="Rectangle 11"/>
          <p:cNvSpPr/>
          <p:nvPr/>
        </p:nvSpPr>
        <p:spPr>
          <a:xfrm>
            <a:off x="615823" y="797136"/>
            <a:ext cx="8064538" cy="5632311"/>
          </a:xfrm>
          <a:prstGeom prst="rect">
            <a:avLst/>
          </a:prstGeom>
        </p:spPr>
        <p:txBody>
          <a:bodyPr wrap="square">
            <a:spAutoFit/>
          </a:bodyPr>
          <a:lstStyle/>
          <a:p>
            <a:r>
              <a:rPr lang="en-IN" b="1" dirty="0" smtClean="0">
                <a:solidFill>
                  <a:schemeClr val="tx2"/>
                </a:solidFill>
                <a:latin typeface="+mn-lt"/>
              </a:rPr>
              <a:t>What is </a:t>
            </a:r>
            <a:r>
              <a:rPr lang="en-IN" b="1" dirty="0" err="1" smtClean="0">
                <a:solidFill>
                  <a:schemeClr val="tx2"/>
                </a:solidFill>
                <a:latin typeface="+mn-lt"/>
              </a:rPr>
              <a:t>TestNG</a:t>
            </a:r>
            <a:r>
              <a:rPr lang="en-IN" b="1" dirty="0" smtClean="0">
                <a:solidFill>
                  <a:schemeClr val="tx2"/>
                </a:solidFill>
                <a:latin typeface="+mn-lt"/>
              </a:rPr>
              <a:t>?</a:t>
            </a:r>
          </a:p>
          <a:p>
            <a:endParaRPr lang="en-IN" b="1" dirty="0" smtClean="0">
              <a:solidFill>
                <a:schemeClr val="tx2"/>
              </a:solidFill>
              <a:latin typeface="+mn-lt"/>
            </a:endParaRPr>
          </a:p>
          <a:p>
            <a:r>
              <a:rPr lang="en-IN" dirty="0" smtClean="0">
                <a:solidFill>
                  <a:schemeClr val="tx2"/>
                </a:solidFill>
                <a:latin typeface="+mn-lt"/>
              </a:rPr>
              <a:t>So far we had been doing Selenium tests without generating a proper format for the test results. From this point on, we shall tackle how to make these reports using a test framework called TestNG.</a:t>
            </a:r>
          </a:p>
          <a:p>
            <a:endParaRPr lang="en-IN" dirty="0" smtClean="0">
              <a:solidFill>
                <a:schemeClr val="tx2"/>
              </a:solidFill>
              <a:latin typeface="+mn-lt"/>
            </a:endParaRPr>
          </a:p>
          <a:p>
            <a:r>
              <a:rPr lang="en-IN" dirty="0" smtClean="0">
                <a:solidFill>
                  <a:schemeClr val="tx2"/>
                </a:solidFill>
                <a:latin typeface="+mn-lt"/>
              </a:rPr>
              <a:t>TestNG is a Testing framework that overcomes the limitations of another popular testing framework called JUnit. The "NG" means "Next Generation.</a:t>
            </a:r>
          </a:p>
          <a:p>
            <a:endParaRPr lang="en-IN" dirty="0" smtClean="0">
              <a:solidFill>
                <a:schemeClr val="tx2"/>
              </a:solidFill>
              <a:latin typeface="+mn-lt"/>
            </a:endParaRPr>
          </a:p>
          <a:p>
            <a:r>
              <a:rPr lang="en-IN" dirty="0" smtClean="0">
                <a:solidFill>
                  <a:schemeClr val="tx2"/>
                </a:solidFill>
                <a:latin typeface="+mn-lt"/>
              </a:rPr>
              <a:t>The main advantage of using </a:t>
            </a:r>
            <a:r>
              <a:rPr lang="en-IN" b="1" dirty="0" smtClean="0">
                <a:solidFill>
                  <a:schemeClr val="tx2"/>
                </a:solidFill>
                <a:latin typeface="+mn-lt"/>
              </a:rPr>
              <a:t>TestNG</a:t>
            </a:r>
            <a:r>
              <a:rPr lang="en-IN" dirty="0" smtClean="0">
                <a:solidFill>
                  <a:schemeClr val="tx2"/>
                </a:solidFill>
                <a:latin typeface="+mn-lt"/>
              </a:rPr>
              <a:t> framework in Selenium is its ease of running multiple tests from multiple classes using just one configuration (We can also have many configurations, which depends upon how we design our test). </a:t>
            </a:r>
            <a:r>
              <a:rPr lang="en-IN" b="1" dirty="0" smtClean="0">
                <a:solidFill>
                  <a:schemeClr val="tx2"/>
                </a:solidFill>
                <a:latin typeface="+mn-lt"/>
              </a:rPr>
              <a:t>Testng</a:t>
            </a:r>
            <a:r>
              <a:rPr lang="en-IN" dirty="0" smtClean="0">
                <a:solidFill>
                  <a:schemeClr val="tx2"/>
                </a:solidFill>
                <a:latin typeface="+mn-lt"/>
              </a:rPr>
              <a:t>.</a:t>
            </a:r>
            <a:r>
              <a:rPr lang="en-IN" b="1" dirty="0" smtClean="0">
                <a:solidFill>
                  <a:schemeClr val="tx2"/>
                </a:solidFill>
                <a:latin typeface="+mn-lt"/>
              </a:rPr>
              <a:t>xml</a:t>
            </a:r>
            <a:r>
              <a:rPr lang="en-IN" dirty="0" smtClean="0">
                <a:solidFill>
                  <a:schemeClr val="tx2"/>
                </a:solidFill>
                <a:latin typeface="+mn-lt"/>
              </a:rPr>
              <a:t> is an </a:t>
            </a:r>
            <a:r>
              <a:rPr lang="en-IN" b="1" dirty="0" smtClean="0">
                <a:solidFill>
                  <a:schemeClr val="tx2"/>
                </a:solidFill>
                <a:latin typeface="+mn-lt"/>
              </a:rPr>
              <a:t>XML</a:t>
            </a:r>
            <a:r>
              <a:rPr lang="en-IN" dirty="0" smtClean="0">
                <a:solidFill>
                  <a:schemeClr val="tx2"/>
                </a:solidFill>
                <a:latin typeface="+mn-lt"/>
              </a:rPr>
              <a:t> file that describes the runtime definition of a test </a:t>
            </a:r>
            <a:r>
              <a:rPr lang="en-IN" b="1" dirty="0" smtClean="0">
                <a:solidFill>
                  <a:schemeClr val="tx2"/>
                </a:solidFill>
                <a:latin typeface="+mn-lt"/>
              </a:rPr>
              <a:t>suite</a:t>
            </a:r>
            <a:endParaRPr lang="en-IN" dirty="0" smtClean="0">
              <a:solidFill>
                <a:schemeClr val="tx2"/>
              </a:solidFill>
              <a:latin typeface="+mn-lt"/>
            </a:endParaRPr>
          </a:p>
          <a:p>
            <a:endParaRPr lang="en-IN" b="1" dirty="0" smtClean="0">
              <a:solidFill>
                <a:schemeClr val="tx2"/>
              </a:solidFill>
              <a:latin typeface="+mn-lt"/>
            </a:endParaRPr>
          </a:p>
          <a:p>
            <a:r>
              <a:rPr lang="en-IN" b="1" dirty="0" smtClean="0">
                <a:solidFill>
                  <a:schemeClr val="tx2"/>
                </a:solidFill>
                <a:latin typeface="+mn-lt"/>
              </a:rPr>
              <a:t>Advantages of TestNG over Junit</a:t>
            </a:r>
          </a:p>
          <a:p>
            <a:endParaRPr lang="en-IN" b="1" dirty="0" smtClean="0">
              <a:solidFill>
                <a:schemeClr val="tx2"/>
              </a:solidFill>
              <a:latin typeface="+mn-lt"/>
            </a:endParaRPr>
          </a:p>
          <a:p>
            <a:r>
              <a:rPr lang="en-IN" dirty="0" smtClean="0">
                <a:solidFill>
                  <a:schemeClr val="tx2"/>
                </a:solidFill>
                <a:latin typeface="+mn-lt"/>
              </a:rPr>
              <a:t>There are three major advantages of TestNG over JUnit:</a:t>
            </a:r>
          </a:p>
          <a:p>
            <a:pPr marL="257175" indent="-257175">
              <a:buFont typeface="+mj-lt"/>
              <a:buAutoNum type="romanLcPeriod"/>
            </a:pPr>
            <a:r>
              <a:rPr lang="en-IN" dirty="0" smtClean="0">
                <a:solidFill>
                  <a:schemeClr val="tx2"/>
                </a:solidFill>
                <a:latin typeface="+mn-lt"/>
              </a:rPr>
              <a:t>Annotations are easier to understand</a:t>
            </a:r>
          </a:p>
          <a:p>
            <a:pPr marL="257175" indent="-257175">
              <a:buFont typeface="+mj-lt"/>
              <a:buAutoNum type="romanLcPeriod"/>
            </a:pPr>
            <a:r>
              <a:rPr lang="en-IN" dirty="0" smtClean="0">
                <a:solidFill>
                  <a:schemeClr val="tx2"/>
                </a:solidFill>
                <a:latin typeface="+mn-lt"/>
              </a:rPr>
              <a:t>Test cases can be grouped more easily</a:t>
            </a:r>
          </a:p>
          <a:p>
            <a:pPr marL="257175" indent="-257175">
              <a:buFont typeface="+mj-lt"/>
              <a:buAutoNum type="romanLcPeriod"/>
            </a:pPr>
            <a:r>
              <a:rPr lang="en-IN" dirty="0" smtClean="0">
                <a:solidFill>
                  <a:schemeClr val="tx2"/>
                </a:solidFill>
                <a:latin typeface="+mn-lt"/>
              </a:rPr>
              <a:t>Parallel testing is </a:t>
            </a:r>
            <a:r>
              <a:rPr lang="en-IN" dirty="0" smtClean="0">
                <a:solidFill>
                  <a:schemeClr val="tx2"/>
                </a:solidFill>
                <a:latin typeface="+mn-lt"/>
              </a:rPr>
              <a:t>possible</a:t>
            </a:r>
            <a:endParaRPr lang="en-IN" dirty="0">
              <a:solidFill>
                <a:schemeClr val="tx2"/>
              </a:solidFill>
              <a:latin typeface="+mn-lt"/>
            </a:endParaRPr>
          </a:p>
        </p:txBody>
      </p:sp>
    </p:spTree>
    <p:extLst>
      <p:ext uri="{BB962C8B-B14F-4D97-AF65-F5344CB8AC3E}">
        <p14:creationId xmlns:p14="http://schemas.microsoft.com/office/powerpoint/2010/main" val="20884326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520" y="140600"/>
            <a:ext cx="6014441" cy="430887"/>
          </a:xfrm>
        </p:spPr>
        <p:txBody>
          <a:bodyPr/>
          <a:lstStyle/>
          <a:p>
            <a:r>
              <a:rPr lang="en-IN" dirty="0" smtClean="0"/>
              <a:t>TestNG Framework</a:t>
            </a:r>
            <a:endParaRPr lang="en-IN" dirty="0"/>
          </a:p>
        </p:txBody>
      </p:sp>
      <p:sp>
        <p:nvSpPr>
          <p:cNvPr id="7" name="TextBox 6"/>
          <p:cNvSpPr txBox="1"/>
          <p:nvPr/>
        </p:nvSpPr>
        <p:spPr>
          <a:xfrm>
            <a:off x="1457325" y="1457325"/>
            <a:ext cx="6543675"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12" name="Rectangle 11"/>
          <p:cNvSpPr/>
          <p:nvPr/>
        </p:nvSpPr>
        <p:spPr>
          <a:xfrm>
            <a:off x="839519" y="486849"/>
            <a:ext cx="7161481" cy="5909310"/>
          </a:xfrm>
          <a:prstGeom prst="rect">
            <a:avLst/>
          </a:prstGeom>
        </p:spPr>
        <p:txBody>
          <a:bodyPr wrap="square">
            <a:spAutoFit/>
          </a:bodyPr>
          <a:lstStyle/>
          <a:p>
            <a:endParaRPr lang="en-IN" b="1" i="1" dirty="0" smtClean="0">
              <a:solidFill>
                <a:schemeClr val="tx2"/>
              </a:solidFill>
            </a:endParaRPr>
          </a:p>
          <a:p>
            <a:r>
              <a:rPr lang="en-IN" b="1" i="1" dirty="0" smtClean="0">
                <a:solidFill>
                  <a:schemeClr val="tx2"/>
                </a:solidFill>
              </a:rPr>
              <a:t>TestNG Annotations:</a:t>
            </a:r>
          </a:p>
          <a:p>
            <a:r>
              <a:rPr lang="en-IN" i="1" dirty="0" smtClean="0">
                <a:solidFill>
                  <a:schemeClr val="tx2"/>
                </a:solidFill>
              </a:rPr>
              <a:t>@</a:t>
            </a:r>
            <a:r>
              <a:rPr lang="en-IN" i="1" dirty="0" err="1" smtClean="0">
                <a:solidFill>
                  <a:schemeClr val="tx2"/>
                </a:solidFill>
              </a:rPr>
              <a:t>BeforeTest</a:t>
            </a:r>
            <a:r>
              <a:rPr lang="en-IN" i="1" dirty="0" smtClean="0">
                <a:solidFill>
                  <a:schemeClr val="tx2"/>
                </a:solidFill>
              </a:rPr>
              <a:t>: The annotated method will be run before any test method belonging to the classes inside the tag is run.</a:t>
            </a:r>
          </a:p>
          <a:p>
            <a:endParaRPr lang="en-IN" i="1" dirty="0" smtClean="0">
              <a:solidFill>
                <a:schemeClr val="tx2"/>
              </a:solidFill>
            </a:endParaRPr>
          </a:p>
          <a:p>
            <a:r>
              <a:rPr lang="en-IN" i="1" dirty="0" smtClean="0">
                <a:solidFill>
                  <a:schemeClr val="tx2"/>
                </a:solidFill>
              </a:rPr>
              <a:t>@</a:t>
            </a:r>
            <a:r>
              <a:rPr lang="en-IN" i="1" dirty="0" err="1" smtClean="0">
                <a:solidFill>
                  <a:schemeClr val="tx2"/>
                </a:solidFill>
              </a:rPr>
              <a:t>BeforeSuite</a:t>
            </a:r>
            <a:r>
              <a:rPr lang="en-IN" i="1" dirty="0" smtClean="0">
                <a:solidFill>
                  <a:schemeClr val="tx2"/>
                </a:solidFill>
              </a:rPr>
              <a:t>: The annotated method will be run before all tests in this suite have run.</a:t>
            </a:r>
          </a:p>
          <a:p>
            <a:endParaRPr lang="en-IN" i="1" dirty="0" smtClean="0">
              <a:solidFill>
                <a:schemeClr val="tx2"/>
              </a:solidFill>
            </a:endParaRPr>
          </a:p>
          <a:p>
            <a:r>
              <a:rPr lang="en-IN" i="1" dirty="0" smtClean="0">
                <a:solidFill>
                  <a:schemeClr val="tx2"/>
                </a:solidFill>
              </a:rPr>
              <a:t>@</a:t>
            </a:r>
            <a:r>
              <a:rPr lang="en-IN" i="1" dirty="0" err="1" smtClean="0">
                <a:solidFill>
                  <a:schemeClr val="tx2"/>
                </a:solidFill>
              </a:rPr>
              <a:t>AfterSuite</a:t>
            </a:r>
            <a:r>
              <a:rPr lang="en-IN" i="1" dirty="0" smtClean="0">
                <a:solidFill>
                  <a:schemeClr val="tx2"/>
                </a:solidFill>
              </a:rPr>
              <a:t>: The annotated method will be run after all tests in this suite have run.</a:t>
            </a:r>
          </a:p>
          <a:p>
            <a:endParaRPr lang="en-IN" i="1" dirty="0" smtClean="0">
              <a:solidFill>
                <a:schemeClr val="tx2"/>
              </a:solidFill>
            </a:endParaRPr>
          </a:p>
          <a:p>
            <a:r>
              <a:rPr lang="en-IN" i="1" dirty="0" smtClean="0">
                <a:solidFill>
                  <a:schemeClr val="tx2"/>
                </a:solidFill>
              </a:rPr>
              <a:t>@</a:t>
            </a:r>
            <a:r>
              <a:rPr lang="en-IN" i="1" dirty="0" err="1" smtClean="0">
                <a:solidFill>
                  <a:schemeClr val="tx2"/>
                </a:solidFill>
              </a:rPr>
              <a:t>AfterTest</a:t>
            </a:r>
            <a:r>
              <a:rPr lang="en-IN" i="1" dirty="0" smtClean="0">
                <a:solidFill>
                  <a:schemeClr val="tx2"/>
                </a:solidFill>
              </a:rPr>
              <a:t>: The annotated method will be run after all the test methods belonging to the classes inside the tag have run.</a:t>
            </a:r>
          </a:p>
          <a:p>
            <a:endParaRPr lang="en-IN" i="1" dirty="0" smtClean="0">
              <a:solidFill>
                <a:schemeClr val="tx2"/>
              </a:solidFill>
            </a:endParaRPr>
          </a:p>
          <a:p>
            <a:r>
              <a:rPr lang="en-IN" i="1" dirty="0" smtClean="0">
                <a:solidFill>
                  <a:schemeClr val="tx2"/>
                </a:solidFill>
              </a:rPr>
              <a:t>@</a:t>
            </a:r>
            <a:r>
              <a:rPr lang="en-IN" i="1" dirty="0" err="1" smtClean="0">
                <a:solidFill>
                  <a:schemeClr val="tx2"/>
                </a:solidFill>
              </a:rPr>
              <a:t>BeforeGroups</a:t>
            </a:r>
            <a:r>
              <a:rPr lang="en-IN" i="1" dirty="0" smtClean="0">
                <a:solidFill>
                  <a:schemeClr val="tx2"/>
                </a:solidFill>
              </a:rPr>
              <a:t>: The list of groups that this configuration method will run before. This method is guaranteed to run shortly before the first test method that belongs to any of these groups is invoked.</a:t>
            </a:r>
          </a:p>
          <a:p>
            <a:endParaRPr lang="en-IN" i="1" dirty="0" smtClean="0">
              <a:solidFill>
                <a:schemeClr val="tx2"/>
              </a:solidFill>
            </a:endParaRPr>
          </a:p>
          <a:p>
            <a:r>
              <a:rPr lang="en-IN" i="1" dirty="0" smtClean="0">
                <a:solidFill>
                  <a:schemeClr val="tx2"/>
                </a:solidFill>
              </a:rPr>
              <a:t>@</a:t>
            </a:r>
            <a:r>
              <a:rPr lang="en-IN" i="1" dirty="0" err="1" smtClean="0">
                <a:solidFill>
                  <a:schemeClr val="tx2"/>
                </a:solidFill>
              </a:rPr>
              <a:t>AfterGroups</a:t>
            </a:r>
            <a:r>
              <a:rPr lang="en-IN" i="1" dirty="0" smtClean="0">
                <a:solidFill>
                  <a:schemeClr val="tx2"/>
                </a:solidFill>
              </a:rPr>
              <a:t>: The list of groups that this configuration method will run after. This method is guaranteed to run shortly after the last test method that belongs to any of these groups is invoked</a:t>
            </a:r>
            <a:r>
              <a:rPr lang="en-IN" i="1" dirty="0" smtClean="0">
                <a:solidFill>
                  <a:schemeClr val="tx2"/>
                </a:solidFill>
              </a:rPr>
              <a:t>.</a:t>
            </a:r>
            <a:endParaRPr lang="en-IN" i="1" dirty="0" smtClean="0">
              <a:solidFill>
                <a:schemeClr val="tx2"/>
              </a:solidFill>
            </a:endParaRPr>
          </a:p>
        </p:txBody>
      </p:sp>
    </p:spTree>
    <p:extLst>
      <p:ext uri="{BB962C8B-B14F-4D97-AF65-F5344CB8AC3E}">
        <p14:creationId xmlns:p14="http://schemas.microsoft.com/office/powerpoint/2010/main" val="2079669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208" y="211702"/>
            <a:ext cx="6014441" cy="430887"/>
          </a:xfrm>
        </p:spPr>
        <p:txBody>
          <a:bodyPr/>
          <a:lstStyle/>
          <a:p>
            <a:r>
              <a:rPr lang="en-IN" dirty="0" smtClean="0"/>
              <a:t>TestNG Framework</a:t>
            </a:r>
            <a:endParaRPr lang="en-IN" dirty="0"/>
          </a:p>
        </p:txBody>
      </p:sp>
      <p:sp>
        <p:nvSpPr>
          <p:cNvPr id="7" name="TextBox 6"/>
          <p:cNvSpPr txBox="1"/>
          <p:nvPr/>
        </p:nvSpPr>
        <p:spPr>
          <a:xfrm>
            <a:off x="1663386" y="710350"/>
            <a:ext cx="6543675"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12" name="Rectangle 11"/>
          <p:cNvSpPr/>
          <p:nvPr/>
        </p:nvSpPr>
        <p:spPr>
          <a:xfrm>
            <a:off x="968208" y="895576"/>
            <a:ext cx="7361945" cy="3693319"/>
          </a:xfrm>
          <a:prstGeom prst="rect">
            <a:avLst/>
          </a:prstGeom>
        </p:spPr>
        <p:txBody>
          <a:bodyPr wrap="square">
            <a:spAutoFit/>
          </a:bodyPr>
          <a:lstStyle/>
          <a:p>
            <a:r>
              <a:rPr lang="en-IN" b="1" i="1" dirty="0" smtClean="0">
                <a:solidFill>
                  <a:schemeClr val="tx2"/>
                </a:solidFill>
              </a:rPr>
              <a:t>TestNG Annotations:</a:t>
            </a:r>
          </a:p>
          <a:p>
            <a:endParaRPr lang="en-IN" b="1" i="1" dirty="0" smtClean="0">
              <a:solidFill>
                <a:schemeClr val="tx2"/>
              </a:solidFill>
            </a:endParaRPr>
          </a:p>
          <a:p>
            <a:r>
              <a:rPr lang="en-IN" i="1" dirty="0" smtClean="0">
                <a:solidFill>
                  <a:schemeClr val="tx2"/>
                </a:solidFill>
              </a:rPr>
              <a:t>@</a:t>
            </a:r>
            <a:r>
              <a:rPr lang="en-IN" i="1" dirty="0" err="1" smtClean="0">
                <a:solidFill>
                  <a:schemeClr val="tx2"/>
                </a:solidFill>
              </a:rPr>
              <a:t>BeforeClass</a:t>
            </a:r>
            <a:r>
              <a:rPr lang="en-IN" i="1" dirty="0" smtClean="0">
                <a:solidFill>
                  <a:schemeClr val="tx2"/>
                </a:solidFill>
              </a:rPr>
              <a:t>: The annotated method will be run before the first test method in the current class is invoked.</a:t>
            </a:r>
          </a:p>
          <a:p>
            <a:endParaRPr lang="en-IN" i="1" dirty="0" smtClean="0">
              <a:solidFill>
                <a:schemeClr val="tx2"/>
              </a:solidFill>
            </a:endParaRPr>
          </a:p>
          <a:p>
            <a:r>
              <a:rPr lang="en-IN" i="1" dirty="0" smtClean="0">
                <a:solidFill>
                  <a:schemeClr val="tx2"/>
                </a:solidFill>
              </a:rPr>
              <a:t>@</a:t>
            </a:r>
            <a:r>
              <a:rPr lang="en-IN" i="1" dirty="0" err="1" smtClean="0">
                <a:solidFill>
                  <a:schemeClr val="tx2"/>
                </a:solidFill>
              </a:rPr>
              <a:t>AfterClass</a:t>
            </a:r>
            <a:r>
              <a:rPr lang="en-IN" i="1" dirty="0" smtClean="0">
                <a:solidFill>
                  <a:schemeClr val="tx2"/>
                </a:solidFill>
              </a:rPr>
              <a:t>: The annotated method will be run after all the test methods in the current class have been run.</a:t>
            </a:r>
          </a:p>
          <a:p>
            <a:endParaRPr lang="en-IN" i="1" dirty="0" smtClean="0">
              <a:solidFill>
                <a:schemeClr val="tx2"/>
              </a:solidFill>
            </a:endParaRPr>
          </a:p>
          <a:p>
            <a:r>
              <a:rPr lang="en-IN" i="1" dirty="0" smtClean="0">
                <a:solidFill>
                  <a:schemeClr val="tx2"/>
                </a:solidFill>
              </a:rPr>
              <a:t>@</a:t>
            </a:r>
            <a:r>
              <a:rPr lang="en-IN" i="1" dirty="0" err="1" smtClean="0">
                <a:solidFill>
                  <a:schemeClr val="tx2"/>
                </a:solidFill>
              </a:rPr>
              <a:t>BeforeMethod</a:t>
            </a:r>
            <a:r>
              <a:rPr lang="en-IN" i="1" dirty="0" smtClean="0">
                <a:solidFill>
                  <a:schemeClr val="tx2"/>
                </a:solidFill>
              </a:rPr>
              <a:t>: The annotated method will be run before each test method.</a:t>
            </a:r>
          </a:p>
          <a:p>
            <a:endParaRPr lang="en-IN" i="1" dirty="0" smtClean="0">
              <a:solidFill>
                <a:schemeClr val="tx2"/>
              </a:solidFill>
            </a:endParaRPr>
          </a:p>
          <a:p>
            <a:r>
              <a:rPr lang="en-IN" i="1" dirty="0" smtClean="0">
                <a:solidFill>
                  <a:schemeClr val="tx2"/>
                </a:solidFill>
              </a:rPr>
              <a:t>@</a:t>
            </a:r>
            <a:r>
              <a:rPr lang="en-IN" i="1" dirty="0" err="1" smtClean="0">
                <a:solidFill>
                  <a:schemeClr val="tx2"/>
                </a:solidFill>
              </a:rPr>
              <a:t>AfterMethod</a:t>
            </a:r>
            <a:r>
              <a:rPr lang="en-IN" i="1" dirty="0" smtClean="0">
                <a:solidFill>
                  <a:schemeClr val="tx2"/>
                </a:solidFill>
              </a:rPr>
              <a:t>: The annotated method will be run after each test method.</a:t>
            </a:r>
          </a:p>
          <a:p>
            <a:endParaRPr lang="en-IN" i="1" dirty="0" smtClean="0">
              <a:solidFill>
                <a:schemeClr val="tx2"/>
              </a:solidFill>
            </a:endParaRPr>
          </a:p>
          <a:p>
            <a:r>
              <a:rPr lang="en-IN" i="1" dirty="0" smtClean="0">
                <a:solidFill>
                  <a:schemeClr val="tx2"/>
                </a:solidFill>
              </a:rPr>
              <a:t>@Test: The annotated method is a part of a test case</a:t>
            </a:r>
            <a:endParaRPr lang="en-IN" i="1" dirty="0">
              <a:solidFill>
                <a:schemeClr val="tx2"/>
              </a:solidFill>
            </a:endParaRPr>
          </a:p>
        </p:txBody>
      </p:sp>
    </p:spTree>
    <p:extLst>
      <p:ext uri="{BB962C8B-B14F-4D97-AF65-F5344CB8AC3E}">
        <p14:creationId xmlns:p14="http://schemas.microsoft.com/office/powerpoint/2010/main" val="35349646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Excel read and Write	</a:t>
            </a:r>
            <a:endParaRPr lang="en-IN" dirty="0"/>
          </a:p>
        </p:txBody>
      </p:sp>
      <p:sp>
        <p:nvSpPr>
          <p:cNvPr id="7" name="TextBox 6"/>
          <p:cNvSpPr txBox="1"/>
          <p:nvPr/>
        </p:nvSpPr>
        <p:spPr>
          <a:xfrm>
            <a:off x="419100" y="7366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889000" y="774700"/>
            <a:ext cx="6591300" cy="369332"/>
          </a:xfrm>
          <a:prstGeom prst="rect">
            <a:avLst/>
          </a:prstGeom>
        </p:spPr>
        <p:txBody>
          <a:bodyPr wrap="square">
            <a:spAutoFit/>
          </a:bodyPr>
          <a:lstStyle/>
          <a:p>
            <a:r>
              <a:rPr lang="en-IN" i="1" dirty="0" smtClean="0"/>
              <a:t>.</a:t>
            </a:r>
            <a:endParaRPr lang="en-IN" i="1" dirty="0"/>
          </a:p>
        </p:txBody>
      </p:sp>
      <p:sp>
        <p:nvSpPr>
          <p:cNvPr id="6" name="TextBox 5"/>
          <p:cNvSpPr txBox="1"/>
          <p:nvPr/>
        </p:nvSpPr>
        <p:spPr>
          <a:xfrm>
            <a:off x="800100" y="622300"/>
            <a:ext cx="7493000" cy="2308324"/>
          </a:xfrm>
          <a:prstGeom prst="rect">
            <a:avLst/>
          </a:prstGeom>
          <a:noFill/>
        </p:spPr>
        <p:txBody>
          <a:bodyPr wrap="square" rtlCol="0">
            <a:spAutoFit/>
          </a:bodyPr>
          <a:lstStyle/>
          <a:p>
            <a:r>
              <a:rPr lang="en-IN" dirty="0" smtClean="0">
                <a:solidFill>
                  <a:schemeClr val="tx2"/>
                </a:solidFill>
                <a:latin typeface="+mn-lt"/>
              </a:rPr>
              <a:t>File IO is a critical part of any software process. We frequently create a file, open it &amp; update something or delete it in our Computers. Same is the case with Selenium Automation. We need a process to manipulate files with Selenium.</a:t>
            </a:r>
          </a:p>
          <a:p>
            <a:endParaRPr lang="en-IN" i="1" dirty="0" smtClean="0">
              <a:solidFill>
                <a:srgbClr val="00B050"/>
              </a:solidFill>
            </a:endParaRPr>
          </a:p>
          <a:p>
            <a:r>
              <a:rPr lang="en-IN" b="1" i="1" dirty="0" smtClean="0">
                <a:solidFill>
                  <a:schemeClr val="accent6">
                    <a:lumMod val="50000"/>
                  </a:schemeClr>
                </a:solidFill>
              </a:rPr>
              <a:t>Pre-Requisite:</a:t>
            </a:r>
          </a:p>
          <a:p>
            <a:r>
              <a:rPr lang="en-IN" b="1" dirty="0" smtClean="0">
                <a:solidFill>
                  <a:schemeClr val="tx2"/>
                </a:solidFill>
                <a:latin typeface="+mn-lt"/>
              </a:rPr>
              <a:t>Apache POI</a:t>
            </a:r>
            <a:r>
              <a:rPr lang="en-IN" dirty="0" smtClean="0">
                <a:solidFill>
                  <a:schemeClr val="tx2"/>
                </a:solidFill>
                <a:latin typeface="+mn-lt"/>
              </a:rPr>
              <a:t>  jar file for reading </a:t>
            </a:r>
            <a:r>
              <a:rPr lang="en-IN" b="1" dirty="0" smtClean="0">
                <a:solidFill>
                  <a:schemeClr val="tx2"/>
                </a:solidFill>
                <a:latin typeface="+mn-lt"/>
              </a:rPr>
              <a:t>XLS (</a:t>
            </a:r>
            <a:r>
              <a:rPr lang="en-IN" b="1" i="1" dirty="0" smtClean="0">
                <a:solidFill>
                  <a:schemeClr val="tx2"/>
                </a:solidFill>
                <a:latin typeface="+mn-lt"/>
              </a:rPr>
              <a:t>Excel 2003</a:t>
            </a:r>
            <a:r>
              <a:rPr lang="en-IN" dirty="0" smtClean="0">
                <a:solidFill>
                  <a:schemeClr val="tx2"/>
                </a:solidFill>
                <a:latin typeface="+mn-lt"/>
              </a:rPr>
              <a:t>) and </a:t>
            </a:r>
            <a:r>
              <a:rPr lang="en-IN" b="1" dirty="0" smtClean="0">
                <a:solidFill>
                  <a:schemeClr val="tx2"/>
                </a:solidFill>
                <a:latin typeface="+mn-lt"/>
              </a:rPr>
              <a:t>XLSX (</a:t>
            </a:r>
            <a:r>
              <a:rPr lang="en-IN" b="1" i="1" dirty="0" smtClean="0">
                <a:solidFill>
                  <a:schemeClr val="tx2"/>
                </a:solidFill>
                <a:latin typeface="+mn-lt"/>
              </a:rPr>
              <a:t>Excel 2007</a:t>
            </a:r>
            <a:r>
              <a:rPr lang="en-IN" dirty="0" smtClean="0">
                <a:solidFill>
                  <a:schemeClr val="tx2"/>
                </a:solidFill>
                <a:latin typeface="+mn-lt"/>
              </a:rPr>
              <a:t>) file or </a:t>
            </a:r>
            <a:r>
              <a:rPr lang="en-IN" b="1" dirty="0" smtClean="0">
                <a:solidFill>
                  <a:schemeClr val="tx2"/>
                </a:solidFill>
                <a:latin typeface="+mn-lt"/>
              </a:rPr>
              <a:t>JXL</a:t>
            </a:r>
            <a:r>
              <a:rPr lang="en-IN" dirty="0" smtClean="0">
                <a:solidFill>
                  <a:schemeClr val="tx2"/>
                </a:solidFill>
                <a:latin typeface="+mn-lt"/>
              </a:rPr>
              <a:t> jar file reading only </a:t>
            </a:r>
            <a:r>
              <a:rPr lang="en-IN" b="1" dirty="0" smtClean="0">
                <a:solidFill>
                  <a:schemeClr val="tx2"/>
                </a:solidFill>
                <a:latin typeface="+mn-lt"/>
              </a:rPr>
              <a:t>XLS.</a:t>
            </a:r>
            <a:endParaRPr lang="en-IN" b="1" i="1" dirty="0">
              <a:solidFill>
                <a:schemeClr val="tx2"/>
              </a:solidFill>
              <a:latin typeface="+mn-lt"/>
            </a:endParaRPr>
          </a:p>
        </p:txBody>
      </p:sp>
      <p:pic>
        <p:nvPicPr>
          <p:cNvPr id="203778" name="Picture 2"/>
          <p:cNvPicPr>
            <a:picLocks noChangeAspect="1" noChangeArrowheads="1"/>
          </p:cNvPicPr>
          <p:nvPr/>
        </p:nvPicPr>
        <p:blipFill>
          <a:blip r:embed="rId3"/>
          <a:srcRect/>
          <a:stretch>
            <a:fillRect/>
          </a:stretch>
        </p:blipFill>
        <p:spPr bwMode="auto">
          <a:xfrm>
            <a:off x="2584450" y="3814108"/>
            <a:ext cx="3924300" cy="2152650"/>
          </a:xfrm>
          <a:prstGeom prst="rect">
            <a:avLst/>
          </a:prstGeom>
          <a:noFill/>
          <a:ln w="9525">
            <a:noFill/>
            <a:miter lim="800000"/>
            <a:headEnd/>
            <a:tailEnd/>
          </a:ln>
          <a:effectLst/>
        </p:spPr>
      </p:pic>
      <p:sp>
        <p:nvSpPr>
          <p:cNvPr id="10" name="TextBox 9"/>
          <p:cNvSpPr txBox="1"/>
          <p:nvPr/>
        </p:nvSpPr>
        <p:spPr>
          <a:xfrm>
            <a:off x="800100" y="3187700"/>
            <a:ext cx="5245100" cy="369332"/>
          </a:xfrm>
          <a:prstGeom prst="rect">
            <a:avLst/>
          </a:prstGeom>
          <a:noFill/>
        </p:spPr>
        <p:txBody>
          <a:bodyPr wrap="square" rtlCol="0">
            <a:spAutoFit/>
          </a:bodyPr>
          <a:lstStyle/>
          <a:p>
            <a:r>
              <a:rPr lang="en-IN" b="1" dirty="0" smtClean="0">
                <a:solidFill>
                  <a:srgbClr val="234E8F"/>
                </a:solidFill>
              </a:rPr>
              <a:t>Hierarchy:</a:t>
            </a:r>
            <a:endParaRPr lang="en-IN" b="1" dirty="0">
              <a:solidFill>
                <a:srgbClr val="234E8F"/>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507" y="121526"/>
            <a:ext cx="8215184" cy="430887"/>
          </a:xfrm>
        </p:spPr>
        <p:txBody>
          <a:bodyPr/>
          <a:lstStyle/>
          <a:p>
            <a:r>
              <a:rPr lang="en-IN" dirty="0" smtClean="0"/>
              <a:t>TestNG Framework</a:t>
            </a:r>
            <a:endParaRPr lang="en-IN" dirty="0"/>
          </a:p>
        </p:txBody>
      </p:sp>
      <p:sp>
        <p:nvSpPr>
          <p:cNvPr id="7" name="TextBox 6"/>
          <p:cNvSpPr txBox="1"/>
          <p:nvPr/>
        </p:nvSpPr>
        <p:spPr>
          <a:xfrm>
            <a:off x="1457325" y="1457325"/>
            <a:ext cx="6543675"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12" name="Rectangle 11"/>
          <p:cNvSpPr/>
          <p:nvPr/>
        </p:nvSpPr>
        <p:spPr>
          <a:xfrm>
            <a:off x="1275008" y="620175"/>
            <a:ext cx="7650051" cy="5632311"/>
          </a:xfrm>
          <a:prstGeom prst="rect">
            <a:avLst/>
          </a:prstGeom>
        </p:spPr>
        <p:txBody>
          <a:bodyPr wrap="square">
            <a:spAutoFit/>
          </a:bodyPr>
          <a:lstStyle/>
          <a:p>
            <a:r>
              <a:rPr lang="en-IN" i="1" dirty="0" smtClean="0">
                <a:solidFill>
                  <a:schemeClr val="tx2"/>
                </a:solidFill>
              </a:rPr>
              <a:t>import </a:t>
            </a:r>
            <a:r>
              <a:rPr lang="en-IN" i="1" dirty="0" err="1" smtClean="0">
                <a:solidFill>
                  <a:schemeClr val="tx2"/>
                </a:solidFill>
              </a:rPr>
              <a:t>org.openqa.selenium</a:t>
            </a:r>
            <a:r>
              <a:rPr lang="en-IN" i="1" dirty="0" smtClean="0">
                <a:solidFill>
                  <a:schemeClr val="tx2"/>
                </a:solidFill>
              </a:rPr>
              <a:t>.*;</a:t>
            </a:r>
          </a:p>
          <a:p>
            <a:r>
              <a:rPr lang="en-IN" i="1" dirty="0" smtClean="0">
                <a:solidFill>
                  <a:schemeClr val="tx2"/>
                </a:solidFill>
              </a:rPr>
              <a:t>import </a:t>
            </a:r>
            <a:r>
              <a:rPr lang="en-IN" i="1" dirty="0" err="1" smtClean="0">
                <a:solidFill>
                  <a:schemeClr val="tx2"/>
                </a:solidFill>
              </a:rPr>
              <a:t>org.openqa.selenium.firefox.FirefoxDriver</a:t>
            </a:r>
            <a:r>
              <a:rPr lang="en-IN" i="1" dirty="0" smtClean="0">
                <a:solidFill>
                  <a:schemeClr val="tx2"/>
                </a:solidFill>
              </a:rPr>
              <a:t>;</a:t>
            </a:r>
          </a:p>
          <a:p>
            <a:r>
              <a:rPr lang="en-IN" i="1" dirty="0" smtClean="0">
                <a:solidFill>
                  <a:schemeClr val="tx2"/>
                </a:solidFill>
              </a:rPr>
              <a:t>import </a:t>
            </a:r>
            <a:r>
              <a:rPr lang="en-IN" i="1" dirty="0" err="1" smtClean="0">
                <a:solidFill>
                  <a:schemeClr val="tx2"/>
                </a:solidFill>
              </a:rPr>
              <a:t>org.testng.Assert</a:t>
            </a:r>
            <a:r>
              <a:rPr lang="en-IN" i="1" dirty="0" smtClean="0">
                <a:solidFill>
                  <a:schemeClr val="tx2"/>
                </a:solidFill>
              </a:rPr>
              <a:t>;</a:t>
            </a:r>
          </a:p>
          <a:p>
            <a:r>
              <a:rPr lang="en-IN" i="1" dirty="0" smtClean="0">
                <a:solidFill>
                  <a:schemeClr val="tx2"/>
                </a:solidFill>
              </a:rPr>
              <a:t>import </a:t>
            </a:r>
            <a:r>
              <a:rPr lang="en-IN" i="1" dirty="0" err="1" smtClean="0">
                <a:solidFill>
                  <a:schemeClr val="tx2"/>
                </a:solidFill>
              </a:rPr>
              <a:t>org.testng.annotations</a:t>
            </a:r>
            <a:r>
              <a:rPr lang="en-IN" i="1" dirty="0" smtClean="0">
                <a:solidFill>
                  <a:schemeClr val="tx2"/>
                </a:solidFill>
              </a:rPr>
              <a:t>.*;</a:t>
            </a:r>
          </a:p>
          <a:p>
            <a:endParaRPr lang="en-IN" i="1" dirty="0" smtClean="0">
              <a:solidFill>
                <a:schemeClr val="tx2"/>
              </a:solidFill>
            </a:endParaRPr>
          </a:p>
          <a:p>
            <a:r>
              <a:rPr lang="en-IN" i="1" dirty="0" smtClean="0">
                <a:solidFill>
                  <a:schemeClr val="tx2"/>
                </a:solidFill>
              </a:rPr>
              <a:t>@Test</a:t>
            </a:r>
          </a:p>
          <a:p>
            <a:r>
              <a:rPr lang="en-IN" i="1" dirty="0" smtClean="0">
                <a:solidFill>
                  <a:schemeClr val="tx2"/>
                </a:solidFill>
              </a:rPr>
              <a:t>public class </a:t>
            </a:r>
            <a:r>
              <a:rPr lang="en-IN" i="1" dirty="0" err="1" smtClean="0">
                <a:solidFill>
                  <a:schemeClr val="tx2"/>
                </a:solidFill>
              </a:rPr>
              <a:t>firsttestngfile</a:t>
            </a:r>
            <a:r>
              <a:rPr lang="en-IN" i="1" dirty="0" smtClean="0">
                <a:solidFill>
                  <a:schemeClr val="tx2"/>
                </a:solidFill>
              </a:rPr>
              <a:t> {</a:t>
            </a:r>
          </a:p>
          <a:p>
            <a:r>
              <a:rPr lang="en-IN" i="1" dirty="0" smtClean="0">
                <a:solidFill>
                  <a:schemeClr val="tx2"/>
                </a:solidFill>
              </a:rPr>
              <a:t>    public String </a:t>
            </a:r>
            <a:r>
              <a:rPr lang="en-IN" i="1" dirty="0" err="1" smtClean="0">
                <a:solidFill>
                  <a:schemeClr val="tx2"/>
                </a:solidFill>
              </a:rPr>
              <a:t>baseUrl</a:t>
            </a:r>
            <a:r>
              <a:rPr lang="en-IN" i="1" dirty="0" smtClean="0">
                <a:solidFill>
                  <a:schemeClr val="tx2"/>
                </a:solidFill>
              </a:rPr>
              <a:t> = "http://demo.guru99.com/test/newtours/";</a:t>
            </a:r>
          </a:p>
          <a:p>
            <a:r>
              <a:rPr lang="en-IN" i="1" dirty="0" smtClean="0">
                <a:solidFill>
                  <a:schemeClr val="tx2"/>
                </a:solidFill>
              </a:rPr>
              <a:t>    String </a:t>
            </a:r>
            <a:r>
              <a:rPr lang="en-IN" i="1" dirty="0" err="1" smtClean="0">
                <a:solidFill>
                  <a:schemeClr val="tx2"/>
                </a:solidFill>
              </a:rPr>
              <a:t>driverPath</a:t>
            </a:r>
            <a:r>
              <a:rPr lang="en-IN" i="1" dirty="0" smtClean="0">
                <a:solidFill>
                  <a:schemeClr val="tx2"/>
                </a:solidFill>
              </a:rPr>
              <a:t> = "C:\\geckodriver.exe";</a:t>
            </a:r>
          </a:p>
          <a:p>
            <a:r>
              <a:rPr lang="en-IN" i="1" dirty="0" smtClean="0">
                <a:solidFill>
                  <a:schemeClr val="tx2"/>
                </a:solidFill>
              </a:rPr>
              <a:t>    public WebDriver driver; </a:t>
            </a:r>
          </a:p>
          <a:p>
            <a:r>
              <a:rPr lang="en-IN" i="1" dirty="0" smtClean="0">
                <a:solidFill>
                  <a:schemeClr val="tx2"/>
                </a:solidFill>
              </a:rPr>
              <a:t>    public String expected = null;</a:t>
            </a:r>
          </a:p>
          <a:p>
            <a:r>
              <a:rPr lang="en-IN" i="1" dirty="0" smtClean="0">
                <a:solidFill>
                  <a:schemeClr val="tx2"/>
                </a:solidFill>
              </a:rPr>
              <a:t>    public String actual = null;</a:t>
            </a:r>
          </a:p>
          <a:p>
            <a:r>
              <a:rPr lang="en-IN" i="1" dirty="0" smtClean="0">
                <a:solidFill>
                  <a:schemeClr val="tx2"/>
                </a:solidFill>
              </a:rPr>
              <a:t>  </a:t>
            </a:r>
          </a:p>
          <a:p>
            <a:r>
              <a:rPr lang="en-IN" i="1" dirty="0" smtClean="0">
                <a:solidFill>
                  <a:schemeClr val="tx2"/>
                </a:solidFill>
              </a:rPr>
              <a:t>@</a:t>
            </a:r>
            <a:r>
              <a:rPr lang="en-IN" i="1" dirty="0" err="1" smtClean="0">
                <a:solidFill>
                  <a:schemeClr val="tx2"/>
                </a:solidFill>
              </a:rPr>
              <a:t>BeforeTest</a:t>
            </a:r>
            <a:endParaRPr lang="en-IN" i="1" dirty="0" smtClean="0">
              <a:solidFill>
                <a:schemeClr val="tx2"/>
              </a:solidFill>
            </a:endParaRPr>
          </a:p>
          <a:p>
            <a:r>
              <a:rPr lang="en-IN" i="1" dirty="0" smtClean="0">
                <a:solidFill>
                  <a:schemeClr val="tx2"/>
                </a:solidFill>
              </a:rPr>
              <a:t>      public void </a:t>
            </a:r>
            <a:r>
              <a:rPr lang="en-IN" i="1" dirty="0" err="1" smtClean="0">
                <a:solidFill>
                  <a:schemeClr val="tx2"/>
                </a:solidFill>
              </a:rPr>
              <a:t>launchBrowser</a:t>
            </a:r>
            <a:r>
              <a:rPr lang="en-IN" i="1" dirty="0" smtClean="0">
                <a:solidFill>
                  <a:schemeClr val="tx2"/>
                </a:solidFill>
              </a:rPr>
              <a:t>() {</a:t>
            </a:r>
          </a:p>
          <a:p>
            <a:r>
              <a:rPr lang="en-IN" i="1" dirty="0" smtClean="0">
                <a:solidFill>
                  <a:schemeClr val="tx2"/>
                </a:solidFill>
              </a:rPr>
              <a:t>          </a:t>
            </a:r>
            <a:r>
              <a:rPr lang="en-IN" i="1" dirty="0" err="1" smtClean="0">
                <a:solidFill>
                  <a:schemeClr val="tx2"/>
                </a:solidFill>
              </a:rPr>
              <a:t>System.out.println</a:t>
            </a:r>
            <a:r>
              <a:rPr lang="en-IN" i="1" dirty="0" smtClean="0">
                <a:solidFill>
                  <a:schemeClr val="tx2"/>
                </a:solidFill>
              </a:rPr>
              <a:t>("launching </a:t>
            </a:r>
            <a:r>
              <a:rPr lang="en-IN" i="1" dirty="0" err="1" smtClean="0">
                <a:solidFill>
                  <a:schemeClr val="tx2"/>
                </a:solidFill>
              </a:rPr>
              <a:t>firefox</a:t>
            </a:r>
            <a:r>
              <a:rPr lang="en-IN" i="1" dirty="0" smtClean="0">
                <a:solidFill>
                  <a:schemeClr val="tx2"/>
                </a:solidFill>
              </a:rPr>
              <a:t> browser"); </a:t>
            </a:r>
          </a:p>
          <a:p>
            <a:r>
              <a:rPr lang="en-IN" i="1" dirty="0" smtClean="0">
                <a:solidFill>
                  <a:schemeClr val="tx2"/>
                </a:solidFill>
              </a:rPr>
              <a:t>          </a:t>
            </a:r>
            <a:r>
              <a:rPr lang="en-IN" i="1" dirty="0" err="1" smtClean="0">
                <a:solidFill>
                  <a:schemeClr val="tx2"/>
                </a:solidFill>
              </a:rPr>
              <a:t>System.setProperty</a:t>
            </a:r>
            <a:r>
              <a:rPr lang="en-IN" i="1" dirty="0" smtClean="0">
                <a:solidFill>
                  <a:schemeClr val="tx2"/>
                </a:solidFill>
              </a:rPr>
              <a:t>("</a:t>
            </a:r>
            <a:r>
              <a:rPr lang="en-IN" i="1" dirty="0" err="1" smtClean="0">
                <a:solidFill>
                  <a:schemeClr val="tx2"/>
                </a:solidFill>
              </a:rPr>
              <a:t>webdriver.firefox.marionette</a:t>
            </a:r>
            <a:r>
              <a:rPr lang="en-IN" i="1" dirty="0" smtClean="0">
                <a:solidFill>
                  <a:schemeClr val="tx2"/>
                </a:solidFill>
              </a:rPr>
              <a:t>", </a:t>
            </a:r>
            <a:r>
              <a:rPr lang="en-IN" i="1" dirty="0" err="1" smtClean="0">
                <a:solidFill>
                  <a:schemeClr val="tx2"/>
                </a:solidFill>
              </a:rPr>
              <a:t>driverPath</a:t>
            </a:r>
            <a:r>
              <a:rPr lang="en-IN" i="1" dirty="0" smtClean="0">
                <a:solidFill>
                  <a:schemeClr val="tx2"/>
                </a:solidFill>
              </a:rPr>
              <a:t>);</a:t>
            </a:r>
          </a:p>
          <a:p>
            <a:r>
              <a:rPr lang="en-IN" i="1" dirty="0" smtClean="0">
                <a:solidFill>
                  <a:schemeClr val="tx2"/>
                </a:solidFill>
              </a:rPr>
              <a:t>          driver= new </a:t>
            </a:r>
            <a:r>
              <a:rPr lang="en-IN" i="1" dirty="0" err="1" smtClean="0">
                <a:solidFill>
                  <a:schemeClr val="tx2"/>
                </a:solidFill>
              </a:rPr>
              <a:t>FirefoxDriver</a:t>
            </a:r>
            <a:r>
              <a:rPr lang="en-IN" i="1" dirty="0" smtClean="0">
                <a:solidFill>
                  <a:schemeClr val="tx2"/>
                </a:solidFill>
              </a:rPr>
              <a:t>();</a:t>
            </a:r>
          </a:p>
          <a:p>
            <a:r>
              <a:rPr lang="en-IN" i="1" dirty="0" smtClean="0">
                <a:solidFill>
                  <a:schemeClr val="tx2"/>
                </a:solidFill>
              </a:rPr>
              <a:t>          </a:t>
            </a:r>
            <a:r>
              <a:rPr lang="en-IN" i="1" dirty="0" err="1" smtClean="0">
                <a:solidFill>
                  <a:schemeClr val="tx2"/>
                </a:solidFill>
              </a:rPr>
              <a:t>driver.get</a:t>
            </a:r>
            <a:r>
              <a:rPr lang="en-IN" i="1" dirty="0" smtClean="0">
                <a:solidFill>
                  <a:schemeClr val="tx2"/>
                </a:solidFill>
              </a:rPr>
              <a:t>(</a:t>
            </a:r>
            <a:r>
              <a:rPr lang="en-IN" i="1" dirty="0" err="1" smtClean="0">
                <a:solidFill>
                  <a:schemeClr val="tx2"/>
                </a:solidFill>
              </a:rPr>
              <a:t>baseUrl</a:t>
            </a:r>
            <a:r>
              <a:rPr lang="en-IN" i="1" dirty="0" smtClean="0">
                <a:solidFill>
                  <a:schemeClr val="tx2"/>
                </a:solidFill>
              </a:rPr>
              <a:t>);</a:t>
            </a:r>
          </a:p>
          <a:p>
            <a:r>
              <a:rPr lang="en-IN" i="1" dirty="0" smtClean="0">
                <a:solidFill>
                  <a:schemeClr val="tx2"/>
                </a:solidFill>
              </a:rPr>
              <a:t>      }</a:t>
            </a:r>
            <a:endParaRPr lang="en-IN" i="1" dirty="0">
              <a:solidFill>
                <a:schemeClr val="tx2"/>
              </a:solidFill>
            </a:endParaRPr>
          </a:p>
        </p:txBody>
      </p:sp>
    </p:spTree>
    <p:extLst>
      <p:ext uri="{BB962C8B-B14F-4D97-AF65-F5344CB8AC3E}">
        <p14:creationId xmlns:p14="http://schemas.microsoft.com/office/powerpoint/2010/main" val="3135763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1489" y="176419"/>
            <a:ext cx="6014441" cy="430887"/>
          </a:xfrm>
        </p:spPr>
        <p:txBody>
          <a:bodyPr/>
          <a:lstStyle/>
          <a:p>
            <a:r>
              <a:rPr lang="en-IN" dirty="0" smtClean="0"/>
              <a:t>TestNG Framework</a:t>
            </a:r>
            <a:endParaRPr lang="en-IN" dirty="0"/>
          </a:p>
        </p:txBody>
      </p:sp>
      <p:sp>
        <p:nvSpPr>
          <p:cNvPr id="7" name="TextBox 6"/>
          <p:cNvSpPr txBox="1"/>
          <p:nvPr/>
        </p:nvSpPr>
        <p:spPr>
          <a:xfrm>
            <a:off x="1457325" y="1457325"/>
            <a:ext cx="6543675"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1809750" y="1438275"/>
            <a:ext cx="4943475"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429074" y="665542"/>
            <a:ext cx="5600700" cy="5909310"/>
          </a:xfrm>
          <a:prstGeom prst="rect">
            <a:avLst/>
          </a:prstGeom>
        </p:spPr>
        <p:txBody>
          <a:bodyPr wrap="square">
            <a:spAutoFit/>
          </a:bodyPr>
          <a:lstStyle/>
          <a:p>
            <a:r>
              <a:rPr lang="en-IN" i="1" dirty="0" smtClean="0">
                <a:solidFill>
                  <a:schemeClr val="tx2"/>
                </a:solidFill>
              </a:rPr>
              <a:t>@</a:t>
            </a:r>
            <a:r>
              <a:rPr lang="en-IN" i="1" dirty="0" err="1" smtClean="0">
                <a:solidFill>
                  <a:schemeClr val="tx2"/>
                </a:solidFill>
              </a:rPr>
              <a:t>BeforeMethod</a:t>
            </a:r>
            <a:endParaRPr lang="en-IN" i="1" dirty="0" smtClean="0">
              <a:solidFill>
                <a:schemeClr val="tx2"/>
              </a:solidFill>
            </a:endParaRPr>
          </a:p>
          <a:p>
            <a:r>
              <a:rPr lang="en-IN" i="1" dirty="0" smtClean="0">
                <a:solidFill>
                  <a:schemeClr val="tx2"/>
                </a:solidFill>
              </a:rPr>
              <a:t>      public void </a:t>
            </a:r>
            <a:r>
              <a:rPr lang="en-IN" i="1" dirty="0" err="1" smtClean="0">
                <a:solidFill>
                  <a:schemeClr val="tx2"/>
                </a:solidFill>
              </a:rPr>
              <a:t>verifyHomepageTitle</a:t>
            </a:r>
            <a:r>
              <a:rPr lang="en-IN" i="1" dirty="0" smtClean="0">
                <a:solidFill>
                  <a:schemeClr val="tx2"/>
                </a:solidFill>
              </a:rPr>
              <a:t>() {</a:t>
            </a:r>
          </a:p>
          <a:p>
            <a:r>
              <a:rPr lang="en-IN" i="1" dirty="0" smtClean="0">
                <a:solidFill>
                  <a:schemeClr val="tx2"/>
                </a:solidFill>
              </a:rPr>
              <a:t>          String </a:t>
            </a:r>
            <a:r>
              <a:rPr lang="en-IN" i="1" dirty="0" err="1" smtClean="0">
                <a:solidFill>
                  <a:schemeClr val="tx2"/>
                </a:solidFill>
              </a:rPr>
              <a:t>expectedTitle</a:t>
            </a:r>
            <a:r>
              <a:rPr lang="en-IN" i="1" dirty="0" smtClean="0">
                <a:solidFill>
                  <a:schemeClr val="tx2"/>
                </a:solidFill>
              </a:rPr>
              <a:t> = "Welcome: Mercury Tours";</a:t>
            </a:r>
          </a:p>
          <a:p>
            <a:r>
              <a:rPr lang="en-IN" i="1" dirty="0" smtClean="0">
                <a:solidFill>
                  <a:schemeClr val="tx2"/>
                </a:solidFill>
              </a:rPr>
              <a:t>          String </a:t>
            </a:r>
            <a:r>
              <a:rPr lang="en-IN" i="1" dirty="0" err="1" smtClean="0">
                <a:solidFill>
                  <a:schemeClr val="tx2"/>
                </a:solidFill>
              </a:rPr>
              <a:t>actualTitle</a:t>
            </a:r>
            <a:r>
              <a:rPr lang="en-IN" i="1" dirty="0" smtClean="0">
                <a:solidFill>
                  <a:schemeClr val="tx2"/>
                </a:solidFill>
              </a:rPr>
              <a:t> = </a:t>
            </a:r>
            <a:r>
              <a:rPr lang="en-IN" i="1" dirty="0" err="1" smtClean="0">
                <a:solidFill>
                  <a:schemeClr val="tx2"/>
                </a:solidFill>
              </a:rPr>
              <a:t>driver.getTitle</a:t>
            </a:r>
            <a:r>
              <a:rPr lang="en-IN" i="1" dirty="0" smtClean="0">
                <a:solidFill>
                  <a:schemeClr val="tx2"/>
                </a:solidFill>
              </a:rPr>
              <a:t>();</a:t>
            </a:r>
          </a:p>
          <a:p>
            <a:r>
              <a:rPr lang="en-IN" i="1" dirty="0" smtClean="0">
                <a:solidFill>
                  <a:schemeClr val="tx2"/>
                </a:solidFill>
              </a:rPr>
              <a:t>          </a:t>
            </a:r>
            <a:r>
              <a:rPr lang="en-IN" i="1" dirty="0" err="1" smtClean="0">
                <a:solidFill>
                  <a:schemeClr val="tx2"/>
                </a:solidFill>
              </a:rPr>
              <a:t>Assert.assertEquals</a:t>
            </a:r>
            <a:r>
              <a:rPr lang="en-IN" i="1" dirty="0" smtClean="0">
                <a:solidFill>
                  <a:schemeClr val="tx2"/>
                </a:solidFill>
              </a:rPr>
              <a:t>(</a:t>
            </a:r>
            <a:r>
              <a:rPr lang="en-IN" i="1" dirty="0" err="1" smtClean="0">
                <a:solidFill>
                  <a:schemeClr val="tx2"/>
                </a:solidFill>
              </a:rPr>
              <a:t>actualTitle</a:t>
            </a:r>
            <a:r>
              <a:rPr lang="en-IN" i="1" dirty="0" smtClean="0">
                <a:solidFill>
                  <a:schemeClr val="tx2"/>
                </a:solidFill>
              </a:rPr>
              <a:t>, </a:t>
            </a:r>
            <a:r>
              <a:rPr lang="en-IN" i="1" dirty="0" err="1" smtClean="0">
                <a:solidFill>
                  <a:schemeClr val="tx2"/>
                </a:solidFill>
              </a:rPr>
              <a:t>expectedTitle</a:t>
            </a:r>
            <a:r>
              <a:rPr lang="en-IN" i="1" dirty="0" smtClean="0">
                <a:solidFill>
                  <a:schemeClr val="tx2"/>
                </a:solidFill>
              </a:rPr>
              <a:t>);</a:t>
            </a:r>
          </a:p>
          <a:p>
            <a:r>
              <a:rPr lang="en-IN" i="1" dirty="0" smtClean="0">
                <a:solidFill>
                  <a:schemeClr val="tx2"/>
                </a:solidFill>
              </a:rPr>
              <a:t>      }</a:t>
            </a:r>
          </a:p>
          <a:p>
            <a:r>
              <a:rPr lang="en-IN" i="1" dirty="0" smtClean="0">
                <a:solidFill>
                  <a:schemeClr val="tx2"/>
                </a:solidFill>
              </a:rPr>
              <a:t>@Test(priority = 0)</a:t>
            </a:r>
          </a:p>
          <a:p>
            <a:r>
              <a:rPr lang="en-IN" i="1" dirty="0" smtClean="0">
                <a:solidFill>
                  <a:schemeClr val="tx2"/>
                </a:solidFill>
              </a:rPr>
              <a:t>      public void register(){</a:t>
            </a:r>
          </a:p>
          <a:p>
            <a:r>
              <a:rPr lang="en-IN" i="1" dirty="0" smtClean="0">
                <a:solidFill>
                  <a:schemeClr val="tx2"/>
                </a:solidFill>
              </a:rPr>
              <a:t>          </a:t>
            </a:r>
            <a:r>
              <a:rPr lang="en-IN" i="1" dirty="0" err="1" smtClean="0">
                <a:solidFill>
                  <a:schemeClr val="tx2"/>
                </a:solidFill>
              </a:rPr>
              <a:t>driver.findElement</a:t>
            </a:r>
            <a:r>
              <a:rPr lang="en-IN" i="1" dirty="0" smtClean="0">
                <a:solidFill>
                  <a:schemeClr val="tx2"/>
                </a:solidFill>
              </a:rPr>
              <a:t>(</a:t>
            </a:r>
            <a:r>
              <a:rPr lang="en-IN" i="1" dirty="0" err="1" smtClean="0">
                <a:solidFill>
                  <a:schemeClr val="tx2"/>
                </a:solidFill>
              </a:rPr>
              <a:t>By.linkText</a:t>
            </a:r>
            <a:r>
              <a:rPr lang="en-IN" i="1" dirty="0" smtClean="0">
                <a:solidFill>
                  <a:schemeClr val="tx2"/>
                </a:solidFill>
              </a:rPr>
              <a:t>("REGISTER")).click() ;</a:t>
            </a:r>
          </a:p>
          <a:p>
            <a:r>
              <a:rPr lang="en-IN" i="1" dirty="0" smtClean="0">
                <a:solidFill>
                  <a:schemeClr val="tx2"/>
                </a:solidFill>
              </a:rPr>
              <a:t>          expected = "Register: Mercury Tours";</a:t>
            </a:r>
          </a:p>
          <a:p>
            <a:r>
              <a:rPr lang="en-IN" i="1" dirty="0" smtClean="0">
                <a:solidFill>
                  <a:schemeClr val="tx2"/>
                </a:solidFill>
              </a:rPr>
              <a:t>          actual = </a:t>
            </a:r>
            <a:r>
              <a:rPr lang="en-IN" i="1" dirty="0" err="1" smtClean="0">
                <a:solidFill>
                  <a:schemeClr val="tx2"/>
                </a:solidFill>
              </a:rPr>
              <a:t>driver.getTitle</a:t>
            </a:r>
            <a:r>
              <a:rPr lang="en-IN" i="1" dirty="0" smtClean="0">
                <a:solidFill>
                  <a:schemeClr val="tx2"/>
                </a:solidFill>
              </a:rPr>
              <a:t>();</a:t>
            </a:r>
          </a:p>
          <a:p>
            <a:r>
              <a:rPr lang="en-IN" i="1" dirty="0" smtClean="0">
                <a:solidFill>
                  <a:schemeClr val="tx2"/>
                </a:solidFill>
              </a:rPr>
              <a:t>          </a:t>
            </a:r>
            <a:r>
              <a:rPr lang="en-IN" i="1" dirty="0" err="1" smtClean="0">
                <a:solidFill>
                  <a:schemeClr val="tx2"/>
                </a:solidFill>
              </a:rPr>
              <a:t>Assert.assertEquals</a:t>
            </a:r>
            <a:r>
              <a:rPr lang="en-IN" i="1" dirty="0" smtClean="0">
                <a:solidFill>
                  <a:schemeClr val="tx2"/>
                </a:solidFill>
              </a:rPr>
              <a:t>(actual, expected);</a:t>
            </a:r>
          </a:p>
          <a:p>
            <a:r>
              <a:rPr lang="en-IN" i="1" dirty="0" smtClean="0">
                <a:solidFill>
                  <a:schemeClr val="tx2"/>
                </a:solidFill>
              </a:rPr>
              <a:t>      }</a:t>
            </a:r>
          </a:p>
          <a:p>
            <a:r>
              <a:rPr lang="en-IN" i="1" dirty="0" smtClean="0">
                <a:solidFill>
                  <a:schemeClr val="tx2"/>
                </a:solidFill>
              </a:rPr>
              <a:t>@Test(priority = 1)</a:t>
            </a:r>
          </a:p>
          <a:p>
            <a:r>
              <a:rPr lang="en-IN" i="1" dirty="0" smtClean="0">
                <a:solidFill>
                  <a:schemeClr val="tx2"/>
                </a:solidFill>
              </a:rPr>
              <a:t>      public void support() {</a:t>
            </a:r>
          </a:p>
          <a:p>
            <a:r>
              <a:rPr lang="en-IN" i="1" dirty="0" smtClean="0">
                <a:solidFill>
                  <a:schemeClr val="tx2"/>
                </a:solidFill>
              </a:rPr>
              <a:t>            </a:t>
            </a:r>
            <a:r>
              <a:rPr lang="en-IN" i="1" dirty="0" err="1" smtClean="0">
                <a:solidFill>
                  <a:schemeClr val="tx2"/>
                </a:solidFill>
              </a:rPr>
              <a:t>driver.findElement</a:t>
            </a:r>
            <a:r>
              <a:rPr lang="en-IN" i="1" dirty="0" smtClean="0">
                <a:solidFill>
                  <a:schemeClr val="tx2"/>
                </a:solidFill>
              </a:rPr>
              <a:t>(</a:t>
            </a:r>
            <a:r>
              <a:rPr lang="en-IN" i="1" dirty="0" err="1" smtClean="0">
                <a:solidFill>
                  <a:schemeClr val="tx2"/>
                </a:solidFill>
              </a:rPr>
              <a:t>By.linkText</a:t>
            </a:r>
            <a:r>
              <a:rPr lang="en-IN" i="1" dirty="0" smtClean="0">
                <a:solidFill>
                  <a:schemeClr val="tx2"/>
                </a:solidFill>
              </a:rPr>
              <a:t>("SUPPORT")).click() ;</a:t>
            </a:r>
          </a:p>
          <a:p>
            <a:r>
              <a:rPr lang="en-IN" i="1" dirty="0" smtClean="0">
                <a:solidFill>
                  <a:schemeClr val="tx2"/>
                </a:solidFill>
              </a:rPr>
              <a:t>            expected = "Under Construction: Mercury Tours";</a:t>
            </a:r>
          </a:p>
          <a:p>
            <a:r>
              <a:rPr lang="en-IN" i="1" dirty="0" smtClean="0">
                <a:solidFill>
                  <a:schemeClr val="tx2"/>
                </a:solidFill>
              </a:rPr>
              <a:t>            actual = </a:t>
            </a:r>
            <a:r>
              <a:rPr lang="en-IN" i="1" dirty="0" err="1" smtClean="0">
                <a:solidFill>
                  <a:schemeClr val="tx2"/>
                </a:solidFill>
              </a:rPr>
              <a:t>driver.getTitle</a:t>
            </a:r>
            <a:r>
              <a:rPr lang="en-IN" i="1" dirty="0" smtClean="0">
                <a:solidFill>
                  <a:schemeClr val="tx2"/>
                </a:solidFill>
              </a:rPr>
              <a:t>();</a:t>
            </a:r>
          </a:p>
          <a:p>
            <a:r>
              <a:rPr lang="en-IN" i="1" dirty="0" smtClean="0">
                <a:solidFill>
                  <a:schemeClr val="tx2"/>
                </a:solidFill>
              </a:rPr>
              <a:t>            </a:t>
            </a:r>
            <a:r>
              <a:rPr lang="en-IN" i="1" dirty="0" err="1" smtClean="0">
                <a:solidFill>
                  <a:schemeClr val="tx2"/>
                </a:solidFill>
              </a:rPr>
              <a:t>Assert.assertEquals</a:t>
            </a:r>
            <a:r>
              <a:rPr lang="en-IN" i="1" dirty="0" smtClean="0">
                <a:solidFill>
                  <a:schemeClr val="tx2"/>
                </a:solidFill>
              </a:rPr>
              <a:t>(actual, expected);</a:t>
            </a:r>
          </a:p>
          <a:p>
            <a:r>
              <a:rPr lang="en-IN" i="1" dirty="0" smtClean="0">
                <a:solidFill>
                  <a:schemeClr val="tx2"/>
                </a:solidFill>
              </a:rPr>
              <a:t>      }</a:t>
            </a:r>
          </a:p>
          <a:p>
            <a:r>
              <a:rPr lang="en-IN" i="1" dirty="0" smtClean="0">
                <a:solidFill>
                  <a:schemeClr val="tx2"/>
                </a:solidFill>
              </a:rPr>
              <a:t>      </a:t>
            </a:r>
            <a:endParaRPr lang="en-IN" i="1" dirty="0">
              <a:solidFill>
                <a:schemeClr val="tx2"/>
              </a:solidFill>
            </a:endParaRPr>
          </a:p>
        </p:txBody>
      </p:sp>
    </p:spTree>
    <p:extLst>
      <p:ext uri="{BB962C8B-B14F-4D97-AF65-F5344CB8AC3E}">
        <p14:creationId xmlns:p14="http://schemas.microsoft.com/office/powerpoint/2010/main" val="35166827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704" y="281971"/>
            <a:ext cx="6014441" cy="430887"/>
          </a:xfrm>
        </p:spPr>
        <p:txBody>
          <a:bodyPr/>
          <a:lstStyle/>
          <a:p>
            <a:r>
              <a:rPr lang="en-IN" dirty="0" smtClean="0"/>
              <a:t>TestNG Framework</a:t>
            </a:r>
            <a:endParaRPr lang="en-IN" dirty="0"/>
          </a:p>
        </p:txBody>
      </p:sp>
      <p:sp>
        <p:nvSpPr>
          <p:cNvPr id="7" name="TextBox 6"/>
          <p:cNvSpPr txBox="1"/>
          <p:nvPr/>
        </p:nvSpPr>
        <p:spPr>
          <a:xfrm>
            <a:off x="1457325" y="1457325"/>
            <a:ext cx="6543675"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2628900" y="4152900"/>
            <a:ext cx="4943475"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122395" y="775454"/>
            <a:ext cx="5600700" cy="3139321"/>
          </a:xfrm>
          <a:prstGeom prst="rect">
            <a:avLst/>
          </a:prstGeom>
        </p:spPr>
        <p:txBody>
          <a:bodyPr wrap="square">
            <a:spAutoFit/>
          </a:bodyPr>
          <a:lstStyle/>
          <a:p>
            <a:r>
              <a:rPr lang="en-IN" i="1" dirty="0" smtClean="0">
                <a:solidFill>
                  <a:schemeClr val="tx2"/>
                </a:solidFill>
              </a:rPr>
              <a:t>@</a:t>
            </a:r>
            <a:r>
              <a:rPr lang="en-IN" i="1" dirty="0" err="1" smtClean="0">
                <a:solidFill>
                  <a:schemeClr val="tx2"/>
                </a:solidFill>
              </a:rPr>
              <a:t>AfterMethod</a:t>
            </a:r>
            <a:endParaRPr lang="en-IN" i="1" dirty="0" smtClean="0">
              <a:solidFill>
                <a:schemeClr val="tx2"/>
              </a:solidFill>
            </a:endParaRPr>
          </a:p>
          <a:p>
            <a:r>
              <a:rPr lang="en-IN" i="1" dirty="0" smtClean="0">
                <a:solidFill>
                  <a:schemeClr val="tx2"/>
                </a:solidFill>
              </a:rPr>
              <a:t>      public void </a:t>
            </a:r>
            <a:r>
              <a:rPr lang="en-IN" i="1" dirty="0" err="1" smtClean="0">
                <a:solidFill>
                  <a:schemeClr val="tx2"/>
                </a:solidFill>
              </a:rPr>
              <a:t>goBackToHomepage</a:t>
            </a:r>
            <a:r>
              <a:rPr lang="en-IN" i="1" dirty="0" smtClean="0">
                <a:solidFill>
                  <a:schemeClr val="tx2"/>
                </a:solidFill>
              </a:rPr>
              <a:t> ( ) {</a:t>
            </a:r>
          </a:p>
          <a:p>
            <a:r>
              <a:rPr lang="en-IN" i="1" dirty="0" smtClean="0">
                <a:solidFill>
                  <a:schemeClr val="tx2"/>
                </a:solidFill>
              </a:rPr>
              <a:t>            driver.findElement(</a:t>
            </a:r>
            <a:r>
              <a:rPr lang="en-IN" i="1" dirty="0" err="1" smtClean="0">
                <a:solidFill>
                  <a:schemeClr val="tx2"/>
                </a:solidFill>
              </a:rPr>
              <a:t>By.linkText</a:t>
            </a:r>
            <a:r>
              <a:rPr lang="en-IN" i="1" dirty="0" smtClean="0">
                <a:solidFill>
                  <a:schemeClr val="tx2"/>
                </a:solidFill>
              </a:rPr>
              <a:t>("Home")).click() ;</a:t>
            </a:r>
          </a:p>
          <a:p>
            <a:r>
              <a:rPr lang="en-IN" i="1" dirty="0" smtClean="0">
                <a:solidFill>
                  <a:schemeClr val="tx2"/>
                </a:solidFill>
              </a:rPr>
              <a:t>      }</a:t>
            </a:r>
          </a:p>
          <a:p>
            <a:r>
              <a:rPr lang="en-IN" i="1" dirty="0" smtClean="0">
                <a:solidFill>
                  <a:schemeClr val="tx2"/>
                </a:solidFill>
              </a:rPr>
              <a:t>       </a:t>
            </a:r>
          </a:p>
          <a:p>
            <a:r>
              <a:rPr lang="en-IN" i="1" dirty="0" smtClean="0">
                <a:solidFill>
                  <a:schemeClr val="tx2"/>
                </a:solidFill>
              </a:rPr>
              <a:t>@</a:t>
            </a:r>
            <a:r>
              <a:rPr lang="en-IN" i="1" dirty="0" err="1" smtClean="0">
                <a:solidFill>
                  <a:schemeClr val="tx2"/>
                </a:solidFill>
              </a:rPr>
              <a:t>AfterTest</a:t>
            </a:r>
            <a:endParaRPr lang="en-IN" i="1" dirty="0" smtClean="0">
              <a:solidFill>
                <a:schemeClr val="tx2"/>
              </a:solidFill>
            </a:endParaRPr>
          </a:p>
          <a:p>
            <a:r>
              <a:rPr lang="en-IN" i="1" dirty="0" smtClean="0">
                <a:solidFill>
                  <a:schemeClr val="tx2"/>
                </a:solidFill>
              </a:rPr>
              <a:t>      public void </a:t>
            </a:r>
            <a:r>
              <a:rPr lang="en-IN" i="1" dirty="0" err="1" smtClean="0">
                <a:solidFill>
                  <a:schemeClr val="tx2"/>
                </a:solidFill>
              </a:rPr>
              <a:t>terminateBrowser</a:t>
            </a:r>
            <a:r>
              <a:rPr lang="en-IN" i="1" dirty="0" smtClean="0">
                <a:solidFill>
                  <a:schemeClr val="tx2"/>
                </a:solidFill>
              </a:rPr>
              <a:t>(){</a:t>
            </a:r>
          </a:p>
          <a:p>
            <a:r>
              <a:rPr lang="en-IN" i="1" dirty="0" smtClean="0">
                <a:solidFill>
                  <a:schemeClr val="tx2"/>
                </a:solidFill>
              </a:rPr>
              <a:t>          </a:t>
            </a:r>
            <a:r>
              <a:rPr lang="en-IN" i="1" dirty="0" err="1" smtClean="0">
                <a:solidFill>
                  <a:schemeClr val="tx2"/>
                </a:solidFill>
              </a:rPr>
              <a:t>driver.close</a:t>
            </a:r>
            <a:r>
              <a:rPr lang="en-IN" i="1" dirty="0" smtClean="0">
                <a:solidFill>
                  <a:schemeClr val="tx2"/>
                </a:solidFill>
              </a:rPr>
              <a:t>();</a:t>
            </a:r>
          </a:p>
          <a:p>
            <a:r>
              <a:rPr lang="en-IN" i="1" dirty="0" smtClean="0">
                <a:solidFill>
                  <a:schemeClr val="tx2"/>
                </a:solidFill>
              </a:rPr>
              <a:t>      }</a:t>
            </a:r>
          </a:p>
          <a:p>
            <a:r>
              <a:rPr lang="en-IN" i="1" dirty="0" smtClean="0">
                <a:solidFill>
                  <a:schemeClr val="tx2"/>
                </a:solidFill>
              </a:rPr>
              <a:t>}</a:t>
            </a:r>
          </a:p>
          <a:p>
            <a:r>
              <a:rPr lang="en-IN" i="1" dirty="0" smtClean="0">
                <a:solidFill>
                  <a:schemeClr val="tx2"/>
                </a:solidFill>
              </a:rPr>
              <a:t> </a:t>
            </a:r>
          </a:p>
        </p:txBody>
      </p:sp>
      <p:pic>
        <p:nvPicPr>
          <p:cNvPr id="232450" name="Picture 2"/>
          <p:cNvPicPr>
            <a:picLocks noChangeAspect="1" noChangeArrowheads="1"/>
          </p:cNvPicPr>
          <p:nvPr/>
        </p:nvPicPr>
        <p:blipFill>
          <a:blip r:embed="rId3"/>
          <a:srcRect/>
          <a:stretch>
            <a:fillRect/>
          </a:stretch>
        </p:blipFill>
        <p:spPr bwMode="auto">
          <a:xfrm>
            <a:off x="2230524" y="3593205"/>
            <a:ext cx="4492571" cy="1606893"/>
          </a:xfrm>
          <a:prstGeom prst="rect">
            <a:avLst/>
          </a:prstGeom>
          <a:noFill/>
          <a:ln w="9525">
            <a:noFill/>
            <a:miter lim="800000"/>
            <a:headEnd/>
            <a:tailEnd/>
          </a:ln>
          <a:effectLst/>
        </p:spPr>
      </p:pic>
    </p:spTree>
    <p:extLst>
      <p:ext uri="{BB962C8B-B14F-4D97-AF65-F5344CB8AC3E}">
        <p14:creationId xmlns:p14="http://schemas.microsoft.com/office/powerpoint/2010/main" val="36422814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193" y="122422"/>
            <a:ext cx="9043966" cy="430887"/>
          </a:xfrm>
        </p:spPr>
        <p:txBody>
          <a:bodyPr/>
          <a:lstStyle/>
          <a:p>
            <a:r>
              <a:rPr lang="en-IN" dirty="0" smtClean="0"/>
              <a:t>TestNG Framework</a:t>
            </a:r>
            <a:endParaRPr lang="en-IN" dirty="0"/>
          </a:p>
        </p:txBody>
      </p:sp>
      <p:sp>
        <p:nvSpPr>
          <p:cNvPr id="7" name="TextBox 6"/>
          <p:cNvSpPr txBox="1"/>
          <p:nvPr/>
        </p:nvSpPr>
        <p:spPr>
          <a:xfrm>
            <a:off x="1457325" y="1457325"/>
            <a:ext cx="6543675"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2628900" y="4152900"/>
            <a:ext cx="4943475"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859283" y="642979"/>
            <a:ext cx="8722599" cy="5586145"/>
          </a:xfrm>
          <a:prstGeom prst="rect">
            <a:avLst/>
          </a:prstGeom>
        </p:spPr>
        <p:txBody>
          <a:bodyPr wrap="square">
            <a:spAutoFit/>
          </a:bodyPr>
          <a:lstStyle/>
          <a:p>
            <a:r>
              <a:rPr lang="en-IN" sz="1500" b="1" i="1" dirty="0">
                <a:solidFill>
                  <a:schemeClr val="tx2"/>
                </a:solidFill>
              </a:rPr>
              <a:t>Priority in TestNG</a:t>
            </a:r>
          </a:p>
          <a:p>
            <a:endParaRPr lang="en-IN" i="1" dirty="0" smtClean="0">
              <a:solidFill>
                <a:schemeClr val="tx2"/>
              </a:solidFill>
            </a:endParaRPr>
          </a:p>
          <a:p>
            <a:r>
              <a:rPr lang="en-IN" i="1" dirty="0" smtClean="0">
                <a:solidFill>
                  <a:schemeClr val="tx2"/>
                </a:solidFill>
              </a:rPr>
              <a:t>public class </a:t>
            </a:r>
            <a:r>
              <a:rPr lang="en-IN" i="1" dirty="0" err="1" smtClean="0">
                <a:solidFill>
                  <a:schemeClr val="tx2"/>
                </a:solidFill>
              </a:rPr>
              <a:t>Priority_In_testNG</a:t>
            </a:r>
            <a:r>
              <a:rPr lang="en-IN" i="1" dirty="0" smtClean="0">
                <a:solidFill>
                  <a:schemeClr val="tx2"/>
                </a:solidFill>
              </a:rPr>
              <a:t> {		</a:t>
            </a:r>
          </a:p>
          <a:p>
            <a:r>
              <a:rPr lang="en-IN" i="1" dirty="0" smtClean="0">
                <a:solidFill>
                  <a:schemeClr val="tx2"/>
                </a:solidFill>
              </a:rPr>
              <a:t>    WebDriver driver;			</a:t>
            </a:r>
          </a:p>
          <a:p>
            <a:endParaRPr lang="en-IN" i="1" dirty="0" smtClean="0">
              <a:solidFill>
                <a:schemeClr val="tx2"/>
              </a:solidFill>
            </a:endParaRPr>
          </a:p>
          <a:p>
            <a:r>
              <a:rPr lang="en-IN" i="1" dirty="0" smtClean="0">
                <a:solidFill>
                  <a:schemeClr val="tx2"/>
                </a:solidFill>
              </a:rPr>
              <a:t>    </a:t>
            </a:r>
            <a:r>
              <a:rPr lang="en-IN" b="1" i="1" dirty="0" smtClean="0">
                <a:solidFill>
                  <a:schemeClr val="tx2"/>
                </a:solidFill>
              </a:rPr>
              <a:t>// Method 1: Open Browser say Firefox	</a:t>
            </a:r>
            <a:r>
              <a:rPr lang="en-IN" i="1" dirty="0" smtClean="0">
                <a:solidFill>
                  <a:schemeClr val="tx2"/>
                </a:solidFill>
              </a:rPr>
              <a:t>		</a:t>
            </a:r>
          </a:p>
          <a:p>
            <a:r>
              <a:rPr lang="en-IN" i="1" dirty="0" smtClean="0">
                <a:solidFill>
                  <a:schemeClr val="tx2"/>
                </a:solidFill>
              </a:rPr>
              <a:t>    @Test (priority=1)		</a:t>
            </a:r>
          </a:p>
          <a:p>
            <a:r>
              <a:rPr lang="en-IN" i="1" dirty="0" smtClean="0">
                <a:solidFill>
                  <a:schemeClr val="tx2"/>
                </a:solidFill>
              </a:rPr>
              <a:t>    public void </a:t>
            </a:r>
            <a:r>
              <a:rPr lang="en-IN" i="1" dirty="0" err="1" smtClean="0">
                <a:solidFill>
                  <a:schemeClr val="tx2"/>
                </a:solidFill>
              </a:rPr>
              <a:t>openBrowser</a:t>
            </a:r>
            <a:r>
              <a:rPr lang="en-IN" i="1" dirty="0" smtClean="0">
                <a:solidFill>
                  <a:schemeClr val="tx2"/>
                </a:solidFill>
              </a:rPr>
              <a:t>() {				</a:t>
            </a:r>
          </a:p>
          <a:p>
            <a:r>
              <a:rPr lang="en-IN" i="1" dirty="0" smtClean="0">
                <a:solidFill>
                  <a:schemeClr val="tx2"/>
                </a:solidFill>
              </a:rPr>
              <a:t>        driver = new </a:t>
            </a:r>
            <a:r>
              <a:rPr lang="en-IN" i="1" dirty="0" err="1" smtClean="0">
                <a:solidFill>
                  <a:schemeClr val="tx2"/>
                </a:solidFill>
              </a:rPr>
              <a:t>FirefoxDriver</a:t>
            </a:r>
            <a:r>
              <a:rPr lang="en-IN" i="1" dirty="0" smtClean="0">
                <a:solidFill>
                  <a:schemeClr val="tx2"/>
                </a:solidFill>
              </a:rPr>
              <a:t>();				</a:t>
            </a:r>
          </a:p>
          <a:p>
            <a:r>
              <a:rPr lang="en-IN" i="1" dirty="0" smtClean="0">
                <a:solidFill>
                  <a:schemeClr val="tx2"/>
                </a:solidFill>
              </a:rPr>
              <a:t>    }		</a:t>
            </a:r>
          </a:p>
          <a:p>
            <a:endParaRPr lang="en-IN" b="1" i="1" dirty="0" smtClean="0">
              <a:solidFill>
                <a:schemeClr val="tx2"/>
              </a:solidFill>
            </a:endParaRPr>
          </a:p>
          <a:p>
            <a:r>
              <a:rPr lang="en-IN" b="1" i="1" dirty="0" smtClean="0">
                <a:solidFill>
                  <a:schemeClr val="tx2"/>
                </a:solidFill>
              </a:rPr>
              <a:t>    // Method 2: Launch Google.com	</a:t>
            </a:r>
            <a:r>
              <a:rPr lang="en-IN" i="1" dirty="0" smtClean="0">
                <a:solidFill>
                  <a:schemeClr val="tx2"/>
                </a:solidFill>
              </a:rPr>
              <a:t>		</a:t>
            </a:r>
          </a:p>
          <a:p>
            <a:r>
              <a:rPr lang="en-IN" i="1" dirty="0" smtClean="0">
                <a:solidFill>
                  <a:schemeClr val="tx2"/>
                </a:solidFill>
              </a:rPr>
              <a:t>    @Test (priority=2)		</a:t>
            </a:r>
          </a:p>
          <a:p>
            <a:r>
              <a:rPr lang="en-IN" i="1" dirty="0" smtClean="0">
                <a:solidFill>
                  <a:schemeClr val="tx2"/>
                </a:solidFill>
              </a:rPr>
              <a:t>    public void </a:t>
            </a:r>
            <a:r>
              <a:rPr lang="en-IN" i="1" dirty="0" err="1" smtClean="0">
                <a:solidFill>
                  <a:schemeClr val="tx2"/>
                </a:solidFill>
              </a:rPr>
              <a:t>launchGoogle</a:t>
            </a:r>
            <a:r>
              <a:rPr lang="en-IN" i="1" dirty="0" smtClean="0">
                <a:solidFill>
                  <a:schemeClr val="tx2"/>
                </a:solidFill>
              </a:rPr>
              <a:t>() {				</a:t>
            </a:r>
          </a:p>
          <a:p>
            <a:r>
              <a:rPr lang="en-IN" i="1" dirty="0" smtClean="0">
                <a:solidFill>
                  <a:schemeClr val="tx2"/>
                </a:solidFill>
              </a:rPr>
              <a:t>        driver.get("http://www.google.co.in");						</a:t>
            </a:r>
          </a:p>
          <a:p>
            <a:r>
              <a:rPr lang="en-IN" i="1" dirty="0" smtClean="0">
                <a:solidFill>
                  <a:schemeClr val="tx2"/>
                </a:solidFill>
              </a:rPr>
              <a:t>    }	</a:t>
            </a:r>
          </a:p>
          <a:p>
            <a:r>
              <a:rPr lang="en-IN" i="1" dirty="0" smtClean="0">
                <a:solidFill>
                  <a:schemeClr val="tx2"/>
                </a:solidFill>
              </a:rPr>
              <a:t> </a:t>
            </a:r>
            <a:r>
              <a:rPr lang="en-IN" b="1" i="1" dirty="0" smtClean="0">
                <a:solidFill>
                  <a:schemeClr val="tx2"/>
                </a:solidFill>
              </a:rPr>
              <a:t>// Method 3: Perform a search using "</a:t>
            </a:r>
            <a:r>
              <a:rPr lang="en-IN" b="1" i="1" dirty="0" err="1" smtClean="0">
                <a:solidFill>
                  <a:schemeClr val="tx2"/>
                </a:solidFill>
              </a:rPr>
              <a:t>Facebook</a:t>
            </a:r>
            <a:r>
              <a:rPr lang="en-IN" b="1" i="1" dirty="0" smtClean="0">
                <a:solidFill>
                  <a:schemeClr val="tx2"/>
                </a:solidFill>
              </a:rPr>
              <a:t>"	</a:t>
            </a:r>
            <a:r>
              <a:rPr lang="en-IN" i="1" dirty="0" smtClean="0">
                <a:solidFill>
                  <a:schemeClr val="tx2"/>
                </a:solidFill>
              </a:rPr>
              <a:t>		</a:t>
            </a:r>
          </a:p>
          <a:p>
            <a:r>
              <a:rPr lang="en-IN" i="1" dirty="0" smtClean="0">
                <a:solidFill>
                  <a:schemeClr val="tx2"/>
                </a:solidFill>
              </a:rPr>
              <a:t>    @Test (priority=3)		</a:t>
            </a:r>
          </a:p>
          <a:p>
            <a:r>
              <a:rPr lang="en-IN" i="1" dirty="0" smtClean="0">
                <a:solidFill>
                  <a:schemeClr val="tx2"/>
                </a:solidFill>
              </a:rPr>
              <a:t>    public void peformSeachAndClick1stLink() {				</a:t>
            </a:r>
          </a:p>
          <a:p>
            <a:r>
              <a:rPr lang="en-IN" i="1" dirty="0" smtClean="0">
                <a:solidFill>
                  <a:schemeClr val="tx2"/>
                </a:solidFill>
              </a:rPr>
              <a:t>  </a:t>
            </a:r>
            <a:r>
              <a:rPr lang="en-IN" i="1" dirty="0" err="1" smtClean="0">
                <a:solidFill>
                  <a:schemeClr val="tx2"/>
                </a:solidFill>
              </a:rPr>
              <a:t>driver.findElement</a:t>
            </a:r>
            <a:r>
              <a:rPr lang="en-IN" i="1" dirty="0" smtClean="0">
                <a:solidFill>
                  <a:schemeClr val="tx2"/>
                </a:solidFill>
              </a:rPr>
              <a:t>(</a:t>
            </a:r>
            <a:r>
              <a:rPr lang="en-IN" i="1" dirty="0" err="1" smtClean="0">
                <a:solidFill>
                  <a:schemeClr val="tx2"/>
                </a:solidFill>
              </a:rPr>
              <a:t>By.xpath</a:t>
            </a:r>
            <a:r>
              <a:rPr lang="en-IN" i="1" dirty="0" smtClean="0">
                <a:solidFill>
                  <a:schemeClr val="tx2"/>
                </a:solidFill>
              </a:rPr>
              <a:t>(".//*[@title='Search']")).</a:t>
            </a:r>
            <a:r>
              <a:rPr lang="en-IN" i="1" dirty="0" err="1" smtClean="0">
                <a:solidFill>
                  <a:schemeClr val="tx2"/>
                </a:solidFill>
              </a:rPr>
              <a:t>sendKeys</a:t>
            </a:r>
            <a:r>
              <a:rPr lang="en-IN" i="1" dirty="0" smtClean="0">
                <a:solidFill>
                  <a:schemeClr val="tx2"/>
                </a:solidFill>
              </a:rPr>
              <a:t>("Facebook");   } </a:t>
            </a:r>
            <a:endParaRPr lang="en-IN" i="1" dirty="0">
              <a:solidFill>
                <a:schemeClr val="tx2"/>
              </a:solidFill>
            </a:endParaRPr>
          </a:p>
        </p:txBody>
      </p:sp>
    </p:spTree>
    <p:extLst>
      <p:ext uri="{BB962C8B-B14F-4D97-AF65-F5344CB8AC3E}">
        <p14:creationId xmlns:p14="http://schemas.microsoft.com/office/powerpoint/2010/main" val="710434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607" y="159157"/>
            <a:ext cx="6014441" cy="430887"/>
          </a:xfrm>
        </p:spPr>
        <p:txBody>
          <a:bodyPr/>
          <a:lstStyle/>
          <a:p>
            <a:r>
              <a:rPr lang="en-IN" dirty="0" smtClean="0"/>
              <a:t>TestNG Framework</a:t>
            </a:r>
            <a:endParaRPr lang="en-IN" dirty="0"/>
          </a:p>
        </p:txBody>
      </p:sp>
      <p:sp>
        <p:nvSpPr>
          <p:cNvPr id="7" name="TextBox 6"/>
          <p:cNvSpPr txBox="1"/>
          <p:nvPr/>
        </p:nvSpPr>
        <p:spPr>
          <a:xfrm>
            <a:off x="1457325" y="1457325"/>
            <a:ext cx="6543675"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2628900" y="4152900"/>
            <a:ext cx="4943475"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753539" y="1143307"/>
            <a:ext cx="5600700" cy="4247317"/>
          </a:xfrm>
          <a:prstGeom prst="rect">
            <a:avLst/>
          </a:prstGeom>
        </p:spPr>
        <p:txBody>
          <a:bodyPr wrap="square">
            <a:spAutoFit/>
          </a:bodyPr>
          <a:lstStyle/>
          <a:p>
            <a:r>
              <a:rPr lang="en-IN" b="1" i="1" dirty="0" smtClean="0">
                <a:solidFill>
                  <a:schemeClr val="tx2"/>
                </a:solidFill>
              </a:rPr>
              <a:t>// Method 4: Verify Google search page title.</a:t>
            </a:r>
            <a:r>
              <a:rPr lang="en-IN" i="1" dirty="0" smtClean="0">
                <a:solidFill>
                  <a:schemeClr val="tx2"/>
                </a:solidFill>
              </a:rPr>
              <a:t>			</a:t>
            </a:r>
          </a:p>
          <a:p>
            <a:r>
              <a:rPr lang="en-IN" i="1" dirty="0" smtClean="0">
                <a:solidFill>
                  <a:schemeClr val="tx2"/>
                </a:solidFill>
              </a:rPr>
              <a:t>    @Test (priority=4)		</a:t>
            </a:r>
          </a:p>
          <a:p>
            <a:r>
              <a:rPr lang="en-IN" i="1" dirty="0" smtClean="0">
                <a:solidFill>
                  <a:schemeClr val="tx2"/>
                </a:solidFill>
              </a:rPr>
              <a:t>    public void </a:t>
            </a:r>
            <a:r>
              <a:rPr lang="en-IN" i="1" dirty="0" err="1" smtClean="0">
                <a:solidFill>
                  <a:schemeClr val="tx2"/>
                </a:solidFill>
              </a:rPr>
              <a:t>FaceBookPageTitleVerification</a:t>
            </a:r>
            <a:r>
              <a:rPr lang="en-IN" i="1" dirty="0" smtClean="0">
                <a:solidFill>
                  <a:schemeClr val="tx2"/>
                </a:solidFill>
              </a:rPr>
              <a:t>() throws Exception {				</a:t>
            </a:r>
          </a:p>
          <a:p>
            <a:r>
              <a:rPr lang="en-IN" i="1" dirty="0" smtClean="0">
                <a:solidFill>
                  <a:schemeClr val="tx2"/>
                </a:solidFill>
              </a:rPr>
              <a:t>        </a:t>
            </a:r>
            <a:r>
              <a:rPr lang="en-IN" i="1" dirty="0" err="1" smtClean="0">
                <a:solidFill>
                  <a:schemeClr val="tx2"/>
                </a:solidFill>
              </a:rPr>
              <a:t>driver.findElement</a:t>
            </a:r>
            <a:r>
              <a:rPr lang="en-IN" i="1" dirty="0" smtClean="0">
                <a:solidFill>
                  <a:schemeClr val="tx2"/>
                </a:solidFill>
              </a:rPr>
              <a:t>(</a:t>
            </a:r>
            <a:r>
              <a:rPr lang="en-IN" i="1" dirty="0" err="1" smtClean="0">
                <a:solidFill>
                  <a:schemeClr val="tx2"/>
                </a:solidFill>
              </a:rPr>
              <a:t>By.xpath</a:t>
            </a:r>
            <a:r>
              <a:rPr lang="en-IN" i="1" dirty="0" smtClean="0">
                <a:solidFill>
                  <a:schemeClr val="tx2"/>
                </a:solidFill>
              </a:rPr>
              <a:t>(".//*[@value='Search']")).click();						</a:t>
            </a:r>
          </a:p>
          <a:p>
            <a:r>
              <a:rPr lang="en-IN" i="1" dirty="0" smtClean="0">
                <a:solidFill>
                  <a:schemeClr val="tx2"/>
                </a:solidFill>
              </a:rPr>
              <a:t>        </a:t>
            </a:r>
            <a:r>
              <a:rPr lang="en-IN" i="1" dirty="0" err="1" smtClean="0">
                <a:solidFill>
                  <a:schemeClr val="tx2"/>
                </a:solidFill>
              </a:rPr>
              <a:t>Thread.sleep</a:t>
            </a:r>
            <a:r>
              <a:rPr lang="en-IN" i="1" dirty="0" smtClean="0">
                <a:solidFill>
                  <a:schemeClr val="tx2"/>
                </a:solidFill>
              </a:rPr>
              <a:t>(3000);		</a:t>
            </a:r>
          </a:p>
          <a:p>
            <a:r>
              <a:rPr lang="en-IN" i="1" dirty="0" smtClean="0">
                <a:solidFill>
                  <a:schemeClr val="tx2"/>
                </a:solidFill>
              </a:rPr>
              <a:t>        </a:t>
            </a:r>
            <a:r>
              <a:rPr lang="en-IN" i="1" dirty="0" err="1" smtClean="0">
                <a:solidFill>
                  <a:schemeClr val="tx2"/>
                </a:solidFill>
              </a:rPr>
              <a:t>Assert.assertEquals</a:t>
            </a:r>
            <a:r>
              <a:rPr lang="en-IN" i="1" dirty="0" smtClean="0">
                <a:solidFill>
                  <a:schemeClr val="tx2"/>
                </a:solidFill>
              </a:rPr>
              <a:t>(</a:t>
            </a:r>
            <a:r>
              <a:rPr lang="en-IN" i="1" dirty="0" err="1" smtClean="0">
                <a:solidFill>
                  <a:schemeClr val="tx2"/>
                </a:solidFill>
              </a:rPr>
              <a:t>driver.getTitle</a:t>
            </a:r>
            <a:r>
              <a:rPr lang="en-IN" i="1" dirty="0" smtClean="0">
                <a:solidFill>
                  <a:schemeClr val="tx2"/>
                </a:solidFill>
              </a:rPr>
              <a:t>().contains("</a:t>
            </a:r>
            <a:r>
              <a:rPr lang="en-IN" i="1" dirty="0" err="1" smtClean="0">
                <a:solidFill>
                  <a:schemeClr val="tx2"/>
                </a:solidFill>
              </a:rPr>
              <a:t>Facebook</a:t>
            </a:r>
            <a:r>
              <a:rPr lang="en-IN" i="1" dirty="0" smtClean="0">
                <a:solidFill>
                  <a:schemeClr val="tx2"/>
                </a:solidFill>
              </a:rPr>
              <a:t> - Google Search"), true);				</a:t>
            </a:r>
          </a:p>
          <a:p>
            <a:r>
              <a:rPr lang="en-IN" i="1" dirty="0" smtClean="0">
                <a:solidFill>
                  <a:schemeClr val="tx2"/>
                </a:solidFill>
              </a:rPr>
              <a:t>    }		</a:t>
            </a:r>
          </a:p>
          <a:p>
            <a:r>
              <a:rPr lang="en-IN" i="1" dirty="0" smtClean="0">
                <a:solidFill>
                  <a:schemeClr val="tx2"/>
                </a:solidFill>
              </a:rPr>
              <a:t>}</a:t>
            </a:r>
          </a:p>
          <a:p>
            <a:endParaRPr lang="en-IN" i="1" dirty="0" smtClean="0">
              <a:solidFill>
                <a:schemeClr val="tx2"/>
              </a:solidFill>
            </a:endParaRPr>
          </a:p>
        </p:txBody>
      </p:sp>
    </p:spTree>
    <p:extLst>
      <p:ext uri="{BB962C8B-B14F-4D97-AF65-F5344CB8AC3E}">
        <p14:creationId xmlns:p14="http://schemas.microsoft.com/office/powerpoint/2010/main" val="17651274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833" y="185944"/>
            <a:ext cx="6014441" cy="430887"/>
          </a:xfrm>
        </p:spPr>
        <p:txBody>
          <a:bodyPr/>
          <a:lstStyle/>
          <a:p>
            <a:r>
              <a:rPr lang="en-IN" dirty="0" smtClean="0"/>
              <a:t>TestNG Framework</a:t>
            </a:r>
            <a:endParaRPr lang="en-IN" dirty="0"/>
          </a:p>
        </p:txBody>
      </p:sp>
      <p:sp>
        <p:nvSpPr>
          <p:cNvPr id="7" name="TextBox 6"/>
          <p:cNvSpPr txBox="1"/>
          <p:nvPr/>
        </p:nvSpPr>
        <p:spPr>
          <a:xfrm>
            <a:off x="1457325" y="1457325"/>
            <a:ext cx="6543675"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2628900" y="4152900"/>
            <a:ext cx="4943475" cy="369332"/>
          </a:xfrm>
          <a:prstGeom prst="rect">
            <a:avLst/>
          </a:prstGeom>
        </p:spPr>
        <p:txBody>
          <a:bodyPr wrap="square">
            <a:spAutoFit/>
          </a:bodyPr>
          <a:lstStyle/>
          <a:p>
            <a:r>
              <a:rPr lang="en-IN" i="1" dirty="0" smtClean="0"/>
              <a:t>.</a:t>
            </a:r>
            <a:endParaRPr lang="en-IN" i="1" dirty="0"/>
          </a:p>
        </p:txBody>
      </p:sp>
      <p:sp>
        <p:nvSpPr>
          <p:cNvPr id="12" name="Rectangle 11"/>
          <p:cNvSpPr/>
          <p:nvPr/>
        </p:nvSpPr>
        <p:spPr>
          <a:xfrm>
            <a:off x="1290021" y="838166"/>
            <a:ext cx="5600700" cy="4801314"/>
          </a:xfrm>
          <a:prstGeom prst="rect">
            <a:avLst/>
          </a:prstGeom>
        </p:spPr>
        <p:txBody>
          <a:bodyPr wrap="square">
            <a:spAutoFit/>
          </a:bodyPr>
          <a:lstStyle/>
          <a:p>
            <a:r>
              <a:rPr lang="en-IN" b="1" i="1" dirty="0" smtClean="0">
                <a:solidFill>
                  <a:schemeClr val="tx2"/>
                </a:solidFill>
              </a:rPr>
              <a:t>Run 2 Test Suite</a:t>
            </a:r>
          </a:p>
          <a:p>
            <a:endParaRPr lang="en-IN" b="1" i="1" dirty="0" smtClean="0">
              <a:solidFill>
                <a:schemeClr val="tx2"/>
              </a:solidFill>
            </a:endParaRPr>
          </a:p>
          <a:p>
            <a:r>
              <a:rPr lang="en-IN" i="1" dirty="0" smtClean="0">
                <a:solidFill>
                  <a:schemeClr val="tx2"/>
                </a:solidFill>
              </a:rPr>
              <a:t>&lt;!DOCTYPE suite SYSTEM "http://testng.org/testng-1.0.dtd"&gt;	</a:t>
            </a:r>
          </a:p>
          <a:p>
            <a:r>
              <a:rPr lang="en-IN" i="1" dirty="0" smtClean="0">
                <a:solidFill>
                  <a:schemeClr val="tx2"/>
                </a:solidFill>
              </a:rPr>
              <a:t>&lt;suite thread-count="1" verbose="1" name="Gmail Suite" annotations="JDK" parallel="tests"&gt;</a:t>
            </a:r>
          </a:p>
          <a:p>
            <a:r>
              <a:rPr lang="en-IN" i="1" dirty="0" smtClean="0">
                <a:solidFill>
                  <a:schemeClr val="tx2"/>
                </a:solidFill>
              </a:rPr>
              <a:t> &lt;test name="</a:t>
            </a:r>
            <a:r>
              <a:rPr lang="en-IN" i="1" dirty="0" err="1" smtClean="0">
                <a:solidFill>
                  <a:schemeClr val="tx2"/>
                </a:solidFill>
              </a:rPr>
              <a:t>flipkart</a:t>
            </a:r>
            <a:r>
              <a:rPr lang="en-IN" i="1" dirty="0" smtClean="0">
                <a:solidFill>
                  <a:schemeClr val="tx2"/>
                </a:solidFill>
              </a:rPr>
              <a:t>"&gt;</a:t>
            </a:r>
          </a:p>
          <a:p>
            <a:r>
              <a:rPr lang="en-IN" i="1" dirty="0" smtClean="0">
                <a:solidFill>
                  <a:schemeClr val="tx2"/>
                </a:solidFill>
              </a:rPr>
              <a:t>	 &lt;classes&gt;</a:t>
            </a:r>
          </a:p>
          <a:p>
            <a:r>
              <a:rPr lang="en-IN" i="1" dirty="0" smtClean="0">
                <a:solidFill>
                  <a:schemeClr val="tx2"/>
                </a:solidFill>
              </a:rPr>
              <a:t>	   &lt;class name="com.suite1.Flipkart"/&gt;</a:t>
            </a:r>
          </a:p>
          <a:p>
            <a:r>
              <a:rPr lang="en-IN" i="1" dirty="0" smtClean="0">
                <a:solidFill>
                  <a:schemeClr val="tx2"/>
                </a:solidFill>
              </a:rPr>
              <a:t>	 &lt;/classes&gt;</a:t>
            </a:r>
          </a:p>
          <a:p>
            <a:r>
              <a:rPr lang="en-IN" i="1" dirty="0" smtClean="0">
                <a:solidFill>
                  <a:schemeClr val="tx2"/>
                </a:solidFill>
              </a:rPr>
              <a:t>   &lt;/test&gt;</a:t>
            </a:r>
          </a:p>
          <a:p>
            <a:r>
              <a:rPr lang="en-IN" i="1" dirty="0" smtClean="0">
                <a:solidFill>
                  <a:schemeClr val="tx2"/>
                </a:solidFill>
              </a:rPr>
              <a:t>&lt;test name="</a:t>
            </a:r>
            <a:r>
              <a:rPr lang="en-IN" i="1" dirty="0" err="1" smtClean="0">
                <a:solidFill>
                  <a:schemeClr val="tx2"/>
                </a:solidFill>
              </a:rPr>
              <a:t>Myntra</a:t>
            </a:r>
            <a:r>
              <a:rPr lang="en-IN" i="1" dirty="0" smtClean="0">
                <a:solidFill>
                  <a:schemeClr val="tx2"/>
                </a:solidFill>
              </a:rPr>
              <a:t>"&gt;</a:t>
            </a:r>
          </a:p>
          <a:p>
            <a:r>
              <a:rPr lang="en-IN" i="1" dirty="0" smtClean="0">
                <a:solidFill>
                  <a:schemeClr val="tx2"/>
                </a:solidFill>
              </a:rPr>
              <a:t>     &lt;classes&gt;</a:t>
            </a:r>
          </a:p>
          <a:p>
            <a:r>
              <a:rPr lang="en-IN" i="1" dirty="0" smtClean="0">
                <a:solidFill>
                  <a:schemeClr val="tx2"/>
                </a:solidFill>
              </a:rPr>
              <a:t>       &lt;class name="com.suite2.SnapDeal"/&gt;</a:t>
            </a:r>
          </a:p>
          <a:p>
            <a:r>
              <a:rPr lang="en-IN" i="1" dirty="0" smtClean="0">
                <a:solidFill>
                  <a:schemeClr val="tx2"/>
                </a:solidFill>
              </a:rPr>
              <a:t>     &lt;/classes&gt;</a:t>
            </a:r>
          </a:p>
          <a:p>
            <a:r>
              <a:rPr lang="en-IN" i="1" dirty="0" smtClean="0">
                <a:solidFill>
                  <a:schemeClr val="tx2"/>
                </a:solidFill>
              </a:rPr>
              <a:t>   &lt;/test&gt;</a:t>
            </a:r>
          </a:p>
          <a:p>
            <a:r>
              <a:rPr lang="en-IN" i="1" dirty="0" smtClean="0">
                <a:solidFill>
                  <a:schemeClr val="tx2"/>
                </a:solidFill>
              </a:rPr>
              <a:t>&lt;/suite&gt;</a:t>
            </a:r>
          </a:p>
        </p:txBody>
      </p:sp>
    </p:spTree>
    <p:extLst>
      <p:ext uri="{BB962C8B-B14F-4D97-AF65-F5344CB8AC3E}">
        <p14:creationId xmlns:p14="http://schemas.microsoft.com/office/powerpoint/2010/main" val="19885512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7512" y="215984"/>
            <a:ext cx="8195240" cy="346249"/>
          </a:xfrm>
        </p:spPr>
        <p:txBody>
          <a:bodyPr>
            <a:noAutofit/>
          </a:bodyPr>
          <a:lstStyle/>
          <a:p>
            <a:r>
              <a:rPr lang="en-US" sz="2700" dirty="0"/>
              <a:t>TestNG Basic Exercises</a:t>
            </a:r>
          </a:p>
        </p:txBody>
      </p:sp>
      <p:sp>
        <p:nvSpPr>
          <p:cNvPr id="4" name="TextBox 3"/>
          <p:cNvSpPr txBox="1"/>
          <p:nvPr/>
        </p:nvSpPr>
        <p:spPr>
          <a:xfrm>
            <a:off x="1067512" y="1393458"/>
            <a:ext cx="6203852" cy="1754326"/>
          </a:xfrm>
          <a:prstGeom prst="rect">
            <a:avLst/>
          </a:prstGeom>
          <a:noFill/>
        </p:spPr>
        <p:txBody>
          <a:bodyPr wrap="square" rtlCol="0">
            <a:spAutoFit/>
          </a:bodyPr>
          <a:lstStyle/>
          <a:p>
            <a:pPr marL="257175" indent="-257175" algn="just">
              <a:buAutoNum type="arabicPeriod"/>
            </a:pPr>
            <a:r>
              <a:rPr lang="en-US" dirty="0" smtClean="0">
                <a:solidFill>
                  <a:schemeClr val="tx2"/>
                </a:solidFill>
              </a:rPr>
              <a:t>Convert the project in to a TestNG project</a:t>
            </a:r>
          </a:p>
          <a:p>
            <a:pPr marL="257175" indent="-257175" algn="just">
              <a:buAutoNum type="arabicPeriod"/>
            </a:pPr>
            <a:r>
              <a:rPr lang="en-US" dirty="0" smtClean="0">
                <a:solidFill>
                  <a:schemeClr val="tx2"/>
                </a:solidFill>
              </a:rPr>
              <a:t>Create xml files for the project to be triggered</a:t>
            </a:r>
          </a:p>
          <a:p>
            <a:pPr marL="257175" indent="-257175" algn="just">
              <a:buAutoNum type="arabicPeriod"/>
            </a:pPr>
            <a:r>
              <a:rPr lang="en-US" dirty="0" smtClean="0">
                <a:solidFill>
                  <a:schemeClr val="tx2"/>
                </a:solidFill>
              </a:rPr>
              <a:t>Use priority attributes and run the test cases in sequence as desired</a:t>
            </a:r>
          </a:p>
          <a:p>
            <a:pPr marL="257175" indent="-257175" algn="just">
              <a:buAutoNum type="arabicPeriod"/>
            </a:pPr>
            <a:r>
              <a:rPr lang="en-US" dirty="0" smtClean="0">
                <a:solidFill>
                  <a:schemeClr val="tx2"/>
                </a:solidFill>
              </a:rPr>
              <a:t>Use </a:t>
            </a:r>
            <a:r>
              <a:rPr lang="en-US" dirty="0" err="1" smtClean="0">
                <a:solidFill>
                  <a:schemeClr val="tx2"/>
                </a:solidFill>
              </a:rPr>
              <a:t>beforeMethod</a:t>
            </a:r>
            <a:r>
              <a:rPr lang="en-US" dirty="0" smtClean="0">
                <a:solidFill>
                  <a:schemeClr val="tx2"/>
                </a:solidFill>
              </a:rPr>
              <a:t> tags to trigger driver functions and </a:t>
            </a:r>
            <a:r>
              <a:rPr lang="en-US" dirty="0" err="1" smtClean="0">
                <a:solidFill>
                  <a:schemeClr val="tx2"/>
                </a:solidFill>
              </a:rPr>
              <a:t>afterMethod</a:t>
            </a:r>
            <a:r>
              <a:rPr lang="en-US" dirty="0" smtClean="0">
                <a:solidFill>
                  <a:schemeClr val="tx2"/>
                </a:solidFill>
              </a:rPr>
              <a:t> to close the driver instances</a:t>
            </a:r>
            <a:endParaRPr lang="en-US" dirty="0">
              <a:solidFill>
                <a:schemeClr val="tx2"/>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75205">
            <a:off x="1920663" y="3407603"/>
            <a:ext cx="3853601" cy="2642469"/>
          </a:xfrm>
          <a:prstGeom prst="rect">
            <a:avLst/>
          </a:prstGeom>
          <a:effectLst>
            <a:softEdge rad="635000"/>
          </a:effectLst>
        </p:spPr>
      </p:pic>
    </p:spTree>
    <p:extLst>
      <p:ext uri="{BB962C8B-B14F-4D97-AF65-F5344CB8AC3E}">
        <p14:creationId xmlns:p14="http://schemas.microsoft.com/office/powerpoint/2010/main" val="3773902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65" y="892629"/>
            <a:ext cx="8048355" cy="4528776"/>
          </a:xfrm>
          <a:prstGeom prst="rect">
            <a:avLst/>
          </a:prstGeom>
        </p:spPr>
      </p:pic>
      <p:sp>
        <p:nvSpPr>
          <p:cNvPr id="7" name="Title 3"/>
          <p:cNvSpPr txBox="1">
            <a:spLocks/>
          </p:cNvSpPr>
          <p:nvPr/>
        </p:nvSpPr>
        <p:spPr bwMode="gray">
          <a:xfrm>
            <a:off x="889164" y="4928962"/>
            <a:ext cx="737972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l" defTabSz="342900" rtl="0" eaLnBrk="1" fontAlgn="base" hangingPunct="1">
              <a:spcBef>
                <a:spcPct val="0"/>
              </a:spcBef>
              <a:spcAft>
                <a:spcPct val="0"/>
              </a:spcAft>
              <a:defRPr sz="2800" b="1" kern="1200">
                <a:solidFill>
                  <a:schemeClr val="tx2"/>
                </a:solidFill>
                <a:latin typeface="+mj-lt"/>
                <a:ea typeface="MS PGothic" pitchFamily="34" charset="-128"/>
                <a:cs typeface="Arial"/>
              </a:defRPr>
            </a:lvl1pPr>
            <a:lvl2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2pPr>
            <a:lvl3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3pPr>
            <a:lvl4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4pPr>
            <a:lvl5pPr algn="l" defTabSz="342900" rtl="0" eaLnBrk="1" fontAlgn="base" hangingPunct="1">
              <a:spcBef>
                <a:spcPct val="0"/>
              </a:spcBef>
              <a:spcAft>
                <a:spcPct val="0"/>
              </a:spcAft>
              <a:defRPr sz="3300" b="1">
                <a:solidFill>
                  <a:srgbClr val="B42359"/>
                </a:solidFill>
                <a:latin typeface="Arial" charset="0"/>
                <a:ea typeface="MS PGothic" pitchFamily="34" charset="-128"/>
                <a:cs typeface="Arial" charset="0"/>
              </a:defRPr>
            </a:lvl5pPr>
            <a:lvl6pPr marL="3429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6pPr>
            <a:lvl7pPr marL="6858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7pPr>
            <a:lvl8pPr marL="10287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8pPr>
            <a:lvl9pPr marL="1371600" algn="l" defTabSz="342900" rtl="0" eaLnBrk="1" fontAlgn="base" hangingPunct="1">
              <a:spcBef>
                <a:spcPct val="0"/>
              </a:spcBef>
              <a:spcAft>
                <a:spcPct val="0"/>
              </a:spcAft>
              <a:defRPr sz="3300">
                <a:solidFill>
                  <a:srgbClr val="B42359"/>
                </a:solidFill>
                <a:latin typeface="COUTURE Bold" charset="0"/>
                <a:ea typeface="ＭＳ Ｐゴシック" charset="0"/>
                <a:cs typeface="COUTURE Bold" charset="0"/>
              </a:defRPr>
            </a:lvl9pPr>
          </a:lstStyle>
          <a:p>
            <a:r>
              <a:rPr lang="en-US" sz="3200" b="0" i="1" dirty="0" smtClean="0"/>
              <a:t>Lets Conclude and see you in next session</a:t>
            </a:r>
            <a:endParaRPr lang="en-IN" sz="3200" b="0" i="1" dirty="0"/>
          </a:p>
        </p:txBody>
      </p:sp>
    </p:spTree>
    <p:extLst>
      <p:ext uri="{BB962C8B-B14F-4D97-AF65-F5344CB8AC3E}">
        <p14:creationId xmlns:p14="http://schemas.microsoft.com/office/powerpoint/2010/main" val="21218115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682" y="1278229"/>
            <a:ext cx="4326496" cy="4326496"/>
          </a:xfrm>
          <a:prstGeom prst="rect">
            <a:avLst/>
          </a:prstGeom>
        </p:spPr>
      </p:pic>
    </p:spTree>
    <p:extLst>
      <p:ext uri="{BB962C8B-B14F-4D97-AF65-F5344CB8AC3E}">
        <p14:creationId xmlns:p14="http://schemas.microsoft.com/office/powerpoint/2010/main" val="3500153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Excel read and Write	</a:t>
            </a:r>
            <a:endParaRPr lang="en-IN" dirty="0"/>
          </a:p>
        </p:txBody>
      </p:sp>
      <p:sp>
        <p:nvSpPr>
          <p:cNvPr id="10" name="Rectangle 9"/>
          <p:cNvSpPr/>
          <p:nvPr/>
        </p:nvSpPr>
        <p:spPr>
          <a:xfrm>
            <a:off x="749300" y="1198265"/>
            <a:ext cx="8064500" cy="4247317"/>
          </a:xfrm>
          <a:prstGeom prst="rect">
            <a:avLst/>
          </a:prstGeom>
        </p:spPr>
        <p:txBody>
          <a:bodyPr wrap="square">
            <a:spAutoFit/>
          </a:bodyPr>
          <a:lstStyle/>
          <a:p>
            <a:r>
              <a:rPr lang="en-IN" b="1" dirty="0" smtClean="0">
                <a:solidFill>
                  <a:schemeClr val="tx2"/>
                </a:solidFill>
              </a:rPr>
              <a:t>Workbook</a:t>
            </a:r>
            <a:r>
              <a:rPr lang="en-IN" dirty="0" smtClean="0">
                <a:solidFill>
                  <a:schemeClr val="tx2"/>
                </a:solidFill>
              </a:rPr>
              <a:t>: </a:t>
            </a:r>
            <a:r>
              <a:rPr lang="en-IN" dirty="0" err="1" smtClean="0">
                <a:solidFill>
                  <a:schemeClr val="tx2"/>
                </a:solidFill>
              </a:rPr>
              <a:t>XSSFWorkbook</a:t>
            </a:r>
            <a:r>
              <a:rPr lang="en-IN" dirty="0" smtClean="0">
                <a:solidFill>
                  <a:schemeClr val="tx2"/>
                </a:solidFill>
              </a:rPr>
              <a:t> and </a:t>
            </a:r>
            <a:r>
              <a:rPr lang="en-IN" dirty="0" err="1" smtClean="0">
                <a:solidFill>
                  <a:schemeClr val="tx2"/>
                </a:solidFill>
              </a:rPr>
              <a:t>HSSFWorkbook</a:t>
            </a:r>
            <a:r>
              <a:rPr lang="en-IN" dirty="0" smtClean="0">
                <a:solidFill>
                  <a:schemeClr val="tx2"/>
                </a:solidFill>
              </a:rPr>
              <a:t> classes implement this interface.</a:t>
            </a:r>
          </a:p>
          <a:p>
            <a:r>
              <a:rPr lang="en-IN" b="1" dirty="0" err="1" smtClean="0">
                <a:solidFill>
                  <a:schemeClr val="tx2"/>
                </a:solidFill>
              </a:rPr>
              <a:t>XSSFWorkbook</a:t>
            </a:r>
            <a:r>
              <a:rPr lang="en-IN" dirty="0" smtClean="0">
                <a:solidFill>
                  <a:schemeClr val="tx2"/>
                </a:solidFill>
              </a:rPr>
              <a:t>: Is a class representation of XLSX file.</a:t>
            </a:r>
          </a:p>
          <a:p>
            <a:r>
              <a:rPr lang="en-IN" b="1" dirty="0" err="1" smtClean="0">
                <a:solidFill>
                  <a:schemeClr val="tx2"/>
                </a:solidFill>
              </a:rPr>
              <a:t>HSSFWorkbook</a:t>
            </a:r>
            <a:r>
              <a:rPr lang="en-IN" dirty="0" smtClean="0">
                <a:solidFill>
                  <a:schemeClr val="tx2"/>
                </a:solidFill>
              </a:rPr>
              <a:t>: Is a class representation of XLS file.</a:t>
            </a:r>
          </a:p>
          <a:p>
            <a:endParaRPr lang="en-IN" dirty="0" smtClean="0">
              <a:solidFill>
                <a:schemeClr val="tx2"/>
              </a:solidFill>
            </a:endParaRPr>
          </a:p>
          <a:p>
            <a:r>
              <a:rPr lang="en-IN" b="1" dirty="0" smtClean="0">
                <a:solidFill>
                  <a:schemeClr val="tx2"/>
                </a:solidFill>
              </a:rPr>
              <a:t>Sheet</a:t>
            </a:r>
            <a:r>
              <a:rPr lang="en-IN" dirty="0" smtClean="0">
                <a:solidFill>
                  <a:schemeClr val="tx2"/>
                </a:solidFill>
              </a:rPr>
              <a:t>: </a:t>
            </a:r>
            <a:r>
              <a:rPr lang="en-IN" dirty="0" err="1" smtClean="0">
                <a:solidFill>
                  <a:schemeClr val="tx2"/>
                </a:solidFill>
              </a:rPr>
              <a:t>XSSFSheet</a:t>
            </a:r>
            <a:r>
              <a:rPr lang="en-IN" dirty="0" smtClean="0">
                <a:solidFill>
                  <a:schemeClr val="tx2"/>
                </a:solidFill>
              </a:rPr>
              <a:t> and </a:t>
            </a:r>
            <a:r>
              <a:rPr lang="en-IN" dirty="0" err="1" smtClean="0">
                <a:solidFill>
                  <a:schemeClr val="tx2"/>
                </a:solidFill>
              </a:rPr>
              <a:t>HSSFSheet</a:t>
            </a:r>
            <a:r>
              <a:rPr lang="en-IN" dirty="0" smtClean="0">
                <a:solidFill>
                  <a:schemeClr val="tx2"/>
                </a:solidFill>
              </a:rPr>
              <a:t> classes implement this interface.</a:t>
            </a:r>
          </a:p>
          <a:p>
            <a:r>
              <a:rPr lang="en-IN" b="1" dirty="0" err="1" smtClean="0">
                <a:solidFill>
                  <a:schemeClr val="tx2"/>
                </a:solidFill>
              </a:rPr>
              <a:t>XSSFSheet</a:t>
            </a:r>
            <a:r>
              <a:rPr lang="en-IN" dirty="0" smtClean="0">
                <a:solidFill>
                  <a:schemeClr val="tx2"/>
                </a:solidFill>
              </a:rPr>
              <a:t>: Is a class representing a sheet in an XLSX file.</a:t>
            </a:r>
          </a:p>
          <a:p>
            <a:r>
              <a:rPr lang="en-IN" b="1" dirty="0" err="1" smtClean="0">
                <a:solidFill>
                  <a:schemeClr val="tx2"/>
                </a:solidFill>
              </a:rPr>
              <a:t>HSSFSheet</a:t>
            </a:r>
            <a:r>
              <a:rPr lang="en-IN" dirty="0" smtClean="0">
                <a:solidFill>
                  <a:schemeClr val="tx2"/>
                </a:solidFill>
              </a:rPr>
              <a:t>: Is a class representing a sheet in an XLS file.</a:t>
            </a:r>
          </a:p>
          <a:p>
            <a:endParaRPr lang="en-IN" dirty="0" smtClean="0">
              <a:solidFill>
                <a:schemeClr val="tx2"/>
              </a:solidFill>
            </a:endParaRPr>
          </a:p>
          <a:p>
            <a:r>
              <a:rPr lang="en-IN" b="1" dirty="0" smtClean="0">
                <a:solidFill>
                  <a:schemeClr val="tx2"/>
                </a:solidFill>
              </a:rPr>
              <a:t>Row</a:t>
            </a:r>
            <a:r>
              <a:rPr lang="en-IN" dirty="0" smtClean="0">
                <a:solidFill>
                  <a:schemeClr val="tx2"/>
                </a:solidFill>
              </a:rPr>
              <a:t>: </a:t>
            </a:r>
            <a:r>
              <a:rPr lang="en-IN" dirty="0" err="1" smtClean="0">
                <a:solidFill>
                  <a:schemeClr val="tx2"/>
                </a:solidFill>
              </a:rPr>
              <a:t>XSSFRow</a:t>
            </a:r>
            <a:r>
              <a:rPr lang="en-IN" dirty="0" smtClean="0">
                <a:solidFill>
                  <a:schemeClr val="tx2"/>
                </a:solidFill>
              </a:rPr>
              <a:t> and </a:t>
            </a:r>
            <a:r>
              <a:rPr lang="en-IN" dirty="0" err="1" smtClean="0">
                <a:solidFill>
                  <a:schemeClr val="tx2"/>
                </a:solidFill>
              </a:rPr>
              <a:t>HSSFRow</a:t>
            </a:r>
            <a:r>
              <a:rPr lang="en-IN" dirty="0" smtClean="0">
                <a:solidFill>
                  <a:schemeClr val="tx2"/>
                </a:solidFill>
              </a:rPr>
              <a:t> classes implement this interface.</a:t>
            </a:r>
          </a:p>
          <a:p>
            <a:r>
              <a:rPr lang="en-IN" b="1" dirty="0" err="1" smtClean="0">
                <a:solidFill>
                  <a:schemeClr val="tx2"/>
                </a:solidFill>
              </a:rPr>
              <a:t>XSSFRow</a:t>
            </a:r>
            <a:r>
              <a:rPr lang="en-IN" dirty="0" smtClean="0">
                <a:solidFill>
                  <a:schemeClr val="tx2"/>
                </a:solidFill>
              </a:rPr>
              <a:t>: Is a class representing a row in the sheet of XLSX file.</a:t>
            </a:r>
          </a:p>
          <a:p>
            <a:r>
              <a:rPr lang="en-IN" b="1" dirty="0" err="1" smtClean="0">
                <a:solidFill>
                  <a:schemeClr val="tx2"/>
                </a:solidFill>
              </a:rPr>
              <a:t>HSSFRow</a:t>
            </a:r>
            <a:r>
              <a:rPr lang="en-IN" dirty="0" smtClean="0">
                <a:solidFill>
                  <a:schemeClr val="tx2"/>
                </a:solidFill>
              </a:rPr>
              <a:t>: Is a class representing a row in the sheet of XLS file.</a:t>
            </a:r>
          </a:p>
          <a:p>
            <a:endParaRPr lang="en-IN" dirty="0" smtClean="0">
              <a:solidFill>
                <a:schemeClr val="tx2"/>
              </a:solidFill>
            </a:endParaRPr>
          </a:p>
          <a:p>
            <a:r>
              <a:rPr lang="en-IN" b="1" dirty="0" smtClean="0">
                <a:solidFill>
                  <a:schemeClr val="tx2"/>
                </a:solidFill>
              </a:rPr>
              <a:t>Cell</a:t>
            </a:r>
            <a:r>
              <a:rPr lang="en-IN" dirty="0" smtClean="0">
                <a:solidFill>
                  <a:schemeClr val="tx2"/>
                </a:solidFill>
              </a:rPr>
              <a:t>: </a:t>
            </a:r>
            <a:r>
              <a:rPr lang="en-IN" dirty="0" err="1" smtClean="0">
                <a:solidFill>
                  <a:schemeClr val="tx2"/>
                </a:solidFill>
              </a:rPr>
              <a:t>XSSFCell</a:t>
            </a:r>
            <a:r>
              <a:rPr lang="en-IN" dirty="0" smtClean="0">
                <a:solidFill>
                  <a:schemeClr val="tx2"/>
                </a:solidFill>
              </a:rPr>
              <a:t> and </a:t>
            </a:r>
            <a:r>
              <a:rPr lang="en-IN" dirty="0" err="1" smtClean="0">
                <a:solidFill>
                  <a:schemeClr val="tx2"/>
                </a:solidFill>
              </a:rPr>
              <a:t>HSSFCell</a:t>
            </a:r>
            <a:r>
              <a:rPr lang="en-IN" dirty="0" smtClean="0">
                <a:solidFill>
                  <a:schemeClr val="tx2"/>
                </a:solidFill>
              </a:rPr>
              <a:t> classes implement this interface.</a:t>
            </a:r>
          </a:p>
          <a:p>
            <a:r>
              <a:rPr lang="en-IN" b="1" dirty="0" err="1" smtClean="0">
                <a:solidFill>
                  <a:schemeClr val="tx2"/>
                </a:solidFill>
              </a:rPr>
              <a:t>XSSFCell</a:t>
            </a:r>
            <a:r>
              <a:rPr lang="en-IN" dirty="0" smtClean="0">
                <a:solidFill>
                  <a:schemeClr val="tx2"/>
                </a:solidFill>
              </a:rPr>
              <a:t>: Is a class representing a cell in a row of XLSX file.</a:t>
            </a:r>
          </a:p>
          <a:p>
            <a:r>
              <a:rPr lang="en-IN" b="1" dirty="0" err="1" smtClean="0">
                <a:solidFill>
                  <a:schemeClr val="tx2"/>
                </a:solidFill>
              </a:rPr>
              <a:t>HSSFCell</a:t>
            </a:r>
            <a:r>
              <a:rPr lang="en-IN" dirty="0" smtClean="0">
                <a:solidFill>
                  <a:schemeClr val="tx2"/>
                </a:solidFill>
              </a:rPr>
              <a:t>: Is a class representing a cell in a row of XLS file.</a:t>
            </a:r>
            <a:endParaRPr lang="en-IN" dirty="0">
              <a:solidFill>
                <a:schemeClr val="tx2"/>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Excel read and Write	</a:t>
            </a:r>
            <a:endParaRPr lang="en-IN" dirty="0"/>
          </a:p>
        </p:txBody>
      </p:sp>
      <p:sp>
        <p:nvSpPr>
          <p:cNvPr id="7" name="TextBox 6"/>
          <p:cNvSpPr txBox="1"/>
          <p:nvPr/>
        </p:nvSpPr>
        <p:spPr>
          <a:xfrm>
            <a:off x="419100" y="7366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8" name="Rectangle 7"/>
          <p:cNvSpPr/>
          <p:nvPr/>
        </p:nvSpPr>
        <p:spPr>
          <a:xfrm>
            <a:off x="889000" y="774700"/>
            <a:ext cx="6591300" cy="369332"/>
          </a:xfrm>
          <a:prstGeom prst="rect">
            <a:avLst/>
          </a:prstGeom>
        </p:spPr>
        <p:txBody>
          <a:bodyPr wrap="square">
            <a:spAutoFit/>
          </a:bodyPr>
          <a:lstStyle/>
          <a:p>
            <a:r>
              <a:rPr lang="en-IN" i="1" dirty="0" smtClean="0"/>
              <a:t>.</a:t>
            </a:r>
            <a:endParaRPr lang="en-IN" i="1" dirty="0"/>
          </a:p>
        </p:txBody>
      </p:sp>
      <p:sp>
        <p:nvSpPr>
          <p:cNvPr id="10" name="Rectangle 9"/>
          <p:cNvSpPr/>
          <p:nvPr/>
        </p:nvSpPr>
        <p:spPr>
          <a:xfrm>
            <a:off x="863600" y="571500"/>
            <a:ext cx="8039100" cy="4801314"/>
          </a:xfrm>
          <a:prstGeom prst="rect">
            <a:avLst/>
          </a:prstGeom>
        </p:spPr>
        <p:txBody>
          <a:bodyPr wrap="square">
            <a:spAutoFit/>
          </a:bodyPr>
          <a:lstStyle/>
          <a:p>
            <a:endParaRPr lang="en-IN" b="1" dirty="0" smtClean="0">
              <a:solidFill>
                <a:schemeClr val="tx2"/>
              </a:solidFill>
            </a:endParaRPr>
          </a:p>
          <a:p>
            <a:r>
              <a:rPr lang="en-IN" b="1" dirty="0" smtClean="0">
                <a:solidFill>
                  <a:schemeClr val="tx2"/>
                </a:solidFill>
              </a:rPr>
              <a:t>Packages:</a:t>
            </a:r>
          </a:p>
          <a:p>
            <a:endParaRPr lang="en-IN" b="1" dirty="0" smtClean="0">
              <a:solidFill>
                <a:schemeClr val="tx2"/>
              </a:solidFill>
            </a:endParaRPr>
          </a:p>
          <a:p>
            <a:r>
              <a:rPr lang="en-IN" dirty="0" smtClean="0">
                <a:solidFill>
                  <a:schemeClr val="tx2"/>
                </a:solidFill>
              </a:rPr>
              <a:t>package </a:t>
            </a:r>
            <a:r>
              <a:rPr lang="en-IN" dirty="0" err="1" smtClean="0">
                <a:solidFill>
                  <a:schemeClr val="tx2"/>
                </a:solidFill>
              </a:rPr>
              <a:t>excelExportAndFileIO</a:t>
            </a:r>
            <a:r>
              <a:rPr lang="en-IN" dirty="0" smtClean="0">
                <a:solidFill>
                  <a:schemeClr val="tx2"/>
                </a:solidFill>
              </a:rPr>
              <a:t>;</a:t>
            </a:r>
          </a:p>
          <a:p>
            <a:r>
              <a:rPr lang="en-IN" dirty="0" smtClean="0">
                <a:solidFill>
                  <a:schemeClr val="tx2"/>
                </a:solidFill>
              </a:rPr>
              <a:t>import </a:t>
            </a:r>
            <a:r>
              <a:rPr lang="en-IN" dirty="0" err="1" smtClean="0">
                <a:solidFill>
                  <a:schemeClr val="tx2"/>
                </a:solidFill>
              </a:rPr>
              <a:t>java.io.File</a:t>
            </a:r>
            <a:r>
              <a:rPr lang="en-IN" dirty="0" smtClean="0">
                <a:solidFill>
                  <a:schemeClr val="tx2"/>
                </a:solidFill>
              </a:rPr>
              <a:t>;</a:t>
            </a:r>
          </a:p>
          <a:p>
            <a:r>
              <a:rPr lang="en-IN" dirty="0" smtClean="0">
                <a:solidFill>
                  <a:schemeClr val="tx2"/>
                </a:solidFill>
              </a:rPr>
              <a:t>import </a:t>
            </a:r>
            <a:r>
              <a:rPr lang="en-IN" dirty="0" err="1" smtClean="0">
                <a:solidFill>
                  <a:schemeClr val="tx2"/>
                </a:solidFill>
              </a:rPr>
              <a:t>java.io.FileInputStream</a:t>
            </a:r>
            <a:r>
              <a:rPr lang="en-IN" dirty="0" smtClean="0">
                <a:solidFill>
                  <a:schemeClr val="tx2"/>
                </a:solidFill>
              </a:rPr>
              <a:t>;</a:t>
            </a:r>
          </a:p>
          <a:p>
            <a:r>
              <a:rPr lang="en-IN" dirty="0" smtClean="0">
                <a:solidFill>
                  <a:schemeClr val="tx2"/>
                </a:solidFill>
              </a:rPr>
              <a:t>import </a:t>
            </a:r>
            <a:r>
              <a:rPr lang="en-IN" dirty="0" err="1" smtClean="0">
                <a:solidFill>
                  <a:schemeClr val="tx2"/>
                </a:solidFill>
              </a:rPr>
              <a:t>java.io.FileOutputStream</a:t>
            </a:r>
            <a:r>
              <a:rPr lang="en-IN" dirty="0" smtClean="0">
                <a:solidFill>
                  <a:schemeClr val="tx2"/>
                </a:solidFill>
              </a:rPr>
              <a:t>;</a:t>
            </a:r>
          </a:p>
          <a:p>
            <a:r>
              <a:rPr lang="en-IN" dirty="0" smtClean="0">
                <a:solidFill>
                  <a:schemeClr val="tx2"/>
                </a:solidFill>
              </a:rPr>
              <a:t>import </a:t>
            </a:r>
            <a:r>
              <a:rPr lang="en-IN" dirty="0" err="1" smtClean="0">
                <a:solidFill>
                  <a:schemeClr val="tx2"/>
                </a:solidFill>
              </a:rPr>
              <a:t>java.io.IOException</a:t>
            </a:r>
            <a:r>
              <a:rPr lang="en-IN" dirty="0" smtClean="0">
                <a:solidFill>
                  <a:schemeClr val="tx2"/>
                </a:solidFill>
              </a:rPr>
              <a:t>;</a:t>
            </a:r>
          </a:p>
          <a:p>
            <a:r>
              <a:rPr lang="en-IN" dirty="0" smtClean="0">
                <a:solidFill>
                  <a:schemeClr val="tx2"/>
                </a:solidFill>
              </a:rPr>
              <a:t>import </a:t>
            </a:r>
            <a:r>
              <a:rPr lang="en-IN" dirty="0" err="1" smtClean="0">
                <a:solidFill>
                  <a:schemeClr val="tx2"/>
                </a:solidFill>
              </a:rPr>
              <a:t>org.apache.poi.hssf.usermodel.HSSFWorkbook</a:t>
            </a:r>
            <a:r>
              <a:rPr lang="en-IN" dirty="0" smtClean="0">
                <a:solidFill>
                  <a:schemeClr val="tx2"/>
                </a:solidFill>
              </a:rPr>
              <a:t>;</a:t>
            </a:r>
          </a:p>
          <a:p>
            <a:r>
              <a:rPr lang="en-IN" dirty="0" smtClean="0">
                <a:solidFill>
                  <a:schemeClr val="tx2"/>
                </a:solidFill>
              </a:rPr>
              <a:t>import </a:t>
            </a:r>
            <a:r>
              <a:rPr lang="en-IN" dirty="0" err="1" smtClean="0">
                <a:solidFill>
                  <a:schemeClr val="tx2"/>
                </a:solidFill>
              </a:rPr>
              <a:t>org.apache.poi.ss.usermodel.Cell</a:t>
            </a:r>
            <a:r>
              <a:rPr lang="en-IN" dirty="0" smtClean="0">
                <a:solidFill>
                  <a:schemeClr val="tx2"/>
                </a:solidFill>
              </a:rPr>
              <a:t>;</a:t>
            </a:r>
          </a:p>
          <a:p>
            <a:r>
              <a:rPr lang="en-IN" dirty="0" smtClean="0">
                <a:solidFill>
                  <a:schemeClr val="tx2"/>
                </a:solidFill>
              </a:rPr>
              <a:t>import </a:t>
            </a:r>
            <a:r>
              <a:rPr lang="en-IN" dirty="0" err="1" smtClean="0">
                <a:solidFill>
                  <a:schemeClr val="tx2"/>
                </a:solidFill>
              </a:rPr>
              <a:t>org.apache.poi.ss.usermodel.Row</a:t>
            </a:r>
            <a:r>
              <a:rPr lang="en-IN" dirty="0" smtClean="0">
                <a:solidFill>
                  <a:schemeClr val="tx2"/>
                </a:solidFill>
              </a:rPr>
              <a:t>;</a:t>
            </a:r>
          </a:p>
          <a:p>
            <a:r>
              <a:rPr lang="en-IN" dirty="0" smtClean="0">
                <a:solidFill>
                  <a:schemeClr val="tx2"/>
                </a:solidFill>
              </a:rPr>
              <a:t>import </a:t>
            </a:r>
            <a:r>
              <a:rPr lang="en-IN" dirty="0" err="1" smtClean="0">
                <a:solidFill>
                  <a:schemeClr val="tx2"/>
                </a:solidFill>
              </a:rPr>
              <a:t>org.apache.poi.ss.usermodel.Sheet</a:t>
            </a:r>
            <a:r>
              <a:rPr lang="en-IN" dirty="0" smtClean="0">
                <a:solidFill>
                  <a:schemeClr val="tx2"/>
                </a:solidFill>
              </a:rPr>
              <a:t>;</a:t>
            </a:r>
          </a:p>
          <a:p>
            <a:r>
              <a:rPr lang="en-IN" dirty="0" smtClean="0">
                <a:solidFill>
                  <a:schemeClr val="tx2"/>
                </a:solidFill>
              </a:rPr>
              <a:t>import </a:t>
            </a:r>
            <a:r>
              <a:rPr lang="en-IN" dirty="0" err="1" smtClean="0">
                <a:solidFill>
                  <a:schemeClr val="tx2"/>
                </a:solidFill>
              </a:rPr>
              <a:t>org.apache.poi.ss.usermodel.Workbook</a:t>
            </a:r>
            <a:r>
              <a:rPr lang="en-IN" dirty="0" smtClean="0">
                <a:solidFill>
                  <a:schemeClr val="tx2"/>
                </a:solidFill>
              </a:rPr>
              <a:t>;</a:t>
            </a:r>
          </a:p>
          <a:p>
            <a:r>
              <a:rPr lang="en-IN" dirty="0" smtClean="0">
                <a:solidFill>
                  <a:schemeClr val="tx2"/>
                </a:solidFill>
              </a:rPr>
              <a:t>import </a:t>
            </a:r>
            <a:r>
              <a:rPr lang="en-IN" dirty="0" err="1" smtClean="0">
                <a:solidFill>
                  <a:schemeClr val="tx2"/>
                </a:solidFill>
              </a:rPr>
              <a:t>org.apache.poi.xssf.usermodel.XSSFWorkbook</a:t>
            </a:r>
            <a:r>
              <a:rPr lang="en-IN" dirty="0" smtClean="0">
                <a:solidFill>
                  <a:schemeClr val="tx2"/>
                </a:solidFill>
              </a:rPr>
              <a:t>;</a:t>
            </a:r>
          </a:p>
          <a:p>
            <a:endParaRPr lang="en-IN" dirty="0" smtClean="0">
              <a:solidFill>
                <a:schemeClr val="tx2"/>
              </a:solidFill>
            </a:endParaRPr>
          </a:p>
          <a:p>
            <a:endParaRPr lang="en-IN" dirty="0" smtClean="0">
              <a:solidFill>
                <a:schemeClr val="tx2"/>
              </a:solidFill>
            </a:endParaRPr>
          </a:p>
          <a:p>
            <a:r>
              <a:rPr lang="en-IN" dirty="0" smtClean="0">
                <a:solidFill>
                  <a:schemeClr val="tx2"/>
                </a:solidFill>
              </a:rPr>
              <a:t>        </a:t>
            </a:r>
            <a:endParaRPr lang="en-IN" dirty="0">
              <a:solidFill>
                <a:schemeClr val="tx2"/>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Excel read and Write	</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9" name="Rectangle 8"/>
          <p:cNvSpPr/>
          <p:nvPr/>
        </p:nvSpPr>
        <p:spPr>
          <a:xfrm>
            <a:off x="774700" y="736600"/>
            <a:ext cx="8001000" cy="5909310"/>
          </a:xfrm>
          <a:prstGeom prst="rect">
            <a:avLst/>
          </a:prstGeom>
        </p:spPr>
        <p:txBody>
          <a:bodyPr wrap="square">
            <a:spAutoFit/>
          </a:bodyPr>
          <a:lstStyle/>
          <a:p>
            <a:r>
              <a:rPr lang="en-IN" dirty="0" smtClean="0">
                <a:solidFill>
                  <a:srgbClr val="123761"/>
                </a:solidFill>
              </a:rPr>
              <a:t>public class </a:t>
            </a:r>
            <a:r>
              <a:rPr lang="en-IN" dirty="0" err="1" smtClean="0">
                <a:solidFill>
                  <a:srgbClr val="123761"/>
                </a:solidFill>
              </a:rPr>
              <a:t>ReadExcelFile</a:t>
            </a:r>
            <a:r>
              <a:rPr lang="en-IN" dirty="0" smtClean="0">
                <a:solidFill>
                  <a:srgbClr val="123761"/>
                </a:solidFill>
              </a:rPr>
              <a:t> {</a:t>
            </a:r>
          </a:p>
          <a:p>
            <a:r>
              <a:rPr lang="en-IN" dirty="0" smtClean="0">
                <a:solidFill>
                  <a:srgbClr val="123761"/>
                </a:solidFill>
              </a:rPr>
              <a:t>  </a:t>
            </a:r>
            <a:r>
              <a:rPr lang="en-IN" b="1" dirty="0" smtClean="0">
                <a:solidFill>
                  <a:srgbClr val="123761"/>
                </a:solidFill>
              </a:rPr>
              <a:t>public void </a:t>
            </a:r>
            <a:r>
              <a:rPr lang="en-IN" b="1" dirty="0" err="1" smtClean="0">
                <a:solidFill>
                  <a:srgbClr val="123761"/>
                </a:solidFill>
              </a:rPr>
              <a:t>readExcel</a:t>
            </a:r>
            <a:r>
              <a:rPr lang="en-IN" b="1" dirty="0" smtClean="0">
                <a:solidFill>
                  <a:srgbClr val="123761"/>
                </a:solidFill>
              </a:rPr>
              <a:t> </a:t>
            </a:r>
            <a:r>
              <a:rPr lang="en-IN" dirty="0" smtClean="0">
                <a:solidFill>
                  <a:srgbClr val="123761"/>
                </a:solidFill>
              </a:rPr>
              <a:t>(String </a:t>
            </a:r>
            <a:r>
              <a:rPr lang="en-IN" dirty="0" err="1" smtClean="0">
                <a:solidFill>
                  <a:srgbClr val="123761"/>
                </a:solidFill>
              </a:rPr>
              <a:t>filePath,String</a:t>
            </a:r>
            <a:r>
              <a:rPr lang="en-IN" dirty="0" smtClean="0">
                <a:solidFill>
                  <a:srgbClr val="123761"/>
                </a:solidFill>
              </a:rPr>
              <a:t> </a:t>
            </a:r>
            <a:r>
              <a:rPr lang="en-IN" dirty="0" err="1" smtClean="0">
                <a:solidFill>
                  <a:srgbClr val="123761"/>
                </a:solidFill>
              </a:rPr>
              <a:t>fileName,String</a:t>
            </a:r>
            <a:r>
              <a:rPr lang="en-IN" dirty="0" smtClean="0">
                <a:solidFill>
                  <a:srgbClr val="123761"/>
                </a:solidFill>
              </a:rPr>
              <a:t> </a:t>
            </a:r>
            <a:r>
              <a:rPr lang="en-IN" dirty="0" err="1" smtClean="0">
                <a:solidFill>
                  <a:srgbClr val="123761"/>
                </a:solidFill>
              </a:rPr>
              <a:t>sheetName</a:t>
            </a:r>
            <a:r>
              <a:rPr lang="en-IN" dirty="0" smtClean="0">
                <a:solidFill>
                  <a:srgbClr val="123761"/>
                </a:solidFill>
              </a:rPr>
              <a:t>) throws </a:t>
            </a:r>
            <a:r>
              <a:rPr lang="en-IN" dirty="0" err="1" smtClean="0">
                <a:solidFill>
                  <a:srgbClr val="123761"/>
                </a:solidFill>
              </a:rPr>
              <a:t>IOException</a:t>
            </a:r>
            <a:endParaRPr lang="en-IN" dirty="0" smtClean="0">
              <a:solidFill>
                <a:srgbClr val="123761"/>
              </a:solidFill>
            </a:endParaRPr>
          </a:p>
          <a:p>
            <a:r>
              <a:rPr lang="en-IN" dirty="0" smtClean="0">
                <a:solidFill>
                  <a:srgbClr val="123761"/>
                </a:solidFill>
              </a:rPr>
              <a:t>{</a:t>
            </a:r>
          </a:p>
          <a:p>
            <a:r>
              <a:rPr lang="en-IN" dirty="0" smtClean="0">
                <a:solidFill>
                  <a:srgbClr val="123761"/>
                </a:solidFill>
              </a:rPr>
              <a:t>    </a:t>
            </a:r>
            <a:r>
              <a:rPr lang="en-IN" b="1" dirty="0" smtClean="0">
                <a:solidFill>
                  <a:srgbClr val="B42359"/>
                </a:solidFill>
              </a:rPr>
              <a:t>//Create an object of File class to open </a:t>
            </a:r>
            <a:r>
              <a:rPr lang="en-IN" b="1" dirty="0" err="1" smtClean="0">
                <a:solidFill>
                  <a:srgbClr val="B42359"/>
                </a:solidFill>
              </a:rPr>
              <a:t>xlsx</a:t>
            </a:r>
            <a:r>
              <a:rPr lang="en-IN" b="1" dirty="0" smtClean="0">
                <a:solidFill>
                  <a:srgbClr val="B42359"/>
                </a:solidFill>
              </a:rPr>
              <a:t> file</a:t>
            </a:r>
          </a:p>
          <a:p>
            <a:r>
              <a:rPr lang="en-IN" dirty="0" smtClean="0">
                <a:solidFill>
                  <a:srgbClr val="123761"/>
                </a:solidFill>
              </a:rPr>
              <a:t>    File </a:t>
            </a:r>
            <a:r>
              <a:rPr lang="en-IN" dirty="0" err="1" smtClean="0">
                <a:solidFill>
                  <a:srgbClr val="123761"/>
                </a:solidFill>
              </a:rPr>
              <a:t>file</a:t>
            </a:r>
            <a:r>
              <a:rPr lang="en-IN" dirty="0" smtClean="0">
                <a:solidFill>
                  <a:srgbClr val="123761"/>
                </a:solidFill>
              </a:rPr>
              <a:t> =    new File(</a:t>
            </a:r>
            <a:r>
              <a:rPr lang="en-IN" dirty="0" err="1" smtClean="0">
                <a:solidFill>
                  <a:srgbClr val="123761"/>
                </a:solidFill>
              </a:rPr>
              <a:t>filePath</a:t>
            </a:r>
            <a:r>
              <a:rPr lang="en-IN" dirty="0" smtClean="0">
                <a:solidFill>
                  <a:srgbClr val="123761"/>
                </a:solidFill>
              </a:rPr>
              <a:t>+"\\"+</a:t>
            </a:r>
            <a:r>
              <a:rPr lang="en-IN" dirty="0" err="1" smtClean="0">
                <a:solidFill>
                  <a:srgbClr val="123761"/>
                </a:solidFill>
              </a:rPr>
              <a:t>fileName</a:t>
            </a:r>
            <a:r>
              <a:rPr lang="en-IN" dirty="0" smtClean="0">
                <a:solidFill>
                  <a:srgbClr val="123761"/>
                </a:solidFill>
              </a:rPr>
              <a:t>);</a:t>
            </a:r>
          </a:p>
          <a:p>
            <a:r>
              <a:rPr lang="en-IN" b="1" dirty="0" smtClean="0">
                <a:solidFill>
                  <a:srgbClr val="B42359"/>
                </a:solidFill>
              </a:rPr>
              <a:t>    //Create an object of </a:t>
            </a:r>
            <a:r>
              <a:rPr lang="en-IN" b="1" dirty="0" err="1" smtClean="0">
                <a:solidFill>
                  <a:srgbClr val="B42359"/>
                </a:solidFill>
              </a:rPr>
              <a:t>FileInputStream</a:t>
            </a:r>
            <a:r>
              <a:rPr lang="en-IN" b="1" dirty="0" smtClean="0">
                <a:solidFill>
                  <a:srgbClr val="B42359"/>
                </a:solidFill>
              </a:rPr>
              <a:t> class to read excel file</a:t>
            </a:r>
          </a:p>
          <a:p>
            <a:r>
              <a:rPr lang="en-IN" dirty="0" smtClean="0">
                <a:solidFill>
                  <a:srgbClr val="123761"/>
                </a:solidFill>
              </a:rPr>
              <a:t>    </a:t>
            </a:r>
            <a:r>
              <a:rPr lang="en-IN" dirty="0" err="1" smtClean="0">
                <a:solidFill>
                  <a:srgbClr val="123761"/>
                </a:solidFill>
              </a:rPr>
              <a:t>FileInputStream</a:t>
            </a:r>
            <a:r>
              <a:rPr lang="en-IN" dirty="0" smtClean="0">
                <a:solidFill>
                  <a:srgbClr val="123761"/>
                </a:solidFill>
              </a:rPr>
              <a:t> </a:t>
            </a:r>
            <a:r>
              <a:rPr lang="en-IN" dirty="0" err="1" smtClean="0">
                <a:solidFill>
                  <a:srgbClr val="123761"/>
                </a:solidFill>
              </a:rPr>
              <a:t>inputStream</a:t>
            </a:r>
            <a:r>
              <a:rPr lang="en-IN" dirty="0" smtClean="0">
                <a:solidFill>
                  <a:srgbClr val="123761"/>
                </a:solidFill>
              </a:rPr>
              <a:t> = new </a:t>
            </a:r>
            <a:r>
              <a:rPr lang="en-IN" dirty="0" err="1" smtClean="0">
                <a:solidFill>
                  <a:srgbClr val="123761"/>
                </a:solidFill>
              </a:rPr>
              <a:t>FileInputStream</a:t>
            </a:r>
            <a:r>
              <a:rPr lang="en-IN" dirty="0" smtClean="0">
                <a:solidFill>
                  <a:srgbClr val="123761"/>
                </a:solidFill>
              </a:rPr>
              <a:t>(file);</a:t>
            </a:r>
          </a:p>
          <a:p>
            <a:r>
              <a:rPr lang="en-IN" dirty="0" smtClean="0">
                <a:solidFill>
                  <a:srgbClr val="123761"/>
                </a:solidFill>
              </a:rPr>
              <a:t>    Workbook sampleWorkbook = null;</a:t>
            </a:r>
          </a:p>
          <a:p>
            <a:endParaRPr lang="en-IN" dirty="0" smtClean="0">
              <a:solidFill>
                <a:srgbClr val="123761"/>
              </a:solidFill>
            </a:endParaRPr>
          </a:p>
          <a:p>
            <a:r>
              <a:rPr lang="en-IN" dirty="0" smtClean="0">
                <a:solidFill>
                  <a:srgbClr val="123761"/>
                </a:solidFill>
              </a:rPr>
              <a:t>    </a:t>
            </a:r>
            <a:r>
              <a:rPr lang="en-IN" b="1" dirty="0" smtClean="0">
                <a:solidFill>
                  <a:srgbClr val="B42359"/>
                </a:solidFill>
              </a:rPr>
              <a:t>//Find the file extension by splitting file name in substring  and getting only extension name  </a:t>
            </a:r>
          </a:p>
          <a:p>
            <a:r>
              <a:rPr lang="en-IN" b="1" dirty="0" smtClean="0">
                <a:solidFill>
                  <a:srgbClr val="B42359"/>
                </a:solidFill>
              </a:rPr>
              <a:t>//</a:t>
            </a:r>
            <a:r>
              <a:rPr lang="en-IN" b="1" dirty="0" err="1" smtClean="0">
                <a:solidFill>
                  <a:srgbClr val="B42359"/>
                </a:solidFill>
              </a:rPr>
              <a:t>s.substring</a:t>
            </a:r>
            <a:r>
              <a:rPr lang="en-IN" b="1" dirty="0" smtClean="0">
                <a:solidFill>
                  <a:srgbClr val="B42359"/>
                </a:solidFill>
              </a:rPr>
              <a:t>(</a:t>
            </a:r>
            <a:r>
              <a:rPr lang="en-IN" b="1" dirty="0" err="1" smtClean="0">
                <a:solidFill>
                  <a:srgbClr val="B42359"/>
                </a:solidFill>
              </a:rPr>
              <a:t>int</a:t>
            </a:r>
            <a:r>
              <a:rPr lang="en-IN" b="1" dirty="0" smtClean="0">
                <a:solidFill>
                  <a:srgbClr val="B42359"/>
                </a:solidFill>
              </a:rPr>
              <a:t>)                       //</a:t>
            </a:r>
            <a:r>
              <a:rPr lang="en-IN" b="1" dirty="0" err="1" smtClean="0">
                <a:solidFill>
                  <a:srgbClr val="B42359"/>
                </a:solidFill>
              </a:rPr>
              <a:t>s.index</a:t>
            </a:r>
            <a:r>
              <a:rPr lang="en-IN" b="1" dirty="0" smtClean="0">
                <a:solidFill>
                  <a:srgbClr val="B42359"/>
                </a:solidFill>
              </a:rPr>
              <a:t>(</a:t>
            </a:r>
            <a:r>
              <a:rPr lang="en-IN" b="1" dirty="0" err="1" smtClean="0">
                <a:solidFill>
                  <a:srgbClr val="B42359"/>
                </a:solidFill>
              </a:rPr>
              <a:t>ch</a:t>
            </a:r>
            <a:r>
              <a:rPr lang="en-IN" b="1" dirty="0" smtClean="0">
                <a:solidFill>
                  <a:srgbClr val="B42359"/>
                </a:solidFill>
              </a:rPr>
              <a:t>)</a:t>
            </a:r>
          </a:p>
          <a:p>
            <a:r>
              <a:rPr lang="en-IN" dirty="0" smtClean="0">
                <a:solidFill>
                  <a:srgbClr val="123761"/>
                </a:solidFill>
              </a:rPr>
              <a:t>    String </a:t>
            </a:r>
            <a:r>
              <a:rPr lang="en-IN" dirty="0" err="1" smtClean="0">
                <a:solidFill>
                  <a:srgbClr val="123761"/>
                </a:solidFill>
              </a:rPr>
              <a:t>fileExtensionName</a:t>
            </a:r>
            <a:r>
              <a:rPr lang="en-IN" dirty="0" smtClean="0">
                <a:solidFill>
                  <a:srgbClr val="123761"/>
                </a:solidFill>
              </a:rPr>
              <a:t> = </a:t>
            </a:r>
            <a:r>
              <a:rPr lang="en-IN" dirty="0" err="1" smtClean="0">
                <a:solidFill>
                  <a:srgbClr val="123761"/>
                </a:solidFill>
              </a:rPr>
              <a:t>fileName.</a:t>
            </a:r>
            <a:r>
              <a:rPr lang="en-IN" b="1" dirty="0" err="1" smtClean="0">
                <a:solidFill>
                  <a:srgbClr val="123761"/>
                </a:solidFill>
              </a:rPr>
              <a:t>substring</a:t>
            </a:r>
            <a:r>
              <a:rPr lang="en-IN" dirty="0" smtClean="0">
                <a:solidFill>
                  <a:srgbClr val="123761"/>
                </a:solidFill>
              </a:rPr>
              <a:t>(</a:t>
            </a:r>
            <a:r>
              <a:rPr lang="en-IN" dirty="0" err="1" smtClean="0">
                <a:solidFill>
                  <a:srgbClr val="123761"/>
                </a:solidFill>
              </a:rPr>
              <a:t>fileName.</a:t>
            </a:r>
            <a:r>
              <a:rPr lang="en-IN" b="1" dirty="0" err="1" smtClean="0">
                <a:solidFill>
                  <a:srgbClr val="123761"/>
                </a:solidFill>
              </a:rPr>
              <a:t>indexOf</a:t>
            </a:r>
            <a:r>
              <a:rPr lang="en-IN" dirty="0" smtClean="0">
                <a:solidFill>
                  <a:srgbClr val="123761"/>
                </a:solidFill>
              </a:rPr>
              <a:t>("."));</a:t>
            </a:r>
          </a:p>
          <a:p>
            <a:endParaRPr lang="en-IN" dirty="0" smtClean="0">
              <a:solidFill>
                <a:srgbClr val="123761"/>
              </a:solidFill>
            </a:endParaRPr>
          </a:p>
          <a:p>
            <a:r>
              <a:rPr lang="en-IN" dirty="0" smtClean="0">
                <a:solidFill>
                  <a:srgbClr val="123761"/>
                </a:solidFill>
              </a:rPr>
              <a:t>    </a:t>
            </a:r>
            <a:r>
              <a:rPr lang="en-IN" b="1" dirty="0" smtClean="0">
                <a:solidFill>
                  <a:srgbClr val="B42359"/>
                </a:solidFill>
              </a:rPr>
              <a:t>//Check condition if the file is </a:t>
            </a:r>
            <a:r>
              <a:rPr lang="en-IN" b="1" dirty="0" err="1" smtClean="0">
                <a:solidFill>
                  <a:srgbClr val="B42359"/>
                </a:solidFill>
              </a:rPr>
              <a:t>xlsx</a:t>
            </a:r>
            <a:r>
              <a:rPr lang="en-IN" b="1" dirty="0" smtClean="0">
                <a:solidFill>
                  <a:srgbClr val="B42359"/>
                </a:solidFill>
              </a:rPr>
              <a:t> file</a:t>
            </a:r>
          </a:p>
          <a:p>
            <a:r>
              <a:rPr lang="en-IN" dirty="0" smtClean="0">
                <a:solidFill>
                  <a:srgbClr val="123761"/>
                </a:solidFill>
              </a:rPr>
              <a:t>    if(</a:t>
            </a:r>
            <a:r>
              <a:rPr lang="en-IN" dirty="0" err="1" smtClean="0">
                <a:solidFill>
                  <a:srgbClr val="123761"/>
                </a:solidFill>
              </a:rPr>
              <a:t>fileExtensionName.equals</a:t>
            </a:r>
            <a:r>
              <a:rPr lang="en-IN" dirty="0" smtClean="0">
                <a:solidFill>
                  <a:srgbClr val="123761"/>
                </a:solidFill>
              </a:rPr>
              <a:t>(".</a:t>
            </a:r>
            <a:r>
              <a:rPr lang="en-IN" dirty="0" err="1" smtClean="0">
                <a:solidFill>
                  <a:srgbClr val="123761"/>
                </a:solidFill>
              </a:rPr>
              <a:t>xlsx</a:t>
            </a:r>
            <a:r>
              <a:rPr lang="en-IN" dirty="0" smtClean="0">
                <a:solidFill>
                  <a:srgbClr val="123761"/>
                </a:solidFill>
              </a:rPr>
              <a:t>")){</a:t>
            </a:r>
          </a:p>
          <a:p>
            <a:endParaRPr lang="en-IN" dirty="0" smtClean="0">
              <a:solidFill>
                <a:srgbClr val="123761"/>
              </a:solidFill>
            </a:endParaRPr>
          </a:p>
          <a:p>
            <a:r>
              <a:rPr lang="en-IN" dirty="0" smtClean="0">
                <a:solidFill>
                  <a:srgbClr val="123761"/>
                </a:solidFill>
              </a:rPr>
              <a:t>    </a:t>
            </a:r>
            <a:r>
              <a:rPr lang="en-IN" b="1" dirty="0" smtClean="0">
                <a:solidFill>
                  <a:srgbClr val="B42359"/>
                </a:solidFill>
              </a:rPr>
              <a:t>//If it is </a:t>
            </a:r>
            <a:r>
              <a:rPr lang="en-IN" b="1" dirty="0" err="1" smtClean="0">
                <a:solidFill>
                  <a:srgbClr val="B42359"/>
                </a:solidFill>
              </a:rPr>
              <a:t>xlsx</a:t>
            </a:r>
            <a:r>
              <a:rPr lang="en-IN" b="1" dirty="0" smtClean="0">
                <a:solidFill>
                  <a:srgbClr val="B42359"/>
                </a:solidFill>
              </a:rPr>
              <a:t> file then create object of </a:t>
            </a:r>
            <a:r>
              <a:rPr lang="en-IN" b="1" dirty="0" err="1" smtClean="0">
                <a:solidFill>
                  <a:srgbClr val="B42359"/>
                </a:solidFill>
              </a:rPr>
              <a:t>XSSFWorkbook</a:t>
            </a:r>
            <a:r>
              <a:rPr lang="en-IN" b="1" dirty="0" smtClean="0">
                <a:solidFill>
                  <a:srgbClr val="B42359"/>
                </a:solidFill>
              </a:rPr>
              <a:t> class</a:t>
            </a:r>
          </a:p>
          <a:p>
            <a:r>
              <a:rPr lang="en-IN" dirty="0" smtClean="0">
                <a:solidFill>
                  <a:srgbClr val="123761"/>
                </a:solidFill>
              </a:rPr>
              <a:t> sampleWorkbook = new </a:t>
            </a:r>
            <a:r>
              <a:rPr lang="en-IN" dirty="0" err="1" smtClean="0">
                <a:solidFill>
                  <a:srgbClr val="123761"/>
                </a:solidFill>
              </a:rPr>
              <a:t>XSSFWorkbook</a:t>
            </a:r>
            <a:r>
              <a:rPr lang="en-IN" dirty="0" smtClean="0">
                <a:solidFill>
                  <a:srgbClr val="123761"/>
                </a:solidFill>
              </a:rPr>
              <a:t>(</a:t>
            </a:r>
            <a:r>
              <a:rPr lang="en-IN" dirty="0" err="1" smtClean="0">
                <a:solidFill>
                  <a:srgbClr val="123761"/>
                </a:solidFill>
              </a:rPr>
              <a:t>inputStream</a:t>
            </a:r>
            <a:r>
              <a:rPr lang="en-IN" dirty="0" smtClean="0">
                <a:solidFill>
                  <a:srgbClr val="123761"/>
                </a:solidFill>
              </a:rPr>
              <a:t>);</a:t>
            </a:r>
          </a:p>
          <a:p>
            <a:r>
              <a:rPr lang="en-IN" dirty="0" smtClean="0">
                <a:solidFill>
                  <a:srgbClr val="123761"/>
                </a:solidFill>
              </a:rPr>
              <a:t>    }</a:t>
            </a:r>
            <a:endParaRPr lang="en-IN" dirty="0">
              <a:solidFill>
                <a:srgbClr val="123761"/>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Excel read and Write	</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6" name="Rectangle 5"/>
          <p:cNvSpPr/>
          <p:nvPr/>
        </p:nvSpPr>
        <p:spPr>
          <a:xfrm>
            <a:off x="939800" y="812800"/>
            <a:ext cx="7378700" cy="5355312"/>
          </a:xfrm>
          <a:prstGeom prst="rect">
            <a:avLst/>
          </a:prstGeom>
        </p:spPr>
        <p:txBody>
          <a:bodyPr wrap="square">
            <a:spAutoFit/>
          </a:bodyPr>
          <a:lstStyle/>
          <a:p>
            <a:r>
              <a:rPr lang="en-IN" b="1" dirty="0" smtClean="0">
                <a:solidFill>
                  <a:srgbClr val="123761"/>
                </a:solidFill>
              </a:rPr>
              <a:t>//Check condition if the file is </a:t>
            </a:r>
            <a:r>
              <a:rPr lang="en-IN" b="1" dirty="0" err="1" smtClean="0">
                <a:solidFill>
                  <a:srgbClr val="123761"/>
                </a:solidFill>
              </a:rPr>
              <a:t>xls</a:t>
            </a:r>
            <a:r>
              <a:rPr lang="en-IN" b="1" dirty="0" smtClean="0">
                <a:solidFill>
                  <a:srgbClr val="123761"/>
                </a:solidFill>
              </a:rPr>
              <a:t> file</a:t>
            </a:r>
          </a:p>
          <a:p>
            <a:endParaRPr lang="en-IN" dirty="0" smtClean="0">
              <a:solidFill>
                <a:srgbClr val="123761"/>
              </a:solidFill>
            </a:endParaRPr>
          </a:p>
          <a:p>
            <a:r>
              <a:rPr lang="en-IN" dirty="0" smtClean="0">
                <a:solidFill>
                  <a:srgbClr val="123761"/>
                </a:solidFill>
              </a:rPr>
              <a:t>    else if(</a:t>
            </a:r>
            <a:r>
              <a:rPr lang="en-IN" dirty="0" err="1" smtClean="0">
                <a:solidFill>
                  <a:srgbClr val="123761"/>
                </a:solidFill>
              </a:rPr>
              <a:t>fileExtensionName.equals</a:t>
            </a:r>
            <a:r>
              <a:rPr lang="en-IN" dirty="0" smtClean="0">
                <a:solidFill>
                  <a:srgbClr val="123761"/>
                </a:solidFill>
              </a:rPr>
              <a:t>(".</a:t>
            </a:r>
            <a:r>
              <a:rPr lang="en-IN" dirty="0" err="1" smtClean="0">
                <a:solidFill>
                  <a:srgbClr val="123761"/>
                </a:solidFill>
              </a:rPr>
              <a:t>xls</a:t>
            </a:r>
            <a:r>
              <a:rPr lang="en-IN" dirty="0" smtClean="0">
                <a:solidFill>
                  <a:srgbClr val="123761"/>
                </a:solidFill>
              </a:rPr>
              <a:t>")){</a:t>
            </a:r>
          </a:p>
          <a:p>
            <a:endParaRPr lang="en-IN" dirty="0" smtClean="0">
              <a:solidFill>
                <a:srgbClr val="123761"/>
              </a:solidFill>
            </a:endParaRPr>
          </a:p>
          <a:p>
            <a:r>
              <a:rPr lang="en-IN" b="1" dirty="0" smtClean="0">
                <a:solidFill>
                  <a:srgbClr val="123761"/>
                </a:solidFill>
              </a:rPr>
              <a:t>        //If it is </a:t>
            </a:r>
            <a:r>
              <a:rPr lang="en-IN" b="1" dirty="0" err="1" smtClean="0">
                <a:solidFill>
                  <a:srgbClr val="123761"/>
                </a:solidFill>
              </a:rPr>
              <a:t>xls</a:t>
            </a:r>
            <a:r>
              <a:rPr lang="en-IN" b="1" dirty="0" smtClean="0">
                <a:solidFill>
                  <a:srgbClr val="123761"/>
                </a:solidFill>
              </a:rPr>
              <a:t> file then create object of </a:t>
            </a:r>
            <a:r>
              <a:rPr lang="en-IN" b="1" dirty="0" err="1" smtClean="0">
                <a:solidFill>
                  <a:srgbClr val="123761"/>
                </a:solidFill>
              </a:rPr>
              <a:t>HSSFWorkbook</a:t>
            </a:r>
            <a:r>
              <a:rPr lang="en-IN" b="1" dirty="0" smtClean="0">
                <a:solidFill>
                  <a:srgbClr val="123761"/>
                </a:solidFill>
              </a:rPr>
              <a:t> class</a:t>
            </a:r>
          </a:p>
          <a:p>
            <a:endParaRPr lang="en-IN" dirty="0" smtClean="0">
              <a:solidFill>
                <a:srgbClr val="123761"/>
              </a:solidFill>
            </a:endParaRPr>
          </a:p>
          <a:p>
            <a:r>
              <a:rPr lang="en-IN" dirty="0" smtClean="0">
                <a:solidFill>
                  <a:srgbClr val="123761"/>
                </a:solidFill>
              </a:rPr>
              <a:t>   sampleWorkbook = new </a:t>
            </a:r>
            <a:r>
              <a:rPr lang="en-IN" dirty="0" err="1" smtClean="0">
                <a:solidFill>
                  <a:srgbClr val="123761"/>
                </a:solidFill>
              </a:rPr>
              <a:t>HSSFWorkbook</a:t>
            </a:r>
            <a:r>
              <a:rPr lang="en-IN" dirty="0" smtClean="0">
                <a:solidFill>
                  <a:srgbClr val="123761"/>
                </a:solidFill>
              </a:rPr>
              <a:t>(</a:t>
            </a:r>
            <a:r>
              <a:rPr lang="en-IN" dirty="0" err="1" smtClean="0">
                <a:solidFill>
                  <a:srgbClr val="123761"/>
                </a:solidFill>
              </a:rPr>
              <a:t>inputStream</a:t>
            </a:r>
            <a:r>
              <a:rPr lang="en-IN" dirty="0" smtClean="0">
                <a:solidFill>
                  <a:srgbClr val="123761"/>
                </a:solidFill>
              </a:rPr>
              <a:t>);</a:t>
            </a:r>
          </a:p>
          <a:p>
            <a:endParaRPr lang="en-IN" dirty="0" smtClean="0">
              <a:solidFill>
                <a:srgbClr val="123761"/>
              </a:solidFill>
            </a:endParaRPr>
          </a:p>
          <a:p>
            <a:r>
              <a:rPr lang="en-IN" dirty="0" smtClean="0">
                <a:solidFill>
                  <a:srgbClr val="123761"/>
                </a:solidFill>
              </a:rPr>
              <a:t>    }</a:t>
            </a:r>
          </a:p>
          <a:p>
            <a:r>
              <a:rPr lang="en-IN" dirty="0" smtClean="0">
                <a:solidFill>
                  <a:srgbClr val="123761"/>
                </a:solidFill>
              </a:rPr>
              <a:t>    </a:t>
            </a:r>
            <a:r>
              <a:rPr lang="en-IN" b="1" dirty="0" smtClean="0">
                <a:solidFill>
                  <a:srgbClr val="123761"/>
                </a:solidFill>
              </a:rPr>
              <a:t>//Read sheet inside the workbook by its name</a:t>
            </a:r>
          </a:p>
          <a:p>
            <a:endParaRPr lang="en-IN" dirty="0" smtClean="0">
              <a:solidFill>
                <a:srgbClr val="123761"/>
              </a:solidFill>
            </a:endParaRPr>
          </a:p>
          <a:p>
            <a:r>
              <a:rPr lang="en-IN" dirty="0" smtClean="0">
                <a:solidFill>
                  <a:srgbClr val="123761"/>
                </a:solidFill>
              </a:rPr>
              <a:t>    Sheet </a:t>
            </a:r>
            <a:r>
              <a:rPr lang="en-IN" dirty="0" err="1" smtClean="0">
                <a:solidFill>
                  <a:srgbClr val="123761"/>
                </a:solidFill>
              </a:rPr>
              <a:t>sampleSheet</a:t>
            </a:r>
            <a:r>
              <a:rPr lang="en-IN" dirty="0" smtClean="0">
                <a:solidFill>
                  <a:srgbClr val="123761"/>
                </a:solidFill>
              </a:rPr>
              <a:t> = </a:t>
            </a:r>
            <a:r>
              <a:rPr lang="en-IN" dirty="0" err="1" smtClean="0">
                <a:solidFill>
                  <a:srgbClr val="123761"/>
                </a:solidFill>
              </a:rPr>
              <a:t>sampleWorkbook.getSheet</a:t>
            </a:r>
            <a:r>
              <a:rPr lang="en-IN" dirty="0" smtClean="0">
                <a:solidFill>
                  <a:srgbClr val="123761"/>
                </a:solidFill>
              </a:rPr>
              <a:t>(</a:t>
            </a:r>
            <a:r>
              <a:rPr lang="en-IN" dirty="0" err="1" smtClean="0">
                <a:solidFill>
                  <a:srgbClr val="123761"/>
                </a:solidFill>
              </a:rPr>
              <a:t>sheetName</a:t>
            </a:r>
            <a:r>
              <a:rPr lang="en-IN" dirty="0" smtClean="0">
                <a:solidFill>
                  <a:srgbClr val="123761"/>
                </a:solidFill>
              </a:rPr>
              <a:t>);</a:t>
            </a:r>
          </a:p>
          <a:p>
            <a:endParaRPr lang="en-IN" dirty="0" smtClean="0">
              <a:solidFill>
                <a:srgbClr val="123761"/>
              </a:solidFill>
            </a:endParaRPr>
          </a:p>
          <a:p>
            <a:r>
              <a:rPr lang="en-IN" dirty="0" smtClean="0">
                <a:solidFill>
                  <a:srgbClr val="123761"/>
                </a:solidFill>
              </a:rPr>
              <a:t>    </a:t>
            </a:r>
            <a:r>
              <a:rPr lang="en-IN" b="1" dirty="0" smtClean="0">
                <a:solidFill>
                  <a:srgbClr val="123761"/>
                </a:solidFill>
              </a:rPr>
              <a:t>//Find number of rows in excel file</a:t>
            </a:r>
          </a:p>
          <a:p>
            <a:endParaRPr lang="en-IN" dirty="0" smtClean="0">
              <a:solidFill>
                <a:srgbClr val="123761"/>
              </a:solidFill>
            </a:endParaRPr>
          </a:p>
          <a:p>
            <a:r>
              <a:rPr lang="en-IN" dirty="0" smtClean="0">
                <a:solidFill>
                  <a:srgbClr val="123761"/>
                </a:solidFill>
              </a:rPr>
              <a:t>    int </a:t>
            </a:r>
            <a:r>
              <a:rPr lang="en-IN" dirty="0" err="1" smtClean="0">
                <a:solidFill>
                  <a:srgbClr val="123761"/>
                </a:solidFill>
              </a:rPr>
              <a:t>rowCount</a:t>
            </a:r>
            <a:r>
              <a:rPr lang="en-IN" dirty="0" smtClean="0">
                <a:solidFill>
                  <a:srgbClr val="123761"/>
                </a:solidFill>
              </a:rPr>
              <a:t> = </a:t>
            </a:r>
            <a:r>
              <a:rPr lang="en-IN" dirty="0" err="1" smtClean="0">
                <a:solidFill>
                  <a:srgbClr val="123761"/>
                </a:solidFill>
              </a:rPr>
              <a:t>sampleSheet.getLastRowNum</a:t>
            </a:r>
            <a:r>
              <a:rPr lang="en-IN" dirty="0" smtClean="0">
                <a:solidFill>
                  <a:srgbClr val="123761"/>
                </a:solidFill>
              </a:rPr>
              <a:t>()-</a:t>
            </a:r>
            <a:r>
              <a:rPr lang="en-IN" dirty="0" err="1" smtClean="0">
                <a:solidFill>
                  <a:srgbClr val="123761"/>
                </a:solidFill>
              </a:rPr>
              <a:t>sampleSheet.getFirstRowNum</a:t>
            </a:r>
            <a:r>
              <a:rPr lang="en-IN" dirty="0" smtClean="0">
                <a:solidFill>
                  <a:srgbClr val="123761"/>
                </a:solidFill>
              </a:rPr>
              <a:t>();</a:t>
            </a:r>
          </a:p>
          <a:p>
            <a:endParaRPr lang="en-IN" dirty="0" smtClean="0">
              <a:solidFill>
                <a:srgbClr val="123761"/>
              </a:solidFill>
            </a:endParaRPr>
          </a:p>
          <a:p>
            <a:r>
              <a:rPr lang="en-IN" dirty="0" smtClean="0">
                <a:solidFill>
                  <a:srgbClr val="123761"/>
                </a:solidFill>
              </a:rPr>
              <a:t>    </a:t>
            </a:r>
            <a:endParaRPr lang="en-IN" dirty="0">
              <a:solidFill>
                <a:srgbClr val="123761"/>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Excel read and Write	</a:t>
            </a:r>
            <a:endParaRPr lang="en-IN" dirty="0"/>
          </a:p>
        </p:txBody>
      </p:sp>
      <p:sp>
        <p:nvSpPr>
          <p:cNvPr id="6" name="Rectangle 5"/>
          <p:cNvSpPr/>
          <p:nvPr/>
        </p:nvSpPr>
        <p:spPr>
          <a:xfrm>
            <a:off x="669341" y="948690"/>
            <a:ext cx="7650409" cy="5909310"/>
          </a:xfrm>
          <a:prstGeom prst="rect">
            <a:avLst/>
          </a:prstGeom>
        </p:spPr>
        <p:txBody>
          <a:bodyPr wrap="square">
            <a:spAutoFit/>
          </a:bodyPr>
          <a:lstStyle/>
          <a:p>
            <a:r>
              <a:rPr lang="en-IN" dirty="0" smtClean="0">
                <a:solidFill>
                  <a:srgbClr val="123761"/>
                </a:solidFill>
              </a:rPr>
              <a:t>//Create a loop over all the rows of excel file to read it</a:t>
            </a:r>
          </a:p>
          <a:p>
            <a:endParaRPr lang="en-IN" i="1" dirty="0" smtClean="0">
              <a:solidFill>
                <a:srgbClr val="00B050"/>
              </a:solidFill>
            </a:endParaRPr>
          </a:p>
          <a:p>
            <a:r>
              <a:rPr lang="en-IN" i="1" dirty="0" smtClean="0">
                <a:solidFill>
                  <a:srgbClr val="123761"/>
                </a:solidFill>
              </a:rPr>
              <a:t>for (int </a:t>
            </a:r>
            <a:r>
              <a:rPr lang="en-IN" i="1" dirty="0" err="1" smtClean="0">
                <a:solidFill>
                  <a:srgbClr val="123761"/>
                </a:solidFill>
              </a:rPr>
              <a:t>i</a:t>
            </a:r>
            <a:r>
              <a:rPr lang="en-IN" i="1" dirty="0" smtClean="0">
                <a:solidFill>
                  <a:srgbClr val="123761"/>
                </a:solidFill>
              </a:rPr>
              <a:t> = 0; </a:t>
            </a:r>
            <a:r>
              <a:rPr lang="en-IN" i="1" dirty="0" err="1" smtClean="0">
                <a:solidFill>
                  <a:srgbClr val="123761"/>
                </a:solidFill>
              </a:rPr>
              <a:t>i</a:t>
            </a:r>
            <a:r>
              <a:rPr lang="en-IN" i="1" dirty="0" smtClean="0">
                <a:solidFill>
                  <a:srgbClr val="123761"/>
                </a:solidFill>
              </a:rPr>
              <a:t> &lt; rowCount+1; </a:t>
            </a:r>
            <a:r>
              <a:rPr lang="en-IN" i="1" dirty="0" err="1" smtClean="0">
                <a:solidFill>
                  <a:srgbClr val="123761"/>
                </a:solidFill>
              </a:rPr>
              <a:t>i</a:t>
            </a:r>
            <a:r>
              <a:rPr lang="en-IN" i="1" dirty="0" smtClean="0">
                <a:solidFill>
                  <a:srgbClr val="123761"/>
                </a:solidFill>
              </a:rPr>
              <a:t>++) {</a:t>
            </a:r>
          </a:p>
          <a:p>
            <a:endParaRPr lang="en-IN" i="1" dirty="0" smtClean="0">
              <a:solidFill>
                <a:srgbClr val="123761"/>
              </a:solidFill>
            </a:endParaRPr>
          </a:p>
          <a:p>
            <a:r>
              <a:rPr lang="en-IN" i="1" dirty="0" smtClean="0">
                <a:solidFill>
                  <a:srgbClr val="123761"/>
                </a:solidFill>
              </a:rPr>
              <a:t>        Row </a:t>
            </a:r>
            <a:r>
              <a:rPr lang="en-IN" i="1" dirty="0" err="1" smtClean="0">
                <a:solidFill>
                  <a:srgbClr val="123761"/>
                </a:solidFill>
              </a:rPr>
              <a:t>row</a:t>
            </a:r>
            <a:r>
              <a:rPr lang="en-IN" i="1" dirty="0" smtClean="0">
                <a:solidFill>
                  <a:srgbClr val="123761"/>
                </a:solidFill>
              </a:rPr>
              <a:t> = </a:t>
            </a:r>
            <a:r>
              <a:rPr lang="en-IN" i="1" dirty="0" err="1" smtClean="0">
                <a:solidFill>
                  <a:srgbClr val="123761"/>
                </a:solidFill>
              </a:rPr>
              <a:t>sampleSheet.getRow</a:t>
            </a:r>
            <a:r>
              <a:rPr lang="en-IN" i="1" dirty="0" smtClean="0">
                <a:solidFill>
                  <a:srgbClr val="123761"/>
                </a:solidFill>
              </a:rPr>
              <a:t>(</a:t>
            </a:r>
            <a:r>
              <a:rPr lang="en-IN" i="1" dirty="0" err="1" smtClean="0">
                <a:solidFill>
                  <a:srgbClr val="123761"/>
                </a:solidFill>
              </a:rPr>
              <a:t>i</a:t>
            </a:r>
            <a:r>
              <a:rPr lang="en-IN" i="1" dirty="0" smtClean="0">
                <a:solidFill>
                  <a:srgbClr val="123761"/>
                </a:solidFill>
              </a:rPr>
              <a:t>);</a:t>
            </a:r>
          </a:p>
          <a:p>
            <a:endParaRPr lang="en-IN" i="1" dirty="0" smtClean="0">
              <a:solidFill>
                <a:srgbClr val="123761"/>
              </a:solidFill>
            </a:endParaRPr>
          </a:p>
          <a:p>
            <a:r>
              <a:rPr lang="en-IN" i="1" dirty="0" smtClean="0">
                <a:solidFill>
                  <a:srgbClr val="123761"/>
                </a:solidFill>
              </a:rPr>
              <a:t>        //Create a loop to print cell values in a row</a:t>
            </a:r>
          </a:p>
          <a:p>
            <a:endParaRPr lang="en-IN" i="1" dirty="0" smtClean="0">
              <a:solidFill>
                <a:srgbClr val="123761"/>
              </a:solidFill>
            </a:endParaRPr>
          </a:p>
          <a:p>
            <a:r>
              <a:rPr lang="en-IN" i="1" dirty="0" smtClean="0">
                <a:solidFill>
                  <a:srgbClr val="123761"/>
                </a:solidFill>
              </a:rPr>
              <a:t>        for (int j = 0; j &lt; </a:t>
            </a:r>
            <a:r>
              <a:rPr lang="en-IN" i="1" dirty="0" err="1" smtClean="0">
                <a:solidFill>
                  <a:srgbClr val="123761"/>
                </a:solidFill>
              </a:rPr>
              <a:t>row.getLastCellNum</a:t>
            </a:r>
            <a:r>
              <a:rPr lang="en-IN" i="1" dirty="0" smtClean="0">
                <a:solidFill>
                  <a:srgbClr val="123761"/>
                </a:solidFill>
              </a:rPr>
              <a:t>(); j++) {</a:t>
            </a:r>
          </a:p>
          <a:p>
            <a:endParaRPr lang="en-IN" i="1" dirty="0" smtClean="0">
              <a:solidFill>
                <a:srgbClr val="123761"/>
              </a:solidFill>
            </a:endParaRPr>
          </a:p>
          <a:p>
            <a:r>
              <a:rPr lang="en-IN" i="1" dirty="0" smtClean="0">
                <a:solidFill>
                  <a:srgbClr val="123761"/>
                </a:solidFill>
              </a:rPr>
              <a:t>            //Print Excel data in console</a:t>
            </a:r>
          </a:p>
          <a:p>
            <a:endParaRPr lang="en-IN" i="1" dirty="0" smtClean="0">
              <a:solidFill>
                <a:srgbClr val="123761"/>
              </a:solidFill>
            </a:endParaRPr>
          </a:p>
          <a:p>
            <a:r>
              <a:rPr lang="en-IN" i="1" dirty="0" smtClean="0">
                <a:solidFill>
                  <a:srgbClr val="123761"/>
                </a:solidFill>
              </a:rPr>
              <a:t>            </a:t>
            </a:r>
            <a:r>
              <a:rPr lang="en-IN" i="1" dirty="0" err="1" smtClean="0">
                <a:solidFill>
                  <a:srgbClr val="123761"/>
                </a:solidFill>
              </a:rPr>
              <a:t>System.out.print</a:t>
            </a:r>
            <a:r>
              <a:rPr lang="en-IN" i="1" dirty="0" smtClean="0">
                <a:solidFill>
                  <a:srgbClr val="123761"/>
                </a:solidFill>
              </a:rPr>
              <a:t>(</a:t>
            </a:r>
            <a:r>
              <a:rPr lang="en-IN" i="1" dirty="0" err="1" smtClean="0">
                <a:solidFill>
                  <a:srgbClr val="123761"/>
                </a:solidFill>
              </a:rPr>
              <a:t>row.getCell</a:t>
            </a:r>
            <a:r>
              <a:rPr lang="en-IN" i="1" dirty="0" smtClean="0">
                <a:solidFill>
                  <a:srgbClr val="123761"/>
                </a:solidFill>
              </a:rPr>
              <a:t>(j).</a:t>
            </a:r>
            <a:r>
              <a:rPr lang="en-IN" i="1" dirty="0" err="1" smtClean="0">
                <a:solidFill>
                  <a:srgbClr val="123761"/>
                </a:solidFill>
              </a:rPr>
              <a:t>getStringCellValue</a:t>
            </a:r>
            <a:r>
              <a:rPr lang="en-IN" i="1" dirty="0" smtClean="0">
                <a:solidFill>
                  <a:srgbClr val="123761"/>
                </a:solidFill>
              </a:rPr>
              <a:t>()+"|| ");</a:t>
            </a:r>
          </a:p>
          <a:p>
            <a:r>
              <a:rPr lang="en-IN" i="1" dirty="0" smtClean="0">
                <a:solidFill>
                  <a:srgbClr val="123761"/>
                </a:solidFill>
              </a:rPr>
              <a:t>        }</a:t>
            </a:r>
          </a:p>
          <a:p>
            <a:r>
              <a:rPr lang="en-IN" i="1" dirty="0" smtClean="0">
                <a:solidFill>
                  <a:srgbClr val="123761"/>
                </a:solidFill>
              </a:rPr>
              <a:t>        </a:t>
            </a:r>
            <a:r>
              <a:rPr lang="en-IN" i="1" dirty="0" err="1" smtClean="0">
                <a:solidFill>
                  <a:srgbClr val="123761"/>
                </a:solidFill>
              </a:rPr>
              <a:t>System.out.println</a:t>
            </a:r>
            <a:r>
              <a:rPr lang="en-IN" i="1" dirty="0" smtClean="0">
                <a:solidFill>
                  <a:srgbClr val="123761"/>
                </a:solidFill>
              </a:rPr>
              <a:t>();</a:t>
            </a:r>
          </a:p>
          <a:p>
            <a:r>
              <a:rPr lang="en-IN" i="1" dirty="0" smtClean="0">
                <a:solidFill>
                  <a:srgbClr val="123761"/>
                </a:solidFill>
              </a:rPr>
              <a:t>    }}</a:t>
            </a:r>
          </a:p>
          <a:p>
            <a:r>
              <a:rPr lang="en-IN" i="1" dirty="0" smtClean="0">
                <a:solidFill>
                  <a:srgbClr val="123761"/>
                </a:solidFill>
              </a:rPr>
              <a:t>Ref </a:t>
            </a:r>
            <a:r>
              <a:rPr lang="en-IN" i="1" dirty="0" err="1" smtClean="0">
                <a:solidFill>
                  <a:srgbClr val="123761"/>
                </a:solidFill>
              </a:rPr>
              <a:t>url</a:t>
            </a:r>
            <a:r>
              <a:rPr lang="en-IN" i="1" dirty="0" smtClean="0">
                <a:solidFill>
                  <a:srgbClr val="123761"/>
                </a:solidFill>
              </a:rPr>
              <a:t>: </a:t>
            </a:r>
            <a:r>
              <a:rPr lang="en-IN" i="1" dirty="0" smtClean="0">
                <a:solidFill>
                  <a:srgbClr val="123761"/>
                </a:solidFill>
                <a:hlinkClick r:id="rId3"/>
              </a:rPr>
              <a:t>https://poi.apache.org/apidocs/org/apache/poi/ss/usermodel/Row.html</a:t>
            </a:r>
            <a:endParaRPr lang="en-IN" i="1" dirty="0" smtClean="0">
              <a:solidFill>
                <a:srgbClr val="123761"/>
              </a:solidFill>
            </a:endParaRPr>
          </a:p>
          <a:p>
            <a:r>
              <a:rPr lang="en-IN" i="1" dirty="0" smtClean="0">
                <a:solidFill>
                  <a:srgbClr val="123761"/>
                </a:solidFill>
                <a:hlinkClick r:id="rId4"/>
              </a:rPr>
              <a:t>https://poi.apache.org/apidocs/org/apache/poi/hssf/usermodel/HSSFRow.html</a:t>
            </a:r>
            <a:endParaRPr lang="en-IN" i="1" dirty="0" smtClean="0">
              <a:solidFill>
                <a:srgbClr val="123761"/>
              </a:solidFill>
            </a:endParaRPr>
          </a:p>
          <a:p>
            <a:endParaRPr lang="en-IN" i="1" dirty="0" smtClean="0">
              <a:solidFill>
                <a:srgbClr val="123761"/>
              </a:solidFill>
            </a:endParaRPr>
          </a:p>
          <a:p>
            <a:endParaRPr lang="en-IN" i="1" dirty="0" smtClean="0">
              <a:solidFill>
                <a:srgbClr val="123761"/>
              </a:solidFill>
            </a:endParaRPr>
          </a:p>
          <a:p>
            <a:endParaRPr lang="en-IN" i="1" dirty="0">
              <a:solidFill>
                <a:srgbClr val="123761"/>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Excel read and Write	</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6" name="Rectangle 5"/>
          <p:cNvSpPr/>
          <p:nvPr/>
        </p:nvSpPr>
        <p:spPr>
          <a:xfrm>
            <a:off x="939800" y="812800"/>
            <a:ext cx="7378700" cy="5078313"/>
          </a:xfrm>
          <a:prstGeom prst="rect">
            <a:avLst/>
          </a:prstGeom>
        </p:spPr>
        <p:txBody>
          <a:bodyPr wrap="square">
            <a:spAutoFit/>
          </a:bodyPr>
          <a:lstStyle/>
          <a:p>
            <a:r>
              <a:rPr lang="en-IN" i="1" dirty="0" smtClean="0">
                <a:solidFill>
                  <a:srgbClr val="123761"/>
                </a:solidFill>
              </a:rPr>
              <a:t>//Main function is calling </a:t>
            </a:r>
            <a:r>
              <a:rPr lang="en-IN" i="1" dirty="0" err="1" smtClean="0">
                <a:solidFill>
                  <a:srgbClr val="123761"/>
                </a:solidFill>
              </a:rPr>
              <a:t>readExcel</a:t>
            </a:r>
            <a:r>
              <a:rPr lang="en-IN" i="1" dirty="0" smtClean="0">
                <a:solidFill>
                  <a:srgbClr val="123761"/>
                </a:solidFill>
              </a:rPr>
              <a:t> function to read data from excel file</a:t>
            </a:r>
          </a:p>
          <a:p>
            <a:endParaRPr lang="en-IN" i="1" dirty="0" smtClean="0">
              <a:solidFill>
                <a:srgbClr val="123761"/>
              </a:solidFill>
            </a:endParaRPr>
          </a:p>
          <a:p>
            <a:r>
              <a:rPr lang="en-IN" i="1" dirty="0" smtClean="0">
                <a:solidFill>
                  <a:srgbClr val="123761"/>
                </a:solidFill>
              </a:rPr>
              <a:t>    public static void main(String[] </a:t>
            </a:r>
            <a:r>
              <a:rPr lang="en-IN" i="1" dirty="0" err="1" smtClean="0">
                <a:solidFill>
                  <a:srgbClr val="123761"/>
                </a:solidFill>
              </a:rPr>
              <a:t>args</a:t>
            </a:r>
            <a:r>
              <a:rPr lang="en-IN" i="1" dirty="0" smtClean="0">
                <a:solidFill>
                  <a:srgbClr val="123761"/>
                </a:solidFill>
              </a:rPr>
              <a:t>) throws </a:t>
            </a:r>
            <a:r>
              <a:rPr lang="en-IN" i="1" dirty="0" err="1" smtClean="0">
                <a:solidFill>
                  <a:srgbClr val="123761"/>
                </a:solidFill>
              </a:rPr>
              <a:t>IOException</a:t>
            </a:r>
            <a:r>
              <a:rPr lang="en-IN" i="1" dirty="0" smtClean="0">
                <a:solidFill>
                  <a:srgbClr val="123761"/>
                </a:solidFill>
              </a:rPr>
              <a:t>{</a:t>
            </a:r>
          </a:p>
          <a:p>
            <a:endParaRPr lang="en-IN" i="1" dirty="0" smtClean="0">
              <a:solidFill>
                <a:srgbClr val="123761"/>
              </a:solidFill>
            </a:endParaRPr>
          </a:p>
          <a:p>
            <a:r>
              <a:rPr lang="en-IN" i="1" dirty="0" smtClean="0">
                <a:solidFill>
                  <a:srgbClr val="123761"/>
                </a:solidFill>
              </a:rPr>
              <a:t>    //Create an object of Sample </a:t>
            </a:r>
            <a:r>
              <a:rPr lang="en-IN" i="1" dirty="0" err="1" smtClean="0">
                <a:solidFill>
                  <a:srgbClr val="123761"/>
                </a:solidFill>
              </a:rPr>
              <a:t>ExcelFile</a:t>
            </a:r>
            <a:r>
              <a:rPr lang="en-IN" i="1" dirty="0" smtClean="0">
                <a:solidFill>
                  <a:srgbClr val="123761"/>
                </a:solidFill>
              </a:rPr>
              <a:t> class</a:t>
            </a:r>
          </a:p>
          <a:p>
            <a:endParaRPr lang="en-IN" i="1" dirty="0" smtClean="0">
              <a:solidFill>
                <a:srgbClr val="123761"/>
              </a:solidFill>
            </a:endParaRPr>
          </a:p>
          <a:p>
            <a:r>
              <a:rPr lang="en-IN" i="1" dirty="0" smtClean="0">
                <a:solidFill>
                  <a:srgbClr val="123761"/>
                </a:solidFill>
              </a:rPr>
              <a:t>    </a:t>
            </a:r>
            <a:r>
              <a:rPr lang="en-IN" i="1" dirty="0" err="1" smtClean="0">
                <a:solidFill>
                  <a:srgbClr val="123761"/>
                </a:solidFill>
              </a:rPr>
              <a:t>sampleExcelFile</a:t>
            </a:r>
            <a:r>
              <a:rPr lang="en-IN" i="1" dirty="0" smtClean="0">
                <a:solidFill>
                  <a:srgbClr val="123761"/>
                </a:solidFill>
              </a:rPr>
              <a:t> </a:t>
            </a:r>
            <a:r>
              <a:rPr lang="en-IN" i="1" dirty="0" err="1" smtClean="0">
                <a:solidFill>
                  <a:srgbClr val="123761"/>
                </a:solidFill>
              </a:rPr>
              <a:t>objExcelFile</a:t>
            </a:r>
            <a:r>
              <a:rPr lang="en-IN" i="1" dirty="0" smtClean="0">
                <a:solidFill>
                  <a:srgbClr val="123761"/>
                </a:solidFill>
              </a:rPr>
              <a:t> = new </a:t>
            </a:r>
            <a:r>
              <a:rPr lang="en-IN" i="1" dirty="0" err="1" smtClean="0">
                <a:solidFill>
                  <a:srgbClr val="123761"/>
                </a:solidFill>
              </a:rPr>
              <a:t>sampleExcelFile</a:t>
            </a:r>
            <a:r>
              <a:rPr lang="en-IN" i="1" dirty="0" smtClean="0">
                <a:solidFill>
                  <a:srgbClr val="123761"/>
                </a:solidFill>
              </a:rPr>
              <a:t>();</a:t>
            </a:r>
          </a:p>
          <a:p>
            <a:endParaRPr lang="en-IN" i="1" dirty="0" smtClean="0">
              <a:solidFill>
                <a:srgbClr val="123761"/>
              </a:solidFill>
            </a:endParaRPr>
          </a:p>
          <a:p>
            <a:r>
              <a:rPr lang="en-IN" i="1" dirty="0" smtClean="0">
                <a:solidFill>
                  <a:srgbClr val="123761"/>
                </a:solidFill>
              </a:rPr>
              <a:t>    //Prepare the path of excel file</a:t>
            </a:r>
          </a:p>
          <a:p>
            <a:endParaRPr lang="en-IN" i="1" dirty="0" smtClean="0">
              <a:solidFill>
                <a:srgbClr val="123761"/>
              </a:solidFill>
            </a:endParaRPr>
          </a:p>
          <a:p>
            <a:r>
              <a:rPr lang="en-IN" i="1" dirty="0" smtClean="0">
                <a:solidFill>
                  <a:srgbClr val="123761"/>
                </a:solidFill>
              </a:rPr>
              <a:t>    String </a:t>
            </a:r>
            <a:r>
              <a:rPr lang="en-IN" i="1" dirty="0" err="1" smtClean="0">
                <a:solidFill>
                  <a:srgbClr val="123761"/>
                </a:solidFill>
              </a:rPr>
              <a:t>filePath</a:t>
            </a:r>
            <a:r>
              <a:rPr lang="en-IN" i="1" dirty="0" smtClean="0">
                <a:solidFill>
                  <a:srgbClr val="123761"/>
                </a:solidFill>
              </a:rPr>
              <a:t> = </a:t>
            </a:r>
            <a:r>
              <a:rPr lang="en-IN" i="1" dirty="0" err="1" smtClean="0">
                <a:solidFill>
                  <a:srgbClr val="123761"/>
                </a:solidFill>
              </a:rPr>
              <a:t>System.getProperty</a:t>
            </a:r>
            <a:r>
              <a:rPr lang="en-IN" i="1" dirty="0" smtClean="0">
                <a:solidFill>
                  <a:srgbClr val="123761"/>
                </a:solidFill>
              </a:rPr>
              <a:t>("user.dir")+"\\src\\</a:t>
            </a:r>
            <a:r>
              <a:rPr lang="en-IN" i="1" dirty="0" err="1" smtClean="0">
                <a:solidFill>
                  <a:srgbClr val="123761"/>
                </a:solidFill>
              </a:rPr>
              <a:t>excelExportAndFileIO</a:t>
            </a:r>
            <a:r>
              <a:rPr lang="en-IN" i="1" dirty="0" smtClean="0">
                <a:solidFill>
                  <a:srgbClr val="123761"/>
                </a:solidFill>
              </a:rPr>
              <a:t>";</a:t>
            </a:r>
          </a:p>
          <a:p>
            <a:endParaRPr lang="en-IN" i="1" dirty="0" smtClean="0">
              <a:solidFill>
                <a:srgbClr val="123761"/>
              </a:solidFill>
            </a:endParaRPr>
          </a:p>
          <a:p>
            <a:r>
              <a:rPr lang="en-IN" i="1" dirty="0" smtClean="0">
                <a:solidFill>
                  <a:srgbClr val="123761"/>
                </a:solidFill>
              </a:rPr>
              <a:t>    //Call read file method of the class to read data</a:t>
            </a:r>
          </a:p>
          <a:p>
            <a:endParaRPr lang="en-IN" i="1" dirty="0" smtClean="0">
              <a:solidFill>
                <a:srgbClr val="123761"/>
              </a:solidFill>
            </a:endParaRPr>
          </a:p>
          <a:p>
            <a:r>
              <a:rPr lang="en-IN" i="1" dirty="0" smtClean="0">
                <a:solidFill>
                  <a:srgbClr val="123761"/>
                </a:solidFill>
              </a:rPr>
              <a:t>    </a:t>
            </a:r>
            <a:r>
              <a:rPr lang="en-IN" i="1" dirty="0" err="1" smtClean="0">
                <a:solidFill>
                  <a:srgbClr val="123761"/>
                </a:solidFill>
              </a:rPr>
              <a:t>objExcelFile.readExcel</a:t>
            </a:r>
            <a:r>
              <a:rPr lang="en-IN" i="1" dirty="0" smtClean="0">
                <a:solidFill>
                  <a:srgbClr val="123761"/>
                </a:solidFill>
              </a:rPr>
              <a:t>(</a:t>
            </a:r>
            <a:r>
              <a:rPr lang="en-IN" i="1" dirty="0" err="1" smtClean="0">
                <a:solidFill>
                  <a:srgbClr val="123761"/>
                </a:solidFill>
              </a:rPr>
              <a:t>filePath,"</a:t>
            </a:r>
            <a:r>
              <a:rPr lang="en-IN" b="1" i="1" dirty="0" err="1" smtClean="0">
                <a:solidFill>
                  <a:srgbClr val="123761"/>
                </a:solidFill>
              </a:rPr>
              <a:t>ExportExcel.xlsx</a:t>
            </a:r>
            <a:r>
              <a:rPr lang="en-IN" i="1" dirty="0" err="1" smtClean="0">
                <a:solidFill>
                  <a:srgbClr val="123761"/>
                </a:solidFill>
              </a:rPr>
              <a:t>","</a:t>
            </a:r>
            <a:r>
              <a:rPr lang="en-IN" b="1" i="1" dirty="0" err="1" smtClean="0">
                <a:solidFill>
                  <a:srgbClr val="123761"/>
                </a:solidFill>
              </a:rPr>
              <a:t>ExcelDemo</a:t>
            </a:r>
            <a:r>
              <a:rPr lang="en-IN" i="1" dirty="0" smtClean="0">
                <a:solidFill>
                  <a:srgbClr val="123761"/>
                </a:solidFill>
              </a:rPr>
              <a:t>");</a:t>
            </a:r>
          </a:p>
          <a:p>
            <a:endParaRPr lang="en-IN" i="1" dirty="0" smtClean="0">
              <a:solidFill>
                <a:srgbClr val="123761"/>
              </a:solidFill>
            </a:endParaRPr>
          </a:p>
          <a:p>
            <a:r>
              <a:rPr lang="en-IN" i="1" dirty="0" smtClean="0">
                <a:solidFill>
                  <a:srgbClr val="123761"/>
                </a:solidFill>
              </a:rPr>
              <a:t>    }}</a:t>
            </a:r>
            <a:endParaRPr lang="en-IN" i="1" dirty="0">
              <a:solidFill>
                <a:srgbClr val="123761"/>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165100"/>
            <a:ext cx="8019254" cy="430887"/>
          </a:xfrm>
        </p:spPr>
        <p:txBody>
          <a:bodyPr/>
          <a:lstStyle/>
          <a:p>
            <a:r>
              <a:rPr lang="en-IN" dirty="0" smtClean="0"/>
              <a:t>Excel read and Write	</a:t>
            </a:r>
            <a:endParaRPr lang="en-IN" dirty="0"/>
          </a:p>
        </p:txBody>
      </p:sp>
      <p:sp>
        <p:nvSpPr>
          <p:cNvPr id="7" name="TextBox 6"/>
          <p:cNvSpPr txBox="1"/>
          <p:nvPr/>
        </p:nvSpPr>
        <p:spPr>
          <a:xfrm>
            <a:off x="419100" y="800100"/>
            <a:ext cx="8724900" cy="923330"/>
          </a:xfrm>
          <a:prstGeom prst="rect">
            <a:avLst/>
          </a:prstGeom>
          <a:noFill/>
        </p:spPr>
        <p:txBody>
          <a:bodyPr wrap="square" rtlCol="0">
            <a:spAutoFit/>
          </a:bodyPr>
          <a:lstStyle/>
          <a:p>
            <a:endParaRPr lang="en-IN" dirty="0" smtClean="0">
              <a:solidFill>
                <a:srgbClr val="00B050"/>
              </a:solidFill>
            </a:endParaRPr>
          </a:p>
          <a:p>
            <a:endParaRPr lang="en-IN" dirty="0" smtClean="0">
              <a:solidFill>
                <a:srgbClr val="00B050"/>
              </a:solidFill>
            </a:endParaRPr>
          </a:p>
          <a:p>
            <a:endParaRPr lang="en-IN" dirty="0"/>
          </a:p>
        </p:txBody>
      </p:sp>
      <p:sp>
        <p:nvSpPr>
          <p:cNvPr id="6" name="Rectangle 5"/>
          <p:cNvSpPr/>
          <p:nvPr/>
        </p:nvSpPr>
        <p:spPr>
          <a:xfrm>
            <a:off x="787400" y="660400"/>
            <a:ext cx="7416800" cy="400110"/>
          </a:xfrm>
          <a:prstGeom prst="rect">
            <a:avLst/>
          </a:prstGeom>
        </p:spPr>
        <p:txBody>
          <a:bodyPr wrap="square">
            <a:spAutoFit/>
          </a:bodyPr>
          <a:lstStyle/>
          <a:p>
            <a:r>
              <a:rPr lang="en-IN" sz="2000" b="1" i="1" dirty="0" smtClean="0">
                <a:solidFill>
                  <a:schemeClr val="accent6">
                    <a:lumMod val="50000"/>
                  </a:schemeClr>
                </a:solidFill>
              </a:rPr>
              <a:t>Write in Excel</a:t>
            </a:r>
            <a:endParaRPr lang="en-IN" sz="2000" b="1" i="1" dirty="0">
              <a:solidFill>
                <a:schemeClr val="accent6">
                  <a:lumMod val="50000"/>
                </a:schemeClr>
              </a:solidFill>
            </a:endParaRPr>
          </a:p>
        </p:txBody>
      </p:sp>
      <p:sp>
        <p:nvSpPr>
          <p:cNvPr id="10" name="Rectangle 9"/>
          <p:cNvSpPr/>
          <p:nvPr/>
        </p:nvSpPr>
        <p:spPr>
          <a:xfrm>
            <a:off x="736600" y="1028700"/>
            <a:ext cx="7886700" cy="5355312"/>
          </a:xfrm>
          <a:prstGeom prst="rect">
            <a:avLst/>
          </a:prstGeom>
        </p:spPr>
        <p:txBody>
          <a:bodyPr wrap="square">
            <a:spAutoFit/>
          </a:bodyPr>
          <a:lstStyle/>
          <a:p>
            <a:r>
              <a:rPr lang="en-IN" i="1" dirty="0" smtClean="0">
                <a:solidFill>
                  <a:srgbClr val="123761"/>
                </a:solidFill>
              </a:rPr>
              <a:t>public void </a:t>
            </a:r>
            <a:r>
              <a:rPr lang="en-IN" i="1" dirty="0" err="1" smtClean="0">
                <a:solidFill>
                  <a:srgbClr val="123761"/>
                </a:solidFill>
              </a:rPr>
              <a:t>writeExcel</a:t>
            </a:r>
            <a:r>
              <a:rPr lang="en-IN" i="1" dirty="0" smtClean="0">
                <a:solidFill>
                  <a:srgbClr val="123761"/>
                </a:solidFill>
              </a:rPr>
              <a:t>(String </a:t>
            </a:r>
            <a:r>
              <a:rPr lang="en-IN" i="1" dirty="0" err="1" smtClean="0">
                <a:solidFill>
                  <a:srgbClr val="123761"/>
                </a:solidFill>
              </a:rPr>
              <a:t>filePath,String</a:t>
            </a:r>
            <a:r>
              <a:rPr lang="en-IN" i="1" dirty="0" smtClean="0">
                <a:solidFill>
                  <a:srgbClr val="123761"/>
                </a:solidFill>
              </a:rPr>
              <a:t> </a:t>
            </a:r>
            <a:r>
              <a:rPr lang="en-IN" i="1" dirty="0" err="1" smtClean="0">
                <a:solidFill>
                  <a:srgbClr val="123761"/>
                </a:solidFill>
              </a:rPr>
              <a:t>fileName,String</a:t>
            </a:r>
            <a:r>
              <a:rPr lang="en-IN" i="1" dirty="0" smtClean="0">
                <a:solidFill>
                  <a:srgbClr val="123761"/>
                </a:solidFill>
              </a:rPr>
              <a:t> </a:t>
            </a:r>
            <a:r>
              <a:rPr lang="en-IN" i="1" dirty="0" err="1" smtClean="0">
                <a:solidFill>
                  <a:srgbClr val="123761"/>
                </a:solidFill>
              </a:rPr>
              <a:t>sheetName,String</a:t>
            </a:r>
            <a:r>
              <a:rPr lang="en-IN" i="1" dirty="0" smtClean="0">
                <a:solidFill>
                  <a:srgbClr val="123761"/>
                </a:solidFill>
              </a:rPr>
              <a:t>[] </a:t>
            </a:r>
            <a:r>
              <a:rPr lang="en-IN" i="1" dirty="0" err="1" smtClean="0">
                <a:solidFill>
                  <a:srgbClr val="123761"/>
                </a:solidFill>
              </a:rPr>
              <a:t>dataToWrite</a:t>
            </a:r>
            <a:r>
              <a:rPr lang="en-IN" i="1" dirty="0" smtClean="0">
                <a:solidFill>
                  <a:srgbClr val="123761"/>
                </a:solidFill>
              </a:rPr>
              <a:t>) throws </a:t>
            </a:r>
            <a:r>
              <a:rPr lang="en-IN" i="1" dirty="0" err="1" smtClean="0">
                <a:solidFill>
                  <a:srgbClr val="123761"/>
                </a:solidFill>
              </a:rPr>
              <a:t>IOException</a:t>
            </a:r>
            <a:r>
              <a:rPr lang="en-IN" i="1" dirty="0" smtClean="0">
                <a:solidFill>
                  <a:srgbClr val="123761"/>
                </a:solidFill>
              </a:rPr>
              <a:t>{</a:t>
            </a:r>
          </a:p>
          <a:p>
            <a:endParaRPr lang="en-IN" i="1" dirty="0" smtClean="0">
              <a:solidFill>
                <a:srgbClr val="00B050"/>
              </a:solidFill>
            </a:endParaRPr>
          </a:p>
          <a:p>
            <a:r>
              <a:rPr lang="en-IN" i="1" dirty="0" smtClean="0">
                <a:solidFill>
                  <a:schemeClr val="accent3"/>
                </a:solidFill>
              </a:rPr>
              <a:t>        //Create an object of File class to open </a:t>
            </a:r>
            <a:r>
              <a:rPr lang="en-IN" i="1" dirty="0" err="1" smtClean="0">
                <a:solidFill>
                  <a:schemeClr val="accent3"/>
                </a:solidFill>
              </a:rPr>
              <a:t>xlsx</a:t>
            </a:r>
            <a:r>
              <a:rPr lang="en-IN" i="1" dirty="0" smtClean="0">
                <a:solidFill>
                  <a:schemeClr val="accent3"/>
                </a:solidFill>
              </a:rPr>
              <a:t> file</a:t>
            </a:r>
          </a:p>
          <a:p>
            <a:endParaRPr lang="en-IN" i="1" dirty="0" smtClean="0">
              <a:solidFill>
                <a:srgbClr val="00B050"/>
              </a:solidFill>
            </a:endParaRPr>
          </a:p>
          <a:p>
            <a:r>
              <a:rPr lang="en-IN" i="1" dirty="0" smtClean="0">
                <a:solidFill>
                  <a:srgbClr val="123761"/>
                </a:solidFill>
              </a:rPr>
              <a:t>        File </a:t>
            </a:r>
            <a:r>
              <a:rPr lang="en-IN" i="1" dirty="0" err="1" smtClean="0">
                <a:solidFill>
                  <a:srgbClr val="123761"/>
                </a:solidFill>
              </a:rPr>
              <a:t>file</a:t>
            </a:r>
            <a:r>
              <a:rPr lang="en-IN" i="1" dirty="0" smtClean="0">
                <a:solidFill>
                  <a:srgbClr val="123761"/>
                </a:solidFill>
              </a:rPr>
              <a:t> =    new File(</a:t>
            </a:r>
            <a:r>
              <a:rPr lang="en-IN" i="1" dirty="0" err="1" smtClean="0">
                <a:solidFill>
                  <a:srgbClr val="123761"/>
                </a:solidFill>
              </a:rPr>
              <a:t>filePath</a:t>
            </a:r>
            <a:r>
              <a:rPr lang="en-IN" i="1" dirty="0" smtClean="0">
                <a:solidFill>
                  <a:srgbClr val="123761"/>
                </a:solidFill>
              </a:rPr>
              <a:t>+"\\"+</a:t>
            </a:r>
            <a:r>
              <a:rPr lang="en-IN" i="1" dirty="0" err="1" smtClean="0">
                <a:solidFill>
                  <a:srgbClr val="123761"/>
                </a:solidFill>
              </a:rPr>
              <a:t>fileName</a:t>
            </a:r>
            <a:r>
              <a:rPr lang="en-IN" i="1" dirty="0" smtClean="0">
                <a:solidFill>
                  <a:srgbClr val="123761"/>
                </a:solidFill>
              </a:rPr>
              <a:t>);</a:t>
            </a:r>
          </a:p>
          <a:p>
            <a:endParaRPr lang="en-IN" i="1" dirty="0" smtClean="0">
              <a:solidFill>
                <a:srgbClr val="00B050"/>
              </a:solidFill>
            </a:endParaRPr>
          </a:p>
          <a:p>
            <a:r>
              <a:rPr lang="en-IN" i="1" dirty="0" smtClean="0">
                <a:solidFill>
                  <a:srgbClr val="00B050"/>
                </a:solidFill>
              </a:rPr>
              <a:t>        </a:t>
            </a:r>
            <a:r>
              <a:rPr lang="en-IN" i="1" dirty="0" smtClean="0">
                <a:solidFill>
                  <a:schemeClr val="accent3"/>
                </a:solidFill>
              </a:rPr>
              <a:t>//Create an object of </a:t>
            </a:r>
            <a:r>
              <a:rPr lang="en-IN" i="1" dirty="0" err="1" smtClean="0">
                <a:solidFill>
                  <a:schemeClr val="accent3"/>
                </a:solidFill>
              </a:rPr>
              <a:t>FileInputStream</a:t>
            </a:r>
            <a:r>
              <a:rPr lang="en-IN" i="1" dirty="0" smtClean="0">
                <a:solidFill>
                  <a:schemeClr val="accent3"/>
                </a:solidFill>
              </a:rPr>
              <a:t> class to read excel file</a:t>
            </a:r>
          </a:p>
          <a:p>
            <a:endParaRPr lang="en-IN" i="1" dirty="0" smtClean="0">
              <a:solidFill>
                <a:srgbClr val="00B050"/>
              </a:solidFill>
            </a:endParaRPr>
          </a:p>
          <a:p>
            <a:r>
              <a:rPr lang="en-IN" i="1" dirty="0" smtClean="0">
                <a:solidFill>
                  <a:srgbClr val="123761"/>
                </a:solidFill>
              </a:rPr>
              <a:t>        </a:t>
            </a:r>
            <a:r>
              <a:rPr lang="en-IN" i="1" dirty="0" err="1" smtClean="0">
                <a:solidFill>
                  <a:srgbClr val="123761"/>
                </a:solidFill>
              </a:rPr>
              <a:t>FileInputStream</a:t>
            </a:r>
            <a:r>
              <a:rPr lang="en-IN" i="1" dirty="0" smtClean="0">
                <a:solidFill>
                  <a:srgbClr val="123761"/>
                </a:solidFill>
              </a:rPr>
              <a:t> </a:t>
            </a:r>
            <a:r>
              <a:rPr lang="en-IN" i="1" dirty="0" err="1" smtClean="0">
                <a:solidFill>
                  <a:srgbClr val="123761"/>
                </a:solidFill>
              </a:rPr>
              <a:t>inputStream</a:t>
            </a:r>
            <a:r>
              <a:rPr lang="en-IN" i="1" dirty="0" smtClean="0">
                <a:solidFill>
                  <a:srgbClr val="123761"/>
                </a:solidFill>
              </a:rPr>
              <a:t> = new </a:t>
            </a:r>
            <a:r>
              <a:rPr lang="en-IN" i="1" dirty="0" err="1" smtClean="0">
                <a:solidFill>
                  <a:srgbClr val="123761"/>
                </a:solidFill>
              </a:rPr>
              <a:t>FileInputStream</a:t>
            </a:r>
            <a:r>
              <a:rPr lang="en-IN" i="1" dirty="0" smtClean="0">
                <a:solidFill>
                  <a:srgbClr val="123761"/>
                </a:solidFill>
              </a:rPr>
              <a:t>(file);</a:t>
            </a:r>
          </a:p>
          <a:p>
            <a:endParaRPr lang="en-IN" i="1" dirty="0" smtClean="0">
              <a:solidFill>
                <a:srgbClr val="123761"/>
              </a:solidFill>
            </a:endParaRPr>
          </a:p>
          <a:p>
            <a:r>
              <a:rPr lang="en-IN" i="1" dirty="0" smtClean="0">
                <a:solidFill>
                  <a:srgbClr val="123761"/>
                </a:solidFill>
              </a:rPr>
              <a:t>        Workbook sampleWorkbook = null</a:t>
            </a:r>
            <a:r>
              <a:rPr lang="en-IN" i="1" dirty="0" smtClean="0">
                <a:solidFill>
                  <a:srgbClr val="00B050"/>
                </a:solidFill>
              </a:rPr>
              <a:t>;</a:t>
            </a:r>
          </a:p>
          <a:p>
            <a:endParaRPr lang="en-IN" i="1" dirty="0" smtClean="0">
              <a:solidFill>
                <a:srgbClr val="00B050"/>
              </a:solidFill>
            </a:endParaRPr>
          </a:p>
          <a:p>
            <a:r>
              <a:rPr lang="en-IN" i="1" dirty="0" smtClean="0">
                <a:solidFill>
                  <a:schemeClr val="accent3"/>
                </a:solidFill>
              </a:rPr>
              <a:t>        //Find the file extension by splitting  file name in substring and getting only extension name</a:t>
            </a:r>
          </a:p>
          <a:p>
            <a:endParaRPr lang="en-IN" i="1" dirty="0" smtClean="0">
              <a:solidFill>
                <a:srgbClr val="00B050"/>
              </a:solidFill>
            </a:endParaRPr>
          </a:p>
          <a:p>
            <a:r>
              <a:rPr lang="en-IN" i="1" dirty="0" smtClean="0">
                <a:solidFill>
                  <a:srgbClr val="123761"/>
                </a:solidFill>
              </a:rPr>
              <a:t>        String </a:t>
            </a:r>
            <a:r>
              <a:rPr lang="en-IN" i="1" dirty="0" err="1" smtClean="0">
                <a:solidFill>
                  <a:srgbClr val="123761"/>
                </a:solidFill>
              </a:rPr>
              <a:t>fileExtensionName</a:t>
            </a:r>
            <a:r>
              <a:rPr lang="en-IN" i="1" dirty="0" smtClean="0">
                <a:solidFill>
                  <a:srgbClr val="123761"/>
                </a:solidFill>
              </a:rPr>
              <a:t> = </a:t>
            </a:r>
            <a:r>
              <a:rPr lang="en-IN" i="1" dirty="0" err="1" smtClean="0">
                <a:solidFill>
                  <a:srgbClr val="123761"/>
                </a:solidFill>
              </a:rPr>
              <a:t>fileName.substring</a:t>
            </a:r>
            <a:r>
              <a:rPr lang="en-IN" i="1" dirty="0" smtClean="0">
                <a:solidFill>
                  <a:srgbClr val="123761"/>
                </a:solidFill>
              </a:rPr>
              <a:t>(</a:t>
            </a:r>
            <a:r>
              <a:rPr lang="en-IN" i="1" dirty="0" err="1" smtClean="0">
                <a:solidFill>
                  <a:srgbClr val="123761"/>
                </a:solidFill>
              </a:rPr>
              <a:t>fileName.indexOf</a:t>
            </a:r>
            <a:r>
              <a:rPr lang="en-IN" i="1" dirty="0" smtClean="0">
                <a:solidFill>
                  <a:srgbClr val="123761"/>
                </a:solidFill>
              </a:rPr>
              <a:t>("."));</a:t>
            </a:r>
          </a:p>
          <a:p>
            <a:endParaRPr lang="en-IN" i="1" dirty="0" smtClean="0">
              <a:solidFill>
                <a:srgbClr val="00B050"/>
              </a:solidFill>
            </a:endParaRPr>
          </a:p>
          <a:p>
            <a:r>
              <a:rPr lang="en-IN" i="1" dirty="0" smtClean="0">
                <a:solidFill>
                  <a:srgbClr val="00B050"/>
                </a:solidFill>
              </a:rPr>
              <a:t>        </a:t>
            </a:r>
            <a:r>
              <a:rPr lang="en-IN" i="1" dirty="0" smtClean="0">
                <a:solidFill>
                  <a:schemeClr val="accent3"/>
                </a:solidFill>
              </a:rPr>
              <a:t>//Check condition if the file is </a:t>
            </a:r>
            <a:r>
              <a:rPr lang="en-IN" i="1" dirty="0" err="1" smtClean="0">
                <a:solidFill>
                  <a:schemeClr val="accent3"/>
                </a:solidFill>
              </a:rPr>
              <a:t>xlsx</a:t>
            </a:r>
            <a:r>
              <a:rPr lang="en-IN" i="1" dirty="0" smtClean="0">
                <a:solidFill>
                  <a:schemeClr val="accent3"/>
                </a:solidFill>
              </a:rPr>
              <a:t> file</a:t>
            </a:r>
            <a:endParaRPr lang="en-IN" i="1" dirty="0">
              <a:solidFill>
                <a:schemeClr val="accent3"/>
              </a:solidFill>
            </a:endParaRPr>
          </a:p>
        </p:txBody>
      </p:sp>
    </p:spTree>
    <p:extLst>
      <p:ext uri="{BB962C8B-B14F-4D97-AF65-F5344CB8AC3E}">
        <p14:creationId xmlns:p14="http://schemas.microsoft.com/office/powerpoint/2010/main" val="18463454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Standard Template 4 3" id="{CA2F871C-3F18-4A68-9E1C-AB0FA30BC97E}" vid="{CF009EA7-B9D6-4356-AAEA-DE901429A4AF}"/>
    </a:ext>
  </a:extLst>
</a:theme>
</file>

<file path=ppt/theme/theme2.xml><?xml version="1.0" encoding="utf-8"?>
<a:theme xmlns:a="http://schemas.openxmlformats.org/drawingml/2006/main" name="1_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id="{4BE0CD3C-1529-4FD5-9C37-DDE3D6491029}" vid="{F054A736-5A0A-4B1E-A370-DDDA56FCB1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B723F2E9B4514D9E4BA1CACA2CFB29" ma:contentTypeVersion="2" ma:contentTypeDescription="Create a new document." ma:contentTypeScope="" ma:versionID="cc1aac42e2c6908d021cf576ce4437b3">
  <xsd:schema xmlns:xsd="http://www.w3.org/2001/XMLSchema" xmlns:xs="http://www.w3.org/2001/XMLSchema" xmlns:p="http://schemas.microsoft.com/office/2006/metadata/properties" xmlns:ns2="87287f1f-33a4-4e37-8705-81f7e9cb3234" targetNamespace="http://schemas.microsoft.com/office/2006/metadata/properties" ma:root="true" ma:fieldsID="59ef37113d68807e3410574f4d35a54f" ns2:_="">
    <xsd:import namespace="87287f1f-33a4-4e37-8705-81f7e9cb323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87f1f-33a4-4e37-8705-81f7e9cb32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CE08B-0654-429F-9703-6D1CBE5F5F8C}">
  <ds:schemaRefs>
    <ds:schemaRef ds:uri="http://schemas.microsoft.com/sharepoint/v3/contenttype/forms"/>
  </ds:schemaRefs>
</ds:datastoreItem>
</file>

<file path=customXml/itemProps2.xml><?xml version="1.0" encoding="utf-8"?>
<ds:datastoreItem xmlns:ds="http://schemas.openxmlformats.org/officeDocument/2006/customXml" ds:itemID="{F61CF904-F9CD-4C52-B4D9-EB3B1DA4A0FF}">
  <ds:schemaRef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 ds:uri="http://schemas.microsoft.com/office/infopath/2007/PartnerControls"/>
    <ds:schemaRef ds:uri="http://schemas.microsoft.com/office/2006/metadata/properties"/>
    <ds:schemaRef ds:uri="http://purl.org/dc/elements/1.1/"/>
    <ds:schemaRef ds:uri="87287f1f-33a4-4e37-8705-81f7e9cb3234"/>
  </ds:schemaRefs>
</ds:datastoreItem>
</file>

<file path=customXml/itemProps3.xml><?xml version="1.0" encoding="utf-8"?>
<ds:datastoreItem xmlns:ds="http://schemas.openxmlformats.org/officeDocument/2006/customXml" ds:itemID="{ECB2BE0A-492B-489D-A57A-FB6829C3DF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287f1f-33a4-4e37-8705-81f7e9cb32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Maveric Template Standard Template 4 3.potx</Template>
  <TotalTime>5876</TotalTime>
  <Words>2447</Words>
  <Application>Microsoft Office PowerPoint</Application>
  <PresentationFormat>On-screen Show (4:3)</PresentationFormat>
  <Paragraphs>456</Paragraphs>
  <Slides>28</Slides>
  <Notes>23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28</vt:i4>
      </vt:variant>
    </vt:vector>
  </HeadingPairs>
  <TitlesOfParts>
    <vt:vector size="39" baseType="lpstr">
      <vt:lpstr>ＭＳ Ｐゴシック</vt:lpstr>
      <vt:lpstr>ＭＳ Ｐゴシック</vt:lpstr>
      <vt:lpstr>Arial</vt:lpstr>
      <vt:lpstr>Calibri</vt:lpstr>
      <vt:lpstr>Century Gothic</vt:lpstr>
      <vt:lpstr>COUTURE Bold</vt:lpstr>
      <vt:lpstr>Lucida Grande</vt:lpstr>
      <vt:lpstr>Symbol</vt:lpstr>
      <vt:lpstr>Wingdings</vt:lpstr>
      <vt:lpstr>Maveric Template</vt:lpstr>
      <vt:lpstr>1_Maveric Template</vt:lpstr>
      <vt:lpstr>Fresher Learning Program</vt:lpstr>
      <vt:lpstr>Excel read and Write </vt:lpstr>
      <vt:lpstr>Excel read and Write </vt:lpstr>
      <vt:lpstr>Excel read and Write </vt:lpstr>
      <vt:lpstr>Excel read and Write </vt:lpstr>
      <vt:lpstr>Excel read and Write </vt:lpstr>
      <vt:lpstr>Excel read and Write </vt:lpstr>
      <vt:lpstr>Excel read and Write </vt:lpstr>
      <vt:lpstr>Excel read and Write </vt:lpstr>
      <vt:lpstr>Excel read and Write </vt:lpstr>
      <vt:lpstr>Excel read and Write </vt:lpstr>
      <vt:lpstr>Excel read and Write </vt:lpstr>
      <vt:lpstr>Excel read and Write </vt:lpstr>
      <vt:lpstr>PowerPoint Presentation</vt:lpstr>
      <vt:lpstr>Assignments </vt:lpstr>
      <vt:lpstr>Assignments </vt:lpstr>
      <vt:lpstr>TestNG Framework</vt:lpstr>
      <vt:lpstr>TestNG Framework</vt:lpstr>
      <vt:lpstr>TestNG Framework</vt:lpstr>
      <vt:lpstr>TestNG Framework</vt:lpstr>
      <vt:lpstr>TestNG Framework</vt:lpstr>
      <vt:lpstr>TestNG Framework</vt:lpstr>
      <vt:lpstr>TestNG Framework</vt:lpstr>
      <vt:lpstr>TestNG Framework</vt:lpstr>
      <vt:lpstr>TestNG Framework</vt:lpstr>
      <vt:lpstr>TestNG Basic Exercises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Gherkin Cucumber</dc:title>
  <dc:creator>Vijayakumar Palanisamy</dc:creator>
  <cp:lastModifiedBy>LDuser1</cp:lastModifiedBy>
  <cp:revision>1394</cp:revision>
  <dcterms:created xsi:type="dcterms:W3CDTF">2017-06-16T07:00:12Z</dcterms:created>
  <dcterms:modified xsi:type="dcterms:W3CDTF">2019-06-20T12:54:22Z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0x0101001CB723F2E9B4514D9E4BA1CACA2CFB29</vt:lpwstr>
  </property>
  <property fmtid="{D5CDD505-2E9C-101B-9397-08002B2CF9AE}" pid="3" name="TemplateUrl">
    <vt:lpwstr/>
  </property>
  <property fmtid="{D5CDD505-2E9C-101B-9397-08002B2CF9AE}" pid="4" name="Order">
    <vt:r8>681700</vt:r8>
  </property>
  <property fmtid="{D5CDD505-2E9C-101B-9397-08002B2CF9AE}" pid="5" name="ComplianceAssetId">
    <vt:lpwstr/>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ies>
</file>