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276" r:id="rId5"/>
  </p:sldMasterIdLst>
  <p:notesMasterIdLst>
    <p:notesMasterId r:id="rId34"/>
  </p:notesMasterIdLst>
  <p:handoutMasterIdLst>
    <p:handoutMasterId r:id="rId35"/>
  </p:handoutMasterIdLst>
  <p:sldIdLst>
    <p:sldId id="682" r:id="rId6"/>
    <p:sldId id="694" r:id="rId7"/>
    <p:sldId id="703" r:id="rId8"/>
    <p:sldId id="704" r:id="rId9"/>
    <p:sldId id="705" r:id="rId10"/>
    <p:sldId id="706" r:id="rId11"/>
    <p:sldId id="707" r:id="rId12"/>
    <p:sldId id="708" r:id="rId13"/>
    <p:sldId id="709" r:id="rId14"/>
    <p:sldId id="710" r:id="rId15"/>
    <p:sldId id="711" r:id="rId16"/>
    <p:sldId id="712" r:id="rId17"/>
    <p:sldId id="713" r:id="rId18"/>
    <p:sldId id="714" r:id="rId19"/>
    <p:sldId id="715" r:id="rId20"/>
    <p:sldId id="716" r:id="rId21"/>
    <p:sldId id="717" r:id="rId22"/>
    <p:sldId id="718" r:id="rId23"/>
    <p:sldId id="719" r:id="rId24"/>
    <p:sldId id="720" r:id="rId25"/>
    <p:sldId id="721" r:id="rId26"/>
    <p:sldId id="722" r:id="rId27"/>
    <p:sldId id="723" r:id="rId28"/>
    <p:sldId id="724" r:id="rId29"/>
    <p:sldId id="725" r:id="rId30"/>
    <p:sldId id="726" r:id="rId31"/>
    <p:sldId id="727" r:id="rId32"/>
    <p:sldId id="728" r:id="rId3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123761"/>
    <a:srgbClr val="B42359"/>
    <a:srgbClr val="234E8F"/>
    <a:srgbClr val="3086BF"/>
    <a:srgbClr val="4F7DAD"/>
    <a:srgbClr val="B5CCEA"/>
    <a:srgbClr val="2F82BF"/>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97" autoAdjust="0"/>
    <p:restoredTop sz="92090" autoAdjust="0"/>
  </p:normalViewPr>
  <p:slideViewPr>
    <p:cSldViewPr snapToGrid="0">
      <p:cViewPr varScale="1">
        <p:scale>
          <a:sx n="74" d="100"/>
          <a:sy n="74" d="100"/>
        </p:scale>
        <p:origin x="924" y="54"/>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a:t>
            </a:fld>
            <a:endParaRPr lang="en-US"/>
          </a:p>
        </p:txBody>
      </p:sp>
    </p:spTree>
    <p:extLst>
      <p:ext uri="{BB962C8B-B14F-4D97-AF65-F5344CB8AC3E}">
        <p14:creationId xmlns:p14="http://schemas.microsoft.com/office/powerpoint/2010/main" val="3272333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12</a:t>
            </a:fld>
            <a:endParaRPr lang="en-US"/>
          </a:p>
        </p:txBody>
      </p:sp>
    </p:spTree>
    <p:extLst>
      <p:ext uri="{BB962C8B-B14F-4D97-AF65-F5344CB8AC3E}">
        <p14:creationId xmlns:p14="http://schemas.microsoft.com/office/powerpoint/2010/main" val="4263750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13</a:t>
            </a:fld>
            <a:endParaRPr lang="en-US"/>
          </a:p>
        </p:txBody>
      </p:sp>
    </p:spTree>
    <p:extLst>
      <p:ext uri="{BB962C8B-B14F-4D97-AF65-F5344CB8AC3E}">
        <p14:creationId xmlns:p14="http://schemas.microsoft.com/office/powerpoint/2010/main" val="1074468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14</a:t>
            </a:fld>
            <a:endParaRPr lang="en-US"/>
          </a:p>
        </p:txBody>
      </p:sp>
    </p:spTree>
    <p:extLst>
      <p:ext uri="{BB962C8B-B14F-4D97-AF65-F5344CB8AC3E}">
        <p14:creationId xmlns:p14="http://schemas.microsoft.com/office/powerpoint/2010/main" val="2713641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15</a:t>
            </a:fld>
            <a:endParaRPr lang="en-US"/>
          </a:p>
        </p:txBody>
      </p:sp>
    </p:spTree>
    <p:extLst>
      <p:ext uri="{BB962C8B-B14F-4D97-AF65-F5344CB8AC3E}">
        <p14:creationId xmlns:p14="http://schemas.microsoft.com/office/powerpoint/2010/main" val="837221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16</a:t>
            </a:fld>
            <a:endParaRPr lang="en-US"/>
          </a:p>
        </p:txBody>
      </p:sp>
    </p:spTree>
    <p:extLst>
      <p:ext uri="{BB962C8B-B14F-4D97-AF65-F5344CB8AC3E}">
        <p14:creationId xmlns:p14="http://schemas.microsoft.com/office/powerpoint/2010/main" val="1846360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17</a:t>
            </a:fld>
            <a:endParaRPr lang="en-US"/>
          </a:p>
        </p:txBody>
      </p:sp>
    </p:spTree>
    <p:extLst>
      <p:ext uri="{BB962C8B-B14F-4D97-AF65-F5344CB8AC3E}">
        <p14:creationId xmlns:p14="http://schemas.microsoft.com/office/powerpoint/2010/main" val="2444690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18</a:t>
            </a:fld>
            <a:endParaRPr lang="en-US"/>
          </a:p>
        </p:txBody>
      </p:sp>
    </p:spTree>
    <p:extLst>
      <p:ext uri="{BB962C8B-B14F-4D97-AF65-F5344CB8AC3E}">
        <p14:creationId xmlns:p14="http://schemas.microsoft.com/office/powerpoint/2010/main" val="1797200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19</a:t>
            </a:fld>
            <a:endParaRPr lang="en-US"/>
          </a:p>
        </p:txBody>
      </p:sp>
    </p:spTree>
    <p:extLst>
      <p:ext uri="{BB962C8B-B14F-4D97-AF65-F5344CB8AC3E}">
        <p14:creationId xmlns:p14="http://schemas.microsoft.com/office/powerpoint/2010/main" val="602916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20</a:t>
            </a:fld>
            <a:endParaRPr lang="en-US"/>
          </a:p>
        </p:txBody>
      </p:sp>
    </p:spTree>
    <p:extLst>
      <p:ext uri="{BB962C8B-B14F-4D97-AF65-F5344CB8AC3E}">
        <p14:creationId xmlns:p14="http://schemas.microsoft.com/office/powerpoint/2010/main" val="1936027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21</a:t>
            </a:fld>
            <a:endParaRPr lang="en-US"/>
          </a:p>
        </p:txBody>
      </p:sp>
    </p:spTree>
    <p:extLst>
      <p:ext uri="{BB962C8B-B14F-4D97-AF65-F5344CB8AC3E}">
        <p14:creationId xmlns:p14="http://schemas.microsoft.com/office/powerpoint/2010/main" val="263653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1261412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22</a:t>
            </a:fld>
            <a:endParaRPr lang="en-US"/>
          </a:p>
        </p:txBody>
      </p:sp>
    </p:spTree>
    <p:extLst>
      <p:ext uri="{BB962C8B-B14F-4D97-AF65-F5344CB8AC3E}">
        <p14:creationId xmlns:p14="http://schemas.microsoft.com/office/powerpoint/2010/main" val="2728671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23</a:t>
            </a:fld>
            <a:endParaRPr lang="en-US"/>
          </a:p>
        </p:txBody>
      </p:sp>
    </p:spTree>
    <p:extLst>
      <p:ext uri="{BB962C8B-B14F-4D97-AF65-F5344CB8AC3E}">
        <p14:creationId xmlns:p14="http://schemas.microsoft.com/office/powerpoint/2010/main" val="1424990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24</a:t>
            </a:fld>
            <a:endParaRPr lang="en-US"/>
          </a:p>
        </p:txBody>
      </p:sp>
    </p:spTree>
    <p:extLst>
      <p:ext uri="{BB962C8B-B14F-4D97-AF65-F5344CB8AC3E}">
        <p14:creationId xmlns:p14="http://schemas.microsoft.com/office/powerpoint/2010/main" val="2852305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26</a:t>
            </a:fld>
            <a:endParaRPr lang="en-US"/>
          </a:p>
        </p:txBody>
      </p:sp>
    </p:spTree>
    <p:extLst>
      <p:ext uri="{BB962C8B-B14F-4D97-AF65-F5344CB8AC3E}">
        <p14:creationId xmlns:p14="http://schemas.microsoft.com/office/powerpoint/2010/main" val="215924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4</a:t>
            </a:fld>
            <a:endParaRPr lang="en-US"/>
          </a:p>
        </p:txBody>
      </p:sp>
    </p:spTree>
    <p:extLst>
      <p:ext uri="{BB962C8B-B14F-4D97-AF65-F5344CB8AC3E}">
        <p14:creationId xmlns:p14="http://schemas.microsoft.com/office/powerpoint/2010/main" val="294711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5</a:t>
            </a:fld>
            <a:endParaRPr lang="en-US"/>
          </a:p>
        </p:txBody>
      </p:sp>
    </p:spTree>
    <p:extLst>
      <p:ext uri="{BB962C8B-B14F-4D97-AF65-F5344CB8AC3E}">
        <p14:creationId xmlns:p14="http://schemas.microsoft.com/office/powerpoint/2010/main" val="1905894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237732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571845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8</a:t>
            </a:fld>
            <a:endParaRPr lang="en-US"/>
          </a:p>
        </p:txBody>
      </p:sp>
    </p:spTree>
    <p:extLst>
      <p:ext uri="{BB962C8B-B14F-4D97-AF65-F5344CB8AC3E}">
        <p14:creationId xmlns:p14="http://schemas.microsoft.com/office/powerpoint/2010/main" val="82702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10</a:t>
            </a:fld>
            <a:endParaRPr lang="en-US"/>
          </a:p>
        </p:txBody>
      </p:sp>
    </p:spTree>
    <p:extLst>
      <p:ext uri="{BB962C8B-B14F-4D97-AF65-F5344CB8AC3E}">
        <p14:creationId xmlns:p14="http://schemas.microsoft.com/office/powerpoint/2010/main" val="424969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11</a:t>
            </a:fld>
            <a:endParaRPr lang="en-US"/>
          </a:p>
        </p:txBody>
      </p:sp>
    </p:spTree>
    <p:extLst>
      <p:ext uri="{BB962C8B-B14F-4D97-AF65-F5344CB8AC3E}">
        <p14:creationId xmlns:p14="http://schemas.microsoft.com/office/powerpoint/2010/main" val="523950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963935"/>
            <a:ext cx="1714500" cy="2137173"/>
          </a:xfrm>
          <a:prstGeom prst="rect">
            <a:avLst/>
          </a:prstGeom>
        </p:spPr>
        <p:txBody>
          <a:bodyPr/>
          <a:lstStyle>
            <a:lvl1pPr>
              <a:defRPr sz="2000"/>
            </a:lvl1pPr>
          </a:lstStyle>
          <a:p>
            <a:r>
              <a:rPr lang="en-US" smtClean="0"/>
              <a:t>Click icon to add picture</a:t>
            </a:r>
            <a:endParaRPr lang="en-IN" dirty="0"/>
          </a:p>
        </p:txBody>
      </p:sp>
      <p:sp>
        <p:nvSpPr>
          <p:cNvPr id="6" name="Rectangle 5"/>
          <p:cNvSpPr/>
          <p:nvPr/>
        </p:nvSpPr>
        <p:spPr>
          <a:xfrm>
            <a:off x="0" y="1963935"/>
            <a:ext cx="7018735" cy="2137173"/>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85800" eaLnBrk="1" fontAlgn="auto" hangingPunct="1">
              <a:spcBef>
                <a:spcPts val="450"/>
              </a:spcBef>
              <a:spcAft>
                <a:spcPts val="0"/>
              </a:spcAft>
            </a:pPr>
            <a:endParaRPr lang="en-IN" sz="1050" kern="0" dirty="0">
              <a:solidFill>
                <a:srgbClr val="000000"/>
              </a:solidFill>
              <a:latin typeface="+mj-lt"/>
              <a:ea typeface="+mn-ea"/>
            </a:endParaRPr>
          </a:p>
        </p:txBody>
      </p:sp>
      <p:sp>
        <p:nvSpPr>
          <p:cNvPr id="3" name="Subtitle 2"/>
          <p:cNvSpPr>
            <a:spLocks noGrp="1"/>
          </p:cNvSpPr>
          <p:nvPr userDrawn="1">
            <p:ph type="subTitle" idx="1"/>
          </p:nvPr>
        </p:nvSpPr>
        <p:spPr bwMode="gray">
          <a:xfrm>
            <a:off x="839392" y="3638846"/>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3176072"/>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defTabSz="342828">
              <a:defRPr/>
            </a:pPr>
            <a:r>
              <a:rPr lang="en-US" sz="750" kern="0" dirty="0">
                <a:solidFill>
                  <a:prstClr val="white">
                    <a:lumMod val="50000"/>
                  </a:prstClr>
                </a:solidFill>
                <a:latin typeface="+mj-lt"/>
              </a:rPr>
              <a:t>COPYRIGHT ©. ALL RIGHTS PROTECTED AND RESERVED.</a:t>
            </a:r>
          </a:p>
        </p:txBody>
      </p:sp>
      <p:grpSp>
        <p:nvGrpSpPr>
          <p:cNvPr id="14" name="Group 13"/>
          <p:cNvGrpSpPr/>
          <p:nvPr userDrawn="1"/>
        </p:nvGrpSpPr>
        <p:grpSpPr>
          <a:xfrm>
            <a:off x="3571" y="1967627"/>
            <a:ext cx="835819" cy="1147763"/>
            <a:chOff x="-19050" y="-4763"/>
            <a:chExt cx="835819" cy="1147763"/>
          </a:xfrm>
          <a:solidFill>
            <a:schemeClr val="bg1">
              <a:alpha val="17000"/>
            </a:schemeClr>
          </a:solidFill>
        </p:grpSpPr>
        <p:sp>
          <p:nvSpPr>
            <p:cNvPr id="15" name="Freeform 14"/>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16" name="Freeform 15"/>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pic>
        <p:nvPicPr>
          <p:cNvPr id="17" name="Picture 16"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194550"/>
            <a:ext cx="1663323" cy="6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53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1"/>
            <a:ext cx="9144001" cy="3125287"/>
          </a:xfrm>
          <a:prstGeom prst="rect">
            <a:avLst/>
          </a:prstGeom>
        </p:spPr>
      </p:pic>
      <p:grpSp>
        <p:nvGrpSpPr>
          <p:cNvPr id="47" name="Group 46"/>
          <p:cNvGrpSpPr/>
          <p:nvPr userDrawn="1"/>
        </p:nvGrpSpPr>
        <p:grpSpPr bwMode="gray">
          <a:xfrm>
            <a:off x="2390922" y="299551"/>
            <a:ext cx="4362157" cy="4164922"/>
            <a:chOff x="3187895" y="299551"/>
            <a:chExt cx="5816209" cy="4164922"/>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grpSp>
        <p:sp>
          <p:nvSpPr>
            <p:cNvPr id="49" name="TextBox 37"/>
            <p:cNvSpPr txBox="1"/>
            <p:nvPr/>
          </p:nvSpPr>
          <p:spPr bwMode="gray">
            <a:xfrm>
              <a:off x="3187895" y="3833979"/>
              <a:ext cx="5816209" cy="630494"/>
            </a:xfrm>
            <a:prstGeom prst="rect">
              <a:avLst/>
            </a:prstGeom>
            <a:noFill/>
          </p:spPr>
          <p:txBody>
            <a:bodyPr wrap="square" lIns="0" tIns="0" rIns="0" bIns="0">
              <a:spAutoFit/>
            </a:bodyPr>
            <a:lstStyle/>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COPYRIGHT ©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2016.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ALL RIGHTS PROTECTED AND RESERVED.</a:t>
              </a:r>
            </a:p>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The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information contained in this document, much of which is confidential to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is for the sole use of the intended recipients. No part of this document may be reproduced in any form or by any means, electronic, mechanical, photocopying, recording, or otherwise, without the prior written permission of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a:t>
              </a:r>
              <a:endPar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endParaRPr>
            </a:p>
          </p:txBody>
        </p:sp>
        <p:sp>
          <p:nvSpPr>
            <p:cNvPr id="50" name="TextBox 49"/>
            <p:cNvSpPr txBox="1"/>
            <p:nvPr/>
          </p:nvSpPr>
          <p:spPr bwMode="gray">
            <a:xfrm>
              <a:off x="4272850" y="1929630"/>
              <a:ext cx="3646298" cy="1687641"/>
            </a:xfrm>
            <a:prstGeom prst="rect">
              <a:avLst/>
            </a:prstGeom>
            <a:noFill/>
          </p:spPr>
          <p:txBody>
            <a:bodyPr wrap="none" lIns="0" tIns="0" rIns="0" bIns="0" anchor="b" anchorCtr="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Corporate </a:t>
              </a:r>
              <a:r>
                <a:rPr kumimoji="0" lang="en-US"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Headquarters</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Lords Tower, Block 1,</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2</a:t>
              </a:r>
              <a:r>
                <a:rPr kumimoji="0" lang="en-US" sz="900" b="0" i="0" u="none" strike="noStrike" kern="1200" cap="none" spc="0" normalizeH="0" baseline="3000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nd</a:t>
              </a: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 Floor, Plot No. 1&amp;2 NP,</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Jawaharlal Nehru Road,</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Thiru Vi Ka Industrial Estate</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Ekkaduthangal, Chennai – 600 032</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rPr>
                <a:t>www.maveric-systems.com</a:t>
              </a: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tr-TR"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Global </a:t>
              </a:r>
              <a:r>
                <a:rPr kumimoji="0" lang="tr-TR"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Locations</a:t>
              </a:r>
            </a:p>
            <a:p>
              <a:pPr marL="0" marR="0" lvl="0" indent="0" algn="ctr" defTabSz="685800" rtl="0" eaLnBrk="1" fontAlgn="auto" latinLnBrk="0" hangingPunct="1">
                <a:lnSpc>
                  <a:spcPct val="100000"/>
                </a:lnSpc>
                <a:spcBef>
                  <a:spcPts val="150"/>
                </a:spcBef>
                <a:spcAft>
                  <a:spcPts val="0"/>
                </a:spcAft>
                <a:buClrTx/>
                <a:buSzTx/>
                <a:buFontTx/>
                <a:buNone/>
                <a:tabLst/>
                <a:defRPr/>
              </a:pPr>
              <a:r>
                <a:rPr kumimoji="0" lang="en-IN" sz="900" b="0" i="0" u="none" strike="noStrike" kern="1200" cap="none" spc="0" normalizeH="0" baseline="0" noProof="0" dirty="0" smtClean="0">
                  <a:ln>
                    <a:noFill/>
                  </a:ln>
                  <a:solidFill>
                    <a:srgbClr val="000000">
                      <a:lumMod val="65000"/>
                      <a:lumOff val="35000"/>
                    </a:srgbClr>
                  </a:solidFill>
                  <a:effectLst/>
                  <a:uLnTx/>
                  <a:uFillTx/>
                  <a:latin typeface="Calibri"/>
                  <a:ea typeface="MS PGothic" pitchFamily="34" charset="-128"/>
                  <a:cs typeface="Arial" panose="020B0604020202020204" pitchFamily="34" charset="0"/>
                </a:rPr>
                <a:t>SINGAPORE  |  UK  |  US  |  DUBAI  |  RIYADH  |  MALAYSIA</a:t>
              </a:r>
            </a:p>
          </p:txBody>
        </p:sp>
      </p:grpSp>
    </p:spTree>
    <p:extLst>
      <p:ext uri="{BB962C8B-B14F-4D97-AF65-F5344CB8AC3E}">
        <p14:creationId xmlns:p14="http://schemas.microsoft.com/office/powerpoint/2010/main" val="35405512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mj-lt"/>
                <a:cs typeface="Arial" panose="020B0604020202020204" pitchFamily="34" charset="0"/>
              </a:rPr>
              <a:pPr algn="ctr" eaLnBrk="1" hangingPunct="1">
                <a:defRPr/>
              </a:pPr>
              <a:t>‹#›</a:t>
            </a:fld>
            <a:endParaRPr lang="en-US" sz="75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956603" y="1370869"/>
            <a:ext cx="7989750" cy="1487587"/>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80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80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956604" y="232070"/>
            <a:ext cx="7989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mj-lt"/>
                <a:cs typeface="Arial" panose="020B0604020202020204" pitchFamily="34" charset="0"/>
              </a:rPr>
              <a:t>Maveric Systems</a:t>
            </a:r>
            <a:endParaRPr lang="en-IN" sz="9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0" y="-4763"/>
            <a:ext cx="835819" cy="1147763"/>
            <a:chOff x="-19050" y="-4763"/>
            <a:chExt cx="835819" cy="1147763"/>
          </a:xfrm>
        </p:grpSpPr>
        <p:sp>
          <p:nvSpPr>
            <p:cNvPr id="13" name="Freeform 12"/>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4" name="Freeform 13"/>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75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2942032" y="1715199"/>
            <a:ext cx="6004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6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Arial" panose="020B0604020202020204" pitchFamily="34" charset="0"/>
                <a:cs typeface="Arial" panose="020B0604020202020204" pitchFamily="34" charset="0"/>
              </a:rPr>
              <a:t>Maveric Systems</a:t>
            </a:r>
            <a:endParaRPr lang="en-IN" sz="9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2380" y="-28576"/>
            <a:ext cx="3529303" cy="5092122"/>
            <a:chOff x="2160910" y="711647"/>
            <a:chExt cx="3935090" cy="5677596"/>
          </a:xfrm>
        </p:grpSpPr>
        <p:sp>
          <p:nvSpPr>
            <p:cNvPr id="10" name="Freeform 9"/>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reeform 10"/>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75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rgbClr val="EEECE1">
                    <a:lumMod val="25000"/>
                  </a:srgbClr>
                </a:solidFill>
                <a:latin typeface="Arial" panose="020B0604020202020204" pitchFamily="34" charset="0"/>
                <a:cs typeface="Arial" panose="020B0604020202020204" pitchFamily="34" charset="0"/>
              </a:rPr>
              <a:t>Maveric Systems</a:t>
            </a:r>
            <a:endParaRPr lang="en-IN" sz="9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preferRelativeResize="0">
            <a:picLocks/>
          </p:cNvPicPr>
          <p:nvPr userDrawn="1"/>
        </p:nvPicPr>
        <p:blipFill rotWithShape="1">
          <a:blip r:embed="rId2">
            <a:extLst>
              <a:ext uri="{28A0092B-C50C-407E-A947-70E740481C1C}">
                <a14:useLocalDpi xmlns:a14="http://schemas.microsoft.com/office/drawing/2010/main" val="0"/>
              </a:ext>
            </a:extLst>
          </a:blip>
          <a:srcRect r="8968"/>
          <a:stretch/>
        </p:blipFill>
        <p:spPr bwMode="gray">
          <a:xfrm>
            <a:off x="-1" y="4279168"/>
            <a:ext cx="9158069" cy="2578832"/>
          </a:xfrm>
          <a:prstGeom prst="rect">
            <a:avLst/>
          </a:prstGeom>
        </p:spPr>
      </p:pic>
      <p:grpSp>
        <p:nvGrpSpPr>
          <p:cNvPr id="36" name="Group 35"/>
          <p:cNvGrpSpPr/>
          <p:nvPr userDrawn="1"/>
        </p:nvGrpSpPr>
        <p:grpSpPr bwMode="gray">
          <a:xfrm>
            <a:off x="1663895" y="814098"/>
            <a:ext cx="5816209" cy="4374658"/>
            <a:chOff x="3187895" y="299551"/>
            <a:chExt cx="5816209" cy="4374658"/>
          </a:xfrm>
        </p:grpSpPr>
        <p:grpSp>
          <p:nvGrpSpPr>
            <p:cNvPr id="37" name="Group 36"/>
            <p:cNvGrpSpPr>
              <a:grpSpLocks noChangeAspect="1"/>
            </p:cNvGrpSpPr>
            <p:nvPr/>
          </p:nvGrpSpPr>
          <p:grpSpPr bwMode="gray">
            <a:xfrm>
              <a:off x="4971813" y="299551"/>
              <a:ext cx="2248375" cy="830271"/>
              <a:chOff x="6391275" y="515938"/>
              <a:chExt cx="3813176" cy="1408113"/>
            </a:xfrm>
          </p:grpSpPr>
          <p:sp>
            <p:nvSpPr>
              <p:cNvPr id="40" name="Freeform 39"/>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42"/>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43"/>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4"/>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45"/>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79"/>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80"/>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81"/>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82"/>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83"/>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84"/>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85"/>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86"/>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8" name="Freeform 87"/>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9" name="Freeform 88"/>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89"/>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1" name="Freeform 90"/>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91"/>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92"/>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Freeform 93"/>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5" name="Freeform 94"/>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8"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2016.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39" name="TextBox 38"/>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474788"/>
            <a:ext cx="1714500" cy="2851150"/>
          </a:xfrm>
          <a:prstGeom prst="rect">
            <a:avLst/>
          </a:prstGeom>
        </p:spPr>
        <p:txBody>
          <a:bodyPr/>
          <a:lstStyle/>
          <a:p>
            <a:r>
              <a:rPr lang="en-US" dirty="0" smtClean="0"/>
              <a:t>Click icon to add picture</a:t>
            </a:r>
            <a:endParaRPr lang="en-IN" dirty="0"/>
          </a:p>
        </p:txBody>
      </p:sp>
      <p:sp>
        <p:nvSpPr>
          <p:cNvPr id="6" name="Rectangle 5"/>
          <p:cNvSpPr/>
          <p:nvPr/>
        </p:nvSpPr>
        <p:spPr>
          <a:xfrm>
            <a:off x="0" y="1475580"/>
            <a:ext cx="7018735"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450"/>
              </a:spcBef>
              <a:spcAft>
                <a:spcPts val="0"/>
              </a:spcAft>
              <a:buClrTx/>
              <a:buSzTx/>
              <a:buFontTx/>
              <a:buNone/>
              <a:tabLst/>
              <a:defRPr/>
            </a:pPr>
            <a:endParaRPr kumimoji="0" lang="en-IN" sz="105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grpSp>
        <p:nvGrpSpPr>
          <p:cNvPr id="7" name="Group 6"/>
          <p:cNvGrpSpPr/>
          <p:nvPr/>
        </p:nvGrpSpPr>
        <p:grpSpPr>
          <a:xfrm>
            <a:off x="2679" y="1475582"/>
            <a:ext cx="626864"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3" name="Subtitle 2"/>
          <p:cNvSpPr>
            <a:spLocks noGrp="1"/>
          </p:cNvSpPr>
          <p:nvPr userDrawn="1">
            <p:ph type="subTitle" idx="1"/>
          </p:nvPr>
        </p:nvSpPr>
        <p:spPr bwMode="gray">
          <a:xfrm>
            <a:off x="839392" y="3013808"/>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2551034"/>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422957"/>
            <a:ext cx="1618060"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marL="0" marR="0" lvl="0" indent="0" algn="l" defTabSz="342828" rtl="0" eaLnBrk="0" fontAlgn="base" latinLnBrk="0" hangingPunct="0">
              <a:lnSpc>
                <a:spcPct val="1000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lumMod val="50000"/>
                  </a:prstClr>
                </a:solidFill>
                <a:effectLst/>
                <a:uLnTx/>
                <a:uFillTx/>
                <a:latin typeface="Calibri"/>
                <a:ea typeface="MS PGothic" pitchFamily="34" charset="-128"/>
                <a:cs typeface="+mn-cs"/>
              </a:rPr>
              <a:t>COPYRIGHT ©. ALL RIGHTS PROTECTED AND RESERVED.</a:t>
            </a:r>
          </a:p>
        </p:txBody>
      </p:sp>
    </p:spTree>
    <p:extLst>
      <p:ext uri="{BB962C8B-B14F-4D97-AF65-F5344CB8AC3E}">
        <p14:creationId xmlns:p14="http://schemas.microsoft.com/office/powerpoint/2010/main" val="16504305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Calibri"/>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Calibri"/>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0"/>
            <a:ext cx="819524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25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Calibri"/>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Calibri"/>
              <a:ea typeface="MS PGothic" pitchFamily="34" charset="-128"/>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552200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4" name="Title Placeholder 1"/>
          <p:cNvSpPr>
            <a:spLocks noGrp="1"/>
          </p:cNvSpPr>
          <p:nvPr>
            <p:ph type="title" hasCustomPrompt="1"/>
          </p:nvPr>
        </p:nvSpPr>
        <p:spPr bwMode="gray">
          <a:xfrm>
            <a:off x="2942032" y="1978435"/>
            <a:ext cx="6004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85" y="-28576"/>
            <a:ext cx="2951318"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01246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35608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extLst>
      <p:ext uri="{BB962C8B-B14F-4D97-AF65-F5344CB8AC3E}">
        <p14:creationId xmlns:p14="http://schemas.microsoft.com/office/powerpoint/2010/main" val="111636844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hptravels.ne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33035" y="1963935"/>
            <a:ext cx="1714500" cy="2137173"/>
          </a:xfrm>
          <a:prstGeom prst="rect">
            <a:avLst/>
          </a:prstGeom>
        </p:spPr>
      </p:pic>
      <p:sp>
        <p:nvSpPr>
          <p:cNvPr id="2" name="Title 1"/>
          <p:cNvSpPr>
            <a:spLocks noGrp="1"/>
          </p:cNvSpPr>
          <p:nvPr>
            <p:ph type="ctrTitle"/>
          </p:nvPr>
        </p:nvSpPr>
        <p:spPr>
          <a:xfrm>
            <a:off x="839392" y="2489479"/>
            <a:ext cx="6071362" cy="430887"/>
          </a:xfrm>
        </p:spPr>
        <p:txBody>
          <a:bodyPr/>
          <a:lstStyle/>
          <a:p>
            <a:r>
              <a:rPr lang="en-IN" sz="2800" dirty="0" smtClean="0"/>
              <a:t>Fresher Learning Program</a:t>
            </a:r>
            <a:endParaRPr lang="en-IN" sz="2800" dirty="0"/>
          </a:p>
        </p:txBody>
      </p:sp>
      <p:sp>
        <p:nvSpPr>
          <p:cNvPr id="3" name="Subtitle 2"/>
          <p:cNvSpPr>
            <a:spLocks noGrp="1"/>
          </p:cNvSpPr>
          <p:nvPr>
            <p:ph type="subTitle" idx="1"/>
          </p:nvPr>
        </p:nvSpPr>
        <p:spPr>
          <a:xfrm>
            <a:off x="839392" y="3117606"/>
            <a:ext cx="6071362" cy="369332"/>
          </a:xfrm>
        </p:spPr>
        <p:txBody>
          <a:bodyPr/>
          <a:lstStyle/>
          <a:p>
            <a:r>
              <a:rPr lang="en-US" sz="2400" dirty="0" smtClean="0"/>
              <a:t>Selenium – </a:t>
            </a:r>
            <a:r>
              <a:rPr lang="en-US" sz="2400" smtClean="0"/>
              <a:t>Day 8</a:t>
            </a:r>
            <a:endParaRPr lang="en-IN" sz="2400" dirty="0" smtClean="0"/>
          </a:p>
        </p:txBody>
      </p:sp>
    </p:spTree>
    <p:extLst>
      <p:ext uri="{BB962C8B-B14F-4D97-AF65-F5344CB8AC3E}">
        <p14:creationId xmlns:p14="http://schemas.microsoft.com/office/powerpoint/2010/main" val="251357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795986" y="1009024"/>
            <a:ext cx="7467600" cy="4801314"/>
          </a:xfrm>
          <a:prstGeom prst="rect">
            <a:avLst/>
          </a:prstGeom>
        </p:spPr>
        <p:txBody>
          <a:bodyPr wrap="square">
            <a:spAutoFit/>
          </a:bodyPr>
          <a:lstStyle/>
          <a:p>
            <a:r>
              <a:rPr lang="en-IN" dirty="0" smtClean="0">
                <a:solidFill>
                  <a:schemeClr val="tx2"/>
                </a:solidFill>
                <a:latin typeface="+mn-lt"/>
              </a:rPr>
              <a:t>The </a:t>
            </a:r>
            <a:r>
              <a:rPr lang="en-IN" b="1" i="1" dirty="0" smtClean="0">
                <a:solidFill>
                  <a:schemeClr val="tx2"/>
                </a:solidFill>
                <a:latin typeface="+mn-lt"/>
              </a:rPr>
              <a:t>Selenium Grid</a:t>
            </a:r>
            <a:r>
              <a:rPr lang="en-IN" dirty="0" smtClean="0">
                <a:solidFill>
                  <a:schemeClr val="tx2"/>
                </a:solidFill>
                <a:latin typeface="+mn-lt"/>
              </a:rPr>
              <a:t> is a testing tool which allows us to run our tests on different machines against different browsers.</a:t>
            </a:r>
          </a:p>
          <a:p>
            <a:pPr>
              <a:buFontTx/>
              <a:buChar char="-"/>
            </a:pPr>
            <a:endParaRPr lang="en-IN" b="1" i="1" dirty="0" smtClean="0">
              <a:solidFill>
                <a:schemeClr val="tx2"/>
              </a:solidFill>
              <a:latin typeface="+mn-lt"/>
            </a:endParaRPr>
          </a:p>
          <a:p>
            <a:r>
              <a:rPr lang="en-IN" b="1" i="1" dirty="0" smtClean="0">
                <a:solidFill>
                  <a:schemeClr val="tx2"/>
                </a:solidFill>
                <a:latin typeface="+mn-lt"/>
              </a:rPr>
              <a:t>What is a Hub?</a:t>
            </a:r>
            <a:endParaRPr lang="en-IN" dirty="0" smtClean="0">
              <a:solidFill>
                <a:schemeClr val="tx2"/>
              </a:solidFill>
              <a:latin typeface="+mn-lt"/>
            </a:endParaRPr>
          </a:p>
          <a:p>
            <a:r>
              <a:rPr lang="en-IN" dirty="0" smtClean="0">
                <a:solidFill>
                  <a:schemeClr val="tx2"/>
                </a:solidFill>
                <a:latin typeface="+mn-lt"/>
              </a:rPr>
              <a:t>In Selenium Grid, the hub is a computer which is the central point where we can load our tests into. Hub also acts as a server because of which it acts as a central point to control the network of Test machines. The Selenium Grid has only one hub and it is the master of the network. When a test with given DesiredCapabilities is given to Hub, the Hub searches for the node witch matches the given configuration.</a:t>
            </a:r>
          </a:p>
          <a:p>
            <a:endParaRPr lang="en-IN" dirty="0" smtClean="0">
              <a:solidFill>
                <a:schemeClr val="tx2"/>
              </a:solidFill>
              <a:latin typeface="+mn-lt"/>
            </a:endParaRPr>
          </a:p>
          <a:p>
            <a:r>
              <a:rPr lang="en-IN" b="1" i="1" dirty="0" smtClean="0">
                <a:solidFill>
                  <a:schemeClr val="tx2"/>
                </a:solidFill>
                <a:latin typeface="+mn-lt"/>
              </a:rPr>
              <a:t>What is a Node?</a:t>
            </a:r>
            <a:endParaRPr lang="en-IN" dirty="0" smtClean="0">
              <a:solidFill>
                <a:schemeClr val="tx2"/>
              </a:solidFill>
              <a:latin typeface="+mn-lt"/>
            </a:endParaRPr>
          </a:p>
          <a:p>
            <a:r>
              <a:rPr lang="en-IN" dirty="0" smtClean="0">
                <a:solidFill>
                  <a:schemeClr val="tx2"/>
                </a:solidFill>
                <a:latin typeface="+mn-lt"/>
              </a:rPr>
              <a:t>In Selenium Grid, a </a:t>
            </a:r>
            <a:r>
              <a:rPr lang="en-IN" b="1" i="1" dirty="0" smtClean="0">
                <a:solidFill>
                  <a:schemeClr val="tx2"/>
                </a:solidFill>
                <a:latin typeface="+mn-lt"/>
              </a:rPr>
              <a:t>node</a:t>
            </a:r>
            <a:r>
              <a:rPr lang="en-IN" i="1" dirty="0" smtClean="0">
                <a:solidFill>
                  <a:schemeClr val="tx2"/>
                </a:solidFill>
                <a:latin typeface="+mn-lt"/>
              </a:rPr>
              <a:t> </a:t>
            </a:r>
            <a:r>
              <a:rPr lang="en-IN" dirty="0" smtClean="0">
                <a:solidFill>
                  <a:schemeClr val="tx2"/>
                </a:solidFill>
                <a:latin typeface="+mn-lt"/>
              </a:rPr>
              <a:t>is referred to a Test Machine which opts to connect with the Hub. This test machine will be used by Hub to run tests on. A Grid network can have multiple nodes. A node is supposed to have different platforms i.e. different operating system and browsers. The node does not need the same platform for running as that of hub</a:t>
            </a:r>
            <a:r>
              <a:rPr lang="en-IN" dirty="0" smtClean="0">
                <a:solidFill>
                  <a:schemeClr val="tx2"/>
                </a:solidFill>
                <a:latin typeface="+mn-lt"/>
              </a:rPr>
              <a:t>.</a:t>
            </a:r>
            <a:endParaRPr lang="en-IN" dirty="0">
              <a:solidFill>
                <a:schemeClr val="tx2"/>
              </a:solidFill>
              <a:latin typeface="+mn-lt"/>
            </a:endParaRPr>
          </a:p>
        </p:txBody>
      </p:sp>
    </p:spTree>
    <p:extLst>
      <p:ext uri="{BB962C8B-B14F-4D97-AF65-F5344CB8AC3E}">
        <p14:creationId xmlns:p14="http://schemas.microsoft.com/office/powerpoint/2010/main" val="89001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754326"/>
          </a:xfrm>
          <a:prstGeom prst="rect">
            <a:avLst/>
          </a:prstGeom>
        </p:spPr>
        <p:txBody>
          <a:bodyPr wrap="square">
            <a:spAutoFit/>
          </a:bodyPr>
          <a:lstStyle/>
          <a:p>
            <a:pPr algn="just"/>
            <a:r>
              <a:rPr lang="en-IN" b="1" i="1" dirty="0" smtClean="0">
                <a:solidFill>
                  <a:srgbClr val="123761"/>
                </a:solidFill>
              </a:rPr>
              <a:t>How it works?</a:t>
            </a:r>
          </a:p>
          <a:p>
            <a:pPr algn="just"/>
            <a:endParaRPr lang="en-IN" dirty="0" smtClean="0">
              <a:solidFill>
                <a:srgbClr val="123761"/>
              </a:solidFill>
            </a:endParaRPr>
          </a:p>
          <a:p>
            <a:pPr algn="just"/>
            <a:r>
              <a:rPr lang="en-IN" dirty="0" smtClean="0">
                <a:solidFill>
                  <a:srgbClr val="123761"/>
                </a:solidFill>
              </a:rPr>
              <a:t>First you need to create a hub. Then you can connect (or “register”) nodes to that hub. Nodes are where your tests will run, and the hub is responsible for making sure your tests end up on the right one (e.g., the machine with the operating system and browser you specified in your test</a:t>
            </a:r>
            <a:r>
              <a:rPr lang="en-IN" dirty="0" smtClean="0">
                <a:solidFill>
                  <a:srgbClr val="123761"/>
                </a:solidFill>
              </a:rPr>
              <a:t>).</a:t>
            </a:r>
            <a:endParaRPr lang="en-IN" dirty="0"/>
          </a:p>
        </p:txBody>
      </p:sp>
      <p:pic>
        <p:nvPicPr>
          <p:cNvPr id="233474" name="Picture 2"/>
          <p:cNvPicPr>
            <a:picLocks noChangeAspect="1" noChangeArrowheads="1"/>
          </p:cNvPicPr>
          <p:nvPr/>
        </p:nvPicPr>
        <p:blipFill>
          <a:blip r:embed="rId3"/>
          <a:srcRect/>
          <a:stretch>
            <a:fillRect/>
          </a:stretch>
        </p:blipFill>
        <p:spPr bwMode="auto">
          <a:xfrm>
            <a:off x="1520825" y="2724150"/>
            <a:ext cx="4629150" cy="2933700"/>
          </a:xfrm>
          <a:prstGeom prst="rect">
            <a:avLst/>
          </a:prstGeom>
          <a:noFill/>
          <a:ln w="9525">
            <a:noFill/>
            <a:miter lim="800000"/>
            <a:headEnd/>
            <a:tailEnd/>
          </a:ln>
          <a:effectLst/>
        </p:spPr>
      </p:pic>
    </p:spTree>
    <p:extLst>
      <p:ext uri="{BB962C8B-B14F-4D97-AF65-F5344CB8AC3E}">
        <p14:creationId xmlns:p14="http://schemas.microsoft.com/office/powerpoint/2010/main" val="2739085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5909310"/>
          </a:xfrm>
          <a:prstGeom prst="rect">
            <a:avLst/>
          </a:prstGeom>
        </p:spPr>
        <p:txBody>
          <a:bodyPr wrap="square">
            <a:spAutoFit/>
          </a:bodyPr>
          <a:lstStyle/>
          <a:p>
            <a:r>
              <a:rPr lang="en-IN" b="1" dirty="0" smtClean="0">
                <a:solidFill>
                  <a:schemeClr val="tx2"/>
                </a:solidFill>
              </a:rPr>
              <a:t>When to Use Selenium Grid?</a:t>
            </a:r>
          </a:p>
          <a:p>
            <a:r>
              <a:rPr lang="en-IN" b="1" i="1" dirty="0" smtClean="0">
                <a:solidFill>
                  <a:schemeClr val="tx2"/>
                </a:solidFill>
              </a:rPr>
              <a:t>Run your tests against different browsers, operating systems, and machines all at the same time. </a:t>
            </a:r>
          </a:p>
          <a:p>
            <a:r>
              <a:rPr lang="en-IN" i="1" dirty="0" smtClean="0">
                <a:solidFill>
                  <a:schemeClr val="tx2"/>
                </a:solidFill>
              </a:rPr>
              <a:t>This will ensure that the application you are Testing is fully compatible with a wide range of browser-O.S combinations.</a:t>
            </a:r>
          </a:p>
          <a:p>
            <a:endParaRPr lang="en-IN" i="1" dirty="0" smtClean="0">
              <a:solidFill>
                <a:schemeClr val="tx2"/>
              </a:solidFill>
            </a:endParaRPr>
          </a:p>
          <a:p>
            <a:r>
              <a:rPr lang="en-IN" b="1" i="1" dirty="0" smtClean="0">
                <a:solidFill>
                  <a:schemeClr val="tx2"/>
                </a:solidFill>
              </a:rPr>
              <a:t>Save time in the execution of your test suites</a:t>
            </a:r>
            <a:r>
              <a:rPr lang="en-IN" i="1" dirty="0" smtClean="0">
                <a:solidFill>
                  <a:schemeClr val="tx2"/>
                </a:solidFill>
              </a:rPr>
              <a:t>.</a:t>
            </a:r>
          </a:p>
          <a:p>
            <a:r>
              <a:rPr lang="en-IN" i="1" dirty="0" smtClean="0">
                <a:solidFill>
                  <a:schemeClr val="tx2"/>
                </a:solidFill>
              </a:rPr>
              <a:t>If you set up Selenium Grid to run, say, 4 tests at a time, then you would be able to finish the whole suite around 4 times faster.</a:t>
            </a:r>
          </a:p>
          <a:p>
            <a:endParaRPr lang="en-IN" i="1" dirty="0" smtClean="0">
              <a:solidFill>
                <a:schemeClr val="tx2"/>
              </a:solidFill>
            </a:endParaRPr>
          </a:p>
          <a:p>
            <a:r>
              <a:rPr lang="en-IN" i="1" dirty="0" smtClean="0">
                <a:solidFill>
                  <a:schemeClr val="tx2"/>
                </a:solidFill>
              </a:rPr>
              <a:t>// Pre-requisite: </a:t>
            </a:r>
          </a:p>
          <a:p>
            <a:r>
              <a:rPr lang="en-IN" i="1" dirty="0" smtClean="0">
                <a:solidFill>
                  <a:schemeClr val="tx2"/>
                </a:solidFill>
              </a:rPr>
              <a:t>//Setup Hub</a:t>
            </a:r>
          </a:p>
          <a:p>
            <a:pPr>
              <a:buFont typeface="Wingdings" pitchFamily="2" charset="2"/>
              <a:buChar char="v"/>
            </a:pPr>
            <a:r>
              <a:rPr lang="en-IN" dirty="0" smtClean="0">
                <a:solidFill>
                  <a:schemeClr val="tx2"/>
                </a:solidFill>
              </a:rPr>
              <a:t> Using the command prompt, navigate to the root of Machine A's - C drive, because that is the directory where we placed the Selenium Server.</a:t>
            </a:r>
          </a:p>
          <a:p>
            <a:pPr marL="285750" indent="-285750">
              <a:buFont typeface="Wingdings" pitchFamily="2" charset="2"/>
              <a:buChar char="v"/>
            </a:pPr>
            <a:r>
              <a:rPr lang="en-IN" dirty="0" smtClean="0">
                <a:solidFill>
                  <a:schemeClr val="tx2"/>
                </a:solidFill>
              </a:rPr>
              <a:t> On the command prompt, type</a:t>
            </a:r>
            <a:r>
              <a:rPr lang="en-IN" b="1" i="1" dirty="0">
                <a:solidFill>
                  <a:schemeClr val="tx2"/>
                </a:solidFill>
              </a:rPr>
              <a:t> java -jar selenium-server-standalone-2.30.0.jar   -role hub</a:t>
            </a:r>
          </a:p>
          <a:p>
            <a:pPr>
              <a:buFont typeface="Wingdings" pitchFamily="2" charset="2"/>
              <a:buChar char="v"/>
            </a:pPr>
            <a:r>
              <a:rPr lang="en-IN" dirty="0" smtClean="0">
                <a:solidFill>
                  <a:schemeClr val="tx2"/>
                </a:solidFill>
              </a:rPr>
              <a:t> The hub should successfully be launched. Your command prompt should look similar to the image below</a:t>
            </a:r>
          </a:p>
          <a:p>
            <a:endParaRPr lang="en-IN" i="1" dirty="0" smtClean="0">
              <a:solidFill>
                <a:schemeClr val="tx2"/>
              </a:solidFill>
            </a:endParaRPr>
          </a:p>
          <a:p>
            <a:endParaRPr lang="en-IN" dirty="0" smtClean="0">
              <a:solidFill>
                <a:schemeClr val="tx2"/>
              </a:solidFill>
            </a:endParaRPr>
          </a:p>
          <a:p>
            <a:r>
              <a:rPr lang="en-IN" dirty="0" smtClean="0">
                <a:solidFill>
                  <a:schemeClr val="tx2"/>
                </a:solidFill>
              </a:rPr>
              <a:t>	</a:t>
            </a:r>
            <a:endParaRPr lang="en-IN" dirty="0">
              <a:solidFill>
                <a:schemeClr val="tx2"/>
              </a:solidFill>
            </a:endParaRPr>
          </a:p>
        </p:txBody>
      </p:sp>
    </p:spTree>
    <p:extLst>
      <p:ext uri="{BB962C8B-B14F-4D97-AF65-F5344CB8AC3E}">
        <p14:creationId xmlns:p14="http://schemas.microsoft.com/office/powerpoint/2010/main" val="3359856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894554" y="612425"/>
            <a:ext cx="7677946" cy="3416320"/>
          </a:xfrm>
          <a:prstGeom prst="rect">
            <a:avLst/>
          </a:prstGeom>
        </p:spPr>
        <p:txBody>
          <a:bodyPr wrap="square">
            <a:spAutoFit/>
          </a:bodyPr>
          <a:lstStyle/>
          <a:p>
            <a:pPr algn="just"/>
            <a:r>
              <a:rPr lang="en-IN" i="1" dirty="0" smtClean="0">
                <a:solidFill>
                  <a:schemeClr val="tx2"/>
                </a:solidFill>
                <a:latin typeface="+mn-lt"/>
              </a:rPr>
              <a:t>//Setup node</a:t>
            </a:r>
          </a:p>
          <a:p>
            <a:pPr algn="just"/>
            <a:r>
              <a:rPr lang="en-IN" i="1" dirty="0" smtClean="0">
                <a:solidFill>
                  <a:schemeClr val="tx2"/>
                </a:solidFill>
                <a:latin typeface="+mn-lt"/>
              </a:rPr>
              <a:t>Another way to verify whether the hub is running is by using a browser. Selenium Grid, by default, uses Machine A's port 4444 for its web interface. Simply open up a browser and go to http://localhost:4444/grid/console</a:t>
            </a:r>
          </a:p>
          <a:p>
            <a:pPr algn="just"/>
            <a:endParaRPr lang="en-IN" i="1" dirty="0" smtClean="0">
              <a:solidFill>
                <a:schemeClr val="tx2"/>
              </a:solidFill>
              <a:latin typeface="+mn-lt"/>
            </a:endParaRPr>
          </a:p>
          <a:p>
            <a:pPr algn="just"/>
            <a:r>
              <a:rPr lang="en-IN" i="1" dirty="0" smtClean="0">
                <a:solidFill>
                  <a:schemeClr val="tx2"/>
                </a:solidFill>
                <a:latin typeface="+mn-lt"/>
              </a:rPr>
              <a:t>//setup client</a:t>
            </a:r>
          </a:p>
          <a:p>
            <a:pPr algn="just"/>
            <a:r>
              <a:rPr lang="en-IN" i="1" dirty="0" smtClean="0">
                <a:solidFill>
                  <a:schemeClr val="tx2"/>
                </a:solidFill>
                <a:latin typeface="+mn-lt"/>
              </a:rPr>
              <a:t>java -Dwebdriver.gecko.driver="C:\geckodriver.exe" -jar selenium-server-standalone-3.4.0.jar -role </a:t>
            </a:r>
            <a:r>
              <a:rPr lang="en-IN" i="1" dirty="0" err="1" smtClean="0">
                <a:solidFill>
                  <a:schemeClr val="tx2"/>
                </a:solidFill>
                <a:latin typeface="+mn-lt"/>
              </a:rPr>
              <a:t>webdriver</a:t>
            </a:r>
            <a:r>
              <a:rPr lang="en-IN" i="1" dirty="0" smtClean="0">
                <a:solidFill>
                  <a:schemeClr val="tx2"/>
                </a:solidFill>
                <a:latin typeface="+mn-lt"/>
              </a:rPr>
              <a:t> -hub http://192.168.1.3:4444/grid/register -port 5566</a:t>
            </a:r>
          </a:p>
          <a:p>
            <a:pPr algn="just"/>
            <a:endParaRPr lang="en-IN" i="1" dirty="0" smtClean="0">
              <a:solidFill>
                <a:schemeClr val="tx2"/>
              </a:solidFill>
              <a:latin typeface="+mn-lt"/>
            </a:endParaRPr>
          </a:p>
          <a:p>
            <a:pPr algn="just">
              <a:buFont typeface="Wingdings" pitchFamily="2" charset="2"/>
              <a:buChar char="v"/>
            </a:pPr>
            <a:r>
              <a:rPr lang="en-IN" i="1" dirty="0" smtClean="0">
                <a:solidFill>
                  <a:schemeClr val="tx2"/>
                </a:solidFill>
                <a:latin typeface="+mn-lt"/>
              </a:rPr>
              <a:t> Go to </a:t>
            </a:r>
            <a:r>
              <a:rPr lang="en-IN" b="1" dirty="0" smtClean="0">
                <a:solidFill>
                  <a:schemeClr val="tx2"/>
                </a:solidFill>
                <a:latin typeface="+mn-lt"/>
              </a:rPr>
              <a:t>http://192.168.1.3:4444/grid/console </a:t>
            </a:r>
            <a:r>
              <a:rPr lang="en-IN" dirty="0" smtClean="0">
                <a:solidFill>
                  <a:schemeClr val="tx2"/>
                </a:solidFill>
                <a:latin typeface="+mn-lt"/>
              </a:rPr>
              <a:t>url to see the node configuration like </a:t>
            </a:r>
            <a:r>
              <a:rPr lang="en-IN" dirty="0" smtClean="0">
                <a:solidFill>
                  <a:schemeClr val="tx2"/>
                </a:solidFill>
                <a:latin typeface="+mn-lt"/>
              </a:rPr>
              <a:t>below</a:t>
            </a:r>
            <a:endParaRPr lang="en-IN" dirty="0">
              <a:solidFill>
                <a:schemeClr val="tx2"/>
              </a:solidFill>
              <a:latin typeface="+mn-lt"/>
            </a:endParaRPr>
          </a:p>
        </p:txBody>
      </p:sp>
      <p:pic>
        <p:nvPicPr>
          <p:cNvPr id="234500" name="Picture 4" descr="https://cdn.guru99.com/images/1/selenium_grid_14.png"/>
          <p:cNvPicPr>
            <a:picLocks noChangeAspect="1" noChangeArrowheads="1"/>
          </p:cNvPicPr>
          <p:nvPr/>
        </p:nvPicPr>
        <p:blipFill>
          <a:blip r:embed="rId3"/>
          <a:srcRect/>
          <a:stretch>
            <a:fillRect/>
          </a:stretch>
        </p:blipFill>
        <p:spPr bwMode="auto">
          <a:xfrm>
            <a:off x="1731673" y="4045183"/>
            <a:ext cx="5171404" cy="2291195"/>
          </a:xfrm>
          <a:prstGeom prst="rect">
            <a:avLst/>
          </a:prstGeom>
          <a:noFill/>
        </p:spPr>
      </p:pic>
    </p:spTree>
    <p:extLst>
      <p:ext uri="{BB962C8B-B14F-4D97-AF65-F5344CB8AC3E}">
        <p14:creationId xmlns:p14="http://schemas.microsoft.com/office/powerpoint/2010/main" val="4055496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9" name="Rectangle 8"/>
          <p:cNvSpPr/>
          <p:nvPr/>
        </p:nvSpPr>
        <p:spPr>
          <a:xfrm>
            <a:off x="823350" y="793234"/>
            <a:ext cx="2696700" cy="369332"/>
          </a:xfrm>
          <a:prstGeom prst="rect">
            <a:avLst/>
          </a:prstGeom>
        </p:spPr>
        <p:txBody>
          <a:bodyPr wrap="none">
            <a:spAutoFit/>
          </a:bodyPr>
          <a:lstStyle/>
          <a:p>
            <a:r>
              <a:rPr lang="en-IN" b="1" dirty="0" smtClean="0">
                <a:solidFill>
                  <a:srgbClr val="B42359"/>
                </a:solidFill>
              </a:rPr>
              <a:t>What is Desired Capability</a:t>
            </a:r>
            <a:endParaRPr lang="en-IN" b="1" dirty="0">
              <a:solidFill>
                <a:srgbClr val="B42359"/>
              </a:solidFill>
            </a:endParaRPr>
          </a:p>
        </p:txBody>
      </p:sp>
      <p:sp>
        <p:nvSpPr>
          <p:cNvPr id="10" name="Rectangle 9"/>
          <p:cNvSpPr/>
          <p:nvPr/>
        </p:nvSpPr>
        <p:spPr>
          <a:xfrm>
            <a:off x="1092200" y="1257300"/>
            <a:ext cx="7239000" cy="4801314"/>
          </a:xfrm>
          <a:prstGeom prst="rect">
            <a:avLst/>
          </a:prstGeom>
        </p:spPr>
        <p:txBody>
          <a:bodyPr wrap="square">
            <a:spAutoFit/>
          </a:bodyPr>
          <a:lstStyle/>
          <a:p>
            <a:r>
              <a:rPr lang="en-IN" i="1" dirty="0" smtClean="0">
                <a:solidFill>
                  <a:schemeClr val="tx2"/>
                </a:solidFill>
                <a:latin typeface="+mn-lt"/>
              </a:rPr>
              <a:t>The desired capability is a series of key/value pairs that stores the browser properties like </a:t>
            </a:r>
            <a:r>
              <a:rPr lang="en-IN" i="1" dirty="0" err="1" smtClean="0">
                <a:solidFill>
                  <a:schemeClr val="tx2"/>
                </a:solidFill>
                <a:latin typeface="+mn-lt"/>
              </a:rPr>
              <a:t>browserName</a:t>
            </a:r>
            <a:r>
              <a:rPr lang="en-IN" i="1" dirty="0" smtClean="0">
                <a:solidFill>
                  <a:schemeClr val="tx2"/>
                </a:solidFill>
                <a:latin typeface="+mn-lt"/>
              </a:rPr>
              <a:t>, browser version, the path of the browser driver in the system, etc. to determine the behaviour of the browser at run time.</a:t>
            </a:r>
          </a:p>
          <a:p>
            <a:endParaRPr lang="en-IN" i="1" dirty="0" smtClean="0">
              <a:solidFill>
                <a:schemeClr val="tx2"/>
              </a:solidFill>
              <a:latin typeface="+mn-lt"/>
            </a:endParaRPr>
          </a:p>
          <a:p>
            <a:r>
              <a:rPr lang="en-IN" i="1" dirty="0" smtClean="0">
                <a:solidFill>
                  <a:schemeClr val="tx2"/>
                </a:solidFill>
                <a:latin typeface="+mn-lt"/>
              </a:rPr>
              <a:t>Desired capability can also be used to configure the driver instance of Selenium WebDriver.</a:t>
            </a:r>
          </a:p>
          <a:p>
            <a:endParaRPr lang="en-IN" i="1" dirty="0" smtClean="0">
              <a:solidFill>
                <a:schemeClr val="tx2"/>
              </a:solidFill>
              <a:latin typeface="+mn-lt"/>
            </a:endParaRPr>
          </a:p>
          <a:p>
            <a:r>
              <a:rPr lang="en-IN" i="1" dirty="0" smtClean="0">
                <a:solidFill>
                  <a:schemeClr val="tx2"/>
                </a:solidFill>
                <a:latin typeface="+mn-lt"/>
              </a:rPr>
              <a:t>We can configure driver instance like </a:t>
            </a:r>
            <a:r>
              <a:rPr lang="en-IN" i="1" dirty="0" err="1" smtClean="0">
                <a:solidFill>
                  <a:schemeClr val="tx2"/>
                </a:solidFill>
                <a:latin typeface="+mn-lt"/>
              </a:rPr>
              <a:t>FirefoxDriver</a:t>
            </a:r>
            <a:r>
              <a:rPr lang="en-IN" i="1" dirty="0" smtClean="0">
                <a:solidFill>
                  <a:schemeClr val="tx2"/>
                </a:solidFill>
                <a:latin typeface="+mn-lt"/>
              </a:rPr>
              <a:t>, </a:t>
            </a:r>
            <a:r>
              <a:rPr lang="en-IN" i="1" dirty="0" err="1" smtClean="0">
                <a:solidFill>
                  <a:schemeClr val="tx2"/>
                </a:solidFill>
                <a:latin typeface="+mn-lt"/>
              </a:rPr>
              <a:t>ChromeDriver</a:t>
            </a:r>
            <a:r>
              <a:rPr lang="en-IN" i="1" dirty="0" smtClean="0">
                <a:solidFill>
                  <a:schemeClr val="tx2"/>
                </a:solidFill>
                <a:latin typeface="+mn-lt"/>
              </a:rPr>
              <a:t>, </a:t>
            </a:r>
            <a:r>
              <a:rPr lang="en-IN" i="1" dirty="0" err="1" smtClean="0">
                <a:solidFill>
                  <a:schemeClr val="tx2"/>
                </a:solidFill>
                <a:latin typeface="+mn-lt"/>
              </a:rPr>
              <a:t>InternetExplorerDriver</a:t>
            </a:r>
            <a:r>
              <a:rPr lang="en-IN" i="1" dirty="0" smtClean="0">
                <a:solidFill>
                  <a:schemeClr val="tx2"/>
                </a:solidFill>
                <a:latin typeface="+mn-lt"/>
              </a:rPr>
              <a:t> by using desired capabilities.</a:t>
            </a:r>
          </a:p>
          <a:p>
            <a:endParaRPr lang="en-IN" i="1" dirty="0" smtClean="0">
              <a:solidFill>
                <a:schemeClr val="tx2"/>
              </a:solidFill>
              <a:latin typeface="+mn-lt"/>
            </a:endParaRPr>
          </a:p>
          <a:p>
            <a:r>
              <a:rPr lang="en-IN" i="1" dirty="0" smtClean="0">
                <a:solidFill>
                  <a:schemeClr val="tx2"/>
                </a:solidFill>
                <a:latin typeface="+mn-lt"/>
              </a:rPr>
              <a:t>Desired Capabilities are more useful in cases like:</a:t>
            </a:r>
          </a:p>
          <a:p>
            <a:r>
              <a:rPr lang="en-IN" i="1" dirty="0" smtClean="0">
                <a:solidFill>
                  <a:schemeClr val="tx2"/>
                </a:solidFill>
                <a:latin typeface="+mn-lt"/>
              </a:rPr>
              <a:t>In mobile application automation, where the browser properties and the device properties can be set.</a:t>
            </a:r>
          </a:p>
          <a:p>
            <a:endParaRPr lang="en-IN" i="1" dirty="0" smtClean="0">
              <a:solidFill>
                <a:schemeClr val="tx2"/>
              </a:solidFill>
              <a:latin typeface="+mn-lt"/>
            </a:endParaRPr>
          </a:p>
          <a:p>
            <a:r>
              <a:rPr lang="en-IN" i="1" dirty="0" smtClean="0">
                <a:solidFill>
                  <a:schemeClr val="tx2"/>
                </a:solidFill>
                <a:latin typeface="+mn-lt"/>
              </a:rPr>
              <a:t>In Selenium grid when we want to run the test cases on a different browser with different operating systems and versions.</a:t>
            </a:r>
            <a:endParaRPr lang="en-IN" i="1" dirty="0">
              <a:solidFill>
                <a:schemeClr val="tx2"/>
              </a:solidFill>
              <a:latin typeface="+mn-lt"/>
            </a:endParaRPr>
          </a:p>
        </p:txBody>
      </p:sp>
    </p:spTree>
    <p:extLst>
      <p:ext uri="{BB962C8B-B14F-4D97-AF65-F5344CB8AC3E}">
        <p14:creationId xmlns:p14="http://schemas.microsoft.com/office/powerpoint/2010/main" val="414106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10" name="Rectangle 9"/>
          <p:cNvSpPr/>
          <p:nvPr/>
        </p:nvSpPr>
        <p:spPr>
          <a:xfrm>
            <a:off x="927100" y="1047482"/>
            <a:ext cx="7518400" cy="4247317"/>
          </a:xfrm>
          <a:prstGeom prst="rect">
            <a:avLst/>
          </a:prstGeom>
        </p:spPr>
        <p:txBody>
          <a:bodyPr wrap="square">
            <a:spAutoFit/>
          </a:bodyPr>
          <a:lstStyle/>
          <a:p>
            <a:r>
              <a:rPr lang="en-IN" i="1" dirty="0" smtClean="0">
                <a:solidFill>
                  <a:srgbClr val="123761"/>
                </a:solidFill>
              </a:rPr>
              <a:t>package </a:t>
            </a:r>
            <a:r>
              <a:rPr lang="en-IN" i="1" dirty="0" err="1" smtClean="0">
                <a:solidFill>
                  <a:srgbClr val="123761"/>
                </a:solidFill>
              </a:rPr>
              <a:t>parallelTest</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java.util.concurrent.TimeUnit</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org.openqa.selenium.By</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org.openqa.selenium.WebDriver</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org.openqa.selenium.WebElement</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org.openqa.selenium.chrome.ChromeDriver</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org.openqa.selenium.edge.EdgeDriver</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org.openqa.selenium.firefox.FirefoxDriver</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org.testng.annotations.BeforeTest</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org.testng.annotations.Parameters</a:t>
            </a:r>
            <a:r>
              <a:rPr lang="en-IN" i="1" dirty="0" smtClean="0">
                <a:solidFill>
                  <a:srgbClr val="123761"/>
                </a:solidFill>
              </a:rPr>
              <a:t>;</a:t>
            </a:r>
          </a:p>
          <a:p>
            <a:r>
              <a:rPr lang="en-IN" i="1" dirty="0" smtClean="0">
                <a:solidFill>
                  <a:srgbClr val="123761"/>
                </a:solidFill>
              </a:rPr>
              <a:t>import </a:t>
            </a:r>
            <a:r>
              <a:rPr lang="en-IN" i="1" dirty="0" err="1" smtClean="0">
                <a:solidFill>
                  <a:srgbClr val="123761"/>
                </a:solidFill>
              </a:rPr>
              <a:t>org.testng.annotations.Test</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public class </a:t>
            </a:r>
            <a:r>
              <a:rPr lang="en-IN" i="1" dirty="0" err="1" smtClean="0">
                <a:solidFill>
                  <a:srgbClr val="123761"/>
                </a:solidFill>
              </a:rPr>
              <a:t>CrossBrowserScript</a:t>
            </a:r>
            <a:r>
              <a:rPr lang="en-IN" i="1" dirty="0" smtClean="0">
                <a:solidFill>
                  <a:srgbClr val="123761"/>
                </a:solidFill>
              </a:rPr>
              <a:t> {</a:t>
            </a:r>
          </a:p>
          <a:p>
            <a:r>
              <a:rPr lang="en-IN" i="1" dirty="0" smtClean="0">
                <a:solidFill>
                  <a:srgbClr val="123761"/>
                </a:solidFill>
              </a:rPr>
              <a:t>	WebDriver driver;</a:t>
            </a:r>
          </a:p>
          <a:p>
            <a:r>
              <a:rPr lang="en-IN" i="1" dirty="0" smtClean="0">
                <a:solidFill>
                  <a:srgbClr val="123761"/>
                </a:solidFill>
              </a:rPr>
              <a:t>	</a:t>
            </a:r>
            <a:endParaRPr lang="en-IN" i="1" dirty="0">
              <a:solidFill>
                <a:srgbClr val="123761"/>
              </a:solidFill>
            </a:endParaRPr>
          </a:p>
        </p:txBody>
      </p:sp>
    </p:spTree>
    <p:extLst>
      <p:ext uri="{BB962C8B-B14F-4D97-AF65-F5344CB8AC3E}">
        <p14:creationId xmlns:p14="http://schemas.microsoft.com/office/powerpoint/2010/main" val="1782202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10" name="Rectangle 9"/>
          <p:cNvSpPr/>
          <p:nvPr/>
        </p:nvSpPr>
        <p:spPr>
          <a:xfrm>
            <a:off x="927100" y="995966"/>
            <a:ext cx="7518400" cy="5078313"/>
          </a:xfrm>
          <a:prstGeom prst="rect">
            <a:avLst/>
          </a:prstGeom>
        </p:spPr>
        <p:txBody>
          <a:bodyPr wrap="square">
            <a:spAutoFit/>
          </a:bodyPr>
          <a:lstStyle/>
          <a:p>
            <a:r>
              <a:rPr lang="en-IN" b="1" i="1" dirty="0" smtClean="0">
                <a:solidFill>
                  <a:srgbClr val="B42359"/>
                </a:solidFill>
              </a:rPr>
              <a:t>@</a:t>
            </a:r>
            <a:r>
              <a:rPr lang="en-IN" b="1" i="1" dirty="0" err="1" smtClean="0">
                <a:solidFill>
                  <a:srgbClr val="B42359"/>
                </a:solidFill>
              </a:rPr>
              <a:t>BeforeTest</a:t>
            </a:r>
            <a:endParaRPr lang="en-IN" b="1" i="1" dirty="0" smtClean="0">
              <a:solidFill>
                <a:srgbClr val="B42359"/>
              </a:solidFill>
            </a:endParaRPr>
          </a:p>
          <a:p>
            <a:r>
              <a:rPr lang="en-IN" i="1" dirty="0" smtClean="0">
                <a:solidFill>
                  <a:srgbClr val="123761"/>
                </a:solidFill>
              </a:rPr>
              <a:t>	</a:t>
            </a:r>
            <a:r>
              <a:rPr lang="en-IN" b="1" i="1" dirty="0" smtClean="0">
                <a:solidFill>
                  <a:srgbClr val="B42359"/>
                </a:solidFill>
              </a:rPr>
              <a:t>@Parameters("browser")</a:t>
            </a:r>
          </a:p>
          <a:p>
            <a:r>
              <a:rPr lang="en-IN" i="1" dirty="0" smtClean="0">
                <a:solidFill>
                  <a:srgbClr val="123761"/>
                </a:solidFill>
              </a:rPr>
              <a:t>	public void setup(String browser) throws Exception{</a:t>
            </a:r>
          </a:p>
          <a:p>
            <a:r>
              <a:rPr lang="en-IN" i="1" dirty="0" smtClean="0">
                <a:solidFill>
                  <a:srgbClr val="123761"/>
                </a:solidFill>
              </a:rPr>
              <a:t>		//Check if parameter passed from TestNG is '</a:t>
            </a:r>
            <a:r>
              <a:rPr lang="en-IN" i="1" dirty="0" err="1" smtClean="0">
                <a:solidFill>
                  <a:srgbClr val="123761"/>
                </a:solidFill>
              </a:rPr>
              <a:t>firefox</a:t>
            </a:r>
            <a:r>
              <a:rPr lang="en-IN" i="1" dirty="0" smtClean="0">
                <a:solidFill>
                  <a:srgbClr val="123761"/>
                </a:solidFill>
              </a:rPr>
              <a:t>'</a:t>
            </a:r>
          </a:p>
          <a:p>
            <a:r>
              <a:rPr lang="en-IN" i="1" dirty="0" smtClean="0">
                <a:solidFill>
                  <a:srgbClr val="123761"/>
                </a:solidFill>
              </a:rPr>
              <a:t>		if(</a:t>
            </a:r>
            <a:r>
              <a:rPr lang="en-IN" i="1" dirty="0" err="1" smtClean="0">
                <a:solidFill>
                  <a:srgbClr val="123761"/>
                </a:solidFill>
              </a:rPr>
              <a:t>browser.equalsIgnoreCase</a:t>
            </a:r>
            <a:r>
              <a:rPr lang="en-IN" i="1" dirty="0" smtClean="0">
                <a:solidFill>
                  <a:srgbClr val="123761"/>
                </a:solidFill>
              </a:rPr>
              <a:t>("</a:t>
            </a:r>
            <a:r>
              <a:rPr lang="en-IN" i="1" dirty="0" err="1" smtClean="0">
                <a:solidFill>
                  <a:srgbClr val="123761"/>
                </a:solidFill>
              </a:rPr>
              <a:t>firefox</a:t>
            </a:r>
            <a:r>
              <a:rPr lang="en-IN" i="1" dirty="0" smtClean="0">
                <a:solidFill>
                  <a:srgbClr val="123761"/>
                </a:solidFill>
              </a:rPr>
              <a:t>")){</a:t>
            </a:r>
          </a:p>
          <a:p>
            <a:r>
              <a:rPr lang="en-IN" i="1" dirty="0" smtClean="0">
                <a:solidFill>
                  <a:srgbClr val="123761"/>
                </a:solidFill>
              </a:rPr>
              <a:t>		//create </a:t>
            </a:r>
            <a:r>
              <a:rPr lang="en-IN" i="1" dirty="0" err="1" smtClean="0">
                <a:solidFill>
                  <a:srgbClr val="123761"/>
                </a:solidFill>
              </a:rPr>
              <a:t>firefox</a:t>
            </a:r>
            <a:r>
              <a:rPr lang="en-IN" i="1" dirty="0" smtClean="0">
                <a:solidFill>
                  <a:srgbClr val="123761"/>
                </a:solidFill>
              </a:rPr>
              <a:t> instance</a:t>
            </a:r>
          </a:p>
          <a:p>
            <a:r>
              <a:rPr lang="en-IN" i="1" dirty="0" smtClean="0">
                <a:solidFill>
                  <a:srgbClr val="123761"/>
                </a:solidFill>
              </a:rPr>
              <a:t>			</a:t>
            </a:r>
            <a:r>
              <a:rPr lang="en-IN" i="1" dirty="0" err="1" smtClean="0">
                <a:solidFill>
                  <a:srgbClr val="123761"/>
                </a:solidFill>
              </a:rPr>
              <a:t>System.setProperty</a:t>
            </a:r>
            <a:r>
              <a:rPr lang="en-IN" i="1" dirty="0" smtClean="0">
                <a:solidFill>
                  <a:srgbClr val="123761"/>
                </a:solidFill>
              </a:rPr>
              <a:t>("</a:t>
            </a:r>
            <a:r>
              <a:rPr lang="en-IN" i="1" dirty="0" err="1" smtClean="0">
                <a:solidFill>
                  <a:srgbClr val="123761"/>
                </a:solidFill>
              </a:rPr>
              <a:t>webdriver.firefox.marionette</a:t>
            </a:r>
            <a:r>
              <a:rPr lang="en-IN" i="1" dirty="0" smtClean="0">
                <a:solidFill>
                  <a:srgbClr val="123761"/>
                </a:solidFill>
              </a:rPr>
              <a:t>", ".\\geckodriver.exe");driver = new </a:t>
            </a:r>
            <a:r>
              <a:rPr lang="en-IN" i="1" dirty="0" err="1" smtClean="0">
                <a:solidFill>
                  <a:srgbClr val="123761"/>
                </a:solidFill>
              </a:rPr>
              <a:t>FirefoxDriver</a:t>
            </a:r>
            <a:r>
              <a:rPr lang="en-IN" i="1" dirty="0" smtClean="0">
                <a:solidFill>
                  <a:srgbClr val="123761"/>
                </a:solidFill>
              </a:rPr>
              <a:t>();	}</a:t>
            </a:r>
          </a:p>
          <a:p>
            <a:endParaRPr lang="en-IN" i="1" dirty="0" smtClean="0">
              <a:solidFill>
                <a:srgbClr val="123761"/>
              </a:solidFill>
            </a:endParaRPr>
          </a:p>
          <a:p>
            <a:r>
              <a:rPr lang="en-IN" i="1" dirty="0" smtClean="0">
                <a:solidFill>
                  <a:srgbClr val="123761"/>
                </a:solidFill>
              </a:rPr>
              <a:t>//Check if parameter passed as 'chrome'</a:t>
            </a:r>
          </a:p>
          <a:p>
            <a:r>
              <a:rPr lang="en-IN" i="1" dirty="0" smtClean="0">
                <a:solidFill>
                  <a:srgbClr val="123761"/>
                </a:solidFill>
              </a:rPr>
              <a:t>		else if(</a:t>
            </a:r>
            <a:r>
              <a:rPr lang="en-IN" i="1" dirty="0" err="1" smtClean="0">
                <a:solidFill>
                  <a:srgbClr val="123761"/>
                </a:solidFill>
              </a:rPr>
              <a:t>browser.equalsIgnoreCase</a:t>
            </a:r>
            <a:r>
              <a:rPr lang="en-IN" i="1" dirty="0" smtClean="0">
                <a:solidFill>
                  <a:srgbClr val="123761"/>
                </a:solidFill>
              </a:rPr>
              <a:t>("chrome")){</a:t>
            </a:r>
          </a:p>
          <a:p>
            <a:r>
              <a:rPr lang="en-IN" i="1" dirty="0" smtClean="0">
                <a:solidFill>
                  <a:srgbClr val="123761"/>
                </a:solidFill>
              </a:rPr>
              <a:t>			//set path to chromedriver.exe</a:t>
            </a:r>
          </a:p>
          <a:p>
            <a:r>
              <a:rPr lang="en-IN" i="1" dirty="0" smtClean="0">
                <a:solidFill>
                  <a:srgbClr val="123761"/>
                </a:solidFill>
              </a:rPr>
              <a:t>			</a:t>
            </a:r>
            <a:r>
              <a:rPr lang="en-IN" i="1" dirty="0" err="1" smtClean="0">
                <a:solidFill>
                  <a:srgbClr val="123761"/>
                </a:solidFill>
              </a:rPr>
              <a:t>System.setProperty</a:t>
            </a:r>
            <a:r>
              <a:rPr lang="en-IN" i="1" dirty="0" smtClean="0">
                <a:solidFill>
                  <a:srgbClr val="123761"/>
                </a:solidFill>
              </a:rPr>
              <a:t>("</a:t>
            </a:r>
            <a:r>
              <a:rPr lang="en-IN" i="1" dirty="0" err="1" smtClean="0">
                <a:solidFill>
                  <a:srgbClr val="123761"/>
                </a:solidFill>
              </a:rPr>
              <a:t>webdriver.chrome.driver</a:t>
            </a:r>
            <a:r>
              <a:rPr lang="en-IN" i="1" dirty="0" smtClean="0">
                <a:solidFill>
                  <a:srgbClr val="123761"/>
                </a:solidFill>
              </a:rPr>
              <a:t>",".\\chromedriver.exe");</a:t>
            </a:r>
          </a:p>
          <a:p>
            <a:r>
              <a:rPr lang="en-IN" i="1" dirty="0" smtClean="0">
                <a:solidFill>
                  <a:srgbClr val="123761"/>
                </a:solidFill>
              </a:rPr>
              <a:t>			//create chrome instance</a:t>
            </a:r>
          </a:p>
          <a:p>
            <a:r>
              <a:rPr lang="en-IN" i="1" dirty="0" smtClean="0">
                <a:solidFill>
                  <a:srgbClr val="123761"/>
                </a:solidFill>
              </a:rPr>
              <a:t>			driver = new </a:t>
            </a:r>
            <a:r>
              <a:rPr lang="en-IN" i="1" dirty="0" err="1" smtClean="0">
                <a:solidFill>
                  <a:srgbClr val="123761"/>
                </a:solidFill>
              </a:rPr>
              <a:t>ChromeDriver</a:t>
            </a:r>
            <a:r>
              <a:rPr lang="en-IN" i="1" dirty="0" smtClean="0">
                <a:solidFill>
                  <a:srgbClr val="123761"/>
                </a:solidFill>
              </a:rPr>
              <a:t>();</a:t>
            </a:r>
          </a:p>
          <a:p>
            <a:r>
              <a:rPr lang="en-IN" i="1" dirty="0" smtClean="0">
                <a:solidFill>
                  <a:srgbClr val="123761"/>
                </a:solidFill>
              </a:rPr>
              <a:t>		}</a:t>
            </a:r>
          </a:p>
          <a:p>
            <a:endParaRPr lang="en-IN" i="1" dirty="0">
              <a:solidFill>
                <a:srgbClr val="123761"/>
              </a:solidFill>
            </a:endParaRPr>
          </a:p>
        </p:txBody>
      </p:sp>
    </p:spTree>
    <p:extLst>
      <p:ext uri="{BB962C8B-B14F-4D97-AF65-F5344CB8AC3E}">
        <p14:creationId xmlns:p14="http://schemas.microsoft.com/office/powerpoint/2010/main" val="2418477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73899"/>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10" name="Rectangle 9"/>
          <p:cNvSpPr/>
          <p:nvPr/>
        </p:nvSpPr>
        <p:spPr>
          <a:xfrm>
            <a:off x="812800" y="1073656"/>
            <a:ext cx="7518400" cy="3970318"/>
          </a:xfrm>
          <a:prstGeom prst="rect">
            <a:avLst/>
          </a:prstGeom>
        </p:spPr>
        <p:txBody>
          <a:bodyPr wrap="square">
            <a:spAutoFit/>
          </a:bodyPr>
          <a:lstStyle/>
          <a:p>
            <a:r>
              <a:rPr lang="en-IN" i="1" dirty="0" smtClean="0">
                <a:solidFill>
                  <a:srgbClr val="123761"/>
                </a:solidFill>
              </a:rPr>
              <a:t>		//Check if parameter passed as 'Edge'</a:t>
            </a:r>
          </a:p>
          <a:p>
            <a:r>
              <a:rPr lang="en-IN" i="1" dirty="0" smtClean="0">
                <a:solidFill>
                  <a:srgbClr val="123761"/>
                </a:solidFill>
              </a:rPr>
              <a:t>				else if(</a:t>
            </a:r>
            <a:r>
              <a:rPr lang="en-IN" i="1" dirty="0" err="1" smtClean="0">
                <a:solidFill>
                  <a:srgbClr val="123761"/>
                </a:solidFill>
              </a:rPr>
              <a:t>browser.equalsIgnoreCase</a:t>
            </a:r>
            <a:r>
              <a:rPr lang="en-IN" i="1" dirty="0" smtClean="0">
                <a:solidFill>
                  <a:srgbClr val="123761"/>
                </a:solidFill>
              </a:rPr>
              <a:t>("Edge")){</a:t>
            </a:r>
          </a:p>
          <a:p>
            <a:r>
              <a:rPr lang="en-IN" i="1" dirty="0" smtClean="0">
                <a:solidFill>
                  <a:srgbClr val="123761"/>
                </a:solidFill>
              </a:rPr>
              <a:t>					//set path to Edge.exe</a:t>
            </a:r>
          </a:p>
          <a:p>
            <a:r>
              <a:rPr lang="en-IN" i="1" dirty="0" smtClean="0">
                <a:solidFill>
                  <a:srgbClr val="123761"/>
                </a:solidFill>
              </a:rPr>
              <a:t>					</a:t>
            </a:r>
            <a:r>
              <a:rPr lang="en-IN" i="1" dirty="0" err="1" smtClean="0">
                <a:solidFill>
                  <a:srgbClr val="123761"/>
                </a:solidFill>
              </a:rPr>
              <a:t>System.setProperty</a:t>
            </a:r>
            <a:r>
              <a:rPr lang="en-IN" i="1" dirty="0" smtClean="0">
                <a:solidFill>
                  <a:srgbClr val="123761"/>
                </a:solidFill>
              </a:rPr>
              <a:t>("</a:t>
            </a:r>
            <a:r>
              <a:rPr lang="en-IN" i="1" dirty="0" err="1" smtClean="0">
                <a:solidFill>
                  <a:srgbClr val="123761"/>
                </a:solidFill>
              </a:rPr>
              <a:t>webdriver.edge.driver</a:t>
            </a:r>
            <a:r>
              <a:rPr lang="en-IN" i="1" dirty="0" smtClean="0">
                <a:solidFill>
                  <a:srgbClr val="123761"/>
                </a:solidFill>
              </a:rPr>
              <a:t>",".\\MicrosoftWebDriver.exe");</a:t>
            </a:r>
          </a:p>
          <a:p>
            <a:r>
              <a:rPr lang="en-IN" i="1" dirty="0" smtClean="0">
                <a:solidFill>
                  <a:srgbClr val="123761"/>
                </a:solidFill>
              </a:rPr>
              <a:t>					//create Edge instance</a:t>
            </a:r>
          </a:p>
          <a:p>
            <a:r>
              <a:rPr lang="en-IN" i="1" dirty="0" smtClean="0">
                <a:solidFill>
                  <a:srgbClr val="123761"/>
                </a:solidFill>
              </a:rPr>
              <a:t>					driver = new </a:t>
            </a:r>
            <a:r>
              <a:rPr lang="en-IN" i="1" dirty="0" err="1" smtClean="0">
                <a:solidFill>
                  <a:srgbClr val="123761"/>
                </a:solidFill>
              </a:rPr>
              <a:t>EdgeDriver</a:t>
            </a:r>
            <a:r>
              <a:rPr lang="en-IN" i="1" dirty="0" smtClean="0">
                <a:solidFill>
                  <a:srgbClr val="123761"/>
                </a:solidFill>
              </a:rPr>
              <a:t>();</a:t>
            </a:r>
          </a:p>
          <a:p>
            <a:r>
              <a:rPr lang="en-IN" i="1" dirty="0" smtClean="0">
                <a:solidFill>
                  <a:srgbClr val="123761"/>
                </a:solidFill>
              </a:rPr>
              <a:t>				}</a:t>
            </a:r>
          </a:p>
          <a:p>
            <a:r>
              <a:rPr lang="en-IN" i="1" dirty="0" smtClean="0">
                <a:solidFill>
                  <a:srgbClr val="123761"/>
                </a:solidFill>
              </a:rPr>
              <a:t>		else{</a:t>
            </a:r>
          </a:p>
          <a:p>
            <a:r>
              <a:rPr lang="en-IN" i="1" dirty="0" smtClean="0">
                <a:solidFill>
                  <a:srgbClr val="123761"/>
                </a:solidFill>
              </a:rPr>
              <a:t>			//If no browser passed throw exception</a:t>
            </a:r>
          </a:p>
          <a:p>
            <a:r>
              <a:rPr lang="en-IN" i="1" dirty="0" smtClean="0">
                <a:solidFill>
                  <a:srgbClr val="123761"/>
                </a:solidFill>
              </a:rPr>
              <a:t>			throw new Exception("Browser is not correct");</a:t>
            </a:r>
          </a:p>
          <a:p>
            <a:r>
              <a:rPr lang="en-IN" i="1" dirty="0" smtClean="0">
                <a:solidFill>
                  <a:srgbClr val="123761"/>
                </a:solidFill>
              </a:rPr>
              <a:t>		}</a:t>
            </a:r>
          </a:p>
          <a:p>
            <a:r>
              <a:rPr lang="en-IN" i="1" dirty="0" smtClean="0">
                <a:solidFill>
                  <a:srgbClr val="123761"/>
                </a:solidFill>
              </a:rPr>
              <a:t>		</a:t>
            </a:r>
            <a:r>
              <a:rPr lang="en-IN" i="1" dirty="0" err="1" smtClean="0">
                <a:solidFill>
                  <a:srgbClr val="123761"/>
                </a:solidFill>
              </a:rPr>
              <a:t>driver.manage</a:t>
            </a:r>
            <a:r>
              <a:rPr lang="en-IN" i="1" dirty="0" smtClean="0">
                <a:solidFill>
                  <a:srgbClr val="123761"/>
                </a:solidFill>
              </a:rPr>
              <a:t>().timeouts().</a:t>
            </a:r>
            <a:r>
              <a:rPr lang="en-IN" i="1" dirty="0" err="1" smtClean="0">
                <a:solidFill>
                  <a:srgbClr val="123761"/>
                </a:solidFill>
              </a:rPr>
              <a:t>implicitlyWait</a:t>
            </a:r>
            <a:r>
              <a:rPr lang="en-IN" i="1" dirty="0" smtClean="0">
                <a:solidFill>
                  <a:srgbClr val="123761"/>
                </a:solidFill>
              </a:rPr>
              <a:t>(10, </a:t>
            </a:r>
            <a:r>
              <a:rPr lang="en-IN" i="1" dirty="0" err="1" smtClean="0">
                <a:solidFill>
                  <a:srgbClr val="123761"/>
                </a:solidFill>
              </a:rPr>
              <a:t>TimeUnit.SECONDS</a:t>
            </a:r>
            <a:r>
              <a:rPr lang="en-IN" i="1" dirty="0" smtClean="0">
                <a:solidFill>
                  <a:srgbClr val="123761"/>
                </a:solidFill>
              </a:rPr>
              <a:t>);</a:t>
            </a:r>
          </a:p>
          <a:p>
            <a:r>
              <a:rPr lang="en-IN" i="1" dirty="0" smtClean="0">
                <a:solidFill>
                  <a:srgbClr val="123761"/>
                </a:solidFill>
              </a:rPr>
              <a:t>	}</a:t>
            </a:r>
            <a:endParaRPr lang="en-IN" i="1" dirty="0">
              <a:solidFill>
                <a:srgbClr val="123761"/>
              </a:solidFill>
            </a:endParaRPr>
          </a:p>
        </p:txBody>
      </p:sp>
    </p:spTree>
    <p:extLst>
      <p:ext uri="{BB962C8B-B14F-4D97-AF65-F5344CB8AC3E}">
        <p14:creationId xmlns:p14="http://schemas.microsoft.com/office/powerpoint/2010/main" val="1860101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10" name="Rectangle 9"/>
          <p:cNvSpPr/>
          <p:nvPr/>
        </p:nvSpPr>
        <p:spPr>
          <a:xfrm>
            <a:off x="812799" y="609600"/>
            <a:ext cx="8228169" cy="5909310"/>
          </a:xfrm>
          <a:prstGeom prst="rect">
            <a:avLst/>
          </a:prstGeom>
        </p:spPr>
        <p:txBody>
          <a:bodyPr wrap="square">
            <a:spAutoFit/>
          </a:bodyPr>
          <a:lstStyle/>
          <a:p>
            <a:r>
              <a:rPr lang="en-IN" i="1" dirty="0" smtClean="0">
                <a:solidFill>
                  <a:srgbClr val="123761"/>
                </a:solidFill>
              </a:rPr>
              <a:t>@Test</a:t>
            </a:r>
          </a:p>
          <a:p>
            <a:r>
              <a:rPr lang="en-IN" i="1" dirty="0" smtClean="0">
                <a:solidFill>
                  <a:srgbClr val="123761"/>
                </a:solidFill>
              </a:rPr>
              <a:t>	public void </a:t>
            </a:r>
            <a:r>
              <a:rPr lang="en-IN" i="1" dirty="0" err="1" smtClean="0">
                <a:solidFill>
                  <a:srgbClr val="123761"/>
                </a:solidFill>
              </a:rPr>
              <a:t>testParameterWithXML</a:t>
            </a:r>
            <a:r>
              <a:rPr lang="en-IN" i="1" dirty="0" smtClean="0">
                <a:solidFill>
                  <a:srgbClr val="123761"/>
                </a:solidFill>
              </a:rPr>
              <a:t>() throws </a:t>
            </a:r>
            <a:r>
              <a:rPr lang="en-IN" i="1" dirty="0" err="1" smtClean="0">
                <a:solidFill>
                  <a:srgbClr val="123761"/>
                </a:solidFill>
              </a:rPr>
              <a:t>InterruptedException</a:t>
            </a:r>
            <a:r>
              <a:rPr lang="en-IN" i="1" dirty="0" smtClean="0">
                <a:solidFill>
                  <a:srgbClr val="123761"/>
                </a:solidFill>
              </a:rPr>
              <a:t>{</a:t>
            </a:r>
          </a:p>
          <a:p>
            <a:r>
              <a:rPr lang="en-IN" i="1" dirty="0" smtClean="0">
                <a:solidFill>
                  <a:srgbClr val="123761"/>
                </a:solidFill>
              </a:rPr>
              <a:t>		driver.get("http://www.gmail.com");</a:t>
            </a:r>
          </a:p>
          <a:p>
            <a:r>
              <a:rPr lang="en-IN" i="1" dirty="0" smtClean="0">
                <a:solidFill>
                  <a:srgbClr val="123761"/>
                </a:solidFill>
              </a:rPr>
              <a:t>		//Find user name</a:t>
            </a:r>
          </a:p>
          <a:p>
            <a:r>
              <a:rPr lang="en-IN" i="1" dirty="0" smtClean="0">
                <a:solidFill>
                  <a:srgbClr val="123761"/>
                </a:solidFill>
              </a:rPr>
              <a:t>		</a:t>
            </a:r>
            <a:r>
              <a:rPr lang="en-IN" i="1" dirty="0" err="1" smtClean="0">
                <a:solidFill>
                  <a:srgbClr val="123761"/>
                </a:solidFill>
              </a:rPr>
              <a:t>WebElement</a:t>
            </a:r>
            <a:r>
              <a:rPr lang="en-IN" i="1" dirty="0" smtClean="0">
                <a:solidFill>
                  <a:srgbClr val="123761"/>
                </a:solidFill>
              </a:rPr>
              <a:t> </a:t>
            </a:r>
            <a:r>
              <a:rPr lang="en-IN" i="1" dirty="0" err="1" smtClean="0">
                <a:solidFill>
                  <a:srgbClr val="123761"/>
                </a:solidFill>
              </a:rPr>
              <a:t>userName</a:t>
            </a:r>
            <a:r>
              <a:rPr lang="en-IN" i="1" dirty="0" smtClean="0">
                <a:solidFill>
                  <a:srgbClr val="123761"/>
                </a:solidFill>
              </a:rPr>
              <a:t> = </a:t>
            </a:r>
            <a:r>
              <a:rPr lang="en-IN" i="1" dirty="0" err="1" smtClean="0">
                <a:solidFill>
                  <a:srgbClr val="123761"/>
                </a:solidFill>
              </a:rPr>
              <a:t>driver.findElement</a:t>
            </a:r>
            <a:r>
              <a:rPr lang="en-IN" i="1" dirty="0" smtClean="0">
                <a:solidFill>
                  <a:srgbClr val="123761"/>
                </a:solidFill>
              </a:rPr>
              <a:t>(By.name("</a:t>
            </a:r>
            <a:r>
              <a:rPr lang="en-IN" i="1" dirty="0" err="1" smtClean="0">
                <a:solidFill>
                  <a:srgbClr val="123761"/>
                </a:solidFill>
              </a:rPr>
              <a:t>uid</a:t>
            </a:r>
            <a:r>
              <a:rPr lang="en-IN" i="1" dirty="0" smtClean="0">
                <a:solidFill>
                  <a:srgbClr val="123761"/>
                </a:solidFill>
              </a:rPr>
              <a:t>"));</a:t>
            </a:r>
          </a:p>
          <a:p>
            <a:r>
              <a:rPr lang="en-IN" i="1" dirty="0" smtClean="0">
                <a:solidFill>
                  <a:srgbClr val="123761"/>
                </a:solidFill>
              </a:rPr>
              <a:t>		//Fill user name</a:t>
            </a:r>
          </a:p>
          <a:p>
            <a:r>
              <a:rPr lang="en-IN" i="1" dirty="0" smtClean="0">
                <a:solidFill>
                  <a:srgbClr val="123761"/>
                </a:solidFill>
              </a:rPr>
              <a:t>		</a:t>
            </a:r>
            <a:r>
              <a:rPr lang="en-IN" i="1" dirty="0" err="1" smtClean="0">
                <a:solidFill>
                  <a:srgbClr val="123761"/>
                </a:solidFill>
              </a:rPr>
              <a:t>userName.sendKeys</a:t>
            </a:r>
            <a:r>
              <a:rPr lang="en-IN" i="1" dirty="0" smtClean="0">
                <a:solidFill>
                  <a:srgbClr val="123761"/>
                </a:solidFill>
              </a:rPr>
              <a:t>(“test");</a:t>
            </a:r>
          </a:p>
          <a:p>
            <a:r>
              <a:rPr lang="en-IN" i="1" dirty="0" smtClean="0">
                <a:solidFill>
                  <a:srgbClr val="123761"/>
                </a:solidFill>
              </a:rPr>
              <a:t>		//Find password</a:t>
            </a:r>
          </a:p>
          <a:p>
            <a:r>
              <a:rPr lang="en-IN" i="1" dirty="0" smtClean="0">
                <a:solidFill>
                  <a:srgbClr val="123761"/>
                </a:solidFill>
              </a:rPr>
              <a:t>		</a:t>
            </a:r>
            <a:r>
              <a:rPr lang="en-IN" i="1" dirty="0" err="1" smtClean="0">
                <a:solidFill>
                  <a:srgbClr val="123761"/>
                </a:solidFill>
              </a:rPr>
              <a:t>WebElement</a:t>
            </a:r>
            <a:r>
              <a:rPr lang="en-IN" i="1" dirty="0" smtClean="0">
                <a:solidFill>
                  <a:srgbClr val="123761"/>
                </a:solidFill>
              </a:rPr>
              <a:t> password = </a:t>
            </a:r>
            <a:r>
              <a:rPr lang="en-IN" i="1" dirty="0" err="1" smtClean="0">
                <a:solidFill>
                  <a:srgbClr val="123761"/>
                </a:solidFill>
              </a:rPr>
              <a:t>driver.findElement</a:t>
            </a:r>
            <a:r>
              <a:rPr lang="en-IN" i="1" dirty="0" smtClean="0">
                <a:solidFill>
                  <a:srgbClr val="123761"/>
                </a:solidFill>
              </a:rPr>
              <a:t>(By.name("password"));</a:t>
            </a:r>
          </a:p>
          <a:p>
            <a:r>
              <a:rPr lang="en-IN" i="1" dirty="0" smtClean="0">
                <a:solidFill>
                  <a:srgbClr val="123761"/>
                </a:solidFill>
              </a:rPr>
              <a:t>		//Fill password</a:t>
            </a:r>
          </a:p>
          <a:p>
            <a:r>
              <a:rPr lang="en-IN" i="1" dirty="0" smtClean="0">
                <a:solidFill>
                  <a:srgbClr val="123761"/>
                </a:solidFill>
              </a:rPr>
              <a:t>		</a:t>
            </a:r>
            <a:r>
              <a:rPr lang="en-IN" i="1" dirty="0" err="1" smtClean="0">
                <a:solidFill>
                  <a:srgbClr val="123761"/>
                </a:solidFill>
              </a:rPr>
              <a:t>password.sendKeys</a:t>
            </a:r>
            <a:r>
              <a:rPr lang="en-IN" i="1" dirty="0" smtClean="0">
                <a:solidFill>
                  <a:srgbClr val="123761"/>
                </a:solidFill>
              </a:rPr>
              <a:t>(“testing123");}</a:t>
            </a:r>
          </a:p>
          <a:p>
            <a:r>
              <a:rPr lang="en-IN" i="1" dirty="0" smtClean="0">
                <a:solidFill>
                  <a:srgbClr val="123761"/>
                </a:solidFill>
              </a:rPr>
              <a:t>}</a:t>
            </a:r>
          </a:p>
          <a:p>
            <a:r>
              <a:rPr lang="en-IN" b="1" i="1" dirty="0" smtClean="0">
                <a:solidFill>
                  <a:srgbClr val="B42359"/>
                </a:solidFill>
              </a:rPr>
              <a:t>TestNG Xml:</a:t>
            </a:r>
          </a:p>
          <a:p>
            <a:r>
              <a:rPr lang="en-IN" i="1" dirty="0" smtClean="0">
                <a:solidFill>
                  <a:srgbClr val="B42359"/>
                </a:solidFill>
              </a:rPr>
              <a:t>&lt;?xml version="1.0" encoding="UTF-8"?&gt; &lt;!DOCTYPE suite SYSTEM "http://testng.org/testng-1.0.dtd"&gt; </a:t>
            </a:r>
          </a:p>
          <a:p>
            <a:r>
              <a:rPr lang="en-IN" i="1" dirty="0" smtClean="0">
                <a:solidFill>
                  <a:srgbClr val="B42359"/>
                </a:solidFill>
              </a:rPr>
              <a:t>&lt;suite name="</a:t>
            </a:r>
            <a:r>
              <a:rPr lang="en-IN" i="1" dirty="0" err="1" smtClean="0">
                <a:solidFill>
                  <a:srgbClr val="B42359"/>
                </a:solidFill>
              </a:rPr>
              <a:t>TestSuite</a:t>
            </a:r>
            <a:r>
              <a:rPr lang="en-IN" i="1" dirty="0" smtClean="0">
                <a:solidFill>
                  <a:srgbClr val="B42359"/>
                </a:solidFill>
              </a:rPr>
              <a:t>" thread-count="2" parallel="tests" &gt;</a:t>
            </a:r>
          </a:p>
          <a:p>
            <a:r>
              <a:rPr lang="en-IN" i="1" dirty="0" smtClean="0">
                <a:solidFill>
                  <a:srgbClr val="B42359"/>
                </a:solidFill>
              </a:rPr>
              <a:t> &lt;test name="</a:t>
            </a:r>
            <a:r>
              <a:rPr lang="en-IN" i="1" dirty="0" err="1" smtClean="0">
                <a:solidFill>
                  <a:srgbClr val="B42359"/>
                </a:solidFill>
              </a:rPr>
              <a:t>ChromeTest</a:t>
            </a:r>
            <a:r>
              <a:rPr lang="en-IN" i="1" dirty="0" smtClean="0">
                <a:solidFill>
                  <a:srgbClr val="B42359"/>
                </a:solidFill>
              </a:rPr>
              <a:t>"&gt;</a:t>
            </a:r>
          </a:p>
          <a:p>
            <a:r>
              <a:rPr lang="en-IN" i="1" dirty="0" smtClean="0">
                <a:solidFill>
                  <a:srgbClr val="B42359"/>
                </a:solidFill>
              </a:rPr>
              <a:t> &lt;parameter name="browser" value="Chrome" /&gt; </a:t>
            </a:r>
          </a:p>
          <a:p>
            <a:r>
              <a:rPr lang="en-IN" i="1" dirty="0" smtClean="0">
                <a:solidFill>
                  <a:srgbClr val="B42359"/>
                </a:solidFill>
              </a:rPr>
              <a:t>&lt;classes&gt; &lt;class name="</a:t>
            </a:r>
            <a:r>
              <a:rPr lang="en-IN" i="1" dirty="0" err="1" smtClean="0">
                <a:solidFill>
                  <a:srgbClr val="B42359"/>
                </a:solidFill>
              </a:rPr>
              <a:t>parallelTest.CrossBrowserScript</a:t>
            </a:r>
            <a:r>
              <a:rPr lang="en-IN" i="1" dirty="0" smtClean="0">
                <a:solidFill>
                  <a:srgbClr val="B42359"/>
                </a:solidFill>
              </a:rPr>
              <a:t>"&gt; </a:t>
            </a:r>
          </a:p>
          <a:p>
            <a:r>
              <a:rPr lang="en-IN" i="1" dirty="0" smtClean="0">
                <a:solidFill>
                  <a:srgbClr val="B42359"/>
                </a:solidFill>
              </a:rPr>
              <a:t>&lt;/class&gt; </a:t>
            </a:r>
          </a:p>
          <a:p>
            <a:r>
              <a:rPr lang="en-IN" i="1" dirty="0" smtClean="0">
                <a:solidFill>
                  <a:srgbClr val="B42359"/>
                </a:solidFill>
              </a:rPr>
              <a:t>&lt;/classes&gt;</a:t>
            </a:r>
            <a:endParaRPr lang="en-IN" i="1" dirty="0">
              <a:solidFill>
                <a:srgbClr val="B42359"/>
              </a:solidFill>
            </a:endParaRPr>
          </a:p>
        </p:txBody>
      </p:sp>
    </p:spTree>
    <p:extLst>
      <p:ext uri="{BB962C8B-B14F-4D97-AF65-F5344CB8AC3E}">
        <p14:creationId xmlns:p14="http://schemas.microsoft.com/office/powerpoint/2010/main" val="2006107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Selenium Grid</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10" name="Rectangle 9"/>
          <p:cNvSpPr/>
          <p:nvPr/>
        </p:nvSpPr>
        <p:spPr>
          <a:xfrm>
            <a:off x="927100" y="1197064"/>
            <a:ext cx="7518400" cy="4247317"/>
          </a:xfrm>
          <a:prstGeom prst="rect">
            <a:avLst/>
          </a:prstGeom>
        </p:spPr>
        <p:txBody>
          <a:bodyPr wrap="square">
            <a:spAutoFit/>
          </a:bodyPr>
          <a:lstStyle/>
          <a:p>
            <a:r>
              <a:rPr lang="en-IN" i="1" dirty="0" smtClean="0">
                <a:solidFill>
                  <a:srgbClr val="B42359"/>
                </a:solidFill>
              </a:rPr>
              <a:t>&lt;test name="</a:t>
            </a:r>
            <a:r>
              <a:rPr lang="en-IN" i="1" dirty="0" err="1" smtClean="0">
                <a:solidFill>
                  <a:srgbClr val="B42359"/>
                </a:solidFill>
              </a:rPr>
              <a:t>FirefoxTest</a:t>
            </a:r>
            <a:r>
              <a:rPr lang="en-IN" i="1" dirty="0" smtClean="0">
                <a:solidFill>
                  <a:srgbClr val="B42359"/>
                </a:solidFill>
              </a:rPr>
              <a:t>"&gt;</a:t>
            </a:r>
          </a:p>
          <a:p>
            <a:r>
              <a:rPr lang="en-IN" i="1" dirty="0" smtClean="0">
                <a:solidFill>
                  <a:srgbClr val="B42359"/>
                </a:solidFill>
              </a:rPr>
              <a:t>&lt;parameter name="browser" value="Firefox" /&gt;</a:t>
            </a:r>
          </a:p>
          <a:p>
            <a:r>
              <a:rPr lang="en-IN" i="1" dirty="0" smtClean="0">
                <a:solidFill>
                  <a:srgbClr val="B42359"/>
                </a:solidFill>
              </a:rPr>
              <a:t>&lt;classes&gt;</a:t>
            </a:r>
          </a:p>
          <a:p>
            <a:r>
              <a:rPr lang="en-IN" i="1" dirty="0" smtClean="0">
                <a:solidFill>
                  <a:srgbClr val="B42359"/>
                </a:solidFill>
              </a:rPr>
              <a:t>&lt;class name="</a:t>
            </a:r>
            <a:r>
              <a:rPr lang="en-IN" i="1" dirty="0" err="1" smtClean="0">
                <a:solidFill>
                  <a:srgbClr val="B42359"/>
                </a:solidFill>
              </a:rPr>
              <a:t>parallelTest.CrossBrowserScript</a:t>
            </a:r>
            <a:r>
              <a:rPr lang="en-IN" i="1" dirty="0" smtClean="0">
                <a:solidFill>
                  <a:srgbClr val="B42359"/>
                </a:solidFill>
              </a:rPr>
              <a:t>"&gt;</a:t>
            </a:r>
          </a:p>
          <a:p>
            <a:r>
              <a:rPr lang="en-IN" i="1" dirty="0" smtClean="0">
                <a:solidFill>
                  <a:srgbClr val="B42359"/>
                </a:solidFill>
              </a:rPr>
              <a:t>&lt;/class&gt;</a:t>
            </a:r>
          </a:p>
          <a:p>
            <a:r>
              <a:rPr lang="en-IN" i="1" dirty="0" smtClean="0">
                <a:solidFill>
                  <a:srgbClr val="B42359"/>
                </a:solidFill>
              </a:rPr>
              <a:t>&lt;/classes&gt;</a:t>
            </a:r>
          </a:p>
          <a:p>
            <a:r>
              <a:rPr lang="en-IN" i="1" dirty="0" smtClean="0">
                <a:solidFill>
                  <a:srgbClr val="B42359"/>
                </a:solidFill>
              </a:rPr>
              <a:t>&lt;/test&gt;</a:t>
            </a:r>
          </a:p>
          <a:p>
            <a:r>
              <a:rPr lang="en-IN" i="1" dirty="0" smtClean="0">
                <a:solidFill>
                  <a:srgbClr val="B42359"/>
                </a:solidFill>
              </a:rPr>
              <a:t>&lt;test name="</a:t>
            </a:r>
            <a:r>
              <a:rPr lang="en-IN" i="1" dirty="0" err="1" smtClean="0">
                <a:solidFill>
                  <a:srgbClr val="B42359"/>
                </a:solidFill>
              </a:rPr>
              <a:t>EdgeTest</a:t>
            </a:r>
            <a:r>
              <a:rPr lang="en-IN" i="1" dirty="0" smtClean="0">
                <a:solidFill>
                  <a:srgbClr val="B42359"/>
                </a:solidFill>
              </a:rPr>
              <a:t>"&gt;</a:t>
            </a:r>
          </a:p>
          <a:p>
            <a:r>
              <a:rPr lang="en-IN" i="1" dirty="0" smtClean="0">
                <a:solidFill>
                  <a:srgbClr val="B42359"/>
                </a:solidFill>
              </a:rPr>
              <a:t>&lt;parameter name="browser" value="Edge" /&gt;</a:t>
            </a:r>
          </a:p>
          <a:p>
            <a:r>
              <a:rPr lang="en-IN" i="1" dirty="0" smtClean="0">
                <a:solidFill>
                  <a:srgbClr val="B42359"/>
                </a:solidFill>
              </a:rPr>
              <a:t>&lt;classes&gt;</a:t>
            </a:r>
          </a:p>
          <a:p>
            <a:r>
              <a:rPr lang="en-IN" i="1" dirty="0" smtClean="0">
                <a:solidFill>
                  <a:srgbClr val="B42359"/>
                </a:solidFill>
              </a:rPr>
              <a:t>&lt;class name="</a:t>
            </a:r>
            <a:r>
              <a:rPr lang="en-IN" i="1" dirty="0" err="1" smtClean="0">
                <a:solidFill>
                  <a:srgbClr val="B42359"/>
                </a:solidFill>
              </a:rPr>
              <a:t>parallelTest.CrossBrowserScript</a:t>
            </a:r>
            <a:r>
              <a:rPr lang="en-IN" i="1" dirty="0" smtClean="0">
                <a:solidFill>
                  <a:srgbClr val="B42359"/>
                </a:solidFill>
              </a:rPr>
              <a:t>"&gt;</a:t>
            </a:r>
          </a:p>
          <a:p>
            <a:r>
              <a:rPr lang="en-IN" i="1" dirty="0" smtClean="0">
                <a:solidFill>
                  <a:srgbClr val="B42359"/>
                </a:solidFill>
              </a:rPr>
              <a:t>&lt;/class&gt;</a:t>
            </a:r>
          </a:p>
          <a:p>
            <a:r>
              <a:rPr lang="en-IN" i="1" dirty="0" smtClean="0">
                <a:solidFill>
                  <a:srgbClr val="B42359"/>
                </a:solidFill>
              </a:rPr>
              <a:t>&lt;/classes&gt;</a:t>
            </a:r>
          </a:p>
          <a:p>
            <a:r>
              <a:rPr lang="en-IN" i="1" dirty="0" smtClean="0">
                <a:solidFill>
                  <a:srgbClr val="B42359"/>
                </a:solidFill>
              </a:rPr>
              <a:t>&lt;/test&gt;</a:t>
            </a:r>
          </a:p>
          <a:p>
            <a:r>
              <a:rPr lang="en-IN" i="1" dirty="0" smtClean="0">
                <a:solidFill>
                  <a:srgbClr val="B42359"/>
                </a:solidFill>
              </a:rPr>
              <a:t>&lt;/suite&gt;</a:t>
            </a:r>
            <a:endParaRPr lang="en-IN" i="1" dirty="0">
              <a:solidFill>
                <a:srgbClr val="B42359"/>
              </a:solidFill>
            </a:endParaRPr>
          </a:p>
        </p:txBody>
      </p:sp>
    </p:spTree>
    <p:extLst>
      <p:ext uri="{BB962C8B-B14F-4D97-AF65-F5344CB8AC3E}">
        <p14:creationId xmlns:p14="http://schemas.microsoft.com/office/powerpoint/2010/main" val="1399248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983" y="198823"/>
            <a:ext cx="6014441" cy="430887"/>
          </a:xfrm>
        </p:spPr>
        <p:txBody>
          <a:bodyPr/>
          <a:lstStyle/>
          <a:p>
            <a:r>
              <a:rPr lang="en-IN" dirty="0" smtClean="0"/>
              <a:t>TestNG parameter and DataProvider</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246853" y="946001"/>
            <a:ext cx="6754147" cy="4524315"/>
          </a:xfrm>
          <a:prstGeom prst="rect">
            <a:avLst/>
          </a:prstGeom>
        </p:spPr>
        <p:txBody>
          <a:bodyPr wrap="square">
            <a:spAutoFit/>
          </a:bodyPr>
          <a:lstStyle/>
          <a:p>
            <a:pPr algn="just"/>
            <a:r>
              <a:rPr lang="en-IN" dirty="0" smtClean="0">
                <a:solidFill>
                  <a:schemeClr val="tx2"/>
                </a:solidFill>
              </a:rPr>
              <a:t>TestNG again gives us another interesting feature called </a:t>
            </a:r>
            <a:r>
              <a:rPr lang="en-IN" b="1" dirty="0" smtClean="0">
                <a:solidFill>
                  <a:schemeClr val="tx2"/>
                </a:solidFill>
              </a:rPr>
              <a:t>TestNG Parameters</a:t>
            </a:r>
            <a:r>
              <a:rPr lang="en-IN" dirty="0" smtClean="0">
                <a:solidFill>
                  <a:schemeClr val="tx2"/>
                </a:solidFill>
              </a:rPr>
              <a:t>. TestNG lets you pass parameters directly to your test methods with your testng.xml.</a:t>
            </a:r>
          </a:p>
          <a:p>
            <a:pPr>
              <a:buFontTx/>
              <a:buChar char="-"/>
            </a:pPr>
            <a:endParaRPr lang="en-IN" i="1" dirty="0" smtClean="0"/>
          </a:p>
          <a:p>
            <a:pPr>
              <a:buFontTx/>
              <a:buChar char="-"/>
            </a:pPr>
            <a:endParaRPr lang="en-IN" i="1" dirty="0" smtClean="0"/>
          </a:p>
          <a:p>
            <a:pPr fontAlgn="t"/>
            <a:r>
              <a:rPr lang="en-IN" b="1" i="1" dirty="0" smtClean="0">
                <a:solidFill>
                  <a:schemeClr val="tx2"/>
                </a:solidFill>
              </a:rPr>
              <a:t>package</a:t>
            </a:r>
            <a:r>
              <a:rPr lang="en-IN" i="1" dirty="0" smtClean="0">
                <a:solidFill>
                  <a:schemeClr val="tx2"/>
                </a:solidFill>
              </a:rPr>
              <a:t> </a:t>
            </a:r>
            <a:r>
              <a:rPr lang="en-IN" i="1" dirty="0" err="1" smtClean="0">
                <a:solidFill>
                  <a:schemeClr val="tx2"/>
                </a:solidFill>
              </a:rPr>
              <a:t>automationFramework</a:t>
            </a:r>
            <a:r>
              <a:rPr lang="en-IN" i="1" dirty="0" smtClean="0">
                <a:solidFill>
                  <a:schemeClr val="tx2"/>
                </a:solidFill>
              </a:rPr>
              <a:t>;</a:t>
            </a:r>
          </a:p>
          <a:p>
            <a:pPr fontAlgn="t"/>
            <a:endParaRPr lang="en-IN" i="1" dirty="0" smtClean="0">
              <a:solidFill>
                <a:schemeClr val="tx2"/>
              </a:solidFill>
            </a:endParaRPr>
          </a:p>
          <a:p>
            <a:pPr fontAlgn="t"/>
            <a:endParaRPr lang="en-IN" i="1" dirty="0" smtClean="0">
              <a:solidFill>
                <a:schemeClr val="tx2"/>
              </a:solidFill>
            </a:endParaRPr>
          </a:p>
          <a:p>
            <a:pPr fontAlgn="t"/>
            <a:r>
              <a:rPr lang="en-IN" i="1" dirty="0" smtClean="0">
                <a:solidFill>
                  <a:schemeClr val="tx2"/>
                </a:solidFill>
              </a:rPr>
              <a:t> import </a:t>
            </a:r>
            <a:r>
              <a:rPr lang="en-IN" i="1" dirty="0" err="1" smtClean="0">
                <a:solidFill>
                  <a:schemeClr val="tx2"/>
                </a:solidFill>
              </a:rPr>
              <a:t>java.util.concurrent.TimeUnit</a:t>
            </a:r>
            <a:r>
              <a:rPr lang="en-IN" i="1" dirty="0" smtClean="0">
                <a:solidFill>
                  <a:schemeClr val="tx2"/>
                </a:solidFill>
              </a:rPr>
              <a:t>;</a:t>
            </a:r>
          </a:p>
          <a:p>
            <a:pPr fontAlgn="t"/>
            <a:r>
              <a:rPr lang="en-IN" i="1" dirty="0" smtClean="0">
                <a:solidFill>
                  <a:schemeClr val="tx2"/>
                </a:solidFill>
              </a:rPr>
              <a:t> import </a:t>
            </a:r>
            <a:r>
              <a:rPr lang="en-IN" i="1" dirty="0" err="1" smtClean="0">
                <a:solidFill>
                  <a:schemeClr val="tx2"/>
                </a:solidFill>
              </a:rPr>
              <a:t>org.openqa.selenium.By</a:t>
            </a:r>
            <a:r>
              <a:rPr lang="en-IN" i="1" dirty="0" smtClean="0">
                <a:solidFill>
                  <a:schemeClr val="tx2"/>
                </a:solidFill>
              </a:rPr>
              <a:t>;</a:t>
            </a:r>
          </a:p>
          <a:p>
            <a:pPr fontAlgn="t"/>
            <a:r>
              <a:rPr lang="en-IN" i="1" dirty="0" smtClean="0">
                <a:solidFill>
                  <a:schemeClr val="tx2"/>
                </a:solidFill>
              </a:rPr>
              <a:t> import </a:t>
            </a:r>
            <a:r>
              <a:rPr lang="en-IN" i="1" dirty="0" err="1" smtClean="0">
                <a:solidFill>
                  <a:schemeClr val="tx2"/>
                </a:solidFill>
              </a:rPr>
              <a:t>org.openqa.selenium.WebDriver</a:t>
            </a:r>
            <a:r>
              <a:rPr lang="en-IN" i="1" dirty="0" smtClean="0">
                <a:solidFill>
                  <a:schemeClr val="tx2"/>
                </a:solidFill>
              </a:rPr>
              <a:t>;</a:t>
            </a:r>
          </a:p>
          <a:p>
            <a:pPr fontAlgn="t"/>
            <a:r>
              <a:rPr lang="en-IN" i="1" dirty="0" smtClean="0">
                <a:solidFill>
                  <a:schemeClr val="tx2"/>
                </a:solidFill>
              </a:rPr>
              <a:t> import </a:t>
            </a:r>
            <a:r>
              <a:rPr lang="en-IN" i="1" dirty="0" err="1" smtClean="0">
                <a:solidFill>
                  <a:schemeClr val="tx2"/>
                </a:solidFill>
              </a:rPr>
              <a:t>org.openqa.selenium.firefox.FirefoxDriver</a:t>
            </a:r>
            <a:r>
              <a:rPr lang="en-IN" i="1" dirty="0" smtClean="0">
                <a:solidFill>
                  <a:schemeClr val="tx2"/>
                </a:solidFill>
              </a:rPr>
              <a:t>;</a:t>
            </a:r>
          </a:p>
          <a:p>
            <a:pPr fontAlgn="t"/>
            <a:r>
              <a:rPr lang="en-IN" i="1" dirty="0" smtClean="0">
                <a:solidFill>
                  <a:schemeClr val="tx2"/>
                </a:solidFill>
              </a:rPr>
              <a:t> import </a:t>
            </a:r>
            <a:r>
              <a:rPr lang="en-IN" i="1" dirty="0" err="1" smtClean="0">
                <a:solidFill>
                  <a:schemeClr val="tx2"/>
                </a:solidFill>
              </a:rPr>
              <a:t>org.testng.annotations.Test</a:t>
            </a:r>
            <a:r>
              <a:rPr lang="en-IN" i="1" dirty="0" smtClean="0">
                <a:solidFill>
                  <a:schemeClr val="tx2"/>
                </a:solidFill>
              </a:rPr>
              <a:t>;</a:t>
            </a:r>
          </a:p>
          <a:p>
            <a:pPr fontAlgn="t"/>
            <a:r>
              <a:rPr lang="en-IN" i="1" dirty="0" smtClean="0">
                <a:solidFill>
                  <a:schemeClr val="tx2"/>
                </a:solidFill>
              </a:rPr>
              <a:t> import </a:t>
            </a:r>
            <a:r>
              <a:rPr lang="en-IN" i="1" dirty="0" err="1" smtClean="0">
                <a:solidFill>
                  <a:schemeClr val="tx2"/>
                </a:solidFill>
              </a:rPr>
              <a:t>org.testng.annotations.Parameters</a:t>
            </a:r>
            <a:r>
              <a:rPr lang="en-IN" i="1" dirty="0" smtClean="0">
                <a:solidFill>
                  <a:schemeClr val="tx2"/>
                </a:solidFill>
              </a:rPr>
              <a:t>;</a:t>
            </a:r>
          </a:p>
          <a:p>
            <a:pPr>
              <a:buFontTx/>
              <a:buChar char="-"/>
            </a:pPr>
            <a:endParaRPr lang="en-IN" i="1" dirty="0" smtClean="0">
              <a:solidFill>
                <a:srgbClr val="00B050"/>
              </a:solidFill>
            </a:endParaRPr>
          </a:p>
          <a:p>
            <a:endParaRPr lang="en-IN" b="1" dirty="0"/>
          </a:p>
        </p:txBody>
      </p:sp>
    </p:spTree>
    <p:extLst>
      <p:ext uri="{BB962C8B-B14F-4D97-AF65-F5344CB8AC3E}">
        <p14:creationId xmlns:p14="http://schemas.microsoft.com/office/powerpoint/2010/main" val="3529703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Additional Parallel run program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9" name="TextBox 8"/>
          <p:cNvSpPr txBox="1"/>
          <p:nvPr/>
        </p:nvSpPr>
        <p:spPr>
          <a:xfrm>
            <a:off x="927100" y="699018"/>
            <a:ext cx="6800224" cy="5909310"/>
          </a:xfrm>
          <a:prstGeom prst="rect">
            <a:avLst/>
          </a:prstGeom>
          <a:noFill/>
        </p:spPr>
        <p:txBody>
          <a:bodyPr wrap="square" rtlCol="0">
            <a:spAutoFit/>
          </a:bodyPr>
          <a:lstStyle/>
          <a:p>
            <a:r>
              <a:rPr lang="en-IN" b="1" dirty="0" smtClean="0">
                <a:solidFill>
                  <a:srgbClr val="B42359"/>
                </a:solidFill>
              </a:rPr>
              <a:t>public class </a:t>
            </a:r>
            <a:r>
              <a:rPr lang="en-IN" b="1" dirty="0" err="1" smtClean="0">
                <a:solidFill>
                  <a:srgbClr val="B42359"/>
                </a:solidFill>
              </a:rPr>
              <a:t>ParallelTestB</a:t>
            </a:r>
            <a:r>
              <a:rPr lang="en-IN" b="1" dirty="0" smtClean="0">
                <a:solidFill>
                  <a:srgbClr val="B42359"/>
                </a:solidFill>
              </a:rPr>
              <a:t> extends Browser {</a:t>
            </a:r>
          </a:p>
          <a:p>
            <a:r>
              <a:rPr lang="en-IN" dirty="0" smtClean="0">
                <a:solidFill>
                  <a:srgbClr val="B42359"/>
                </a:solidFill>
              </a:rPr>
              <a:t>@Test</a:t>
            </a:r>
          </a:p>
          <a:p>
            <a:r>
              <a:rPr lang="en-IN" dirty="0" smtClean="0">
                <a:solidFill>
                  <a:srgbClr val="B42359"/>
                </a:solidFill>
              </a:rPr>
              <a:t>    </a:t>
            </a:r>
            <a:r>
              <a:rPr lang="en-IN" b="1" dirty="0" smtClean="0">
                <a:solidFill>
                  <a:srgbClr val="B42359"/>
                </a:solidFill>
              </a:rPr>
              <a:t>public void Test_1() throws Exception {</a:t>
            </a:r>
          </a:p>
          <a:p>
            <a:r>
              <a:rPr lang="en-IN" dirty="0" smtClean="0">
                <a:solidFill>
                  <a:srgbClr val="B42359"/>
                </a:solidFill>
              </a:rPr>
              <a:t>        </a:t>
            </a:r>
            <a:r>
              <a:rPr lang="en-IN" dirty="0" err="1" smtClean="0">
                <a:solidFill>
                  <a:srgbClr val="B42359"/>
                </a:solidFill>
              </a:rPr>
              <a:t>System.</a:t>
            </a:r>
            <a:r>
              <a:rPr lang="en-IN" b="1" i="1" dirty="0" err="1" smtClean="0">
                <a:solidFill>
                  <a:srgbClr val="B42359"/>
                </a:solidFill>
              </a:rPr>
              <a:t>out.println</a:t>
            </a:r>
            <a:r>
              <a:rPr lang="en-IN" b="1" i="1" dirty="0" smtClean="0">
                <a:solidFill>
                  <a:srgbClr val="B42359"/>
                </a:solidFill>
              </a:rPr>
              <a:t>("Test_1 Test Started! " + </a:t>
            </a:r>
            <a:r>
              <a:rPr lang="en-IN" b="1" i="1" dirty="0" err="1" smtClean="0">
                <a:solidFill>
                  <a:srgbClr val="B42359"/>
                </a:solidFill>
              </a:rPr>
              <a:t>Thread.currentThread</a:t>
            </a:r>
            <a:r>
              <a:rPr lang="en-IN" b="1" i="1" dirty="0" smtClean="0">
                <a:solidFill>
                  <a:srgbClr val="B42359"/>
                </a:solidFill>
              </a:rPr>
              <a:t>().</a:t>
            </a:r>
            <a:r>
              <a:rPr lang="en-IN" b="1" i="1" dirty="0" err="1" smtClean="0">
                <a:solidFill>
                  <a:srgbClr val="B42359"/>
                </a:solidFill>
              </a:rPr>
              <a:t>getId</a:t>
            </a:r>
            <a:r>
              <a:rPr lang="en-IN" b="1" i="1" dirty="0" smtClean="0">
                <a:solidFill>
                  <a:srgbClr val="B42359"/>
                </a:solidFill>
              </a:rPr>
              <a:t>());</a:t>
            </a:r>
          </a:p>
          <a:p>
            <a:r>
              <a:rPr lang="en-IN" dirty="0" smtClean="0">
                <a:solidFill>
                  <a:srgbClr val="B42359"/>
                </a:solidFill>
              </a:rPr>
              <a:t>        </a:t>
            </a:r>
            <a:r>
              <a:rPr lang="en-IN" dirty="0" err="1" smtClean="0">
                <a:solidFill>
                  <a:srgbClr val="B42359"/>
                </a:solidFill>
              </a:rPr>
              <a:t>getDriver</a:t>
            </a:r>
            <a:r>
              <a:rPr lang="en-IN" dirty="0" smtClean="0">
                <a:solidFill>
                  <a:srgbClr val="B42359"/>
                </a:solidFill>
              </a:rPr>
              <a:t>().navigate().to("http://www.google.com");</a:t>
            </a:r>
          </a:p>
          <a:p>
            <a:r>
              <a:rPr lang="en-IN" dirty="0" smtClean="0">
                <a:solidFill>
                  <a:srgbClr val="B42359"/>
                </a:solidFill>
              </a:rPr>
              <a:t>        </a:t>
            </a:r>
            <a:r>
              <a:rPr lang="en-IN" dirty="0" err="1" smtClean="0">
                <a:solidFill>
                  <a:srgbClr val="B42359"/>
                </a:solidFill>
              </a:rPr>
              <a:t>Assert.</a:t>
            </a:r>
            <a:r>
              <a:rPr lang="en-IN" i="1" dirty="0" err="1" smtClean="0">
                <a:solidFill>
                  <a:srgbClr val="B42359"/>
                </a:solidFill>
              </a:rPr>
              <a:t>assertEquals</a:t>
            </a:r>
            <a:r>
              <a:rPr lang="en-IN" i="1" dirty="0" smtClean="0">
                <a:solidFill>
                  <a:srgbClr val="B42359"/>
                </a:solidFill>
              </a:rPr>
              <a:t>(</a:t>
            </a:r>
            <a:r>
              <a:rPr lang="en-IN" i="1" dirty="0" err="1" smtClean="0">
                <a:solidFill>
                  <a:srgbClr val="B42359"/>
                </a:solidFill>
              </a:rPr>
              <a:t>getDriver</a:t>
            </a:r>
            <a:r>
              <a:rPr lang="en-IN" i="1" dirty="0" smtClean="0">
                <a:solidFill>
                  <a:srgbClr val="B42359"/>
                </a:solidFill>
              </a:rPr>
              <a:t>().</a:t>
            </a:r>
            <a:r>
              <a:rPr lang="en-IN" i="1" dirty="0" err="1" smtClean="0">
                <a:solidFill>
                  <a:srgbClr val="B42359"/>
                </a:solidFill>
              </a:rPr>
              <a:t>getTitle</a:t>
            </a:r>
            <a:r>
              <a:rPr lang="en-IN" i="1" dirty="0" smtClean="0">
                <a:solidFill>
                  <a:srgbClr val="B42359"/>
                </a:solidFill>
              </a:rPr>
              <a:t>(), "Google");</a:t>
            </a:r>
          </a:p>
          <a:p>
            <a:r>
              <a:rPr lang="en-IN" dirty="0" smtClean="0">
                <a:solidFill>
                  <a:srgbClr val="B42359"/>
                </a:solidFill>
              </a:rPr>
              <a:t>        </a:t>
            </a:r>
            <a:r>
              <a:rPr lang="en-IN" dirty="0" err="1" smtClean="0">
                <a:solidFill>
                  <a:srgbClr val="B42359"/>
                </a:solidFill>
              </a:rPr>
              <a:t>System.</a:t>
            </a:r>
            <a:r>
              <a:rPr lang="en-IN" b="1" i="1" dirty="0" err="1" smtClean="0">
                <a:solidFill>
                  <a:srgbClr val="B42359"/>
                </a:solidFill>
              </a:rPr>
              <a:t>out.println</a:t>
            </a:r>
            <a:r>
              <a:rPr lang="en-IN" b="1" i="1" dirty="0" smtClean="0">
                <a:solidFill>
                  <a:srgbClr val="B42359"/>
                </a:solidFill>
              </a:rPr>
              <a:t>("Google4 Test Ended! " + </a:t>
            </a:r>
            <a:r>
              <a:rPr lang="en-IN" b="1" i="1" dirty="0" err="1" smtClean="0">
                <a:solidFill>
                  <a:srgbClr val="B42359"/>
                </a:solidFill>
              </a:rPr>
              <a:t>Thread.currentThread</a:t>
            </a:r>
            <a:r>
              <a:rPr lang="en-IN" b="1" i="1" dirty="0" smtClean="0">
                <a:solidFill>
                  <a:srgbClr val="B42359"/>
                </a:solidFill>
              </a:rPr>
              <a:t>().</a:t>
            </a:r>
            <a:r>
              <a:rPr lang="en-IN" b="1" i="1" dirty="0" err="1" smtClean="0">
                <a:solidFill>
                  <a:srgbClr val="B42359"/>
                </a:solidFill>
              </a:rPr>
              <a:t>getId</a:t>
            </a:r>
            <a:r>
              <a:rPr lang="en-IN" b="1" i="1" dirty="0" smtClean="0">
                <a:solidFill>
                  <a:srgbClr val="B42359"/>
                </a:solidFill>
              </a:rPr>
              <a:t>());</a:t>
            </a:r>
          </a:p>
          <a:p>
            <a:r>
              <a:rPr lang="en-IN" dirty="0" smtClean="0">
                <a:solidFill>
                  <a:srgbClr val="B42359"/>
                </a:solidFill>
              </a:rPr>
              <a:t>    }</a:t>
            </a:r>
          </a:p>
          <a:p>
            <a:r>
              <a:rPr lang="en-IN" dirty="0" smtClean="0">
                <a:solidFill>
                  <a:srgbClr val="B42359"/>
                </a:solidFill>
              </a:rPr>
              <a:t> </a:t>
            </a:r>
          </a:p>
          <a:p>
            <a:r>
              <a:rPr lang="en-IN" dirty="0" smtClean="0">
                <a:solidFill>
                  <a:srgbClr val="B42359"/>
                </a:solidFill>
              </a:rPr>
              <a:t>    @Test</a:t>
            </a:r>
          </a:p>
          <a:p>
            <a:r>
              <a:rPr lang="en-IN" dirty="0" smtClean="0">
                <a:solidFill>
                  <a:srgbClr val="B42359"/>
                </a:solidFill>
              </a:rPr>
              <a:t>    </a:t>
            </a:r>
            <a:r>
              <a:rPr lang="en-IN" b="1" dirty="0" smtClean="0">
                <a:solidFill>
                  <a:srgbClr val="B42359"/>
                </a:solidFill>
              </a:rPr>
              <a:t>public void Test_2() throws Exception {</a:t>
            </a:r>
          </a:p>
          <a:p>
            <a:r>
              <a:rPr lang="en-IN" dirty="0" smtClean="0">
                <a:solidFill>
                  <a:srgbClr val="B42359"/>
                </a:solidFill>
              </a:rPr>
              <a:t>        </a:t>
            </a:r>
            <a:r>
              <a:rPr lang="en-IN" dirty="0" err="1" smtClean="0">
                <a:solidFill>
                  <a:srgbClr val="B42359"/>
                </a:solidFill>
              </a:rPr>
              <a:t>System.</a:t>
            </a:r>
            <a:r>
              <a:rPr lang="en-IN" b="1" i="1" dirty="0" err="1" smtClean="0">
                <a:solidFill>
                  <a:srgbClr val="B42359"/>
                </a:solidFill>
              </a:rPr>
              <a:t>out.println</a:t>
            </a:r>
            <a:r>
              <a:rPr lang="en-IN" b="1" i="1" dirty="0" smtClean="0">
                <a:solidFill>
                  <a:srgbClr val="B42359"/>
                </a:solidFill>
              </a:rPr>
              <a:t>("Test_2 Test Started! " + </a:t>
            </a:r>
            <a:r>
              <a:rPr lang="en-IN" b="1" i="1" dirty="0" err="1" smtClean="0">
                <a:solidFill>
                  <a:srgbClr val="B42359"/>
                </a:solidFill>
              </a:rPr>
              <a:t>Thread.currentThread</a:t>
            </a:r>
            <a:r>
              <a:rPr lang="en-IN" b="1" i="1" dirty="0" smtClean="0">
                <a:solidFill>
                  <a:srgbClr val="B42359"/>
                </a:solidFill>
              </a:rPr>
              <a:t>().</a:t>
            </a:r>
            <a:r>
              <a:rPr lang="en-IN" b="1" i="1" dirty="0" err="1" smtClean="0">
                <a:solidFill>
                  <a:srgbClr val="B42359"/>
                </a:solidFill>
              </a:rPr>
              <a:t>getId</a:t>
            </a:r>
            <a:r>
              <a:rPr lang="en-IN" b="1" i="1" dirty="0" smtClean="0">
                <a:solidFill>
                  <a:srgbClr val="B42359"/>
                </a:solidFill>
              </a:rPr>
              <a:t>());</a:t>
            </a:r>
          </a:p>
          <a:p>
            <a:r>
              <a:rPr lang="en-IN" dirty="0" smtClean="0">
                <a:solidFill>
                  <a:srgbClr val="B42359"/>
                </a:solidFill>
              </a:rPr>
              <a:t>        </a:t>
            </a:r>
            <a:r>
              <a:rPr lang="en-IN" dirty="0" err="1" smtClean="0">
                <a:solidFill>
                  <a:srgbClr val="B42359"/>
                </a:solidFill>
              </a:rPr>
              <a:t>getDriver</a:t>
            </a:r>
            <a:r>
              <a:rPr lang="en-IN" dirty="0" smtClean="0">
                <a:solidFill>
                  <a:srgbClr val="B42359"/>
                </a:solidFill>
              </a:rPr>
              <a:t>().navigate().to("http://www.yandex.com");</a:t>
            </a:r>
          </a:p>
          <a:p>
            <a:r>
              <a:rPr lang="en-IN" dirty="0" smtClean="0">
                <a:solidFill>
                  <a:srgbClr val="B42359"/>
                </a:solidFill>
              </a:rPr>
              <a:t>        </a:t>
            </a:r>
            <a:r>
              <a:rPr lang="en-IN" dirty="0" err="1" smtClean="0">
                <a:solidFill>
                  <a:srgbClr val="B42359"/>
                </a:solidFill>
              </a:rPr>
              <a:t>Assert.</a:t>
            </a:r>
            <a:r>
              <a:rPr lang="en-IN" i="1" dirty="0" err="1" smtClean="0">
                <a:solidFill>
                  <a:srgbClr val="B42359"/>
                </a:solidFill>
              </a:rPr>
              <a:t>assertEquals</a:t>
            </a:r>
            <a:r>
              <a:rPr lang="en-IN" i="1" dirty="0" smtClean="0">
                <a:solidFill>
                  <a:srgbClr val="B42359"/>
                </a:solidFill>
              </a:rPr>
              <a:t>(</a:t>
            </a:r>
            <a:r>
              <a:rPr lang="en-IN" i="1" dirty="0" err="1" smtClean="0">
                <a:solidFill>
                  <a:srgbClr val="B42359"/>
                </a:solidFill>
              </a:rPr>
              <a:t>getDriver</a:t>
            </a:r>
            <a:r>
              <a:rPr lang="en-IN" i="1" dirty="0" smtClean="0">
                <a:solidFill>
                  <a:srgbClr val="B42359"/>
                </a:solidFill>
              </a:rPr>
              <a:t>().</a:t>
            </a:r>
            <a:r>
              <a:rPr lang="en-IN" i="1" dirty="0" err="1" smtClean="0">
                <a:solidFill>
                  <a:srgbClr val="B42359"/>
                </a:solidFill>
              </a:rPr>
              <a:t>getTitle</a:t>
            </a:r>
            <a:r>
              <a:rPr lang="en-IN" i="1" dirty="0" smtClean="0">
                <a:solidFill>
                  <a:srgbClr val="B42359"/>
                </a:solidFill>
              </a:rPr>
              <a:t>(), "</a:t>
            </a:r>
            <a:r>
              <a:rPr lang="en-IN" i="1" dirty="0" err="1" smtClean="0">
                <a:solidFill>
                  <a:srgbClr val="B42359"/>
                </a:solidFill>
              </a:rPr>
              <a:t>Yandex</a:t>
            </a:r>
            <a:r>
              <a:rPr lang="en-IN" i="1" dirty="0" smtClean="0">
                <a:solidFill>
                  <a:srgbClr val="B42359"/>
                </a:solidFill>
              </a:rPr>
              <a:t>");</a:t>
            </a:r>
          </a:p>
          <a:p>
            <a:r>
              <a:rPr lang="en-IN" dirty="0" smtClean="0">
                <a:solidFill>
                  <a:srgbClr val="B42359"/>
                </a:solidFill>
              </a:rPr>
              <a:t>        </a:t>
            </a:r>
            <a:r>
              <a:rPr lang="en-IN" dirty="0" err="1" smtClean="0">
                <a:solidFill>
                  <a:srgbClr val="B42359"/>
                </a:solidFill>
              </a:rPr>
              <a:t>System.</a:t>
            </a:r>
            <a:r>
              <a:rPr lang="en-IN" b="1" i="1" dirty="0" err="1" smtClean="0">
                <a:solidFill>
                  <a:srgbClr val="B42359"/>
                </a:solidFill>
              </a:rPr>
              <a:t>out.println</a:t>
            </a:r>
            <a:r>
              <a:rPr lang="en-IN" b="1" i="1" dirty="0" smtClean="0">
                <a:solidFill>
                  <a:srgbClr val="B42359"/>
                </a:solidFill>
              </a:rPr>
              <a:t>("</a:t>
            </a:r>
            <a:r>
              <a:rPr lang="en-IN" b="1" i="1" dirty="0" err="1" smtClean="0">
                <a:solidFill>
                  <a:srgbClr val="B42359"/>
                </a:solidFill>
              </a:rPr>
              <a:t>Yandex</a:t>
            </a:r>
            <a:r>
              <a:rPr lang="en-IN" b="1" i="1" dirty="0" smtClean="0">
                <a:solidFill>
                  <a:srgbClr val="B42359"/>
                </a:solidFill>
              </a:rPr>
              <a:t> Test Ended! " + </a:t>
            </a:r>
            <a:r>
              <a:rPr lang="en-IN" b="1" i="1" dirty="0" err="1" smtClean="0">
                <a:solidFill>
                  <a:srgbClr val="B42359"/>
                </a:solidFill>
              </a:rPr>
              <a:t>Thread.currentThread</a:t>
            </a:r>
            <a:r>
              <a:rPr lang="en-IN" b="1" i="1" dirty="0" smtClean="0">
                <a:solidFill>
                  <a:srgbClr val="B42359"/>
                </a:solidFill>
              </a:rPr>
              <a:t>().</a:t>
            </a:r>
            <a:r>
              <a:rPr lang="en-IN" b="1" i="1" dirty="0" err="1" smtClean="0">
                <a:solidFill>
                  <a:srgbClr val="B42359"/>
                </a:solidFill>
              </a:rPr>
              <a:t>getId</a:t>
            </a:r>
            <a:r>
              <a:rPr lang="en-IN" b="1" i="1" dirty="0" smtClean="0">
                <a:solidFill>
                  <a:srgbClr val="B42359"/>
                </a:solidFill>
              </a:rPr>
              <a:t>());</a:t>
            </a:r>
          </a:p>
          <a:p>
            <a:r>
              <a:rPr lang="en-IN" dirty="0" smtClean="0">
                <a:solidFill>
                  <a:srgbClr val="B42359"/>
                </a:solidFill>
              </a:rPr>
              <a:t>    }</a:t>
            </a:r>
          </a:p>
          <a:p>
            <a:r>
              <a:rPr lang="en-IN" dirty="0" smtClean="0">
                <a:solidFill>
                  <a:srgbClr val="B42359"/>
                </a:solidFill>
              </a:rPr>
              <a:t>}</a:t>
            </a:r>
            <a:endParaRPr lang="en-IN" dirty="0">
              <a:solidFill>
                <a:srgbClr val="B42359"/>
              </a:solidFill>
            </a:endParaRPr>
          </a:p>
        </p:txBody>
      </p:sp>
    </p:spTree>
    <p:extLst>
      <p:ext uri="{BB962C8B-B14F-4D97-AF65-F5344CB8AC3E}">
        <p14:creationId xmlns:p14="http://schemas.microsoft.com/office/powerpoint/2010/main" val="1641759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Additional Parallel run program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9" name="TextBox 8"/>
          <p:cNvSpPr txBox="1"/>
          <p:nvPr/>
        </p:nvSpPr>
        <p:spPr>
          <a:xfrm>
            <a:off x="927100" y="800100"/>
            <a:ext cx="7289800" cy="4801314"/>
          </a:xfrm>
          <a:prstGeom prst="rect">
            <a:avLst/>
          </a:prstGeom>
          <a:noFill/>
        </p:spPr>
        <p:txBody>
          <a:bodyPr wrap="square" rtlCol="0">
            <a:spAutoFit/>
          </a:bodyPr>
          <a:lstStyle/>
          <a:p>
            <a:r>
              <a:rPr lang="en-IN" b="1" dirty="0" smtClean="0">
                <a:solidFill>
                  <a:srgbClr val="B42359"/>
                </a:solidFill>
              </a:rPr>
              <a:t>public class Browser </a:t>
            </a:r>
          </a:p>
          <a:p>
            <a:r>
              <a:rPr lang="en-IN" dirty="0" smtClean="0">
                <a:solidFill>
                  <a:srgbClr val="B42359"/>
                </a:solidFill>
              </a:rPr>
              <a:t>{</a:t>
            </a:r>
          </a:p>
          <a:p>
            <a:r>
              <a:rPr lang="en-IN" dirty="0" smtClean="0">
                <a:solidFill>
                  <a:srgbClr val="B42359"/>
                </a:solidFill>
              </a:rPr>
              <a:t>//Declare </a:t>
            </a:r>
            <a:r>
              <a:rPr lang="en-IN" dirty="0" err="1" smtClean="0">
                <a:solidFill>
                  <a:srgbClr val="B42359"/>
                </a:solidFill>
              </a:rPr>
              <a:t>ThreadLocal</a:t>
            </a:r>
            <a:r>
              <a:rPr lang="en-IN" dirty="0" smtClean="0">
                <a:solidFill>
                  <a:srgbClr val="B42359"/>
                </a:solidFill>
              </a:rPr>
              <a:t> Driver (</a:t>
            </a:r>
            <a:r>
              <a:rPr lang="en-IN" dirty="0" err="1" smtClean="0">
                <a:solidFill>
                  <a:srgbClr val="B42359"/>
                </a:solidFill>
              </a:rPr>
              <a:t>ThreadLocalMap</a:t>
            </a:r>
            <a:r>
              <a:rPr lang="en-IN" dirty="0" smtClean="0">
                <a:solidFill>
                  <a:srgbClr val="B42359"/>
                </a:solidFill>
              </a:rPr>
              <a:t>) for </a:t>
            </a:r>
            <a:r>
              <a:rPr lang="en-IN" dirty="0" err="1" smtClean="0">
                <a:solidFill>
                  <a:srgbClr val="B42359"/>
                </a:solidFill>
              </a:rPr>
              <a:t>ThreadSafe</a:t>
            </a:r>
            <a:r>
              <a:rPr lang="en-IN" dirty="0" smtClean="0">
                <a:solidFill>
                  <a:srgbClr val="B42359"/>
                </a:solidFill>
              </a:rPr>
              <a:t> Tests</a:t>
            </a:r>
          </a:p>
          <a:p>
            <a:r>
              <a:rPr lang="en-IN" dirty="0" smtClean="0">
                <a:solidFill>
                  <a:srgbClr val="B42359"/>
                </a:solidFill>
              </a:rPr>
              <a:t>    </a:t>
            </a:r>
            <a:r>
              <a:rPr lang="en-IN" b="1" dirty="0" smtClean="0">
                <a:solidFill>
                  <a:srgbClr val="B42359"/>
                </a:solidFill>
              </a:rPr>
              <a:t>protected static </a:t>
            </a:r>
            <a:r>
              <a:rPr lang="en-IN" b="1" dirty="0" err="1" smtClean="0">
                <a:solidFill>
                  <a:srgbClr val="B42359"/>
                </a:solidFill>
              </a:rPr>
              <a:t>ThreadLocal</a:t>
            </a:r>
            <a:r>
              <a:rPr lang="en-IN" b="1" dirty="0" smtClean="0">
                <a:solidFill>
                  <a:srgbClr val="B42359"/>
                </a:solidFill>
              </a:rPr>
              <a:t>&lt;</a:t>
            </a:r>
            <a:r>
              <a:rPr lang="en-IN" b="1" dirty="0" err="1" smtClean="0">
                <a:solidFill>
                  <a:srgbClr val="B42359"/>
                </a:solidFill>
              </a:rPr>
              <a:t>RemoteWebDriver</a:t>
            </a:r>
            <a:r>
              <a:rPr lang="en-IN" b="1" dirty="0" smtClean="0">
                <a:solidFill>
                  <a:srgbClr val="B42359"/>
                </a:solidFill>
              </a:rPr>
              <a:t>&gt; </a:t>
            </a:r>
            <a:r>
              <a:rPr lang="en-IN" b="1" i="1" dirty="0" smtClean="0">
                <a:solidFill>
                  <a:srgbClr val="B42359"/>
                </a:solidFill>
              </a:rPr>
              <a:t>driver = new </a:t>
            </a:r>
            <a:r>
              <a:rPr lang="en-IN" b="1" i="1" dirty="0" err="1" smtClean="0">
                <a:solidFill>
                  <a:srgbClr val="B42359"/>
                </a:solidFill>
              </a:rPr>
              <a:t>ThreadLocal</a:t>
            </a:r>
            <a:r>
              <a:rPr lang="en-IN" b="1" i="1" dirty="0" smtClean="0">
                <a:solidFill>
                  <a:srgbClr val="B42359"/>
                </a:solidFill>
              </a:rPr>
              <a:t>&lt;&gt;();</a:t>
            </a:r>
          </a:p>
          <a:p>
            <a:r>
              <a:rPr lang="en-IN" dirty="0" smtClean="0">
                <a:solidFill>
                  <a:srgbClr val="B42359"/>
                </a:solidFill>
              </a:rPr>
              <a:t> </a:t>
            </a:r>
          </a:p>
          <a:p>
            <a:r>
              <a:rPr lang="en-IN" dirty="0" smtClean="0">
                <a:solidFill>
                  <a:srgbClr val="B42359"/>
                </a:solidFill>
              </a:rPr>
              <a:t>    @</a:t>
            </a:r>
            <a:r>
              <a:rPr lang="en-IN" dirty="0" err="1" smtClean="0">
                <a:solidFill>
                  <a:srgbClr val="B42359"/>
                </a:solidFill>
              </a:rPr>
              <a:t>BeforeMethod</a:t>
            </a:r>
            <a:endParaRPr lang="en-IN" dirty="0" smtClean="0">
              <a:solidFill>
                <a:srgbClr val="B42359"/>
              </a:solidFill>
            </a:endParaRPr>
          </a:p>
          <a:p>
            <a:r>
              <a:rPr lang="en-IN" dirty="0" smtClean="0">
                <a:solidFill>
                  <a:srgbClr val="B42359"/>
                </a:solidFill>
              </a:rPr>
              <a:t>    @Parameters(value={"browser"})</a:t>
            </a:r>
          </a:p>
          <a:p>
            <a:r>
              <a:rPr lang="en-IN" dirty="0" smtClean="0">
                <a:solidFill>
                  <a:srgbClr val="B42359"/>
                </a:solidFill>
              </a:rPr>
              <a:t>    </a:t>
            </a:r>
            <a:r>
              <a:rPr lang="en-IN" b="1" dirty="0" smtClean="0">
                <a:solidFill>
                  <a:srgbClr val="B42359"/>
                </a:solidFill>
              </a:rPr>
              <a:t>public void </a:t>
            </a:r>
            <a:r>
              <a:rPr lang="en-IN" b="1" dirty="0" err="1" smtClean="0">
                <a:solidFill>
                  <a:srgbClr val="B42359"/>
                </a:solidFill>
              </a:rPr>
              <a:t>setupTest</a:t>
            </a:r>
            <a:r>
              <a:rPr lang="en-IN" b="1" dirty="0" smtClean="0">
                <a:solidFill>
                  <a:srgbClr val="B42359"/>
                </a:solidFill>
              </a:rPr>
              <a:t> (String browser) throws </a:t>
            </a:r>
            <a:r>
              <a:rPr lang="en-IN" b="1" dirty="0" err="1" smtClean="0">
                <a:solidFill>
                  <a:srgbClr val="B42359"/>
                </a:solidFill>
              </a:rPr>
              <a:t>MalformedURLException</a:t>
            </a:r>
            <a:r>
              <a:rPr lang="en-IN" b="1" dirty="0" smtClean="0">
                <a:solidFill>
                  <a:srgbClr val="B42359"/>
                </a:solidFill>
              </a:rPr>
              <a:t> {</a:t>
            </a:r>
          </a:p>
          <a:p>
            <a:r>
              <a:rPr lang="en-IN" dirty="0" smtClean="0">
                <a:solidFill>
                  <a:srgbClr val="B42359"/>
                </a:solidFill>
              </a:rPr>
              <a:t>        //Set </a:t>
            </a:r>
            <a:r>
              <a:rPr lang="en-IN" dirty="0" err="1" smtClean="0">
                <a:solidFill>
                  <a:srgbClr val="B42359"/>
                </a:solidFill>
              </a:rPr>
              <a:t>DesiredCapabilities</a:t>
            </a:r>
            <a:endParaRPr lang="en-IN" dirty="0" smtClean="0">
              <a:solidFill>
                <a:srgbClr val="B42359"/>
              </a:solidFill>
            </a:endParaRPr>
          </a:p>
          <a:p>
            <a:r>
              <a:rPr lang="en-IN" dirty="0" smtClean="0">
                <a:solidFill>
                  <a:srgbClr val="B42359"/>
                </a:solidFill>
              </a:rPr>
              <a:t>        </a:t>
            </a:r>
            <a:r>
              <a:rPr lang="en-IN" dirty="0" err="1" smtClean="0">
                <a:solidFill>
                  <a:srgbClr val="B42359"/>
                </a:solidFill>
              </a:rPr>
              <a:t>DesiredCapabilities</a:t>
            </a:r>
            <a:r>
              <a:rPr lang="en-IN" dirty="0" smtClean="0">
                <a:solidFill>
                  <a:srgbClr val="B42359"/>
                </a:solidFill>
              </a:rPr>
              <a:t> capabilities = </a:t>
            </a:r>
            <a:r>
              <a:rPr lang="en-IN" b="1" dirty="0" smtClean="0">
                <a:solidFill>
                  <a:srgbClr val="B42359"/>
                </a:solidFill>
              </a:rPr>
              <a:t>new </a:t>
            </a:r>
            <a:r>
              <a:rPr lang="en-IN" b="1" dirty="0" err="1" smtClean="0">
                <a:solidFill>
                  <a:srgbClr val="B42359"/>
                </a:solidFill>
              </a:rPr>
              <a:t>DesiredCapabilities</a:t>
            </a:r>
            <a:r>
              <a:rPr lang="en-IN" b="1" dirty="0" smtClean="0">
                <a:solidFill>
                  <a:srgbClr val="B42359"/>
                </a:solidFill>
              </a:rPr>
              <a:t>();</a:t>
            </a:r>
          </a:p>
          <a:p>
            <a:r>
              <a:rPr lang="en-IN" dirty="0" smtClean="0">
                <a:solidFill>
                  <a:srgbClr val="B42359"/>
                </a:solidFill>
              </a:rPr>
              <a:t>         //</a:t>
            </a:r>
            <a:r>
              <a:rPr lang="en-IN" u="sng" dirty="0" smtClean="0">
                <a:solidFill>
                  <a:srgbClr val="B42359"/>
                </a:solidFill>
              </a:rPr>
              <a:t>Firefox Profile Settings</a:t>
            </a:r>
          </a:p>
          <a:p>
            <a:r>
              <a:rPr lang="en-IN" dirty="0" smtClean="0">
                <a:solidFill>
                  <a:srgbClr val="B42359"/>
                </a:solidFill>
              </a:rPr>
              <a:t>        </a:t>
            </a:r>
            <a:r>
              <a:rPr lang="en-IN" sz="1200" dirty="0" smtClean="0">
                <a:solidFill>
                  <a:srgbClr val="B42359"/>
                </a:solidFill>
              </a:rPr>
              <a:t>/*if (browser=="</a:t>
            </a:r>
            <a:r>
              <a:rPr lang="en-IN" sz="1200" u="sng" dirty="0" err="1" smtClean="0">
                <a:solidFill>
                  <a:srgbClr val="B42359"/>
                </a:solidFill>
              </a:rPr>
              <a:t>firefox</a:t>
            </a:r>
            <a:r>
              <a:rPr lang="en-IN" sz="1200" u="sng" dirty="0" smtClean="0">
                <a:solidFill>
                  <a:srgbClr val="B42359"/>
                </a:solidFill>
              </a:rPr>
              <a:t>") {</a:t>
            </a:r>
          </a:p>
          <a:p>
            <a:r>
              <a:rPr lang="en-IN" sz="1200" dirty="0" smtClean="0">
                <a:solidFill>
                  <a:srgbClr val="B42359"/>
                </a:solidFill>
              </a:rPr>
              <a:t>            </a:t>
            </a:r>
            <a:r>
              <a:rPr lang="en-IN" sz="1200" dirty="0" err="1" smtClean="0">
                <a:solidFill>
                  <a:srgbClr val="B42359"/>
                </a:solidFill>
              </a:rPr>
              <a:t>FirefoxProfile</a:t>
            </a:r>
            <a:r>
              <a:rPr lang="en-IN" sz="1200" dirty="0" smtClean="0">
                <a:solidFill>
                  <a:srgbClr val="B42359"/>
                </a:solidFill>
              </a:rPr>
              <a:t> profile = new </a:t>
            </a:r>
            <a:r>
              <a:rPr lang="en-IN" sz="1200" dirty="0" err="1" smtClean="0">
                <a:solidFill>
                  <a:srgbClr val="B42359"/>
                </a:solidFill>
              </a:rPr>
              <a:t>FirefoxProfile</a:t>
            </a:r>
            <a:r>
              <a:rPr lang="en-IN" sz="1200" dirty="0" smtClean="0">
                <a:solidFill>
                  <a:srgbClr val="B42359"/>
                </a:solidFill>
              </a:rPr>
              <a:t>();</a:t>
            </a:r>
          </a:p>
          <a:p>
            <a:r>
              <a:rPr lang="en-IN" sz="1200" dirty="0" smtClean="0">
                <a:solidFill>
                  <a:srgbClr val="B42359"/>
                </a:solidFill>
              </a:rPr>
              <a:t>            //Accept </a:t>
            </a:r>
            <a:r>
              <a:rPr lang="en-IN" sz="1200" dirty="0" err="1" smtClean="0">
                <a:solidFill>
                  <a:srgbClr val="B42359"/>
                </a:solidFill>
              </a:rPr>
              <a:t>Untrusted</a:t>
            </a:r>
            <a:r>
              <a:rPr lang="en-IN" sz="1200" dirty="0" smtClean="0">
                <a:solidFill>
                  <a:srgbClr val="B42359"/>
                </a:solidFill>
              </a:rPr>
              <a:t> Certificates</a:t>
            </a:r>
          </a:p>
          <a:p>
            <a:r>
              <a:rPr lang="en-IN" sz="1200" dirty="0" smtClean="0">
                <a:solidFill>
                  <a:srgbClr val="B42359"/>
                </a:solidFill>
              </a:rPr>
              <a:t>            </a:t>
            </a:r>
            <a:r>
              <a:rPr lang="en-IN" sz="1200" dirty="0" err="1" smtClean="0">
                <a:solidFill>
                  <a:srgbClr val="B42359"/>
                </a:solidFill>
              </a:rPr>
              <a:t>profile.setAcceptUntrustedCertificates</a:t>
            </a:r>
            <a:r>
              <a:rPr lang="en-IN" sz="1200" dirty="0" smtClean="0">
                <a:solidFill>
                  <a:srgbClr val="B42359"/>
                </a:solidFill>
              </a:rPr>
              <a:t>(true);</a:t>
            </a:r>
          </a:p>
          <a:p>
            <a:r>
              <a:rPr lang="en-IN" sz="1200" dirty="0" smtClean="0">
                <a:solidFill>
                  <a:srgbClr val="B42359"/>
                </a:solidFill>
              </a:rPr>
              <a:t>            </a:t>
            </a:r>
            <a:r>
              <a:rPr lang="en-IN" sz="1200" dirty="0" err="1" smtClean="0">
                <a:solidFill>
                  <a:srgbClr val="B42359"/>
                </a:solidFill>
              </a:rPr>
              <a:t>profile.setAssumeUntrustedCertificateIssuer</a:t>
            </a:r>
            <a:r>
              <a:rPr lang="en-IN" sz="1200" dirty="0" smtClean="0">
                <a:solidFill>
                  <a:srgbClr val="B42359"/>
                </a:solidFill>
              </a:rPr>
              <a:t>(false);</a:t>
            </a:r>
          </a:p>
          <a:p>
            <a:r>
              <a:rPr lang="en-IN" sz="1200" dirty="0" smtClean="0">
                <a:solidFill>
                  <a:srgbClr val="B42359"/>
                </a:solidFill>
              </a:rPr>
              <a:t>            //Use No </a:t>
            </a:r>
            <a:r>
              <a:rPr lang="en-IN" sz="1200" u="sng" dirty="0" smtClean="0">
                <a:solidFill>
                  <a:srgbClr val="B42359"/>
                </a:solidFill>
              </a:rPr>
              <a:t>Proxy Settings</a:t>
            </a:r>
          </a:p>
          <a:p>
            <a:r>
              <a:rPr lang="en-IN" sz="1200" dirty="0" smtClean="0">
                <a:solidFill>
                  <a:srgbClr val="B42359"/>
                </a:solidFill>
              </a:rPr>
              <a:t>            </a:t>
            </a:r>
            <a:r>
              <a:rPr lang="en-IN" sz="1200" dirty="0" err="1" smtClean="0">
                <a:solidFill>
                  <a:srgbClr val="B42359"/>
                </a:solidFill>
              </a:rPr>
              <a:t>profile.setPreference</a:t>
            </a:r>
            <a:r>
              <a:rPr lang="en-IN" sz="1200" dirty="0" smtClean="0">
                <a:solidFill>
                  <a:srgbClr val="B42359"/>
                </a:solidFill>
              </a:rPr>
              <a:t>("</a:t>
            </a:r>
            <a:r>
              <a:rPr lang="en-IN" sz="1200" dirty="0" err="1" smtClean="0">
                <a:solidFill>
                  <a:srgbClr val="B42359"/>
                </a:solidFill>
              </a:rPr>
              <a:t>network.proxy.type</a:t>
            </a:r>
            <a:r>
              <a:rPr lang="en-IN" sz="1200" dirty="0" smtClean="0">
                <a:solidFill>
                  <a:srgbClr val="B42359"/>
                </a:solidFill>
              </a:rPr>
              <a:t>", 0);</a:t>
            </a:r>
          </a:p>
        </p:txBody>
      </p:sp>
    </p:spTree>
    <p:extLst>
      <p:ext uri="{BB962C8B-B14F-4D97-AF65-F5344CB8AC3E}">
        <p14:creationId xmlns:p14="http://schemas.microsoft.com/office/powerpoint/2010/main" val="650883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Additional Parallel run program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9" name="TextBox 8"/>
          <p:cNvSpPr txBox="1"/>
          <p:nvPr/>
        </p:nvSpPr>
        <p:spPr>
          <a:xfrm>
            <a:off x="774700" y="609600"/>
            <a:ext cx="8369300" cy="6186309"/>
          </a:xfrm>
          <a:prstGeom prst="rect">
            <a:avLst/>
          </a:prstGeom>
          <a:noFill/>
        </p:spPr>
        <p:txBody>
          <a:bodyPr wrap="square" rtlCol="0">
            <a:spAutoFit/>
          </a:bodyPr>
          <a:lstStyle/>
          <a:p>
            <a:r>
              <a:rPr lang="en-IN" sz="1200" dirty="0" smtClean="0">
                <a:solidFill>
                  <a:srgbClr val="B42359"/>
                </a:solidFill>
              </a:rPr>
              <a:t>//Set Firefox profile to capabilities</a:t>
            </a:r>
          </a:p>
          <a:p>
            <a:r>
              <a:rPr lang="en-IN" sz="1200" dirty="0" smtClean="0">
                <a:solidFill>
                  <a:srgbClr val="B42359"/>
                </a:solidFill>
              </a:rPr>
              <a:t>            </a:t>
            </a:r>
            <a:r>
              <a:rPr lang="en-IN" sz="1200" dirty="0" err="1" smtClean="0">
                <a:solidFill>
                  <a:srgbClr val="B42359"/>
                </a:solidFill>
              </a:rPr>
              <a:t>capabilities.setCapability</a:t>
            </a:r>
            <a:r>
              <a:rPr lang="en-IN" sz="1200" dirty="0" smtClean="0">
                <a:solidFill>
                  <a:srgbClr val="B42359"/>
                </a:solidFill>
              </a:rPr>
              <a:t>(</a:t>
            </a:r>
            <a:r>
              <a:rPr lang="en-IN" sz="1200" dirty="0" err="1" smtClean="0">
                <a:solidFill>
                  <a:srgbClr val="B42359"/>
                </a:solidFill>
              </a:rPr>
              <a:t>FirefoxDriver.PROFILE</a:t>
            </a:r>
            <a:r>
              <a:rPr lang="en-IN" sz="1200" dirty="0" smtClean="0">
                <a:solidFill>
                  <a:srgbClr val="B42359"/>
                </a:solidFill>
              </a:rPr>
              <a:t>, profile);</a:t>
            </a:r>
          </a:p>
          <a:p>
            <a:r>
              <a:rPr lang="en-IN" sz="1200" dirty="0" smtClean="0">
                <a:solidFill>
                  <a:srgbClr val="B42359"/>
                </a:solidFill>
              </a:rPr>
              <a:t>        }</a:t>
            </a:r>
          </a:p>
          <a:p>
            <a:r>
              <a:rPr lang="en-IN" dirty="0" smtClean="0">
                <a:solidFill>
                  <a:srgbClr val="B42359"/>
                </a:solidFill>
              </a:rPr>
              <a:t> </a:t>
            </a:r>
            <a:r>
              <a:rPr lang="en-IN" dirty="0" err="1" smtClean="0">
                <a:solidFill>
                  <a:srgbClr val="B42359"/>
                </a:solidFill>
              </a:rPr>
              <a:t>System.out.println</a:t>
            </a:r>
            <a:r>
              <a:rPr lang="en-IN" dirty="0" smtClean="0">
                <a:solidFill>
                  <a:srgbClr val="B42359"/>
                </a:solidFill>
              </a:rPr>
              <a:t>(browser);</a:t>
            </a:r>
          </a:p>
          <a:p>
            <a:r>
              <a:rPr lang="en-IN" dirty="0" smtClean="0">
                <a:solidFill>
                  <a:srgbClr val="B42359"/>
                </a:solidFill>
              </a:rPr>
              <a:t>        //Set </a:t>
            </a:r>
            <a:r>
              <a:rPr lang="en-IN" dirty="0" err="1" smtClean="0">
                <a:solidFill>
                  <a:srgbClr val="B42359"/>
                </a:solidFill>
              </a:rPr>
              <a:t>BrowserName</a:t>
            </a:r>
            <a:endParaRPr lang="en-IN" dirty="0" smtClean="0">
              <a:solidFill>
                <a:srgbClr val="B42359"/>
              </a:solidFill>
            </a:endParaRPr>
          </a:p>
          <a:p>
            <a:r>
              <a:rPr lang="en-IN" dirty="0" smtClean="0">
                <a:solidFill>
                  <a:srgbClr val="B42359"/>
                </a:solidFill>
              </a:rPr>
              <a:t>        </a:t>
            </a:r>
            <a:r>
              <a:rPr lang="en-IN" dirty="0" err="1" smtClean="0">
                <a:solidFill>
                  <a:srgbClr val="B42359"/>
                </a:solidFill>
              </a:rPr>
              <a:t>capabilities.setCapability</a:t>
            </a:r>
            <a:r>
              <a:rPr lang="en-IN" dirty="0" smtClean="0">
                <a:solidFill>
                  <a:srgbClr val="B42359"/>
                </a:solidFill>
              </a:rPr>
              <a:t>("</a:t>
            </a:r>
            <a:r>
              <a:rPr lang="en-IN" dirty="0" err="1" smtClean="0">
                <a:solidFill>
                  <a:srgbClr val="B42359"/>
                </a:solidFill>
              </a:rPr>
              <a:t>browserName</a:t>
            </a:r>
            <a:r>
              <a:rPr lang="en-IN" dirty="0" smtClean="0">
                <a:solidFill>
                  <a:srgbClr val="B42359"/>
                </a:solidFill>
              </a:rPr>
              <a:t>", browser);</a:t>
            </a:r>
          </a:p>
          <a:p>
            <a:r>
              <a:rPr lang="en-IN" dirty="0" smtClean="0">
                <a:solidFill>
                  <a:srgbClr val="B42359"/>
                </a:solidFill>
              </a:rPr>
              <a:t>        //Set Browser to </a:t>
            </a:r>
            <a:r>
              <a:rPr lang="en-IN" dirty="0" err="1" smtClean="0">
                <a:solidFill>
                  <a:srgbClr val="B42359"/>
                </a:solidFill>
              </a:rPr>
              <a:t>ThreadLocalMap</a:t>
            </a:r>
            <a:endParaRPr lang="en-IN" dirty="0" smtClean="0">
              <a:solidFill>
                <a:srgbClr val="B42359"/>
              </a:solidFill>
            </a:endParaRPr>
          </a:p>
          <a:p>
            <a:r>
              <a:rPr lang="en-IN" dirty="0" smtClean="0">
                <a:solidFill>
                  <a:srgbClr val="B42359"/>
                </a:solidFill>
              </a:rPr>
              <a:t>        </a:t>
            </a:r>
            <a:r>
              <a:rPr lang="en-IN" dirty="0" err="1" smtClean="0">
                <a:solidFill>
                  <a:srgbClr val="B42359"/>
                </a:solidFill>
              </a:rPr>
              <a:t>driver.set</a:t>
            </a:r>
            <a:r>
              <a:rPr lang="en-IN" dirty="0" smtClean="0">
                <a:solidFill>
                  <a:srgbClr val="B42359"/>
                </a:solidFill>
              </a:rPr>
              <a:t>(new </a:t>
            </a:r>
            <a:r>
              <a:rPr lang="en-IN" dirty="0" err="1" smtClean="0">
                <a:solidFill>
                  <a:srgbClr val="B42359"/>
                </a:solidFill>
              </a:rPr>
              <a:t>RemoteWebDriver</a:t>
            </a:r>
            <a:r>
              <a:rPr lang="en-IN" dirty="0" smtClean="0">
                <a:solidFill>
                  <a:srgbClr val="B42359"/>
                </a:solidFill>
              </a:rPr>
              <a:t>(new URL("http://localhost:4444/wd/hub"), capabilities));</a:t>
            </a:r>
          </a:p>
          <a:p>
            <a:r>
              <a:rPr lang="en-IN" dirty="0" smtClean="0">
                <a:solidFill>
                  <a:srgbClr val="B42359"/>
                </a:solidFill>
              </a:rPr>
              <a:t>    }</a:t>
            </a:r>
          </a:p>
          <a:p>
            <a:r>
              <a:rPr lang="en-IN" dirty="0" smtClean="0">
                <a:solidFill>
                  <a:srgbClr val="B42359"/>
                </a:solidFill>
              </a:rPr>
              <a:t>     public </a:t>
            </a:r>
            <a:r>
              <a:rPr lang="en-IN" dirty="0" err="1" smtClean="0">
                <a:solidFill>
                  <a:srgbClr val="B42359"/>
                </a:solidFill>
              </a:rPr>
              <a:t>WebDriver</a:t>
            </a:r>
            <a:r>
              <a:rPr lang="en-IN" dirty="0" smtClean="0">
                <a:solidFill>
                  <a:srgbClr val="B42359"/>
                </a:solidFill>
              </a:rPr>
              <a:t> </a:t>
            </a:r>
            <a:r>
              <a:rPr lang="en-IN" dirty="0" err="1" smtClean="0">
                <a:solidFill>
                  <a:srgbClr val="B42359"/>
                </a:solidFill>
              </a:rPr>
              <a:t>getDriver</a:t>
            </a:r>
            <a:r>
              <a:rPr lang="en-IN" dirty="0" smtClean="0">
                <a:solidFill>
                  <a:srgbClr val="B42359"/>
                </a:solidFill>
              </a:rPr>
              <a:t>() {</a:t>
            </a:r>
          </a:p>
          <a:p>
            <a:r>
              <a:rPr lang="en-IN" dirty="0" smtClean="0">
                <a:solidFill>
                  <a:srgbClr val="B42359"/>
                </a:solidFill>
              </a:rPr>
              <a:t>        //Get driver from </a:t>
            </a:r>
            <a:r>
              <a:rPr lang="en-IN" dirty="0" err="1" smtClean="0">
                <a:solidFill>
                  <a:srgbClr val="B42359"/>
                </a:solidFill>
              </a:rPr>
              <a:t>ThreadLocalMap</a:t>
            </a:r>
            <a:endParaRPr lang="en-IN" dirty="0" smtClean="0">
              <a:solidFill>
                <a:srgbClr val="B42359"/>
              </a:solidFill>
            </a:endParaRPr>
          </a:p>
          <a:p>
            <a:r>
              <a:rPr lang="en-IN" dirty="0" smtClean="0">
                <a:solidFill>
                  <a:srgbClr val="B42359"/>
                </a:solidFill>
              </a:rPr>
              <a:t>        return </a:t>
            </a:r>
            <a:r>
              <a:rPr lang="en-IN" dirty="0" err="1" smtClean="0">
                <a:solidFill>
                  <a:srgbClr val="B42359"/>
                </a:solidFill>
              </a:rPr>
              <a:t>driver.get</a:t>
            </a:r>
            <a:r>
              <a:rPr lang="en-IN" dirty="0" smtClean="0">
                <a:solidFill>
                  <a:srgbClr val="B42359"/>
                </a:solidFill>
              </a:rPr>
              <a:t>();</a:t>
            </a:r>
          </a:p>
          <a:p>
            <a:r>
              <a:rPr lang="en-IN" dirty="0" smtClean="0">
                <a:solidFill>
                  <a:srgbClr val="B42359"/>
                </a:solidFill>
              </a:rPr>
              <a:t>    }</a:t>
            </a:r>
          </a:p>
          <a:p>
            <a:r>
              <a:rPr lang="en-IN" dirty="0" smtClean="0">
                <a:solidFill>
                  <a:srgbClr val="B42359"/>
                </a:solidFill>
              </a:rPr>
              <a:t>     @</a:t>
            </a:r>
            <a:r>
              <a:rPr lang="en-IN" dirty="0" err="1" smtClean="0">
                <a:solidFill>
                  <a:srgbClr val="B42359"/>
                </a:solidFill>
              </a:rPr>
              <a:t>AfterMethod</a:t>
            </a:r>
            <a:endParaRPr lang="en-IN" dirty="0" smtClean="0">
              <a:solidFill>
                <a:srgbClr val="B42359"/>
              </a:solidFill>
            </a:endParaRPr>
          </a:p>
          <a:p>
            <a:r>
              <a:rPr lang="en-IN" dirty="0" smtClean="0">
                <a:solidFill>
                  <a:srgbClr val="B42359"/>
                </a:solidFill>
              </a:rPr>
              <a:t>    public void </a:t>
            </a:r>
            <a:r>
              <a:rPr lang="en-IN" dirty="0" err="1" smtClean="0">
                <a:solidFill>
                  <a:srgbClr val="B42359"/>
                </a:solidFill>
              </a:rPr>
              <a:t>tearDown</a:t>
            </a:r>
            <a:r>
              <a:rPr lang="en-IN" dirty="0" smtClean="0">
                <a:solidFill>
                  <a:srgbClr val="B42359"/>
                </a:solidFill>
              </a:rPr>
              <a:t>() throws Exception {</a:t>
            </a:r>
          </a:p>
          <a:p>
            <a:r>
              <a:rPr lang="en-IN" dirty="0" smtClean="0">
                <a:solidFill>
                  <a:srgbClr val="B42359"/>
                </a:solidFill>
              </a:rPr>
              <a:t>        </a:t>
            </a:r>
            <a:r>
              <a:rPr lang="en-IN" dirty="0" err="1" smtClean="0">
                <a:solidFill>
                  <a:srgbClr val="B42359"/>
                </a:solidFill>
              </a:rPr>
              <a:t>getDriver</a:t>
            </a:r>
            <a:r>
              <a:rPr lang="en-IN" dirty="0" smtClean="0">
                <a:solidFill>
                  <a:srgbClr val="B42359"/>
                </a:solidFill>
              </a:rPr>
              <a:t>().quit();</a:t>
            </a:r>
          </a:p>
          <a:p>
            <a:r>
              <a:rPr lang="en-IN" dirty="0" smtClean="0">
                <a:solidFill>
                  <a:srgbClr val="B42359"/>
                </a:solidFill>
              </a:rPr>
              <a:t>    }</a:t>
            </a:r>
          </a:p>
          <a:p>
            <a:r>
              <a:rPr lang="en-IN" dirty="0" smtClean="0">
                <a:solidFill>
                  <a:srgbClr val="B42359"/>
                </a:solidFill>
              </a:rPr>
              <a:t>     @</a:t>
            </a:r>
            <a:r>
              <a:rPr lang="en-IN" dirty="0" err="1" smtClean="0">
                <a:solidFill>
                  <a:srgbClr val="B42359"/>
                </a:solidFill>
              </a:rPr>
              <a:t>AfterClass</a:t>
            </a:r>
            <a:r>
              <a:rPr lang="en-IN" dirty="0" smtClean="0">
                <a:solidFill>
                  <a:srgbClr val="B42359"/>
                </a:solidFill>
              </a:rPr>
              <a:t> void terminate () {</a:t>
            </a:r>
          </a:p>
          <a:p>
            <a:r>
              <a:rPr lang="en-IN" dirty="0" smtClean="0">
                <a:solidFill>
                  <a:srgbClr val="B42359"/>
                </a:solidFill>
              </a:rPr>
              <a:t>        //Remove the </a:t>
            </a:r>
            <a:r>
              <a:rPr lang="en-IN" dirty="0" err="1" smtClean="0">
                <a:solidFill>
                  <a:srgbClr val="B42359"/>
                </a:solidFill>
              </a:rPr>
              <a:t>ThreadLocalMap</a:t>
            </a:r>
            <a:r>
              <a:rPr lang="en-IN" dirty="0" smtClean="0">
                <a:solidFill>
                  <a:srgbClr val="B42359"/>
                </a:solidFill>
              </a:rPr>
              <a:t> element</a:t>
            </a:r>
          </a:p>
          <a:p>
            <a:r>
              <a:rPr lang="en-IN" dirty="0" smtClean="0">
                <a:solidFill>
                  <a:srgbClr val="B42359"/>
                </a:solidFill>
              </a:rPr>
              <a:t>        </a:t>
            </a:r>
            <a:r>
              <a:rPr lang="en-IN" dirty="0" err="1" smtClean="0">
                <a:solidFill>
                  <a:srgbClr val="B42359"/>
                </a:solidFill>
              </a:rPr>
              <a:t>driver.remove</a:t>
            </a:r>
            <a:r>
              <a:rPr lang="en-IN" dirty="0" smtClean="0">
                <a:solidFill>
                  <a:srgbClr val="B42359"/>
                </a:solidFill>
              </a:rPr>
              <a:t>();</a:t>
            </a:r>
          </a:p>
          <a:p>
            <a:r>
              <a:rPr lang="en-IN" dirty="0" smtClean="0">
                <a:solidFill>
                  <a:srgbClr val="B42359"/>
                </a:solidFill>
              </a:rPr>
              <a:t>    }</a:t>
            </a:r>
          </a:p>
          <a:p>
            <a:r>
              <a:rPr lang="en-IN" dirty="0" smtClean="0">
                <a:solidFill>
                  <a:srgbClr val="B42359"/>
                </a:solidFill>
              </a:rPr>
              <a:t>}</a:t>
            </a:r>
          </a:p>
        </p:txBody>
      </p:sp>
    </p:spTree>
    <p:extLst>
      <p:ext uri="{BB962C8B-B14F-4D97-AF65-F5344CB8AC3E}">
        <p14:creationId xmlns:p14="http://schemas.microsoft.com/office/powerpoint/2010/main" val="1665140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Additional Parallel run program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9" name="TextBox 8"/>
          <p:cNvSpPr txBox="1"/>
          <p:nvPr/>
        </p:nvSpPr>
        <p:spPr>
          <a:xfrm>
            <a:off x="927100" y="1171760"/>
            <a:ext cx="7454900" cy="3139321"/>
          </a:xfrm>
          <a:prstGeom prst="rect">
            <a:avLst/>
          </a:prstGeom>
          <a:noFill/>
        </p:spPr>
        <p:txBody>
          <a:bodyPr wrap="square" rtlCol="0">
            <a:spAutoFit/>
          </a:bodyPr>
          <a:lstStyle/>
          <a:p>
            <a:r>
              <a:rPr lang="en-IN" dirty="0" smtClean="0">
                <a:solidFill>
                  <a:srgbClr val="B42359"/>
                </a:solidFill>
              </a:rPr>
              <a:t>&lt;?xml version=</a:t>
            </a:r>
            <a:r>
              <a:rPr lang="en-IN" i="1" dirty="0" smtClean="0">
                <a:solidFill>
                  <a:srgbClr val="B42359"/>
                </a:solidFill>
              </a:rPr>
              <a:t>"1.0" encoding="UTF-8"?&gt;</a:t>
            </a:r>
          </a:p>
          <a:p>
            <a:r>
              <a:rPr lang="fr-FR" dirty="0" smtClean="0">
                <a:solidFill>
                  <a:srgbClr val="B42359"/>
                </a:solidFill>
              </a:rPr>
              <a:t>&lt;!DOCTYPE suite SYSTEM "http://testng.org/testng-1.0.dtd"&gt;</a:t>
            </a:r>
          </a:p>
          <a:p>
            <a:r>
              <a:rPr lang="en-IN" dirty="0" smtClean="0">
                <a:solidFill>
                  <a:srgbClr val="B42359"/>
                </a:solidFill>
              </a:rPr>
              <a:t>&lt;suite thread-count=</a:t>
            </a:r>
            <a:r>
              <a:rPr lang="en-IN" i="1" dirty="0" smtClean="0">
                <a:solidFill>
                  <a:srgbClr val="B42359"/>
                </a:solidFill>
              </a:rPr>
              <a:t>"3" name="Suite" parallel="tests"&gt;</a:t>
            </a:r>
          </a:p>
          <a:p>
            <a:r>
              <a:rPr lang="en-IN" dirty="0" smtClean="0">
                <a:solidFill>
                  <a:srgbClr val="B42359"/>
                </a:solidFill>
              </a:rPr>
              <a:t>    &lt;!-- First Test --&gt;</a:t>
            </a:r>
          </a:p>
          <a:p>
            <a:r>
              <a:rPr lang="en-IN" dirty="0" smtClean="0">
                <a:solidFill>
                  <a:srgbClr val="B42359"/>
                </a:solidFill>
              </a:rPr>
              <a:t>    &lt;test name=</a:t>
            </a:r>
            <a:r>
              <a:rPr lang="en-IN" i="1" dirty="0" smtClean="0">
                <a:solidFill>
                  <a:srgbClr val="B42359"/>
                </a:solidFill>
              </a:rPr>
              <a:t>"</a:t>
            </a:r>
            <a:r>
              <a:rPr lang="en-IN" i="1" dirty="0" err="1" smtClean="0">
                <a:solidFill>
                  <a:srgbClr val="B42359"/>
                </a:solidFill>
              </a:rPr>
              <a:t>SecondTest</a:t>
            </a:r>
            <a:r>
              <a:rPr lang="en-IN" i="1" dirty="0" smtClean="0">
                <a:solidFill>
                  <a:srgbClr val="B42359"/>
                </a:solidFill>
              </a:rPr>
              <a:t>" thread-count="5" parallel="methods" &gt;</a:t>
            </a:r>
          </a:p>
          <a:p>
            <a:r>
              <a:rPr lang="en-IN" dirty="0" smtClean="0">
                <a:solidFill>
                  <a:srgbClr val="B42359"/>
                </a:solidFill>
              </a:rPr>
              <a:t>        &lt;parameter name=</a:t>
            </a:r>
            <a:r>
              <a:rPr lang="en-IN" i="1" dirty="0" smtClean="0">
                <a:solidFill>
                  <a:srgbClr val="B42359"/>
                </a:solidFill>
              </a:rPr>
              <a:t>"browser" value="</a:t>
            </a:r>
            <a:r>
              <a:rPr lang="en-IN" i="1" dirty="0" err="1" smtClean="0">
                <a:solidFill>
                  <a:srgbClr val="B42359"/>
                </a:solidFill>
              </a:rPr>
              <a:t>firefox</a:t>
            </a:r>
            <a:r>
              <a:rPr lang="en-IN" i="1" dirty="0" smtClean="0">
                <a:solidFill>
                  <a:srgbClr val="B42359"/>
                </a:solidFill>
              </a:rPr>
              <a:t>"/&gt;</a:t>
            </a:r>
          </a:p>
          <a:p>
            <a:r>
              <a:rPr lang="en-IN" dirty="0" smtClean="0">
                <a:solidFill>
                  <a:srgbClr val="B42359"/>
                </a:solidFill>
              </a:rPr>
              <a:t>        &lt;classes&gt;</a:t>
            </a:r>
          </a:p>
          <a:p>
            <a:r>
              <a:rPr lang="en-IN" dirty="0" smtClean="0">
                <a:solidFill>
                  <a:srgbClr val="B42359"/>
                </a:solidFill>
              </a:rPr>
              <a:t>            &lt;class name=</a:t>
            </a:r>
            <a:r>
              <a:rPr lang="en-IN" i="1" dirty="0" smtClean="0">
                <a:solidFill>
                  <a:srgbClr val="B42359"/>
                </a:solidFill>
              </a:rPr>
              <a:t>"</a:t>
            </a:r>
            <a:r>
              <a:rPr lang="en-IN" i="1" dirty="0" err="1" smtClean="0">
                <a:solidFill>
                  <a:srgbClr val="B42359"/>
                </a:solidFill>
              </a:rPr>
              <a:t>AOF.parellel.ParallelTestB</a:t>
            </a:r>
            <a:r>
              <a:rPr lang="en-IN" i="1" dirty="0" smtClean="0">
                <a:solidFill>
                  <a:srgbClr val="B42359"/>
                </a:solidFill>
              </a:rPr>
              <a:t>"/&gt;</a:t>
            </a:r>
          </a:p>
          <a:p>
            <a:r>
              <a:rPr lang="en-IN" dirty="0" smtClean="0">
                <a:solidFill>
                  <a:srgbClr val="B42359"/>
                </a:solidFill>
              </a:rPr>
              <a:t>        &lt;/classes&gt;</a:t>
            </a:r>
          </a:p>
          <a:p>
            <a:r>
              <a:rPr lang="en-IN" dirty="0" smtClean="0">
                <a:solidFill>
                  <a:srgbClr val="B42359"/>
                </a:solidFill>
              </a:rPr>
              <a:t>    &lt;/test&gt; &lt;!-- Second Test --&gt;</a:t>
            </a:r>
          </a:p>
          <a:p>
            <a:r>
              <a:rPr lang="en-IN" dirty="0" smtClean="0">
                <a:solidFill>
                  <a:srgbClr val="B42359"/>
                </a:solidFill>
              </a:rPr>
              <a:t>&lt;/suite&gt; &lt;!-- Suite --&gt;</a:t>
            </a:r>
          </a:p>
        </p:txBody>
      </p:sp>
    </p:spTree>
    <p:extLst>
      <p:ext uri="{BB962C8B-B14F-4D97-AF65-F5344CB8AC3E}">
        <p14:creationId xmlns:p14="http://schemas.microsoft.com/office/powerpoint/2010/main" val="1158867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Thread Local</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9" name="TextBox 8"/>
          <p:cNvSpPr txBox="1"/>
          <p:nvPr/>
        </p:nvSpPr>
        <p:spPr>
          <a:xfrm>
            <a:off x="800100" y="1130300"/>
            <a:ext cx="7454900" cy="3970318"/>
          </a:xfrm>
          <a:prstGeom prst="rect">
            <a:avLst/>
          </a:prstGeom>
          <a:noFill/>
        </p:spPr>
        <p:txBody>
          <a:bodyPr wrap="square" rtlCol="0">
            <a:spAutoFit/>
          </a:bodyPr>
          <a:lstStyle/>
          <a:p>
            <a:pPr algn="just"/>
            <a:r>
              <a:rPr lang="en-IN" dirty="0" smtClean="0">
                <a:solidFill>
                  <a:schemeClr val="tx2"/>
                </a:solidFill>
                <a:latin typeface="+mn-lt"/>
              </a:rPr>
              <a:t>Thread Local can be considered as a scope of access, like a </a:t>
            </a:r>
            <a:r>
              <a:rPr lang="en-IN" i="1" dirty="0" smtClean="0">
                <a:solidFill>
                  <a:schemeClr val="tx2"/>
                </a:solidFill>
                <a:latin typeface="+mn-lt"/>
              </a:rPr>
              <a:t>request scope </a:t>
            </a:r>
            <a:r>
              <a:rPr lang="en-IN" dirty="0" smtClean="0">
                <a:solidFill>
                  <a:schemeClr val="tx2"/>
                </a:solidFill>
                <a:latin typeface="+mn-lt"/>
              </a:rPr>
              <a:t>or </a:t>
            </a:r>
            <a:r>
              <a:rPr lang="en-IN" i="1" dirty="0" smtClean="0">
                <a:solidFill>
                  <a:schemeClr val="tx2"/>
                </a:solidFill>
                <a:latin typeface="+mn-lt"/>
              </a:rPr>
              <a:t>session scope</a:t>
            </a:r>
            <a:r>
              <a:rPr lang="en-IN" dirty="0" smtClean="0">
                <a:solidFill>
                  <a:schemeClr val="tx2"/>
                </a:solidFill>
                <a:latin typeface="+mn-lt"/>
              </a:rPr>
              <a:t>. It’s a </a:t>
            </a:r>
            <a:r>
              <a:rPr lang="en-IN" i="1" dirty="0" smtClean="0">
                <a:solidFill>
                  <a:schemeClr val="tx2"/>
                </a:solidFill>
                <a:latin typeface="+mn-lt"/>
              </a:rPr>
              <a:t>thread scope.</a:t>
            </a:r>
            <a:r>
              <a:rPr lang="en-IN" dirty="0" smtClean="0">
                <a:solidFill>
                  <a:schemeClr val="tx2"/>
                </a:solidFill>
                <a:latin typeface="+mn-lt"/>
              </a:rPr>
              <a:t> You can set any object in Thread Local and this object will be </a:t>
            </a:r>
            <a:r>
              <a:rPr lang="en-IN" i="1" dirty="0" smtClean="0">
                <a:solidFill>
                  <a:schemeClr val="tx2"/>
                </a:solidFill>
                <a:latin typeface="+mn-lt"/>
              </a:rPr>
              <a:t>global</a:t>
            </a:r>
            <a:r>
              <a:rPr lang="en-IN" dirty="0" smtClean="0">
                <a:solidFill>
                  <a:schemeClr val="tx2"/>
                </a:solidFill>
                <a:latin typeface="+mn-lt"/>
              </a:rPr>
              <a:t> and </a:t>
            </a:r>
            <a:r>
              <a:rPr lang="en-IN" i="1" dirty="0" smtClean="0">
                <a:solidFill>
                  <a:schemeClr val="tx2"/>
                </a:solidFill>
                <a:latin typeface="+mn-lt"/>
              </a:rPr>
              <a:t>local</a:t>
            </a:r>
            <a:r>
              <a:rPr lang="en-IN" dirty="0" smtClean="0">
                <a:solidFill>
                  <a:schemeClr val="tx2"/>
                </a:solidFill>
                <a:latin typeface="+mn-lt"/>
              </a:rPr>
              <a:t> to the specific thread which is accessing this object. </a:t>
            </a:r>
          </a:p>
          <a:p>
            <a:pPr algn="just"/>
            <a:endParaRPr lang="en-IN" dirty="0" smtClean="0">
              <a:solidFill>
                <a:schemeClr val="tx2"/>
              </a:solidFill>
              <a:latin typeface="+mn-lt"/>
            </a:endParaRPr>
          </a:p>
          <a:p>
            <a:pPr marL="285750" indent="-285750" algn="just">
              <a:buClr>
                <a:srgbClr val="007BA2"/>
              </a:buClr>
              <a:buFont typeface="Wingdings" panose="05000000000000000000" pitchFamily="2" charset="2"/>
              <a:buChar char="Ø"/>
            </a:pPr>
            <a:r>
              <a:rPr lang="en-IN" dirty="0" smtClean="0">
                <a:solidFill>
                  <a:schemeClr val="tx2"/>
                </a:solidFill>
                <a:latin typeface="+mn-lt"/>
              </a:rPr>
              <a:t> Values stored in Thread Local are </a:t>
            </a:r>
            <a:r>
              <a:rPr lang="en-IN" i="1" dirty="0" smtClean="0">
                <a:solidFill>
                  <a:schemeClr val="tx2"/>
                </a:solidFill>
                <a:latin typeface="+mn-lt"/>
              </a:rPr>
              <a:t>global </a:t>
            </a:r>
            <a:r>
              <a:rPr lang="en-IN" dirty="0" smtClean="0">
                <a:solidFill>
                  <a:schemeClr val="tx2"/>
                </a:solidFill>
                <a:latin typeface="+mn-lt"/>
              </a:rPr>
              <a:t>to the thread, meaning that they can be accessed from anywhere inside that thread.</a:t>
            </a:r>
          </a:p>
          <a:p>
            <a:pPr marL="285750" indent="-285750" algn="just">
              <a:buClr>
                <a:srgbClr val="007BA2"/>
              </a:buClr>
              <a:buFont typeface="Wingdings" panose="05000000000000000000" pitchFamily="2" charset="2"/>
              <a:buChar char="Ø"/>
            </a:pPr>
            <a:endParaRPr lang="en-IN" dirty="0" smtClean="0">
              <a:solidFill>
                <a:schemeClr val="tx2"/>
              </a:solidFill>
              <a:latin typeface="+mn-lt"/>
            </a:endParaRPr>
          </a:p>
          <a:p>
            <a:pPr marL="285750" indent="-285750" algn="just">
              <a:buClr>
                <a:srgbClr val="007BA2"/>
              </a:buClr>
              <a:buFont typeface="Wingdings" panose="05000000000000000000" pitchFamily="2" charset="2"/>
              <a:buChar char="Ø"/>
            </a:pPr>
            <a:r>
              <a:rPr lang="en-IN" dirty="0" smtClean="0">
                <a:solidFill>
                  <a:schemeClr val="tx2"/>
                </a:solidFill>
                <a:latin typeface="+mn-lt"/>
              </a:rPr>
              <a:t> Values stored in Thread Local are </a:t>
            </a:r>
            <a:r>
              <a:rPr lang="en-IN" i="1" dirty="0" smtClean="0">
                <a:solidFill>
                  <a:schemeClr val="tx2"/>
                </a:solidFill>
                <a:latin typeface="+mn-lt"/>
              </a:rPr>
              <a:t>local</a:t>
            </a:r>
            <a:r>
              <a:rPr lang="en-IN" dirty="0" smtClean="0">
                <a:solidFill>
                  <a:schemeClr val="tx2"/>
                </a:solidFill>
                <a:latin typeface="+mn-lt"/>
              </a:rPr>
              <a:t> to the thread, meaning that each thread will have it’s own Thread Local variable.</a:t>
            </a:r>
          </a:p>
          <a:p>
            <a:pPr algn="just">
              <a:buFont typeface="Wingdings" pitchFamily="2" charset="2"/>
              <a:buChar char="v"/>
            </a:pPr>
            <a:endParaRPr lang="en-IN" dirty="0" smtClean="0">
              <a:solidFill>
                <a:schemeClr val="tx2"/>
              </a:solidFill>
              <a:latin typeface="+mn-lt"/>
            </a:endParaRPr>
          </a:p>
          <a:p>
            <a:pPr algn="just"/>
            <a:r>
              <a:rPr lang="en-IN" b="1" dirty="0" smtClean="0">
                <a:solidFill>
                  <a:schemeClr val="tx2"/>
                </a:solidFill>
                <a:latin typeface="+mn-lt"/>
              </a:rPr>
              <a:t>Ex:- </a:t>
            </a:r>
          </a:p>
          <a:p>
            <a:r>
              <a:rPr lang="en-IN" b="1" dirty="0" smtClean="0">
                <a:solidFill>
                  <a:schemeClr val="tx2"/>
                </a:solidFill>
                <a:latin typeface="+mn-lt"/>
              </a:rPr>
              <a:t>protected static </a:t>
            </a:r>
            <a:r>
              <a:rPr lang="en-IN" b="1" dirty="0" err="1" smtClean="0">
                <a:solidFill>
                  <a:schemeClr val="tx2"/>
                </a:solidFill>
                <a:latin typeface="+mn-lt"/>
              </a:rPr>
              <a:t>ThreadLocal</a:t>
            </a:r>
            <a:r>
              <a:rPr lang="en-IN" b="1" dirty="0" smtClean="0">
                <a:solidFill>
                  <a:schemeClr val="tx2"/>
                </a:solidFill>
                <a:latin typeface="+mn-lt"/>
              </a:rPr>
              <a:t>&lt;</a:t>
            </a:r>
            <a:r>
              <a:rPr lang="en-IN" b="1" dirty="0" err="1" smtClean="0">
                <a:solidFill>
                  <a:schemeClr val="tx2"/>
                </a:solidFill>
                <a:latin typeface="+mn-lt"/>
              </a:rPr>
              <a:t>RemoteWebDriver</a:t>
            </a:r>
            <a:r>
              <a:rPr lang="en-IN" b="1" dirty="0" smtClean="0">
                <a:solidFill>
                  <a:schemeClr val="tx2"/>
                </a:solidFill>
                <a:latin typeface="+mn-lt"/>
              </a:rPr>
              <a:t>&gt; </a:t>
            </a:r>
            <a:r>
              <a:rPr lang="en-IN" b="1" i="1" dirty="0" smtClean="0">
                <a:solidFill>
                  <a:schemeClr val="tx2"/>
                </a:solidFill>
                <a:latin typeface="+mn-lt"/>
              </a:rPr>
              <a:t>driver = new </a:t>
            </a:r>
            <a:r>
              <a:rPr lang="en-IN" b="1" i="1" dirty="0" err="1" smtClean="0">
                <a:solidFill>
                  <a:schemeClr val="tx2"/>
                </a:solidFill>
                <a:latin typeface="+mn-lt"/>
              </a:rPr>
              <a:t>ThreadLocal</a:t>
            </a:r>
            <a:r>
              <a:rPr lang="en-IN" b="1" i="1" dirty="0" smtClean="0">
                <a:solidFill>
                  <a:schemeClr val="tx2"/>
                </a:solidFill>
                <a:latin typeface="+mn-lt"/>
              </a:rPr>
              <a:t>&lt;&gt;();</a:t>
            </a:r>
            <a:r>
              <a:rPr lang="en-IN" dirty="0" smtClean="0">
                <a:solidFill>
                  <a:schemeClr val="tx2"/>
                </a:solidFill>
                <a:latin typeface="+mn-lt"/>
              </a:rPr>
              <a:t> </a:t>
            </a:r>
          </a:p>
        </p:txBody>
      </p:sp>
    </p:spTree>
    <p:extLst>
      <p:ext uri="{BB962C8B-B14F-4D97-AF65-F5344CB8AC3E}">
        <p14:creationId xmlns:p14="http://schemas.microsoft.com/office/powerpoint/2010/main" val="975436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574" y="1433352"/>
            <a:ext cx="4027804" cy="2829533"/>
          </a:xfrm>
        </p:spPr>
      </p:pic>
    </p:spTree>
    <p:extLst>
      <p:ext uri="{BB962C8B-B14F-4D97-AF65-F5344CB8AC3E}">
        <p14:creationId xmlns:p14="http://schemas.microsoft.com/office/powerpoint/2010/main" val="294052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Assignment</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981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092200" y="596900"/>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9" name="TextBox 8"/>
          <p:cNvSpPr txBox="1"/>
          <p:nvPr/>
        </p:nvSpPr>
        <p:spPr>
          <a:xfrm>
            <a:off x="705646" y="870457"/>
            <a:ext cx="7469925" cy="4524315"/>
          </a:xfrm>
          <a:prstGeom prst="rect">
            <a:avLst/>
          </a:prstGeom>
          <a:noFill/>
        </p:spPr>
        <p:txBody>
          <a:bodyPr wrap="square" rtlCol="0">
            <a:spAutoFit/>
          </a:bodyPr>
          <a:lstStyle/>
          <a:p>
            <a:r>
              <a:rPr lang="en-IN" i="1" dirty="0" smtClean="0">
                <a:solidFill>
                  <a:schemeClr val="tx2"/>
                </a:solidFill>
                <a:latin typeface="+mn-lt"/>
              </a:rPr>
              <a:t>1. Selenium Grid</a:t>
            </a:r>
          </a:p>
          <a:p>
            <a:pPr marL="400050" indent="-400050">
              <a:buClr>
                <a:srgbClr val="007BA2"/>
              </a:buClr>
              <a:buFont typeface="Wingdings" panose="05000000000000000000" pitchFamily="2" charset="2"/>
              <a:buChar char="Ø"/>
            </a:pPr>
            <a:endParaRPr lang="en-IN" i="1" dirty="0">
              <a:solidFill>
                <a:schemeClr val="tx2"/>
              </a:solidFill>
              <a:latin typeface="+mn-lt"/>
            </a:endParaRPr>
          </a:p>
          <a:p>
            <a:pPr marL="857250" lvl="1" indent="-400050">
              <a:buClr>
                <a:srgbClr val="007BA2"/>
              </a:buClr>
              <a:buFont typeface="Wingdings" panose="05000000000000000000" pitchFamily="2" charset="2"/>
              <a:buChar char="Ø"/>
            </a:pPr>
            <a:r>
              <a:rPr lang="en-IN" i="1" dirty="0" smtClean="0">
                <a:solidFill>
                  <a:schemeClr val="tx2"/>
                </a:solidFill>
                <a:latin typeface="+mn-lt"/>
              </a:rPr>
              <a:t>Setup Hub, Node configuration and launch Chrome and Firefox to perform Mercury tours Registration.</a:t>
            </a:r>
          </a:p>
          <a:p>
            <a:pPr marL="857250" lvl="1" indent="-400050">
              <a:buClr>
                <a:srgbClr val="007BA2"/>
              </a:buClr>
              <a:buFont typeface="Wingdings" panose="05000000000000000000" pitchFamily="2" charset="2"/>
              <a:buChar char="Ø"/>
            </a:pPr>
            <a:endParaRPr lang="en-IN" i="1" dirty="0">
              <a:solidFill>
                <a:schemeClr val="tx2"/>
              </a:solidFill>
              <a:latin typeface="+mn-lt"/>
            </a:endParaRPr>
          </a:p>
          <a:p>
            <a:pPr marL="857250" lvl="1" indent="-400050">
              <a:buClr>
                <a:srgbClr val="007BA2"/>
              </a:buClr>
              <a:buFont typeface="Wingdings" panose="05000000000000000000" pitchFamily="2" charset="2"/>
              <a:buChar char="Ø"/>
            </a:pPr>
            <a:r>
              <a:rPr lang="en-IN" i="1" dirty="0" smtClean="0">
                <a:solidFill>
                  <a:schemeClr val="tx2"/>
                </a:solidFill>
                <a:latin typeface="+mn-lt"/>
              </a:rPr>
              <a:t>Launch 2 chrome browser and perform mercury login function.</a:t>
            </a:r>
          </a:p>
          <a:p>
            <a:pPr lvl="1"/>
            <a:endParaRPr lang="en-IN" i="1" dirty="0" smtClean="0">
              <a:solidFill>
                <a:schemeClr val="tx2"/>
              </a:solidFill>
              <a:latin typeface="+mn-lt"/>
            </a:endParaRPr>
          </a:p>
          <a:p>
            <a:pPr marL="342900" indent="-342900">
              <a:buAutoNum type="arabicPeriod" startAt="2"/>
            </a:pPr>
            <a:r>
              <a:rPr lang="en-IN" i="1" dirty="0" smtClean="0">
                <a:solidFill>
                  <a:schemeClr val="tx2"/>
                </a:solidFill>
                <a:latin typeface="+mn-lt"/>
              </a:rPr>
              <a:t>Create </a:t>
            </a:r>
            <a:r>
              <a:rPr lang="en-IN" i="1" dirty="0">
                <a:solidFill>
                  <a:schemeClr val="tx2"/>
                </a:solidFill>
                <a:latin typeface="+mn-lt"/>
              </a:rPr>
              <a:t>2 credentials in </a:t>
            </a:r>
            <a:r>
              <a:rPr lang="en-IN" i="1" dirty="0">
                <a:solidFill>
                  <a:schemeClr val="tx2"/>
                </a:solidFill>
                <a:latin typeface="+mn-lt"/>
                <a:hlinkClick r:id="rId3"/>
              </a:rPr>
              <a:t>http://</a:t>
            </a:r>
            <a:r>
              <a:rPr lang="en-IN" i="1" dirty="0" smtClean="0">
                <a:solidFill>
                  <a:schemeClr val="tx2"/>
                </a:solidFill>
                <a:latin typeface="+mn-lt"/>
                <a:hlinkClick r:id="rId3"/>
              </a:rPr>
              <a:t>www.phptravels.net</a:t>
            </a:r>
            <a:r>
              <a:rPr lang="en-IN" i="1" dirty="0" smtClean="0">
                <a:solidFill>
                  <a:schemeClr val="tx2"/>
                </a:solidFill>
                <a:latin typeface="+mn-lt"/>
              </a:rPr>
              <a:t> page then perform grid by using Excel, Hash map and Data Provider.</a:t>
            </a:r>
          </a:p>
          <a:p>
            <a:pPr marL="342900" indent="-342900">
              <a:buAutoNum type="arabicPeriod" startAt="2"/>
            </a:pPr>
            <a:endParaRPr lang="en-IN" i="1" dirty="0" smtClean="0">
              <a:solidFill>
                <a:schemeClr val="tx2"/>
              </a:solidFill>
              <a:latin typeface="+mn-lt"/>
            </a:endParaRPr>
          </a:p>
          <a:p>
            <a:pPr marL="800100" lvl="1" indent="-342900">
              <a:buClr>
                <a:srgbClr val="007BA2"/>
              </a:buClr>
              <a:buFont typeface="Wingdings" panose="05000000000000000000" pitchFamily="2" charset="2"/>
              <a:buChar char="Ø"/>
            </a:pPr>
            <a:r>
              <a:rPr lang="en-IN" i="1" dirty="0" smtClean="0">
                <a:solidFill>
                  <a:schemeClr val="tx2"/>
                </a:solidFill>
                <a:latin typeface="+mn-lt"/>
              </a:rPr>
              <a:t>Read values from Excel for sing-up.</a:t>
            </a:r>
          </a:p>
          <a:p>
            <a:pPr marL="800100" lvl="1" indent="-342900">
              <a:buClr>
                <a:srgbClr val="007BA2"/>
              </a:buClr>
              <a:buFont typeface="Wingdings" panose="05000000000000000000" pitchFamily="2" charset="2"/>
              <a:buChar char="Ø"/>
            </a:pPr>
            <a:endParaRPr lang="en-IN" i="1" dirty="0" smtClean="0">
              <a:solidFill>
                <a:schemeClr val="tx2"/>
              </a:solidFill>
              <a:latin typeface="+mn-lt"/>
            </a:endParaRPr>
          </a:p>
          <a:p>
            <a:pPr marL="800100" lvl="1" indent="-342900">
              <a:buClr>
                <a:srgbClr val="007BA2"/>
              </a:buClr>
              <a:buFont typeface="Wingdings" panose="05000000000000000000" pitchFamily="2" charset="2"/>
              <a:buChar char="Ø"/>
            </a:pPr>
            <a:r>
              <a:rPr lang="en-IN" i="1" dirty="0" smtClean="0">
                <a:solidFill>
                  <a:schemeClr val="tx2"/>
                </a:solidFill>
                <a:latin typeface="+mn-lt"/>
              </a:rPr>
              <a:t>Add 2 credentials into </a:t>
            </a:r>
            <a:r>
              <a:rPr lang="en-IN" i="1" dirty="0" err="1" smtClean="0">
                <a:solidFill>
                  <a:schemeClr val="tx2"/>
                </a:solidFill>
                <a:latin typeface="+mn-lt"/>
              </a:rPr>
              <a:t>Hashmap</a:t>
            </a:r>
            <a:endParaRPr lang="en-IN" i="1" dirty="0" smtClean="0">
              <a:solidFill>
                <a:schemeClr val="tx2"/>
              </a:solidFill>
              <a:latin typeface="+mn-lt"/>
            </a:endParaRPr>
          </a:p>
          <a:p>
            <a:pPr marL="800100" lvl="1" indent="-342900">
              <a:buClr>
                <a:srgbClr val="007BA2"/>
              </a:buClr>
              <a:buFont typeface="Wingdings" panose="05000000000000000000" pitchFamily="2" charset="2"/>
              <a:buChar char="Ø"/>
            </a:pPr>
            <a:endParaRPr lang="en-IN" i="1" dirty="0" smtClean="0">
              <a:solidFill>
                <a:schemeClr val="tx2"/>
              </a:solidFill>
              <a:latin typeface="+mn-lt"/>
            </a:endParaRPr>
          </a:p>
          <a:p>
            <a:pPr marL="800100" lvl="1" indent="-342900">
              <a:buClr>
                <a:srgbClr val="007BA2"/>
              </a:buClr>
              <a:buFont typeface="Wingdings" panose="05000000000000000000" pitchFamily="2" charset="2"/>
              <a:buChar char="Ø"/>
            </a:pPr>
            <a:r>
              <a:rPr lang="en-IN" i="1" dirty="0" smtClean="0">
                <a:solidFill>
                  <a:schemeClr val="tx2"/>
                </a:solidFill>
                <a:latin typeface="+mn-lt"/>
              </a:rPr>
              <a:t>Retrieve each set of value from </a:t>
            </a:r>
            <a:r>
              <a:rPr lang="en-IN" i="1" dirty="0">
                <a:solidFill>
                  <a:schemeClr val="tx2"/>
                </a:solidFill>
                <a:latin typeface="+mn-lt"/>
              </a:rPr>
              <a:t>H</a:t>
            </a:r>
            <a:r>
              <a:rPr lang="en-IN" i="1" dirty="0" smtClean="0">
                <a:solidFill>
                  <a:schemeClr val="tx2"/>
                </a:solidFill>
                <a:latin typeface="+mn-lt"/>
              </a:rPr>
              <a:t>ashmap then pass it into Data provider</a:t>
            </a:r>
            <a:r>
              <a:rPr lang="en-IN" i="1" dirty="0" smtClean="0">
                <a:solidFill>
                  <a:schemeClr val="tx2"/>
                </a:solidFill>
                <a:latin typeface="+mn-lt"/>
              </a:rPr>
              <a:t>.</a:t>
            </a:r>
            <a:endParaRPr lang="en-IN" dirty="0">
              <a:solidFill>
                <a:schemeClr val="tx2"/>
              </a:solidFill>
              <a:latin typeface="+mn-lt"/>
            </a:endParaRPr>
          </a:p>
        </p:txBody>
      </p:sp>
    </p:spTree>
    <p:extLst>
      <p:ext uri="{BB962C8B-B14F-4D97-AF65-F5344CB8AC3E}">
        <p14:creationId xmlns:p14="http://schemas.microsoft.com/office/powerpoint/2010/main" val="692304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5" y="892629"/>
            <a:ext cx="8048355" cy="4528776"/>
          </a:xfrm>
          <a:prstGeom prst="rect">
            <a:avLst/>
          </a:prstGeom>
        </p:spPr>
      </p:pic>
      <p:sp>
        <p:nvSpPr>
          <p:cNvPr id="7" name="Title 3"/>
          <p:cNvSpPr txBox="1">
            <a:spLocks/>
          </p:cNvSpPr>
          <p:nvPr/>
        </p:nvSpPr>
        <p:spPr bwMode="gray">
          <a:xfrm>
            <a:off x="889164" y="4928962"/>
            <a:ext cx="73797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3200" b="0" i="1" dirty="0" smtClean="0"/>
              <a:t>Lets Conclude and see you in next session</a:t>
            </a:r>
            <a:endParaRPr lang="en-IN" sz="3200" b="0" i="1" dirty="0"/>
          </a:p>
        </p:txBody>
      </p:sp>
    </p:spTree>
    <p:extLst>
      <p:ext uri="{BB962C8B-B14F-4D97-AF65-F5344CB8AC3E}">
        <p14:creationId xmlns:p14="http://schemas.microsoft.com/office/powerpoint/2010/main" val="667360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1278229"/>
            <a:ext cx="4326496" cy="4326496"/>
          </a:xfrm>
          <a:prstGeom prst="rect">
            <a:avLst/>
          </a:prstGeom>
        </p:spPr>
      </p:pic>
    </p:spTree>
    <p:extLst>
      <p:ext uri="{BB962C8B-B14F-4D97-AF65-F5344CB8AC3E}">
        <p14:creationId xmlns:p14="http://schemas.microsoft.com/office/powerpoint/2010/main" val="1691943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482" y="211703"/>
            <a:ext cx="6014441" cy="430887"/>
          </a:xfrm>
        </p:spPr>
        <p:txBody>
          <a:bodyPr/>
          <a:lstStyle/>
          <a:p>
            <a:r>
              <a:rPr lang="en-IN" dirty="0" smtClean="0"/>
              <a:t>TestNG parameter and DataProvider</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369352" y="811171"/>
            <a:ext cx="5600700" cy="5632311"/>
          </a:xfrm>
          <a:prstGeom prst="rect">
            <a:avLst/>
          </a:prstGeom>
        </p:spPr>
        <p:txBody>
          <a:bodyPr wrap="square">
            <a:spAutoFit/>
          </a:bodyPr>
          <a:lstStyle/>
          <a:p>
            <a:pPr fontAlgn="t"/>
            <a:r>
              <a:rPr lang="en-IN" b="1" i="1" dirty="0" smtClean="0">
                <a:solidFill>
                  <a:srgbClr val="123761"/>
                </a:solidFill>
              </a:rPr>
              <a:t>public</a:t>
            </a:r>
            <a:r>
              <a:rPr lang="en-IN" i="1" dirty="0" smtClean="0">
                <a:solidFill>
                  <a:srgbClr val="123761"/>
                </a:solidFill>
              </a:rPr>
              <a:t> </a:t>
            </a:r>
            <a:r>
              <a:rPr lang="en-IN" b="1" i="1" dirty="0" smtClean="0">
                <a:solidFill>
                  <a:srgbClr val="123761"/>
                </a:solidFill>
              </a:rPr>
              <a:t>class</a:t>
            </a:r>
            <a:r>
              <a:rPr lang="en-IN" i="1" dirty="0" smtClean="0">
                <a:solidFill>
                  <a:srgbClr val="123761"/>
                </a:solidFill>
              </a:rPr>
              <a:t> </a:t>
            </a:r>
            <a:r>
              <a:rPr lang="en-IN" i="1" dirty="0" err="1" smtClean="0">
                <a:solidFill>
                  <a:srgbClr val="123761"/>
                </a:solidFill>
              </a:rPr>
              <a:t>TestngParameters</a:t>
            </a:r>
            <a:r>
              <a:rPr lang="en-IN" i="1" dirty="0" smtClean="0">
                <a:solidFill>
                  <a:srgbClr val="123761"/>
                </a:solidFill>
              </a:rPr>
              <a:t> {</a:t>
            </a:r>
          </a:p>
          <a:p>
            <a:pPr fontAlgn="t"/>
            <a:endParaRPr lang="en-IN" i="1" dirty="0" smtClean="0">
              <a:solidFill>
                <a:srgbClr val="123761"/>
              </a:solidFill>
            </a:endParaRPr>
          </a:p>
          <a:p>
            <a:pPr fontAlgn="t"/>
            <a:r>
              <a:rPr lang="en-IN" i="1" dirty="0" smtClean="0">
                <a:solidFill>
                  <a:srgbClr val="123761"/>
                </a:solidFill>
              </a:rPr>
              <a:t> </a:t>
            </a:r>
            <a:r>
              <a:rPr lang="en-IN" b="1" i="1" dirty="0" smtClean="0">
                <a:solidFill>
                  <a:srgbClr val="123761"/>
                </a:solidFill>
              </a:rPr>
              <a:t>private</a:t>
            </a:r>
            <a:r>
              <a:rPr lang="en-IN" i="1" dirty="0" smtClean="0">
                <a:solidFill>
                  <a:srgbClr val="123761"/>
                </a:solidFill>
              </a:rPr>
              <a:t> </a:t>
            </a:r>
            <a:r>
              <a:rPr lang="en-IN" b="1" i="1" dirty="0" smtClean="0">
                <a:solidFill>
                  <a:srgbClr val="123761"/>
                </a:solidFill>
              </a:rPr>
              <a:t>static</a:t>
            </a:r>
            <a:r>
              <a:rPr lang="en-IN" i="1" dirty="0" smtClean="0">
                <a:solidFill>
                  <a:srgbClr val="123761"/>
                </a:solidFill>
              </a:rPr>
              <a:t> WebDriver driver;</a:t>
            </a:r>
          </a:p>
          <a:p>
            <a:pPr fontAlgn="t"/>
            <a:endParaRPr lang="en-IN" i="1" dirty="0" smtClean="0">
              <a:solidFill>
                <a:srgbClr val="123761"/>
              </a:solidFill>
            </a:endParaRPr>
          </a:p>
          <a:p>
            <a:pPr fontAlgn="t"/>
            <a:r>
              <a:rPr lang="en-IN" i="1" dirty="0" smtClean="0">
                <a:solidFill>
                  <a:srgbClr val="123761"/>
                </a:solidFill>
              </a:rPr>
              <a:t>   @Test </a:t>
            </a:r>
          </a:p>
          <a:p>
            <a:pPr fontAlgn="t"/>
            <a:r>
              <a:rPr lang="en-IN" i="1" dirty="0" smtClean="0">
                <a:solidFill>
                  <a:srgbClr val="123761"/>
                </a:solidFill>
              </a:rPr>
              <a:t>  @Parameters({ "</a:t>
            </a:r>
            <a:r>
              <a:rPr lang="en-IN" i="1" dirty="0" err="1" smtClean="0">
                <a:solidFill>
                  <a:srgbClr val="123761"/>
                </a:solidFill>
              </a:rPr>
              <a:t>sUsername</a:t>
            </a:r>
            <a:r>
              <a:rPr lang="en-IN" i="1" dirty="0" smtClean="0">
                <a:solidFill>
                  <a:srgbClr val="123761"/>
                </a:solidFill>
              </a:rPr>
              <a:t>", "</a:t>
            </a:r>
            <a:r>
              <a:rPr lang="en-IN" i="1" dirty="0" err="1" smtClean="0">
                <a:solidFill>
                  <a:srgbClr val="123761"/>
                </a:solidFill>
              </a:rPr>
              <a:t>sPassword</a:t>
            </a:r>
            <a:r>
              <a:rPr lang="en-IN" i="1" dirty="0" smtClean="0">
                <a:solidFill>
                  <a:srgbClr val="123761"/>
                </a:solidFill>
              </a:rPr>
              <a:t>" })</a:t>
            </a:r>
          </a:p>
          <a:p>
            <a:pPr fontAlgn="t"/>
            <a:endParaRPr lang="en-IN" i="1" dirty="0" smtClean="0">
              <a:solidFill>
                <a:srgbClr val="123761"/>
              </a:solidFill>
            </a:endParaRPr>
          </a:p>
          <a:p>
            <a:pPr fontAlgn="t"/>
            <a:r>
              <a:rPr lang="en-IN" i="1" dirty="0" smtClean="0">
                <a:solidFill>
                  <a:srgbClr val="123761"/>
                </a:solidFill>
              </a:rPr>
              <a:t>   </a:t>
            </a:r>
            <a:r>
              <a:rPr lang="en-IN" b="1" i="1" dirty="0" smtClean="0">
                <a:solidFill>
                  <a:srgbClr val="123761"/>
                </a:solidFill>
              </a:rPr>
              <a:t>public</a:t>
            </a:r>
            <a:r>
              <a:rPr lang="en-IN" i="1" dirty="0" smtClean="0">
                <a:solidFill>
                  <a:srgbClr val="123761"/>
                </a:solidFill>
              </a:rPr>
              <a:t> </a:t>
            </a:r>
            <a:r>
              <a:rPr lang="en-IN" b="1" i="1" dirty="0" smtClean="0">
                <a:solidFill>
                  <a:srgbClr val="123761"/>
                </a:solidFill>
              </a:rPr>
              <a:t>void</a:t>
            </a:r>
            <a:r>
              <a:rPr lang="en-IN" i="1" dirty="0" smtClean="0">
                <a:solidFill>
                  <a:srgbClr val="123761"/>
                </a:solidFill>
              </a:rPr>
              <a:t> test(</a:t>
            </a:r>
            <a:r>
              <a:rPr lang="en-IN" b="1" i="1" dirty="0" smtClean="0">
                <a:solidFill>
                  <a:srgbClr val="123761"/>
                </a:solidFill>
              </a:rPr>
              <a:t>String</a:t>
            </a:r>
            <a:r>
              <a:rPr lang="en-IN" i="1" dirty="0" smtClean="0">
                <a:solidFill>
                  <a:srgbClr val="123761"/>
                </a:solidFill>
              </a:rPr>
              <a:t> </a:t>
            </a:r>
            <a:r>
              <a:rPr lang="en-IN" i="1" dirty="0" err="1" smtClean="0">
                <a:solidFill>
                  <a:srgbClr val="123761"/>
                </a:solidFill>
              </a:rPr>
              <a:t>sUsername</a:t>
            </a:r>
            <a:r>
              <a:rPr lang="en-IN" i="1" dirty="0" smtClean="0">
                <a:solidFill>
                  <a:srgbClr val="123761"/>
                </a:solidFill>
              </a:rPr>
              <a:t>, </a:t>
            </a:r>
            <a:r>
              <a:rPr lang="en-IN" b="1" i="1" dirty="0" smtClean="0">
                <a:solidFill>
                  <a:srgbClr val="123761"/>
                </a:solidFill>
              </a:rPr>
              <a:t>String</a:t>
            </a:r>
            <a:r>
              <a:rPr lang="en-IN" i="1" dirty="0" smtClean="0">
                <a:solidFill>
                  <a:srgbClr val="123761"/>
                </a:solidFill>
              </a:rPr>
              <a:t> </a:t>
            </a:r>
            <a:r>
              <a:rPr lang="en-IN" i="1" dirty="0" err="1" smtClean="0">
                <a:solidFill>
                  <a:srgbClr val="123761"/>
                </a:solidFill>
              </a:rPr>
              <a:t>sPassword</a:t>
            </a:r>
            <a:r>
              <a:rPr lang="en-IN" i="1" dirty="0" smtClean="0">
                <a:solidFill>
                  <a:srgbClr val="123761"/>
                </a:solidFill>
              </a:rPr>
              <a:t>) {</a:t>
            </a:r>
          </a:p>
          <a:p>
            <a:pPr fontAlgn="t"/>
            <a:endParaRPr lang="en-IN" i="1" dirty="0" smtClean="0">
              <a:solidFill>
                <a:srgbClr val="123761"/>
              </a:solidFill>
            </a:endParaRPr>
          </a:p>
          <a:p>
            <a:pPr fontAlgn="t"/>
            <a:r>
              <a:rPr lang="en-IN" i="1" dirty="0" smtClean="0">
                <a:solidFill>
                  <a:srgbClr val="123761"/>
                </a:solidFill>
              </a:rPr>
              <a:t>       driver = </a:t>
            </a:r>
            <a:r>
              <a:rPr lang="en-IN" b="1" i="1" dirty="0" smtClean="0">
                <a:solidFill>
                  <a:srgbClr val="123761"/>
                </a:solidFill>
              </a:rPr>
              <a:t>new</a:t>
            </a:r>
            <a:r>
              <a:rPr lang="en-IN" i="1" dirty="0" smtClean="0">
                <a:solidFill>
                  <a:srgbClr val="123761"/>
                </a:solidFill>
              </a:rPr>
              <a:t> </a:t>
            </a:r>
            <a:r>
              <a:rPr lang="en-IN" i="1" dirty="0" err="1" smtClean="0">
                <a:solidFill>
                  <a:srgbClr val="123761"/>
                </a:solidFill>
              </a:rPr>
              <a:t>FirefoxDriver</a:t>
            </a:r>
            <a:r>
              <a:rPr lang="en-IN" i="1" dirty="0" smtClean="0">
                <a:solidFill>
                  <a:srgbClr val="123761"/>
                </a:solidFill>
              </a:rPr>
              <a:t>();</a:t>
            </a:r>
          </a:p>
          <a:p>
            <a:pPr fontAlgn="t"/>
            <a:r>
              <a:rPr lang="en-IN" i="1" dirty="0" smtClean="0">
                <a:solidFill>
                  <a:srgbClr val="123761"/>
                </a:solidFill>
              </a:rPr>
              <a:t>       </a:t>
            </a:r>
            <a:r>
              <a:rPr lang="en-IN" i="1" dirty="0" err="1" smtClean="0">
                <a:solidFill>
                  <a:srgbClr val="123761"/>
                </a:solidFill>
              </a:rPr>
              <a:t>driver.findElement</a:t>
            </a:r>
            <a:r>
              <a:rPr lang="en-IN" i="1" dirty="0" smtClean="0">
                <a:solidFill>
                  <a:srgbClr val="123761"/>
                </a:solidFill>
              </a:rPr>
              <a:t>(By.id("log")).</a:t>
            </a:r>
            <a:r>
              <a:rPr lang="en-IN" i="1" dirty="0" err="1" smtClean="0">
                <a:solidFill>
                  <a:srgbClr val="123761"/>
                </a:solidFill>
              </a:rPr>
              <a:t>sendKeys</a:t>
            </a:r>
            <a:r>
              <a:rPr lang="en-IN" i="1" dirty="0" smtClean="0">
                <a:solidFill>
                  <a:srgbClr val="123761"/>
                </a:solidFill>
              </a:rPr>
              <a:t>(</a:t>
            </a:r>
            <a:r>
              <a:rPr lang="en-IN" i="1" dirty="0" err="1" smtClean="0">
                <a:solidFill>
                  <a:srgbClr val="123761"/>
                </a:solidFill>
              </a:rPr>
              <a:t>sUsername</a:t>
            </a:r>
            <a:r>
              <a:rPr lang="en-IN" i="1" dirty="0" smtClean="0">
                <a:solidFill>
                  <a:srgbClr val="123761"/>
                </a:solidFill>
              </a:rPr>
              <a:t>);</a:t>
            </a:r>
          </a:p>
          <a:p>
            <a:pPr fontAlgn="t"/>
            <a:r>
              <a:rPr lang="en-IN" i="1" dirty="0" smtClean="0">
                <a:solidFill>
                  <a:srgbClr val="123761"/>
                </a:solidFill>
              </a:rPr>
              <a:t>       </a:t>
            </a:r>
            <a:r>
              <a:rPr lang="en-IN" i="1" dirty="0" err="1" smtClean="0">
                <a:solidFill>
                  <a:srgbClr val="123761"/>
                </a:solidFill>
              </a:rPr>
              <a:t>driver.findElement</a:t>
            </a:r>
            <a:r>
              <a:rPr lang="en-IN" i="1" dirty="0" smtClean="0">
                <a:solidFill>
                  <a:srgbClr val="123761"/>
                </a:solidFill>
              </a:rPr>
              <a:t>(By.id("</a:t>
            </a:r>
            <a:r>
              <a:rPr lang="en-IN" i="1" dirty="0" err="1" smtClean="0">
                <a:solidFill>
                  <a:srgbClr val="123761"/>
                </a:solidFill>
              </a:rPr>
              <a:t>pwd</a:t>
            </a:r>
            <a:r>
              <a:rPr lang="en-IN" i="1" dirty="0" smtClean="0">
                <a:solidFill>
                  <a:srgbClr val="123761"/>
                </a:solidFill>
              </a:rPr>
              <a:t>")).</a:t>
            </a:r>
            <a:r>
              <a:rPr lang="en-IN" i="1" dirty="0" err="1" smtClean="0">
                <a:solidFill>
                  <a:srgbClr val="123761"/>
                </a:solidFill>
              </a:rPr>
              <a:t>sendKeys</a:t>
            </a:r>
            <a:r>
              <a:rPr lang="en-IN" i="1" dirty="0" smtClean="0">
                <a:solidFill>
                  <a:srgbClr val="123761"/>
                </a:solidFill>
              </a:rPr>
              <a:t>(</a:t>
            </a:r>
            <a:r>
              <a:rPr lang="en-IN" i="1" dirty="0" err="1" smtClean="0">
                <a:solidFill>
                  <a:srgbClr val="123761"/>
                </a:solidFill>
              </a:rPr>
              <a:t>sPassword</a:t>
            </a:r>
            <a:r>
              <a:rPr lang="en-IN" i="1" dirty="0" smtClean="0">
                <a:solidFill>
                  <a:srgbClr val="123761"/>
                </a:solidFill>
              </a:rPr>
              <a:t>);</a:t>
            </a:r>
          </a:p>
          <a:p>
            <a:pPr fontAlgn="t"/>
            <a:r>
              <a:rPr lang="en-IN" i="1" dirty="0" smtClean="0">
                <a:solidFill>
                  <a:srgbClr val="123761"/>
                </a:solidFill>
              </a:rPr>
              <a:t>       </a:t>
            </a:r>
            <a:r>
              <a:rPr lang="en-IN" i="1" dirty="0" err="1" smtClean="0">
                <a:solidFill>
                  <a:srgbClr val="123761"/>
                </a:solidFill>
              </a:rPr>
              <a:t>driver.findElement</a:t>
            </a:r>
            <a:r>
              <a:rPr lang="en-IN" i="1" dirty="0" smtClean="0">
                <a:solidFill>
                  <a:srgbClr val="123761"/>
                </a:solidFill>
              </a:rPr>
              <a:t>(By.id("login")).click();</a:t>
            </a:r>
          </a:p>
          <a:p>
            <a:pPr fontAlgn="t"/>
            <a:r>
              <a:rPr lang="en-IN" i="1" dirty="0" smtClean="0">
                <a:solidFill>
                  <a:srgbClr val="123761"/>
                </a:solidFill>
              </a:rPr>
              <a:t>       </a:t>
            </a:r>
            <a:r>
              <a:rPr lang="en-IN" i="1" dirty="0" err="1" smtClean="0">
                <a:solidFill>
                  <a:srgbClr val="123761"/>
                </a:solidFill>
              </a:rPr>
              <a:t>driver.findElement</a:t>
            </a:r>
            <a:r>
              <a:rPr lang="en-IN" i="1" dirty="0" smtClean="0">
                <a:solidFill>
                  <a:srgbClr val="123761"/>
                </a:solidFill>
              </a:rPr>
              <a:t>(</a:t>
            </a:r>
            <a:r>
              <a:rPr lang="en-IN" i="1" dirty="0" err="1" smtClean="0">
                <a:solidFill>
                  <a:srgbClr val="123761"/>
                </a:solidFill>
              </a:rPr>
              <a:t>By.xpath</a:t>
            </a:r>
            <a:r>
              <a:rPr lang="en-IN" i="1" dirty="0" smtClean="0">
                <a:solidFill>
                  <a:srgbClr val="123761"/>
                </a:solidFill>
              </a:rPr>
              <a:t>(".//*[@id='</a:t>
            </a:r>
            <a:r>
              <a:rPr lang="en-IN" i="1" dirty="0" err="1" smtClean="0">
                <a:solidFill>
                  <a:srgbClr val="123761"/>
                </a:solidFill>
              </a:rPr>
              <a:t>account_logout</a:t>
            </a:r>
            <a:r>
              <a:rPr lang="en-IN" i="1" dirty="0" smtClean="0">
                <a:solidFill>
                  <a:srgbClr val="123761"/>
                </a:solidFill>
              </a:rPr>
              <a:t>']/a")).click();</a:t>
            </a:r>
          </a:p>
          <a:p>
            <a:pPr fontAlgn="t"/>
            <a:r>
              <a:rPr lang="en-IN" i="1" dirty="0" smtClean="0">
                <a:solidFill>
                  <a:srgbClr val="123761"/>
                </a:solidFill>
              </a:rPr>
              <a:t>       </a:t>
            </a:r>
            <a:r>
              <a:rPr lang="en-IN" i="1" dirty="0" err="1" smtClean="0">
                <a:solidFill>
                  <a:srgbClr val="123761"/>
                </a:solidFill>
              </a:rPr>
              <a:t>driver.quit</a:t>
            </a:r>
            <a:r>
              <a:rPr lang="en-IN" i="1" dirty="0" smtClean="0">
                <a:solidFill>
                  <a:srgbClr val="123761"/>
                </a:solidFill>
              </a:rPr>
              <a:t>(); </a:t>
            </a:r>
          </a:p>
          <a:p>
            <a:pPr fontAlgn="t"/>
            <a:r>
              <a:rPr lang="en-IN" i="1" dirty="0" smtClean="0">
                <a:solidFill>
                  <a:srgbClr val="123761"/>
                </a:solidFill>
              </a:rPr>
              <a:t>}}</a:t>
            </a:r>
          </a:p>
          <a:p>
            <a:pPr>
              <a:buFontTx/>
              <a:buChar char="-"/>
            </a:pPr>
            <a:endParaRPr lang="en-IN" i="1" dirty="0" smtClean="0">
              <a:solidFill>
                <a:srgbClr val="00B050"/>
              </a:solidFill>
            </a:endParaRPr>
          </a:p>
          <a:p>
            <a:endParaRPr lang="en-IN" b="1" dirty="0"/>
          </a:p>
        </p:txBody>
      </p:sp>
    </p:spTree>
    <p:extLst>
      <p:ext uri="{BB962C8B-B14F-4D97-AF65-F5344CB8AC3E}">
        <p14:creationId xmlns:p14="http://schemas.microsoft.com/office/powerpoint/2010/main" val="3503699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724" y="147399"/>
            <a:ext cx="6014441" cy="430887"/>
          </a:xfrm>
        </p:spPr>
        <p:txBody>
          <a:bodyPr/>
          <a:lstStyle/>
          <a:p>
            <a:r>
              <a:rPr lang="en-IN" dirty="0" smtClean="0"/>
              <a:t>TestNG parameter and Data-Provider</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344015" y="671691"/>
            <a:ext cx="5600700" cy="6186309"/>
          </a:xfrm>
          <a:prstGeom prst="rect">
            <a:avLst/>
          </a:prstGeom>
        </p:spPr>
        <p:txBody>
          <a:bodyPr wrap="square">
            <a:spAutoFit/>
          </a:bodyPr>
          <a:lstStyle/>
          <a:p>
            <a:pPr>
              <a:buFontTx/>
              <a:buChar char="-"/>
            </a:pPr>
            <a:r>
              <a:rPr lang="en-IN" i="1" dirty="0" smtClean="0">
                <a:solidFill>
                  <a:srgbClr val="00B050"/>
                </a:solidFill>
              </a:rPr>
              <a:t>TestNG XML:</a:t>
            </a:r>
          </a:p>
          <a:p>
            <a:pPr>
              <a:buFontTx/>
              <a:buChar char="-"/>
            </a:pPr>
            <a:endParaRPr lang="en-IN" i="1" dirty="0" smtClean="0">
              <a:solidFill>
                <a:srgbClr val="00B050"/>
              </a:solidFill>
            </a:endParaRPr>
          </a:p>
          <a:p>
            <a:r>
              <a:rPr lang="en-IN" i="1" dirty="0" smtClean="0">
                <a:solidFill>
                  <a:srgbClr val="123761"/>
                </a:solidFill>
              </a:rPr>
              <a:t>&lt;suite name="Suite"&gt;</a:t>
            </a:r>
          </a:p>
          <a:p>
            <a:r>
              <a:rPr lang="en-IN" i="1" dirty="0" smtClean="0">
                <a:solidFill>
                  <a:srgbClr val="123761"/>
                </a:solidFill>
              </a:rPr>
              <a:t> </a:t>
            </a:r>
          </a:p>
          <a:p>
            <a:r>
              <a:rPr lang="en-IN" i="1" dirty="0" smtClean="0">
                <a:solidFill>
                  <a:srgbClr val="123761"/>
                </a:solidFill>
              </a:rPr>
              <a:t>    &lt;test name="</a:t>
            </a:r>
            <a:r>
              <a:rPr lang="en-IN" i="1" dirty="0" err="1" smtClean="0">
                <a:solidFill>
                  <a:srgbClr val="123761"/>
                </a:solidFill>
              </a:rPr>
              <a:t>ToolsQA</a:t>
            </a:r>
            <a:r>
              <a:rPr lang="en-IN" i="1" dirty="0" smtClean="0">
                <a:solidFill>
                  <a:srgbClr val="123761"/>
                </a:solidFill>
              </a:rPr>
              <a:t>"&gt;</a:t>
            </a:r>
          </a:p>
          <a:p>
            <a:r>
              <a:rPr lang="en-IN" i="1" dirty="0" smtClean="0">
                <a:solidFill>
                  <a:srgbClr val="123761"/>
                </a:solidFill>
              </a:rPr>
              <a:t> </a:t>
            </a:r>
          </a:p>
          <a:p>
            <a:r>
              <a:rPr lang="en-IN" i="1" dirty="0" smtClean="0">
                <a:solidFill>
                  <a:srgbClr val="123761"/>
                </a:solidFill>
              </a:rPr>
              <a:t>&lt;parameter name="</a:t>
            </a:r>
            <a:r>
              <a:rPr lang="en-IN" i="1" dirty="0" err="1" smtClean="0">
                <a:solidFill>
                  <a:srgbClr val="123761"/>
                </a:solidFill>
              </a:rPr>
              <a:t>sUsername</a:t>
            </a:r>
            <a:r>
              <a:rPr lang="en-IN" i="1" dirty="0" smtClean="0">
                <a:solidFill>
                  <a:srgbClr val="123761"/>
                </a:solidFill>
              </a:rPr>
              <a:t>" value="testuser_1"/&gt;</a:t>
            </a:r>
          </a:p>
          <a:p>
            <a:r>
              <a:rPr lang="en-IN" i="1" dirty="0" smtClean="0">
                <a:solidFill>
                  <a:srgbClr val="123761"/>
                </a:solidFill>
              </a:rPr>
              <a:t> </a:t>
            </a:r>
          </a:p>
          <a:p>
            <a:r>
              <a:rPr lang="en-IN" i="1" dirty="0" smtClean="0">
                <a:solidFill>
                  <a:srgbClr val="123761"/>
                </a:solidFill>
              </a:rPr>
              <a:t>&lt;parameter name="</a:t>
            </a:r>
            <a:r>
              <a:rPr lang="en-IN" i="1" dirty="0" err="1" smtClean="0">
                <a:solidFill>
                  <a:srgbClr val="123761"/>
                </a:solidFill>
              </a:rPr>
              <a:t>sPassword</a:t>
            </a:r>
            <a:r>
              <a:rPr lang="en-IN" i="1" dirty="0" smtClean="0">
                <a:solidFill>
                  <a:srgbClr val="123761"/>
                </a:solidFill>
              </a:rPr>
              <a:t>" value="Test@123"/&gt;</a:t>
            </a:r>
          </a:p>
          <a:p>
            <a:r>
              <a:rPr lang="en-IN" i="1" dirty="0" smtClean="0">
                <a:solidFill>
                  <a:srgbClr val="123761"/>
                </a:solidFill>
              </a:rPr>
              <a:t> </a:t>
            </a:r>
          </a:p>
          <a:p>
            <a:r>
              <a:rPr lang="en-IN" i="1" dirty="0" smtClean="0">
                <a:solidFill>
                  <a:srgbClr val="123761"/>
                </a:solidFill>
              </a:rPr>
              <a:t>&lt;classes&gt;</a:t>
            </a:r>
          </a:p>
          <a:p>
            <a:r>
              <a:rPr lang="en-IN" i="1" dirty="0" smtClean="0">
                <a:solidFill>
                  <a:srgbClr val="123761"/>
                </a:solidFill>
              </a:rPr>
              <a:t> </a:t>
            </a:r>
          </a:p>
          <a:p>
            <a:r>
              <a:rPr lang="en-IN" i="1" dirty="0" smtClean="0">
                <a:solidFill>
                  <a:srgbClr val="123761"/>
                </a:solidFill>
              </a:rPr>
              <a:t>    &lt;class name="</a:t>
            </a:r>
            <a:r>
              <a:rPr lang="en-IN" i="1" dirty="0" err="1" smtClean="0">
                <a:solidFill>
                  <a:srgbClr val="123761"/>
                </a:solidFill>
              </a:rPr>
              <a:t>automationFramework.TestngParameters</a:t>
            </a:r>
            <a:r>
              <a:rPr lang="en-IN" i="1" dirty="0" smtClean="0">
                <a:solidFill>
                  <a:srgbClr val="123761"/>
                </a:solidFill>
              </a:rPr>
              <a:t>" /&gt;</a:t>
            </a:r>
          </a:p>
          <a:p>
            <a:r>
              <a:rPr lang="en-IN" i="1" dirty="0" smtClean="0">
                <a:solidFill>
                  <a:srgbClr val="123761"/>
                </a:solidFill>
              </a:rPr>
              <a:t> </a:t>
            </a:r>
          </a:p>
          <a:p>
            <a:r>
              <a:rPr lang="en-IN" i="1" dirty="0" smtClean="0">
                <a:solidFill>
                  <a:srgbClr val="123761"/>
                </a:solidFill>
              </a:rPr>
              <a:t>&lt;/classes&gt;</a:t>
            </a:r>
          </a:p>
          <a:p>
            <a:r>
              <a:rPr lang="en-IN" i="1" dirty="0" smtClean="0">
                <a:solidFill>
                  <a:srgbClr val="123761"/>
                </a:solidFill>
              </a:rPr>
              <a:t> </a:t>
            </a:r>
          </a:p>
          <a:p>
            <a:r>
              <a:rPr lang="en-IN" i="1" dirty="0" smtClean="0">
                <a:solidFill>
                  <a:srgbClr val="123761"/>
                </a:solidFill>
              </a:rPr>
              <a:t>    &lt;/test&gt;</a:t>
            </a:r>
          </a:p>
          <a:p>
            <a:r>
              <a:rPr lang="en-IN" i="1" dirty="0" smtClean="0">
                <a:solidFill>
                  <a:srgbClr val="123761"/>
                </a:solidFill>
              </a:rPr>
              <a:t> </a:t>
            </a:r>
          </a:p>
          <a:p>
            <a:r>
              <a:rPr lang="en-IN" i="1" dirty="0" smtClean="0">
                <a:solidFill>
                  <a:srgbClr val="123761"/>
                </a:solidFill>
              </a:rPr>
              <a:t>&lt;/suite&gt;</a:t>
            </a:r>
          </a:p>
          <a:p>
            <a:pPr>
              <a:buFontTx/>
              <a:buChar char="-"/>
            </a:pPr>
            <a:endParaRPr lang="en-IN" i="1" dirty="0" smtClean="0">
              <a:solidFill>
                <a:srgbClr val="00B050"/>
              </a:solidFill>
            </a:endParaRPr>
          </a:p>
          <a:p>
            <a:endParaRPr lang="en-IN" b="1" dirty="0"/>
          </a:p>
        </p:txBody>
      </p:sp>
    </p:spTree>
    <p:extLst>
      <p:ext uri="{BB962C8B-B14F-4D97-AF65-F5344CB8AC3E}">
        <p14:creationId xmlns:p14="http://schemas.microsoft.com/office/powerpoint/2010/main" val="2480370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954" y="147398"/>
            <a:ext cx="6014441" cy="430887"/>
          </a:xfrm>
        </p:spPr>
        <p:txBody>
          <a:bodyPr/>
          <a:lstStyle/>
          <a:p>
            <a:r>
              <a:rPr lang="en-IN" dirty="0" smtClean="0"/>
              <a:t>TestNG parameter and Data-Provider</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973954" y="671691"/>
            <a:ext cx="6982118" cy="6186309"/>
          </a:xfrm>
          <a:prstGeom prst="rect">
            <a:avLst/>
          </a:prstGeom>
        </p:spPr>
        <p:txBody>
          <a:bodyPr wrap="square">
            <a:spAutoFit/>
          </a:bodyPr>
          <a:lstStyle/>
          <a:p>
            <a:pPr>
              <a:buFontTx/>
              <a:buChar char="-"/>
            </a:pPr>
            <a:r>
              <a:rPr lang="en-IN" i="1" dirty="0" smtClean="0">
                <a:solidFill>
                  <a:srgbClr val="B42359"/>
                </a:solidFill>
              </a:rPr>
              <a:t>Data provider is of the most efficient way to make your script </a:t>
            </a:r>
            <a:r>
              <a:rPr lang="en-IN" i="1" dirty="0" err="1" smtClean="0">
                <a:solidFill>
                  <a:srgbClr val="B42359"/>
                </a:solidFill>
              </a:rPr>
              <a:t>datadriven</a:t>
            </a:r>
            <a:r>
              <a:rPr lang="en-IN" i="1" dirty="0" smtClean="0">
                <a:solidFill>
                  <a:srgbClr val="B42359"/>
                </a:solidFill>
              </a:rPr>
              <a:t> by provide the datasets. Data provider is an TestNG annotation which facilitate automation tester to define the data in the method or extract data from external files such as Excel sheet</a:t>
            </a:r>
            <a:r>
              <a:rPr lang="en-IN" dirty="0" smtClean="0"/>
              <a:t>.</a:t>
            </a:r>
          </a:p>
          <a:p>
            <a:pPr>
              <a:buFontTx/>
              <a:buChar char="-"/>
            </a:pPr>
            <a:endParaRPr lang="en-IN" b="1" dirty="0" smtClean="0"/>
          </a:p>
          <a:p>
            <a:r>
              <a:rPr lang="en-IN" i="1" dirty="0" smtClean="0">
                <a:solidFill>
                  <a:srgbClr val="123761"/>
                </a:solidFill>
              </a:rPr>
              <a:t>//sample code</a:t>
            </a:r>
          </a:p>
          <a:p>
            <a:r>
              <a:rPr lang="en-IN" i="1" dirty="0" smtClean="0">
                <a:solidFill>
                  <a:srgbClr val="123761"/>
                </a:solidFill>
              </a:rPr>
              <a:t>import </a:t>
            </a:r>
            <a:r>
              <a:rPr lang="en-IN" i="1" dirty="0" err="1" smtClean="0">
                <a:solidFill>
                  <a:srgbClr val="123761"/>
                </a:solidFill>
              </a:rPr>
              <a:t>org.testng.annotations.Test</a:t>
            </a:r>
            <a:r>
              <a:rPr lang="en-IN" i="1" dirty="0" smtClean="0">
                <a:solidFill>
                  <a:srgbClr val="123761"/>
                </a:solidFill>
              </a:rPr>
              <a:t>; import </a:t>
            </a:r>
            <a:r>
              <a:rPr lang="en-IN" i="1" dirty="0" err="1" smtClean="0">
                <a:solidFill>
                  <a:srgbClr val="123761"/>
                </a:solidFill>
              </a:rPr>
              <a:t>org.testng.annotations.BeforeMethod</a:t>
            </a:r>
            <a:r>
              <a:rPr lang="en-IN" i="1" dirty="0" smtClean="0">
                <a:solidFill>
                  <a:srgbClr val="123761"/>
                </a:solidFill>
              </a:rPr>
              <a:t>; import </a:t>
            </a:r>
            <a:r>
              <a:rPr lang="en-IN" i="1" dirty="0" err="1" smtClean="0">
                <a:solidFill>
                  <a:srgbClr val="123761"/>
                </a:solidFill>
              </a:rPr>
              <a:t>org.testng.annotations.DataProvider</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public class </a:t>
            </a:r>
            <a:r>
              <a:rPr lang="en-IN" i="1" dirty="0" err="1" smtClean="0">
                <a:solidFill>
                  <a:srgbClr val="123761"/>
                </a:solidFill>
              </a:rPr>
              <a:t>Dataprovider</a:t>
            </a:r>
            <a:r>
              <a:rPr lang="en-IN" i="1" dirty="0" smtClean="0">
                <a:solidFill>
                  <a:srgbClr val="123761"/>
                </a:solidFill>
              </a:rPr>
              <a:t> {</a:t>
            </a:r>
          </a:p>
          <a:p>
            <a:r>
              <a:rPr lang="en-IN" i="1" dirty="0" smtClean="0">
                <a:solidFill>
                  <a:srgbClr val="123761"/>
                </a:solidFill>
              </a:rPr>
              <a:t> @Test(</a:t>
            </a:r>
            <a:r>
              <a:rPr lang="en-IN" i="1" dirty="0" err="1" smtClean="0">
                <a:solidFill>
                  <a:srgbClr val="123761"/>
                </a:solidFill>
              </a:rPr>
              <a:t>dataProvider</a:t>
            </a:r>
            <a:r>
              <a:rPr lang="en-IN" i="1" dirty="0" smtClean="0">
                <a:solidFill>
                  <a:srgbClr val="123761"/>
                </a:solidFill>
              </a:rPr>
              <a:t> = "</a:t>
            </a:r>
            <a:r>
              <a:rPr lang="en-IN" i="1" dirty="0" err="1" smtClean="0">
                <a:solidFill>
                  <a:srgbClr val="123761"/>
                </a:solidFill>
              </a:rPr>
              <a:t>dp</a:t>
            </a:r>
            <a:r>
              <a:rPr lang="en-IN" i="1" dirty="0" smtClean="0">
                <a:solidFill>
                  <a:srgbClr val="123761"/>
                </a:solidFill>
              </a:rPr>
              <a:t>")</a:t>
            </a:r>
          </a:p>
          <a:p>
            <a:r>
              <a:rPr lang="en-IN" i="1" dirty="0" smtClean="0">
                <a:solidFill>
                  <a:srgbClr val="123761"/>
                </a:solidFill>
              </a:rPr>
              <a:t> public void f(Integer n, String s) {</a:t>
            </a:r>
          </a:p>
          <a:p>
            <a:r>
              <a:rPr lang="en-IN" i="1" dirty="0" smtClean="0">
                <a:solidFill>
                  <a:srgbClr val="123761"/>
                </a:solidFill>
              </a:rPr>
              <a:t> </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("In:"+ n +" and s "+ s );</a:t>
            </a:r>
          </a:p>
          <a:p>
            <a:r>
              <a:rPr lang="en-IN" i="1" dirty="0" smtClean="0">
                <a:solidFill>
                  <a:srgbClr val="123761"/>
                </a:solidFill>
              </a:rPr>
              <a:t> }</a:t>
            </a:r>
          </a:p>
          <a:p>
            <a:r>
              <a:rPr lang="en-IN" i="1" dirty="0" smtClean="0">
                <a:solidFill>
                  <a:srgbClr val="123761"/>
                </a:solidFill>
              </a:rPr>
              <a:t> @</a:t>
            </a:r>
            <a:r>
              <a:rPr lang="en-IN" i="1" dirty="0" err="1" smtClean="0">
                <a:solidFill>
                  <a:srgbClr val="123761"/>
                </a:solidFill>
              </a:rPr>
              <a:t>BeforeMethod</a:t>
            </a:r>
            <a:endParaRPr lang="en-IN" i="1" dirty="0" smtClean="0">
              <a:solidFill>
                <a:srgbClr val="123761"/>
              </a:solidFill>
            </a:endParaRPr>
          </a:p>
          <a:p>
            <a:r>
              <a:rPr lang="en-IN" i="1" dirty="0" smtClean="0">
                <a:solidFill>
                  <a:srgbClr val="123761"/>
                </a:solidFill>
              </a:rPr>
              <a:t> public void </a:t>
            </a:r>
            <a:r>
              <a:rPr lang="en-IN" i="1" dirty="0" err="1" smtClean="0">
                <a:solidFill>
                  <a:srgbClr val="123761"/>
                </a:solidFill>
              </a:rPr>
              <a:t>beforeMethod</a:t>
            </a:r>
            <a:r>
              <a:rPr lang="en-IN" i="1" dirty="0" smtClean="0">
                <a:solidFill>
                  <a:srgbClr val="123761"/>
                </a:solidFill>
              </a:rPr>
              <a:t>() {</a:t>
            </a:r>
          </a:p>
          <a:p>
            <a:r>
              <a:rPr lang="en-IN" i="1" dirty="0" smtClean="0">
                <a:solidFill>
                  <a:srgbClr val="123761"/>
                </a:solidFill>
              </a:rPr>
              <a:t> }</a:t>
            </a:r>
          </a:p>
          <a:p>
            <a:endParaRPr lang="en-IN" i="1" dirty="0" smtClean="0">
              <a:solidFill>
                <a:srgbClr val="00B050"/>
              </a:solidFill>
            </a:endParaRPr>
          </a:p>
          <a:p>
            <a:endParaRPr lang="en-IN" dirty="0" smtClean="0"/>
          </a:p>
          <a:p>
            <a:r>
              <a:rPr lang="en-IN" dirty="0" smtClean="0"/>
              <a:t>	</a:t>
            </a:r>
            <a:endParaRPr lang="en-IN" dirty="0"/>
          </a:p>
        </p:txBody>
      </p:sp>
    </p:spTree>
    <p:extLst>
      <p:ext uri="{BB962C8B-B14F-4D97-AF65-F5344CB8AC3E}">
        <p14:creationId xmlns:p14="http://schemas.microsoft.com/office/powerpoint/2010/main" val="2270582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552" y="209757"/>
            <a:ext cx="6014441" cy="430887"/>
          </a:xfrm>
        </p:spPr>
        <p:txBody>
          <a:bodyPr/>
          <a:lstStyle/>
          <a:p>
            <a:r>
              <a:rPr lang="en-IN" dirty="0" smtClean="0"/>
              <a:t>TestNG parameter and Data-Provider</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141659" y="883428"/>
            <a:ext cx="5600700" cy="4801314"/>
          </a:xfrm>
          <a:prstGeom prst="rect">
            <a:avLst/>
          </a:prstGeom>
        </p:spPr>
        <p:txBody>
          <a:bodyPr wrap="square">
            <a:spAutoFit/>
          </a:bodyPr>
          <a:lstStyle/>
          <a:p>
            <a:r>
              <a:rPr lang="en-IN" i="1" dirty="0" smtClean="0">
                <a:solidFill>
                  <a:srgbClr val="123761"/>
                </a:solidFill>
              </a:rPr>
              <a:t>@DataProvider public Object[][] </a:t>
            </a:r>
            <a:r>
              <a:rPr lang="en-IN" i="1" dirty="0" err="1" smtClean="0">
                <a:solidFill>
                  <a:srgbClr val="123761"/>
                </a:solidFill>
              </a:rPr>
              <a:t>dp</a:t>
            </a:r>
            <a:r>
              <a:rPr lang="en-IN" i="1" dirty="0" smtClean="0">
                <a:solidFill>
                  <a:srgbClr val="123761"/>
                </a:solidFill>
              </a:rPr>
              <a:t>()</a:t>
            </a:r>
          </a:p>
          <a:p>
            <a:r>
              <a:rPr lang="en-IN" i="1" dirty="0" smtClean="0">
                <a:solidFill>
                  <a:srgbClr val="123761"/>
                </a:solidFill>
              </a:rPr>
              <a:t> { </a:t>
            </a:r>
          </a:p>
          <a:p>
            <a:r>
              <a:rPr lang="en-IN" i="1" dirty="0" smtClean="0">
                <a:solidFill>
                  <a:srgbClr val="123761"/>
                </a:solidFill>
              </a:rPr>
              <a:t>return new Object[][] </a:t>
            </a:r>
          </a:p>
          <a:p>
            <a:r>
              <a:rPr lang="en-IN" i="1" dirty="0" smtClean="0">
                <a:solidFill>
                  <a:srgbClr val="123761"/>
                </a:solidFill>
              </a:rPr>
              <a:t>{ new Object[] { 1, "a" }, </a:t>
            </a:r>
          </a:p>
          <a:p>
            <a:r>
              <a:rPr lang="en-IN" i="1" dirty="0" smtClean="0">
                <a:solidFill>
                  <a:srgbClr val="123761"/>
                </a:solidFill>
              </a:rPr>
              <a:t>new Object[] { 2, "b" }, };</a:t>
            </a:r>
          </a:p>
          <a:p>
            <a:r>
              <a:rPr lang="en-IN" i="1" dirty="0" smtClean="0">
                <a:solidFill>
                  <a:srgbClr val="123761"/>
                </a:solidFill>
              </a:rPr>
              <a:t> } </a:t>
            </a:r>
          </a:p>
          <a:p>
            <a:r>
              <a:rPr lang="en-IN" i="1" dirty="0" smtClean="0">
                <a:solidFill>
                  <a:srgbClr val="123761"/>
                </a:solidFill>
              </a:rPr>
              <a:t>}</a:t>
            </a:r>
          </a:p>
          <a:p>
            <a:r>
              <a:rPr lang="en-IN" i="1" dirty="0" smtClean="0">
                <a:solidFill>
                  <a:srgbClr val="123761"/>
                </a:solidFill>
              </a:rPr>
              <a:t>}</a:t>
            </a:r>
          </a:p>
          <a:p>
            <a:endParaRPr lang="en-IN" i="1" dirty="0" smtClean="0">
              <a:solidFill>
                <a:srgbClr val="123761"/>
              </a:solidFill>
            </a:endParaRPr>
          </a:p>
          <a:p>
            <a:r>
              <a:rPr lang="en-IN" b="1" i="1" dirty="0" smtClean="0">
                <a:solidFill>
                  <a:srgbClr val="123761"/>
                </a:solidFill>
              </a:rPr>
              <a:t>Output:</a:t>
            </a:r>
          </a:p>
          <a:p>
            <a:endParaRPr lang="en-IN" b="1" i="1" dirty="0" smtClean="0">
              <a:solidFill>
                <a:srgbClr val="123761"/>
              </a:solidFill>
            </a:endParaRPr>
          </a:p>
          <a:p>
            <a:r>
              <a:rPr lang="en-IN" i="1" dirty="0" smtClean="0">
                <a:solidFill>
                  <a:srgbClr val="123761"/>
                </a:solidFill>
              </a:rPr>
              <a:t>n:1 and s a </a:t>
            </a:r>
          </a:p>
          <a:p>
            <a:r>
              <a:rPr lang="en-IN" i="1" dirty="0" smtClean="0">
                <a:solidFill>
                  <a:srgbClr val="123761"/>
                </a:solidFill>
              </a:rPr>
              <a:t>n:2 and s b </a:t>
            </a:r>
          </a:p>
          <a:p>
            <a:r>
              <a:rPr lang="en-IN" i="1" dirty="0" smtClean="0">
                <a:solidFill>
                  <a:srgbClr val="123761"/>
                </a:solidFill>
              </a:rPr>
              <a:t>PASSED: f(1, "a") </a:t>
            </a:r>
          </a:p>
          <a:p>
            <a:r>
              <a:rPr lang="en-IN" i="1" dirty="0" smtClean="0">
                <a:solidFill>
                  <a:srgbClr val="123761"/>
                </a:solidFill>
              </a:rPr>
              <a:t>PASSED: f(2, "b")</a:t>
            </a:r>
            <a:endParaRPr lang="en-IN" b="1" i="1" dirty="0" smtClean="0">
              <a:solidFill>
                <a:srgbClr val="123761"/>
              </a:solidFill>
            </a:endParaRPr>
          </a:p>
          <a:p>
            <a:endParaRPr lang="en-IN" dirty="0" smtClean="0"/>
          </a:p>
          <a:p>
            <a:r>
              <a:rPr lang="en-IN" dirty="0" smtClean="0"/>
              <a:t>	</a:t>
            </a:r>
            <a:endParaRPr lang="en-IN" dirty="0"/>
          </a:p>
        </p:txBody>
      </p:sp>
      <p:pic>
        <p:nvPicPr>
          <p:cNvPr id="33793" name="Picture 1"/>
          <p:cNvPicPr>
            <a:picLocks noChangeAspect="1" noChangeArrowheads="1"/>
          </p:cNvPicPr>
          <p:nvPr/>
        </p:nvPicPr>
        <p:blipFill>
          <a:blip r:embed="rId3"/>
          <a:srcRect/>
          <a:stretch>
            <a:fillRect/>
          </a:stretch>
        </p:blipFill>
        <p:spPr bwMode="auto">
          <a:xfrm>
            <a:off x="5018334" y="883429"/>
            <a:ext cx="2857500" cy="1964531"/>
          </a:xfrm>
          <a:prstGeom prst="rect">
            <a:avLst/>
          </a:prstGeom>
          <a:noFill/>
          <a:ln w="9525">
            <a:noFill/>
            <a:miter lim="800000"/>
            <a:headEnd/>
            <a:tailEnd/>
          </a:ln>
          <a:effectLst/>
        </p:spPr>
      </p:pic>
      <p:sp>
        <p:nvSpPr>
          <p:cNvPr id="9" name="Up Arrow 8"/>
          <p:cNvSpPr/>
          <p:nvPr/>
        </p:nvSpPr>
        <p:spPr>
          <a:xfrm>
            <a:off x="6428034" y="2989643"/>
            <a:ext cx="314325" cy="514350"/>
          </a:xfrm>
          <a:prstGeom prst="upArrow">
            <a:avLst/>
          </a:prstGeom>
          <a:solidFill>
            <a:srgbClr val="FFC00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5542209" y="3637343"/>
            <a:ext cx="2286000" cy="646331"/>
          </a:xfrm>
          <a:prstGeom prst="rect">
            <a:avLst/>
          </a:prstGeom>
          <a:noFill/>
        </p:spPr>
        <p:txBody>
          <a:bodyPr wrap="square" rtlCol="0">
            <a:spAutoFit/>
          </a:bodyPr>
          <a:lstStyle/>
          <a:p>
            <a:r>
              <a:rPr lang="en-IN" b="1" dirty="0" smtClean="0">
                <a:solidFill>
                  <a:schemeClr val="accent6">
                    <a:lumMod val="50000"/>
                  </a:schemeClr>
                </a:solidFill>
              </a:rPr>
              <a:t>2 dimensional array example</a:t>
            </a:r>
            <a:endParaRPr lang="en-IN" b="1" dirty="0">
              <a:solidFill>
                <a:schemeClr val="accent6">
                  <a:lumMod val="50000"/>
                </a:schemeClr>
              </a:solidFill>
            </a:endParaRPr>
          </a:p>
        </p:txBody>
      </p:sp>
    </p:spTree>
    <p:extLst>
      <p:ext uri="{BB962C8B-B14F-4D97-AF65-F5344CB8AC3E}">
        <p14:creationId xmlns:p14="http://schemas.microsoft.com/office/powerpoint/2010/main" val="193152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263" y="101964"/>
            <a:ext cx="8294517" cy="430887"/>
          </a:xfrm>
        </p:spPr>
        <p:txBody>
          <a:bodyPr/>
          <a:lstStyle/>
          <a:p>
            <a:r>
              <a:rPr lang="en-IN" dirty="0" smtClean="0"/>
              <a:t>TestNG parameter and Data-Provider</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962150" y="1304925"/>
            <a:ext cx="5600700" cy="923330"/>
          </a:xfrm>
          <a:prstGeom prst="rect">
            <a:avLst/>
          </a:prstGeom>
        </p:spPr>
        <p:txBody>
          <a:bodyPr wrap="square">
            <a:spAutoFit/>
          </a:bodyPr>
          <a:lstStyle/>
          <a:p>
            <a:endParaRPr lang="en-IN" i="1" dirty="0" smtClean="0">
              <a:solidFill>
                <a:srgbClr val="123761"/>
              </a:solidFill>
            </a:endParaRPr>
          </a:p>
          <a:p>
            <a:endParaRPr lang="en-IN" i="1" dirty="0" smtClean="0">
              <a:solidFill>
                <a:srgbClr val="123761"/>
              </a:solidFill>
            </a:endParaRPr>
          </a:p>
          <a:p>
            <a:endParaRPr lang="en-IN" i="1" dirty="0" smtClean="0">
              <a:solidFill>
                <a:srgbClr val="123761"/>
              </a:solidFill>
            </a:endParaRPr>
          </a:p>
        </p:txBody>
      </p:sp>
      <p:sp>
        <p:nvSpPr>
          <p:cNvPr id="13" name="Rectangle 12"/>
          <p:cNvSpPr/>
          <p:nvPr/>
        </p:nvSpPr>
        <p:spPr>
          <a:xfrm>
            <a:off x="1010263" y="714597"/>
            <a:ext cx="7605703" cy="5355312"/>
          </a:xfrm>
          <a:prstGeom prst="rect">
            <a:avLst/>
          </a:prstGeom>
        </p:spPr>
        <p:txBody>
          <a:bodyPr wrap="square">
            <a:spAutoFit/>
          </a:bodyPr>
          <a:lstStyle/>
          <a:p>
            <a:r>
              <a:rPr lang="en-IN" dirty="0" smtClean="0">
                <a:solidFill>
                  <a:schemeClr val="tx2"/>
                </a:solidFill>
              </a:rPr>
              <a:t>import </a:t>
            </a:r>
            <a:r>
              <a:rPr lang="en-IN" dirty="0" err="1" smtClean="0">
                <a:solidFill>
                  <a:schemeClr val="tx2"/>
                </a:solidFill>
              </a:rPr>
              <a:t>org.testng.annotations.DataProvider</a:t>
            </a:r>
            <a:r>
              <a:rPr lang="en-IN" dirty="0" smtClean="0">
                <a:solidFill>
                  <a:schemeClr val="tx2"/>
                </a:solidFill>
              </a:rPr>
              <a:t>;</a:t>
            </a:r>
          </a:p>
          <a:p>
            <a:r>
              <a:rPr lang="en-IN" dirty="0" smtClean="0">
                <a:solidFill>
                  <a:schemeClr val="tx2"/>
                </a:solidFill>
              </a:rPr>
              <a:t>import </a:t>
            </a:r>
            <a:r>
              <a:rPr lang="en-IN" dirty="0" err="1" smtClean="0">
                <a:solidFill>
                  <a:schemeClr val="tx2"/>
                </a:solidFill>
              </a:rPr>
              <a:t>org.testng.annotations.Test</a:t>
            </a:r>
            <a:r>
              <a:rPr lang="en-IN" dirty="0" smtClean="0">
                <a:solidFill>
                  <a:schemeClr val="tx2"/>
                </a:solidFill>
              </a:rPr>
              <a:t>;</a:t>
            </a:r>
          </a:p>
          <a:p>
            <a:r>
              <a:rPr lang="en-IN" dirty="0" smtClean="0">
                <a:solidFill>
                  <a:schemeClr val="tx2"/>
                </a:solidFill>
              </a:rPr>
              <a:t>public class </a:t>
            </a:r>
            <a:r>
              <a:rPr lang="en-IN" dirty="0" err="1" smtClean="0">
                <a:solidFill>
                  <a:schemeClr val="tx2"/>
                </a:solidFill>
              </a:rPr>
              <a:t>DataProviderExample</a:t>
            </a:r>
            <a:endParaRPr lang="en-IN" dirty="0" smtClean="0">
              <a:solidFill>
                <a:schemeClr val="tx2"/>
              </a:solidFill>
            </a:endParaRPr>
          </a:p>
          <a:p>
            <a:r>
              <a:rPr lang="en-IN" dirty="0" smtClean="0">
                <a:solidFill>
                  <a:schemeClr val="tx2"/>
                </a:solidFill>
              </a:rPr>
              <a:t>{</a:t>
            </a:r>
          </a:p>
          <a:p>
            <a:r>
              <a:rPr lang="en-IN" dirty="0" smtClean="0">
                <a:solidFill>
                  <a:schemeClr val="tx2"/>
                </a:solidFill>
              </a:rPr>
              <a:t>	@Test(</a:t>
            </a:r>
            <a:r>
              <a:rPr lang="en-IN" dirty="0" err="1" smtClean="0">
                <a:solidFill>
                  <a:schemeClr val="tx2"/>
                </a:solidFill>
              </a:rPr>
              <a:t>dataProvider</a:t>
            </a:r>
            <a:r>
              <a:rPr lang="en-IN" dirty="0" smtClean="0">
                <a:solidFill>
                  <a:schemeClr val="tx2"/>
                </a:solidFill>
              </a:rPr>
              <a:t>="</a:t>
            </a:r>
            <a:r>
              <a:rPr lang="en-IN" dirty="0" err="1" smtClean="0">
                <a:solidFill>
                  <a:schemeClr val="tx2"/>
                </a:solidFill>
              </a:rPr>
              <a:t>getData</a:t>
            </a:r>
            <a:r>
              <a:rPr lang="en-IN" dirty="0" smtClean="0">
                <a:solidFill>
                  <a:schemeClr val="tx2"/>
                </a:solidFill>
              </a:rPr>
              <a:t>")</a:t>
            </a:r>
          </a:p>
          <a:p>
            <a:r>
              <a:rPr lang="en-IN" dirty="0" smtClean="0">
                <a:solidFill>
                  <a:schemeClr val="tx2"/>
                </a:solidFill>
              </a:rPr>
              <a:t>	public void </a:t>
            </a:r>
            <a:r>
              <a:rPr lang="en-IN" dirty="0" err="1" smtClean="0">
                <a:solidFill>
                  <a:schemeClr val="tx2"/>
                </a:solidFill>
              </a:rPr>
              <a:t>setData</a:t>
            </a:r>
            <a:r>
              <a:rPr lang="en-IN" dirty="0" smtClean="0">
                <a:solidFill>
                  <a:schemeClr val="tx2"/>
                </a:solidFill>
              </a:rPr>
              <a:t>(String username, String password)</a:t>
            </a:r>
          </a:p>
          <a:p>
            <a:r>
              <a:rPr lang="en-IN" dirty="0" smtClean="0">
                <a:solidFill>
                  <a:schemeClr val="tx2"/>
                </a:solidFill>
              </a:rPr>
              <a:t>	{</a:t>
            </a:r>
          </a:p>
          <a:p>
            <a:r>
              <a:rPr lang="en-IN" dirty="0" smtClean="0">
                <a:solidFill>
                  <a:schemeClr val="tx2"/>
                </a:solidFill>
              </a:rPr>
              <a:t>		</a:t>
            </a:r>
            <a:r>
              <a:rPr lang="en-IN" dirty="0" err="1" smtClean="0">
                <a:solidFill>
                  <a:schemeClr val="tx2"/>
                </a:solidFill>
              </a:rPr>
              <a:t>System.out.println</a:t>
            </a:r>
            <a:r>
              <a:rPr lang="en-IN" dirty="0" smtClean="0">
                <a:solidFill>
                  <a:schemeClr val="tx2"/>
                </a:solidFill>
              </a:rPr>
              <a:t>("you have provided username as::"+username);</a:t>
            </a:r>
          </a:p>
          <a:p>
            <a:r>
              <a:rPr lang="en-IN" dirty="0" smtClean="0">
                <a:solidFill>
                  <a:schemeClr val="tx2"/>
                </a:solidFill>
              </a:rPr>
              <a:t>		</a:t>
            </a:r>
            <a:r>
              <a:rPr lang="en-IN" dirty="0" err="1" smtClean="0">
                <a:solidFill>
                  <a:schemeClr val="tx2"/>
                </a:solidFill>
              </a:rPr>
              <a:t>System.out.println</a:t>
            </a:r>
            <a:r>
              <a:rPr lang="en-IN" dirty="0" smtClean="0">
                <a:solidFill>
                  <a:schemeClr val="tx2"/>
                </a:solidFill>
              </a:rPr>
              <a:t>("you have provided password as::"+password);</a:t>
            </a:r>
          </a:p>
          <a:p>
            <a:r>
              <a:rPr lang="en-IN" dirty="0" smtClean="0">
                <a:solidFill>
                  <a:schemeClr val="tx2"/>
                </a:solidFill>
              </a:rPr>
              <a:t>	}</a:t>
            </a:r>
          </a:p>
          <a:p>
            <a:endParaRPr lang="en-IN" dirty="0" smtClean="0">
              <a:solidFill>
                <a:schemeClr val="tx2"/>
              </a:solidFill>
            </a:endParaRPr>
          </a:p>
          <a:p>
            <a:r>
              <a:rPr lang="en-IN" dirty="0" smtClean="0">
                <a:solidFill>
                  <a:schemeClr val="tx2"/>
                </a:solidFill>
              </a:rPr>
              <a:t>	@DataProvider</a:t>
            </a:r>
          </a:p>
          <a:p>
            <a:r>
              <a:rPr lang="en-IN" dirty="0" smtClean="0">
                <a:solidFill>
                  <a:schemeClr val="tx2"/>
                </a:solidFill>
              </a:rPr>
              <a:t>	public Object[][] </a:t>
            </a:r>
            <a:r>
              <a:rPr lang="en-IN" dirty="0" err="1" smtClean="0">
                <a:solidFill>
                  <a:schemeClr val="tx2"/>
                </a:solidFill>
              </a:rPr>
              <a:t>getData</a:t>
            </a:r>
            <a:r>
              <a:rPr lang="en-IN" dirty="0" smtClean="0">
                <a:solidFill>
                  <a:schemeClr val="tx2"/>
                </a:solidFill>
              </a:rPr>
              <a:t>()</a:t>
            </a:r>
          </a:p>
          <a:p>
            <a:r>
              <a:rPr lang="en-IN" dirty="0" smtClean="0">
                <a:solidFill>
                  <a:schemeClr val="tx2"/>
                </a:solidFill>
              </a:rPr>
              <a:t>	{</a:t>
            </a:r>
          </a:p>
          <a:p>
            <a:r>
              <a:rPr lang="en-IN" dirty="0" smtClean="0">
                <a:solidFill>
                  <a:schemeClr val="tx2"/>
                </a:solidFill>
              </a:rPr>
              <a:t>	//Rows - Number of times your test has to be repeated.</a:t>
            </a:r>
          </a:p>
          <a:p>
            <a:r>
              <a:rPr lang="en-IN" dirty="0" smtClean="0">
                <a:solidFill>
                  <a:schemeClr val="tx2"/>
                </a:solidFill>
              </a:rPr>
              <a:t>	//Columns - Number of parameters in test data.</a:t>
            </a:r>
          </a:p>
          <a:p>
            <a:r>
              <a:rPr lang="en-IN" dirty="0" smtClean="0">
                <a:solidFill>
                  <a:schemeClr val="tx2"/>
                </a:solidFill>
              </a:rPr>
              <a:t>	Object[][] data = new Object[3][2];</a:t>
            </a:r>
          </a:p>
          <a:p>
            <a:endParaRPr lang="en-IN" dirty="0" smtClean="0">
              <a:solidFill>
                <a:schemeClr val="tx2"/>
              </a:solidFill>
            </a:endParaRPr>
          </a:p>
          <a:p>
            <a:r>
              <a:rPr lang="en-IN" dirty="0" smtClean="0">
                <a:solidFill>
                  <a:schemeClr val="tx2"/>
                </a:solidFill>
              </a:rPr>
              <a:t>	</a:t>
            </a:r>
            <a:endParaRPr lang="en-IN" dirty="0">
              <a:solidFill>
                <a:schemeClr val="tx2"/>
              </a:solidFill>
            </a:endParaRPr>
          </a:p>
        </p:txBody>
      </p:sp>
    </p:spTree>
    <p:extLst>
      <p:ext uri="{BB962C8B-B14F-4D97-AF65-F5344CB8AC3E}">
        <p14:creationId xmlns:p14="http://schemas.microsoft.com/office/powerpoint/2010/main" val="1193313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017" y="220691"/>
            <a:ext cx="6014441" cy="430887"/>
          </a:xfrm>
        </p:spPr>
        <p:txBody>
          <a:bodyPr/>
          <a:lstStyle/>
          <a:p>
            <a:r>
              <a:rPr lang="en-IN" dirty="0" smtClean="0"/>
              <a:t>TestNG parameter and Data-Provider</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962150" y="1304925"/>
            <a:ext cx="5600700" cy="923330"/>
          </a:xfrm>
          <a:prstGeom prst="rect">
            <a:avLst/>
          </a:prstGeom>
        </p:spPr>
        <p:txBody>
          <a:bodyPr wrap="square">
            <a:spAutoFit/>
          </a:bodyPr>
          <a:lstStyle/>
          <a:p>
            <a:endParaRPr lang="en-IN" i="1" dirty="0" smtClean="0">
              <a:solidFill>
                <a:srgbClr val="123761"/>
              </a:solidFill>
            </a:endParaRPr>
          </a:p>
          <a:p>
            <a:endParaRPr lang="en-IN" i="1" dirty="0" smtClean="0">
              <a:solidFill>
                <a:srgbClr val="123761"/>
              </a:solidFill>
            </a:endParaRPr>
          </a:p>
          <a:p>
            <a:endParaRPr lang="en-IN" i="1" dirty="0" smtClean="0">
              <a:solidFill>
                <a:srgbClr val="123761"/>
              </a:solidFill>
            </a:endParaRPr>
          </a:p>
        </p:txBody>
      </p:sp>
      <p:sp>
        <p:nvSpPr>
          <p:cNvPr id="13" name="Rectangle 12"/>
          <p:cNvSpPr/>
          <p:nvPr/>
        </p:nvSpPr>
        <p:spPr>
          <a:xfrm>
            <a:off x="1180018" y="996275"/>
            <a:ext cx="5514975" cy="4247317"/>
          </a:xfrm>
          <a:prstGeom prst="rect">
            <a:avLst/>
          </a:prstGeom>
        </p:spPr>
        <p:txBody>
          <a:bodyPr wrap="square">
            <a:spAutoFit/>
          </a:bodyPr>
          <a:lstStyle/>
          <a:p>
            <a:r>
              <a:rPr lang="en-IN" dirty="0" smtClean="0">
                <a:solidFill>
                  <a:schemeClr val="tx2"/>
                </a:solidFill>
              </a:rPr>
              <a:t>// 1st row</a:t>
            </a:r>
          </a:p>
          <a:p>
            <a:r>
              <a:rPr lang="en-IN" dirty="0" smtClean="0">
                <a:solidFill>
                  <a:schemeClr val="tx2"/>
                </a:solidFill>
              </a:rPr>
              <a:t>	data[0][0] ="sampleuser1";</a:t>
            </a:r>
          </a:p>
          <a:p>
            <a:r>
              <a:rPr lang="en-IN" dirty="0" smtClean="0">
                <a:solidFill>
                  <a:schemeClr val="tx2"/>
                </a:solidFill>
              </a:rPr>
              <a:t>	data[0][1] = "</a:t>
            </a:r>
            <a:r>
              <a:rPr lang="en-IN" dirty="0" err="1" smtClean="0">
                <a:solidFill>
                  <a:schemeClr val="tx2"/>
                </a:solidFill>
              </a:rPr>
              <a:t>abcdef</a:t>
            </a:r>
            <a:r>
              <a:rPr lang="en-IN" dirty="0" smtClean="0">
                <a:solidFill>
                  <a:schemeClr val="tx2"/>
                </a:solidFill>
              </a:rPr>
              <a:t>";</a:t>
            </a:r>
          </a:p>
          <a:p>
            <a:endParaRPr lang="en-IN" dirty="0" smtClean="0">
              <a:solidFill>
                <a:schemeClr val="tx2"/>
              </a:solidFill>
            </a:endParaRPr>
          </a:p>
          <a:p>
            <a:r>
              <a:rPr lang="en-IN" dirty="0" smtClean="0">
                <a:solidFill>
                  <a:schemeClr val="tx2"/>
                </a:solidFill>
              </a:rPr>
              <a:t>	// 2nd row</a:t>
            </a:r>
          </a:p>
          <a:p>
            <a:r>
              <a:rPr lang="en-IN" dirty="0" smtClean="0">
                <a:solidFill>
                  <a:schemeClr val="tx2"/>
                </a:solidFill>
              </a:rPr>
              <a:t>	data[1][0] ="testuser2";</a:t>
            </a:r>
          </a:p>
          <a:p>
            <a:r>
              <a:rPr lang="en-IN" dirty="0" smtClean="0">
                <a:solidFill>
                  <a:schemeClr val="tx2"/>
                </a:solidFill>
              </a:rPr>
              <a:t>	data[1][1] = "</a:t>
            </a:r>
            <a:r>
              <a:rPr lang="en-IN" dirty="0" err="1" smtClean="0">
                <a:solidFill>
                  <a:schemeClr val="tx2"/>
                </a:solidFill>
              </a:rPr>
              <a:t>zxcvb</a:t>
            </a:r>
            <a:r>
              <a:rPr lang="en-IN" dirty="0" smtClean="0">
                <a:solidFill>
                  <a:schemeClr val="tx2"/>
                </a:solidFill>
              </a:rPr>
              <a:t>";</a:t>
            </a:r>
          </a:p>
          <a:p>
            <a:r>
              <a:rPr lang="en-IN" dirty="0" smtClean="0">
                <a:solidFill>
                  <a:schemeClr val="tx2"/>
                </a:solidFill>
              </a:rPr>
              <a:t>	</a:t>
            </a:r>
          </a:p>
          <a:p>
            <a:r>
              <a:rPr lang="en-IN" dirty="0" smtClean="0">
                <a:solidFill>
                  <a:schemeClr val="tx2"/>
                </a:solidFill>
              </a:rPr>
              <a:t>	// 3rd row</a:t>
            </a:r>
          </a:p>
          <a:p>
            <a:r>
              <a:rPr lang="en-IN" dirty="0" smtClean="0">
                <a:solidFill>
                  <a:schemeClr val="tx2"/>
                </a:solidFill>
              </a:rPr>
              <a:t>	data[2][0] ="guestuser3";</a:t>
            </a:r>
          </a:p>
          <a:p>
            <a:r>
              <a:rPr lang="en-IN" dirty="0" smtClean="0">
                <a:solidFill>
                  <a:schemeClr val="tx2"/>
                </a:solidFill>
              </a:rPr>
              <a:t>	data[2][1] = "pass123";</a:t>
            </a:r>
          </a:p>
          <a:p>
            <a:endParaRPr lang="en-IN" dirty="0" smtClean="0">
              <a:solidFill>
                <a:schemeClr val="tx2"/>
              </a:solidFill>
            </a:endParaRPr>
          </a:p>
          <a:p>
            <a:r>
              <a:rPr lang="en-IN" dirty="0" smtClean="0">
                <a:solidFill>
                  <a:schemeClr val="tx2"/>
                </a:solidFill>
              </a:rPr>
              <a:t>	return data;</a:t>
            </a:r>
          </a:p>
          <a:p>
            <a:r>
              <a:rPr lang="en-IN" dirty="0" smtClean="0">
                <a:solidFill>
                  <a:schemeClr val="tx2"/>
                </a:solidFill>
              </a:rPr>
              <a:t>	}}</a:t>
            </a:r>
          </a:p>
          <a:p>
            <a:r>
              <a:rPr lang="en-IN" dirty="0" smtClean="0">
                <a:solidFill>
                  <a:schemeClr val="tx2"/>
                </a:solidFill>
              </a:rPr>
              <a:t>	</a:t>
            </a:r>
            <a:endParaRPr lang="en-IN" dirty="0">
              <a:solidFill>
                <a:schemeClr val="tx2"/>
              </a:solidFill>
            </a:endParaRPr>
          </a:p>
        </p:txBody>
      </p:sp>
    </p:spTree>
    <p:extLst>
      <p:ext uri="{BB962C8B-B14F-4D97-AF65-F5344CB8AC3E}">
        <p14:creationId xmlns:p14="http://schemas.microsoft.com/office/powerpoint/2010/main" val="529245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027" y="254622"/>
            <a:ext cx="8195240" cy="346249"/>
          </a:xfrm>
        </p:spPr>
        <p:txBody>
          <a:bodyPr>
            <a:noAutofit/>
          </a:bodyPr>
          <a:lstStyle/>
          <a:p>
            <a:r>
              <a:rPr lang="en-US" sz="2700" dirty="0"/>
              <a:t>TestNG Exercises</a:t>
            </a:r>
          </a:p>
        </p:txBody>
      </p:sp>
      <p:sp>
        <p:nvSpPr>
          <p:cNvPr id="4" name="TextBox 3"/>
          <p:cNvSpPr txBox="1"/>
          <p:nvPr/>
        </p:nvSpPr>
        <p:spPr>
          <a:xfrm>
            <a:off x="1119026" y="1032849"/>
            <a:ext cx="6203852" cy="1477328"/>
          </a:xfrm>
          <a:prstGeom prst="rect">
            <a:avLst/>
          </a:prstGeom>
          <a:noFill/>
        </p:spPr>
        <p:txBody>
          <a:bodyPr wrap="square" rtlCol="0">
            <a:spAutoFit/>
          </a:bodyPr>
          <a:lstStyle/>
          <a:p>
            <a:pPr marL="257175" indent="-257175" algn="just">
              <a:buAutoNum type="arabicPeriod"/>
            </a:pPr>
            <a:r>
              <a:rPr lang="en-US" dirty="0" smtClean="0">
                <a:solidFill>
                  <a:schemeClr val="tx2"/>
                </a:solidFill>
              </a:rPr>
              <a:t>Parameterize the input values used in test execution using @parameter</a:t>
            </a:r>
          </a:p>
          <a:p>
            <a:pPr marL="257175" indent="-257175" algn="just">
              <a:buFontTx/>
              <a:buAutoNum type="arabicPeriod"/>
            </a:pPr>
            <a:r>
              <a:rPr lang="en-US" dirty="0">
                <a:solidFill>
                  <a:schemeClr val="tx2"/>
                </a:solidFill>
              </a:rPr>
              <a:t>Parameterize the input values used in test execution using </a:t>
            </a:r>
            <a:r>
              <a:rPr lang="en-US" dirty="0" smtClean="0">
                <a:solidFill>
                  <a:schemeClr val="tx2"/>
                </a:solidFill>
              </a:rPr>
              <a:t>@</a:t>
            </a:r>
            <a:r>
              <a:rPr lang="en-US" dirty="0" err="1" smtClean="0">
                <a:solidFill>
                  <a:schemeClr val="tx2"/>
                </a:solidFill>
              </a:rPr>
              <a:t>dataProvider</a:t>
            </a:r>
            <a:endParaRPr lang="en-US" dirty="0" smtClean="0">
              <a:solidFill>
                <a:schemeClr val="tx2"/>
              </a:solidFill>
            </a:endParaRPr>
          </a:p>
          <a:p>
            <a:pPr marL="257175" indent="-257175" algn="just">
              <a:buFontTx/>
              <a:buAutoNum type="arabicPeriod"/>
            </a:pPr>
            <a:r>
              <a:rPr lang="en-US" dirty="0" smtClean="0">
                <a:solidFill>
                  <a:schemeClr val="tx2"/>
                </a:solidFill>
              </a:rPr>
              <a:t>Perform parallel execution using with different parallel types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05">
            <a:off x="1920663" y="2763659"/>
            <a:ext cx="3853601" cy="2642469"/>
          </a:xfrm>
          <a:prstGeom prst="rect">
            <a:avLst/>
          </a:prstGeom>
          <a:effectLst>
            <a:softEdge rad="635000"/>
          </a:effectLst>
        </p:spPr>
      </p:pic>
    </p:spTree>
    <p:extLst>
      <p:ext uri="{BB962C8B-B14F-4D97-AF65-F5344CB8AC3E}">
        <p14:creationId xmlns:p14="http://schemas.microsoft.com/office/powerpoint/2010/main" val="769382653"/>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Standard Template 4 3" id="{CA2F871C-3F18-4A68-9E1C-AB0FA30BC97E}" vid="{CF009EA7-B9D6-4356-AAEA-DE901429A4AF}"/>
    </a:ext>
  </a:extLst>
</a:theme>
</file>

<file path=ppt/theme/theme2.xml><?xml version="1.0" encoding="utf-8"?>
<a:theme xmlns:a="http://schemas.openxmlformats.org/drawingml/2006/main" name="1_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B723F2E9B4514D9E4BA1CACA2CFB29" ma:contentTypeVersion="2" ma:contentTypeDescription="Create a new document." ma:contentTypeScope="" ma:versionID="cc1aac42e2c6908d021cf576ce4437b3">
  <xsd:schema xmlns:xsd="http://www.w3.org/2001/XMLSchema" xmlns:xs="http://www.w3.org/2001/XMLSchema" xmlns:p="http://schemas.microsoft.com/office/2006/metadata/properties" xmlns:ns2="87287f1f-33a4-4e37-8705-81f7e9cb3234" targetNamespace="http://schemas.microsoft.com/office/2006/metadata/properties" ma:root="true" ma:fieldsID="59ef37113d68807e3410574f4d35a54f" ns2:_="">
    <xsd:import namespace="87287f1f-33a4-4e37-8705-81f7e9cb32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87f1f-33a4-4e37-8705-81f7e9cb32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ACE08B-0654-429F-9703-6D1CBE5F5F8C}">
  <ds:schemaRefs>
    <ds:schemaRef ds:uri="http://schemas.microsoft.com/sharepoint/v3/contenttype/forms"/>
  </ds:schemaRefs>
</ds:datastoreItem>
</file>

<file path=customXml/itemProps2.xml><?xml version="1.0" encoding="utf-8"?>
<ds:datastoreItem xmlns:ds="http://schemas.openxmlformats.org/officeDocument/2006/customXml" ds:itemID="{ECB2BE0A-492B-489D-A57A-FB6829C3D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87f1f-33a4-4e37-8705-81f7e9cb3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1CF904-F9CD-4C52-B4D9-EB3B1DA4A0FF}">
  <ds:schemaRefs>
    <ds:schemaRef ds:uri="http://schemas.microsoft.com/office/2006/metadata/properties"/>
    <ds:schemaRef ds:uri="http://purl.org/dc/dcmitype/"/>
    <ds:schemaRef ds:uri="87287f1f-33a4-4e37-8705-81f7e9cb3234"/>
    <ds:schemaRef ds:uri="http://www.w3.org/XML/1998/namespace"/>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5852</TotalTime>
  <Words>1742</Words>
  <Application>Microsoft Office PowerPoint</Application>
  <PresentationFormat>On-screen Show (4:3)</PresentationFormat>
  <Paragraphs>497</Paragraphs>
  <Slides>28</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ＭＳ Ｐゴシック</vt:lpstr>
      <vt:lpstr>ＭＳ Ｐゴシック</vt:lpstr>
      <vt:lpstr>Arial</vt:lpstr>
      <vt:lpstr>Calibri</vt:lpstr>
      <vt:lpstr>Century Gothic</vt:lpstr>
      <vt:lpstr>COUTURE Bold</vt:lpstr>
      <vt:lpstr>Lucida Grande</vt:lpstr>
      <vt:lpstr>Symbol</vt:lpstr>
      <vt:lpstr>Wingdings</vt:lpstr>
      <vt:lpstr>Maveric Template</vt:lpstr>
      <vt:lpstr>1_Maveric Template</vt:lpstr>
      <vt:lpstr>Fresher Learning Program</vt:lpstr>
      <vt:lpstr>TestNG parameter and DataProvider</vt:lpstr>
      <vt:lpstr>TestNG parameter and DataProvider</vt:lpstr>
      <vt:lpstr>TestNG parameter and Data-Provider</vt:lpstr>
      <vt:lpstr>TestNG parameter and Data-Provider</vt:lpstr>
      <vt:lpstr>TestNG parameter and Data-Provider</vt:lpstr>
      <vt:lpstr>TestNG parameter and Data-Provider</vt:lpstr>
      <vt:lpstr>TestNG parameter and Data-Provider</vt:lpstr>
      <vt:lpstr>TestNG Exercises</vt:lpstr>
      <vt:lpstr>Selenium Grid</vt:lpstr>
      <vt:lpstr>Selenium Grid</vt:lpstr>
      <vt:lpstr>Selenium Grid</vt:lpstr>
      <vt:lpstr>Selenium Grid</vt:lpstr>
      <vt:lpstr>Selenium Grid</vt:lpstr>
      <vt:lpstr>Selenium Grid</vt:lpstr>
      <vt:lpstr>Selenium Grid</vt:lpstr>
      <vt:lpstr>Selenium Grid</vt:lpstr>
      <vt:lpstr>Selenium Grid</vt:lpstr>
      <vt:lpstr>Selenium Grid</vt:lpstr>
      <vt:lpstr>Additional Parallel run program </vt:lpstr>
      <vt:lpstr>Additional Parallel run program </vt:lpstr>
      <vt:lpstr>Additional Parallel run program </vt:lpstr>
      <vt:lpstr>Additional Parallel run program </vt:lpstr>
      <vt:lpstr>Thread Local</vt:lpstr>
      <vt:lpstr>PowerPoint Presentation</vt:lpstr>
      <vt:lpstr>Assignment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LDuser1</cp:lastModifiedBy>
  <cp:revision>1388</cp:revision>
  <dcterms:created xsi:type="dcterms:W3CDTF">2017-06-16T07:00:12Z</dcterms:created>
  <dcterms:modified xsi:type="dcterms:W3CDTF">2019-06-20T12:54:34Z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0x0101001CB723F2E9B4514D9E4BA1CACA2CFB29</vt:lpwstr>
  </property>
  <property fmtid="{D5CDD505-2E9C-101B-9397-08002B2CF9AE}" pid="3" name="TemplateUrl">
    <vt:lpwstr/>
  </property>
  <property fmtid="{D5CDD505-2E9C-101B-9397-08002B2CF9AE}" pid="4" name="Order">
    <vt:r8>681700</vt:r8>
  </property>
  <property fmtid="{D5CDD505-2E9C-101B-9397-08002B2CF9AE}" pid="5" name="ComplianceAssetId">
    <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ies>
</file>