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1018" r:id="rId2"/>
    <p:sldId id="997" r:id="rId3"/>
    <p:sldId id="1071" r:id="rId4"/>
    <p:sldId id="1072" r:id="rId5"/>
    <p:sldId id="1073" r:id="rId6"/>
    <p:sldId id="1074" r:id="rId7"/>
    <p:sldId id="1068" r:id="rId8"/>
    <p:sldId id="1069" r:id="rId9"/>
    <p:sldId id="1070" r:id="rId10"/>
    <p:sldId id="1075" r:id="rId11"/>
    <p:sldId id="998" r:id="rId12"/>
    <p:sldId id="1023" r:id="rId13"/>
    <p:sldId id="999" r:id="rId14"/>
    <p:sldId id="1000" r:id="rId15"/>
    <p:sldId id="1017" r:id="rId16"/>
    <p:sldId id="1024" r:id="rId17"/>
    <p:sldId id="1063" r:id="rId18"/>
    <p:sldId id="1076" r:id="rId19"/>
    <p:sldId id="1077" r:id="rId20"/>
    <p:sldId id="1078" r:id="rId2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69" userDrawn="1">
          <p15:clr>
            <a:srgbClr val="A4A3A4"/>
          </p15:clr>
        </p15:guide>
        <p15:guide id="6" pos="7520" userDrawn="1">
          <p15:clr>
            <a:srgbClr val="A4A3A4"/>
          </p15:clr>
        </p15:guide>
        <p15:guide id="7"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6D3"/>
    <a:srgbClr val="C0392B"/>
    <a:srgbClr val="FCE8C8"/>
    <a:srgbClr val="F39C12"/>
    <a:srgbClr val="E3ECD0"/>
    <a:srgbClr val="9BBB59"/>
    <a:srgbClr val="C2F6EC"/>
    <a:srgbClr val="16A085"/>
    <a:srgbClr val="BEDCF0"/>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2063" autoAdjust="0"/>
  </p:normalViewPr>
  <p:slideViewPr>
    <p:cSldViewPr snapToGrid="0">
      <p:cViewPr varScale="1">
        <p:scale>
          <a:sx n="68" d="100"/>
          <a:sy n="68" d="100"/>
        </p:scale>
        <p:origin x="204" y="78"/>
      </p:cViewPr>
      <p:guideLst>
        <p:guide orient="horz" pos="1260"/>
        <p:guide orient="horz" pos="4102"/>
        <p:guide orient="horz" pos="212"/>
        <p:guide orient="horz" pos="2140"/>
        <p:guide pos="169"/>
        <p:guide pos="7520"/>
        <p:guide pos="619"/>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6/24/2019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dirty="0"/>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6/24/2019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dirty="0"/>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6CE0E-D837-4495-9C0B-7B2CC8215261}" type="slidenum">
              <a:rPr lang="en-US" smtClean="0"/>
              <a:pPr/>
              <a:t>5</a:t>
            </a:fld>
            <a:endParaRPr lang="en-US"/>
          </a:p>
        </p:txBody>
      </p:sp>
    </p:spTree>
    <p:extLst>
      <p:ext uri="{BB962C8B-B14F-4D97-AF65-F5344CB8AC3E}">
        <p14:creationId xmlns:p14="http://schemas.microsoft.com/office/powerpoint/2010/main" val="349539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dirty="0" smtClean="0"/>
              <a:t>Click icon to add picture</a:t>
            </a:r>
            <a:endParaRPr lang="en-IN" dirty="0"/>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mj-lt"/>
                <a:cs typeface="Arial" panose="020B0604020202020204" pitchFamily="34" charset="0"/>
              </a:rPr>
              <a:t>Maveric Systems</a:t>
            </a:r>
            <a:endParaRPr lang="en-IN" sz="12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chemeClr val="bg2">
                    <a:lumMod val="25000"/>
                  </a:schemeClr>
                </a:solidFill>
                <a:latin typeface="Arial" panose="020B0604020202020204" pitchFamily="34" charset="0"/>
                <a:cs typeface="Arial" panose="020B0604020202020204" pitchFamily="34" charset="0"/>
              </a:rPr>
              <a:t>Maveric Systems</a:t>
            </a:r>
            <a:endParaRPr lang="en-IN" sz="12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smtClean="0">
                <a:solidFill>
                  <a:srgbClr val="EEECE1">
                    <a:lumMod val="25000"/>
                  </a:srgbClr>
                </a:solidFill>
                <a:latin typeface="Arial" panose="020B0604020202020204" pitchFamily="34" charset="0"/>
                <a:cs typeface="Arial" panose="020B0604020202020204" pitchFamily="34" charset="0"/>
              </a:rPr>
              <a:t>Maveric Systems</a:t>
            </a:r>
            <a:endParaRPr lang="en-IN" sz="12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2017.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50" name="TextBox 49"/>
            <p:cNvSpPr txBox="1"/>
            <p:nvPr/>
          </p:nvSpPr>
          <p:spPr bwMode="gray">
            <a:xfrm>
              <a:off x="3910080" y="1375632"/>
              <a:ext cx="4371839"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Thiru Vi Ka Industrial Estate</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Ekkaduthangal,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r>
                <a:rPr lang="en-IN" sz="1200" baseline="0" dirty="0" smtClean="0">
                  <a:solidFill>
                    <a:srgbClr val="000000">
                      <a:lumMod val="65000"/>
                      <a:lumOff val="35000"/>
                    </a:srgbClr>
                  </a:solidFill>
                  <a:latin typeface="+mj-lt"/>
                  <a:cs typeface="Arial" panose="020B0604020202020204" pitchFamily="34" charset="0"/>
                </a:rPr>
                <a:t>  |  MEXICO</a:t>
              </a:r>
              <a:endParaRPr lang="en-IN" sz="1200" dirty="0" smtClean="0">
                <a:solidFill>
                  <a:srgbClr val="000000">
                    <a:lumMod val="65000"/>
                    <a:lumOff val="35000"/>
                  </a:srgbClr>
                </a:solidFill>
                <a:latin typeface="+mj-lt"/>
                <a:cs typeface="Arial" panose="020B0604020202020204" pitchFamily="34" charset="0"/>
              </a:endParaRP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510713" y="1475580"/>
            <a:ext cx="2286000" cy="2849564"/>
          </a:xfrm>
          <a:prstGeom prst="rect">
            <a:avLst/>
          </a:prstGeom>
        </p:spPr>
      </p:pic>
      <p:sp>
        <p:nvSpPr>
          <p:cNvPr id="2" name="Title 1"/>
          <p:cNvSpPr>
            <a:spLocks noGrp="1"/>
          </p:cNvSpPr>
          <p:nvPr>
            <p:ph type="ctrTitle"/>
          </p:nvPr>
        </p:nvSpPr>
        <p:spPr/>
        <p:txBody>
          <a:bodyPr/>
          <a:lstStyle/>
          <a:p>
            <a:r>
              <a:rPr lang="en-IN" dirty="0" smtClean="0"/>
              <a:t>SELENIUM – Day 9</a:t>
            </a:r>
            <a:r>
              <a:rPr lang="en-IN" smtClean="0"/>
              <a:t>, 10, 11 &amp; 12</a:t>
            </a:r>
            <a:endParaRPr lang="en-IN" dirty="0"/>
          </a:p>
        </p:txBody>
      </p:sp>
    </p:spTree>
    <p:extLst>
      <p:ext uri="{BB962C8B-B14F-4D97-AF65-F5344CB8AC3E}">
        <p14:creationId xmlns:p14="http://schemas.microsoft.com/office/powerpoint/2010/main" val="38412881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Jenkins – Overview </a:t>
            </a:r>
            <a:endParaRPr lang="en-IN" dirty="0"/>
          </a:p>
        </p:txBody>
      </p:sp>
      <p:sp>
        <p:nvSpPr>
          <p:cNvPr id="6" name="Rectangle 5"/>
          <p:cNvSpPr/>
          <p:nvPr/>
        </p:nvSpPr>
        <p:spPr>
          <a:xfrm>
            <a:off x="769339" y="857817"/>
            <a:ext cx="10616184" cy="5237331"/>
          </a:xfrm>
          <a:prstGeom prst="rect">
            <a:avLst/>
          </a:prstGeom>
        </p:spPr>
        <p:txBody>
          <a:bodyPr wrap="square">
            <a:spAutoFit/>
          </a:bodyPr>
          <a:lstStyle/>
          <a:p>
            <a:pPr>
              <a:spcBef>
                <a:spcPts val="500"/>
              </a:spcBef>
            </a:pPr>
            <a:r>
              <a:rPr lang="en-US" sz="1400" b="1" dirty="0">
                <a:solidFill>
                  <a:schemeClr val="tx2"/>
                </a:solidFill>
                <a:latin typeface="Trebuchet MS" panose="020B0603020202020204" pitchFamily="34" charset="0"/>
              </a:rPr>
              <a:t> </a:t>
            </a:r>
            <a:r>
              <a:rPr lang="en-GB" sz="2000" b="1" dirty="0" smtClean="0">
                <a:solidFill>
                  <a:schemeClr val="tx2"/>
                </a:solidFill>
                <a:latin typeface="Trebuchet MS" panose="020B0603020202020204" pitchFamily="34" charset="0"/>
              </a:rPr>
              <a:t>Jenkins</a:t>
            </a:r>
          </a:p>
          <a:p>
            <a:pPr marL="800100" lvl="1" indent="-342900">
              <a:spcBef>
                <a:spcPts val="500"/>
              </a:spcBef>
              <a:buFont typeface="Arial" panose="020B0604020202020204" pitchFamily="34" charset="0"/>
              <a:buChar char="•"/>
            </a:pPr>
            <a:r>
              <a:rPr lang="en-GB" dirty="0">
                <a:solidFill>
                  <a:schemeClr val="tx2"/>
                </a:solidFill>
              </a:rPr>
              <a:t>Building, Testing and Deploying </a:t>
            </a:r>
            <a:r>
              <a:rPr lang="en-GB" dirty="0" smtClean="0">
                <a:solidFill>
                  <a:schemeClr val="tx2"/>
                </a:solidFill>
              </a:rPr>
              <a:t>Softwares</a:t>
            </a:r>
            <a:endParaRPr lang="en-GB" dirty="0">
              <a:solidFill>
                <a:schemeClr val="tx2"/>
              </a:solidFill>
              <a:latin typeface="Trebuchet MS" panose="020B0603020202020204" pitchFamily="34" charset="0"/>
            </a:endParaRPr>
          </a:p>
          <a:p>
            <a:pPr marL="800100" lvl="1" indent="-342900">
              <a:spcBef>
                <a:spcPts val="500"/>
              </a:spcBef>
              <a:buFont typeface="Arial" panose="020B0604020202020204" pitchFamily="34" charset="0"/>
              <a:buChar char="•"/>
            </a:pPr>
            <a:r>
              <a:rPr lang="en-GB" dirty="0" smtClean="0">
                <a:solidFill>
                  <a:schemeClr val="tx2"/>
                </a:solidFill>
              </a:rPr>
              <a:t>Change Support – Repo like SVN, Git, Bitbucket..</a:t>
            </a:r>
          </a:p>
          <a:p>
            <a:pPr marL="800100" lvl="1" indent="-342900">
              <a:spcBef>
                <a:spcPts val="500"/>
              </a:spcBef>
              <a:buFont typeface="Arial" panose="020B0604020202020204" pitchFamily="34" charset="0"/>
              <a:buChar char="•"/>
            </a:pPr>
            <a:r>
              <a:rPr lang="en-GB" dirty="0">
                <a:solidFill>
                  <a:schemeClr val="tx2"/>
                </a:solidFill>
              </a:rPr>
              <a:t>Email Integration – Status of the build</a:t>
            </a:r>
          </a:p>
          <a:p>
            <a:pPr marL="800100" lvl="1" indent="-342900">
              <a:spcBef>
                <a:spcPts val="500"/>
              </a:spcBef>
              <a:buFont typeface="Arial" panose="020B0604020202020204" pitchFamily="34" charset="0"/>
              <a:buChar char="•"/>
            </a:pPr>
            <a:r>
              <a:rPr lang="en-GB" dirty="0">
                <a:solidFill>
                  <a:schemeClr val="tx2"/>
                </a:solidFill>
              </a:rPr>
              <a:t>Easy Configuration. </a:t>
            </a:r>
          </a:p>
          <a:p>
            <a:pPr marL="342900" indent="-342900">
              <a:spcBef>
                <a:spcPts val="500"/>
              </a:spcBef>
              <a:buFont typeface="Arial" panose="020B0604020202020204" pitchFamily="34" charset="0"/>
              <a:buChar char="•"/>
            </a:pPr>
            <a:endParaRPr lang="en-GB" sz="2000" dirty="0">
              <a:solidFill>
                <a:schemeClr val="tx2"/>
              </a:solidFill>
              <a:latin typeface="Trebuchet MS" panose="020B0603020202020204" pitchFamily="34" charset="0"/>
            </a:endParaRPr>
          </a:p>
          <a:p>
            <a:pPr>
              <a:spcBef>
                <a:spcPts val="500"/>
              </a:spcBef>
            </a:pPr>
            <a:r>
              <a:rPr lang="en-GB" sz="2000" b="1" dirty="0" smtClean="0">
                <a:solidFill>
                  <a:schemeClr val="tx2"/>
                </a:solidFill>
              </a:rPr>
              <a:t>Continuous Integration(CI) </a:t>
            </a:r>
            <a:r>
              <a:rPr lang="en-GB" sz="2000" b="1" dirty="0">
                <a:solidFill>
                  <a:schemeClr val="tx2"/>
                </a:solidFill>
              </a:rPr>
              <a:t>– </a:t>
            </a:r>
            <a:r>
              <a:rPr lang="en-GB" sz="2000" b="1" dirty="0" smtClean="0">
                <a:solidFill>
                  <a:schemeClr val="tx2"/>
                </a:solidFill>
              </a:rPr>
              <a:t>Tools </a:t>
            </a:r>
          </a:p>
          <a:p>
            <a:pPr marL="800100" lvl="1" indent="-342900">
              <a:spcBef>
                <a:spcPts val="500"/>
              </a:spcBef>
              <a:buFont typeface="Arial" panose="020B0604020202020204" pitchFamily="34" charset="0"/>
              <a:buChar char="•"/>
            </a:pPr>
            <a:r>
              <a:rPr lang="en-GB" dirty="0" smtClean="0">
                <a:solidFill>
                  <a:schemeClr val="tx2"/>
                </a:solidFill>
              </a:rPr>
              <a:t>Code </a:t>
            </a:r>
            <a:r>
              <a:rPr lang="en-GB" dirty="0">
                <a:solidFill>
                  <a:schemeClr val="tx2"/>
                </a:solidFill>
              </a:rPr>
              <a:t>Repositories </a:t>
            </a:r>
            <a:endParaRPr lang="en-GB" dirty="0" smtClean="0">
              <a:solidFill>
                <a:schemeClr val="tx2"/>
              </a:solidFill>
            </a:endParaRPr>
          </a:p>
          <a:p>
            <a:pPr marL="1257300" lvl="2" indent="-342900">
              <a:spcBef>
                <a:spcPts val="500"/>
              </a:spcBef>
              <a:buFont typeface="Wingdings" panose="05000000000000000000" pitchFamily="2" charset="2"/>
              <a:buChar char="ü"/>
            </a:pPr>
            <a:r>
              <a:rPr lang="en-GB" dirty="0" smtClean="0">
                <a:solidFill>
                  <a:schemeClr val="tx2"/>
                </a:solidFill>
              </a:rPr>
              <a:t>SVN</a:t>
            </a:r>
            <a:r>
              <a:rPr lang="en-GB" dirty="0">
                <a:solidFill>
                  <a:schemeClr val="tx2"/>
                </a:solidFill>
              </a:rPr>
              <a:t>, Mercurial, Git </a:t>
            </a:r>
            <a:endParaRPr lang="en-GB" dirty="0" smtClean="0">
              <a:solidFill>
                <a:schemeClr val="tx2"/>
              </a:solidFill>
            </a:endParaRPr>
          </a:p>
          <a:p>
            <a:pPr marL="800100" lvl="1" indent="-342900">
              <a:spcBef>
                <a:spcPts val="500"/>
              </a:spcBef>
              <a:buFont typeface="Arial" panose="020B0604020202020204" pitchFamily="34" charset="0"/>
              <a:buChar char="•"/>
            </a:pPr>
            <a:r>
              <a:rPr lang="en-GB" dirty="0" smtClean="0">
                <a:solidFill>
                  <a:schemeClr val="tx2"/>
                </a:solidFill>
              </a:rPr>
              <a:t>Continuous </a:t>
            </a:r>
            <a:r>
              <a:rPr lang="en-GB" dirty="0">
                <a:solidFill>
                  <a:schemeClr val="tx2"/>
                </a:solidFill>
              </a:rPr>
              <a:t>Build Systems </a:t>
            </a:r>
            <a:endParaRPr lang="en-GB" dirty="0" smtClean="0">
              <a:solidFill>
                <a:schemeClr val="tx2"/>
              </a:solidFill>
            </a:endParaRPr>
          </a:p>
          <a:p>
            <a:pPr marL="1257300" lvl="2" indent="-342900">
              <a:spcBef>
                <a:spcPts val="500"/>
              </a:spcBef>
              <a:buFont typeface="Wingdings" panose="05000000000000000000" pitchFamily="2" charset="2"/>
              <a:buChar char="ü"/>
            </a:pPr>
            <a:r>
              <a:rPr lang="en-GB" dirty="0">
                <a:solidFill>
                  <a:schemeClr val="tx2"/>
                </a:solidFill>
              </a:rPr>
              <a:t>Jenkins, Bamboo, Cruise Control </a:t>
            </a:r>
          </a:p>
          <a:p>
            <a:pPr marL="800100" lvl="1" indent="-342900">
              <a:spcBef>
                <a:spcPts val="500"/>
              </a:spcBef>
              <a:buFont typeface="Arial" panose="020B0604020202020204" pitchFamily="34" charset="0"/>
              <a:buChar char="•"/>
            </a:pPr>
            <a:r>
              <a:rPr lang="en-GB" dirty="0" smtClean="0">
                <a:solidFill>
                  <a:schemeClr val="tx2"/>
                </a:solidFill>
              </a:rPr>
              <a:t>Test Frameworks</a:t>
            </a:r>
          </a:p>
          <a:p>
            <a:pPr marL="1257300" lvl="2" indent="-342900">
              <a:spcBef>
                <a:spcPts val="500"/>
              </a:spcBef>
              <a:buFont typeface="Wingdings" panose="05000000000000000000" pitchFamily="2" charset="2"/>
              <a:buChar char="ü"/>
            </a:pPr>
            <a:r>
              <a:rPr lang="en-GB" dirty="0" smtClean="0">
                <a:solidFill>
                  <a:schemeClr val="tx2"/>
                </a:solidFill>
              </a:rPr>
              <a:t> </a:t>
            </a:r>
            <a:r>
              <a:rPr lang="en-GB" dirty="0">
                <a:solidFill>
                  <a:schemeClr val="tx2"/>
                </a:solidFill>
              </a:rPr>
              <a:t>JUnit, Cucumber, CppUnit </a:t>
            </a:r>
          </a:p>
          <a:p>
            <a:pPr marL="800100" lvl="1" indent="-342900">
              <a:spcBef>
                <a:spcPts val="500"/>
              </a:spcBef>
              <a:buFont typeface="Arial" panose="020B0604020202020204" pitchFamily="34" charset="0"/>
              <a:buChar char="•"/>
            </a:pPr>
            <a:r>
              <a:rPr lang="en-GB" dirty="0" smtClean="0">
                <a:solidFill>
                  <a:schemeClr val="tx2"/>
                </a:solidFill>
              </a:rPr>
              <a:t>Artifact </a:t>
            </a:r>
            <a:r>
              <a:rPr lang="en-GB" dirty="0">
                <a:solidFill>
                  <a:schemeClr val="tx2"/>
                </a:solidFill>
              </a:rPr>
              <a:t>Repositories </a:t>
            </a:r>
            <a:endParaRPr lang="en-GB" dirty="0" smtClean="0">
              <a:solidFill>
                <a:schemeClr val="tx2"/>
              </a:solidFill>
            </a:endParaRPr>
          </a:p>
          <a:p>
            <a:pPr marL="1257300" lvl="2" indent="-342900">
              <a:spcBef>
                <a:spcPts val="500"/>
              </a:spcBef>
              <a:buFont typeface="Wingdings" panose="05000000000000000000" pitchFamily="2" charset="2"/>
              <a:buChar char="ü"/>
            </a:pPr>
            <a:r>
              <a:rPr lang="en-GB" dirty="0">
                <a:solidFill>
                  <a:schemeClr val="tx2"/>
                </a:solidFill>
              </a:rPr>
              <a:t>Nexus, Artifactory, Archiva</a:t>
            </a:r>
            <a:endParaRPr lang="en-US" dirty="0">
              <a:solidFill>
                <a:schemeClr val="tx2"/>
              </a:solidFill>
            </a:endParaRPr>
          </a:p>
        </p:txBody>
      </p:sp>
    </p:spTree>
    <p:extLst>
      <p:ext uri="{BB962C8B-B14F-4D97-AF65-F5344CB8AC3E}">
        <p14:creationId xmlns:p14="http://schemas.microsoft.com/office/powerpoint/2010/main" val="4092743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536" y="158117"/>
            <a:ext cx="10926987" cy="461665"/>
          </a:xfrm>
        </p:spPr>
        <p:txBody>
          <a:bodyPr>
            <a:noAutofit/>
          </a:bodyPr>
          <a:lstStyle/>
          <a:p>
            <a:r>
              <a:rPr lang="en-US" sz="3600" dirty="0" smtClean="0"/>
              <a:t>GIT</a:t>
            </a:r>
            <a:endParaRPr lang="en-US" sz="3600" dirty="0"/>
          </a:p>
        </p:txBody>
      </p:sp>
      <p:sp>
        <p:nvSpPr>
          <p:cNvPr id="4" name="TextBox 3"/>
          <p:cNvSpPr txBox="1"/>
          <p:nvPr/>
        </p:nvSpPr>
        <p:spPr>
          <a:xfrm>
            <a:off x="942536" y="1195754"/>
            <a:ext cx="8271802" cy="1754326"/>
          </a:xfrm>
          <a:prstGeom prst="rect">
            <a:avLst/>
          </a:prstGeom>
          <a:noFill/>
        </p:spPr>
        <p:txBody>
          <a:bodyPr wrap="square" rtlCol="0">
            <a:spAutoFit/>
          </a:bodyPr>
          <a:lstStyle/>
          <a:p>
            <a:r>
              <a:rPr lang="en-US" dirty="0" smtClean="0">
                <a:solidFill>
                  <a:schemeClr val="tx2"/>
                </a:solidFill>
                <a:latin typeface="+mn-lt"/>
              </a:rPr>
              <a:t>OUTLINE:</a:t>
            </a:r>
          </a:p>
          <a:p>
            <a:pPr marL="285750" indent="-285750">
              <a:buFont typeface="Arial" panose="020B0604020202020204" pitchFamily="34" charset="0"/>
              <a:buChar char="•"/>
            </a:pPr>
            <a:endParaRPr lang="en-US" dirty="0">
              <a:solidFill>
                <a:schemeClr val="tx2"/>
              </a:solidFill>
              <a:latin typeface="+mn-lt"/>
            </a:endParaRPr>
          </a:p>
          <a:p>
            <a:pPr marL="285750" indent="-285750">
              <a:buFont typeface="Arial" panose="020B0604020202020204" pitchFamily="34" charset="0"/>
              <a:buChar char="•"/>
            </a:pPr>
            <a:r>
              <a:rPr lang="en-US" dirty="0" smtClean="0">
                <a:solidFill>
                  <a:schemeClr val="tx2"/>
                </a:solidFill>
                <a:latin typeface="+mn-lt"/>
              </a:rPr>
              <a:t>What is GIT</a:t>
            </a:r>
          </a:p>
          <a:p>
            <a:pPr marL="285750" indent="-285750">
              <a:buFont typeface="Arial" panose="020B0604020202020204" pitchFamily="34" charset="0"/>
              <a:buChar char="•"/>
            </a:pPr>
            <a:r>
              <a:rPr lang="en-US" dirty="0" smtClean="0">
                <a:solidFill>
                  <a:schemeClr val="tx2"/>
                </a:solidFill>
                <a:latin typeface="+mn-lt"/>
              </a:rPr>
              <a:t>What is VCS ( Version Control System)</a:t>
            </a:r>
          </a:p>
          <a:p>
            <a:pPr marL="285750" indent="-285750">
              <a:buFont typeface="Arial" panose="020B0604020202020204" pitchFamily="34" charset="0"/>
              <a:buChar char="•"/>
            </a:pPr>
            <a:r>
              <a:rPr lang="en-US" dirty="0" smtClean="0">
                <a:solidFill>
                  <a:schemeClr val="tx2"/>
                </a:solidFill>
                <a:latin typeface="+mn-lt"/>
              </a:rPr>
              <a:t>Benefits of GIT</a:t>
            </a:r>
          </a:p>
          <a:p>
            <a:pPr marL="285750" indent="-285750">
              <a:buFont typeface="Arial" panose="020B0604020202020204" pitchFamily="34" charset="0"/>
              <a:buChar char="•"/>
            </a:pPr>
            <a:r>
              <a:rPr lang="en-US" dirty="0" smtClean="0">
                <a:solidFill>
                  <a:schemeClr val="tx2"/>
                </a:solidFill>
                <a:latin typeface="+mn-lt"/>
              </a:rPr>
              <a:t>Basic GIT commands</a:t>
            </a:r>
            <a:endParaRPr lang="en-US" dirty="0">
              <a:solidFill>
                <a:schemeClr val="tx2"/>
              </a:solidFill>
              <a:latin typeface="+mn-lt"/>
            </a:endParaRPr>
          </a:p>
        </p:txBody>
      </p:sp>
    </p:spTree>
    <p:extLst>
      <p:ext uri="{BB962C8B-B14F-4D97-AF65-F5344CB8AC3E}">
        <p14:creationId xmlns:p14="http://schemas.microsoft.com/office/powerpoint/2010/main" val="14702074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5" y="1131717"/>
            <a:ext cx="10055722" cy="5068054"/>
          </a:xfrm>
        </p:spPr>
        <p:txBody>
          <a:bodyPr/>
          <a:lstStyle/>
          <a:p>
            <a:pPr marL="285750" indent="-285750" algn="just">
              <a:buFont typeface="Wingdings" panose="05000000000000000000" pitchFamily="2" charset="2"/>
              <a:buChar char="Ø"/>
            </a:pPr>
            <a:r>
              <a:rPr lang="en-US" dirty="0" smtClean="0">
                <a:solidFill>
                  <a:schemeClr val="tx2"/>
                </a:solidFill>
              </a:rPr>
              <a:t>GIT is a most popular “Version Control System” developed by “Linus Torvalds”</a:t>
            </a:r>
          </a:p>
          <a:p>
            <a:pPr marL="285750" indent="-285750" algn="just">
              <a:buFont typeface="Wingdings" panose="05000000000000000000" pitchFamily="2" charset="2"/>
              <a:buChar char="Ø"/>
            </a:pPr>
            <a:r>
              <a:rPr lang="en-US" b="1" i="1" dirty="0" smtClean="0">
                <a:solidFill>
                  <a:schemeClr val="tx2"/>
                </a:solidFill>
              </a:rPr>
              <a:t>Version control system </a:t>
            </a:r>
            <a:r>
              <a:rPr lang="en-US" dirty="0" smtClean="0">
                <a:solidFill>
                  <a:schemeClr val="tx2"/>
                </a:solidFill>
              </a:rPr>
              <a:t>is a kind of database where every change made in the code is recorded and tracked, along with </a:t>
            </a:r>
          </a:p>
          <a:p>
            <a:pPr marL="996950" lvl="2" indent="-285750" algn="just">
              <a:buFont typeface="Arial" panose="020B0604020202020204" pitchFamily="34" charset="0"/>
              <a:buChar char="•"/>
            </a:pPr>
            <a:r>
              <a:rPr lang="en-US" dirty="0" smtClean="0">
                <a:solidFill>
                  <a:schemeClr val="tx2"/>
                </a:solidFill>
              </a:rPr>
              <a:t>Who made the change</a:t>
            </a:r>
          </a:p>
          <a:p>
            <a:pPr marL="996950" lvl="2" indent="-285750" algn="just">
              <a:buFont typeface="Arial" panose="020B0604020202020204" pitchFamily="34" charset="0"/>
              <a:buChar char="•"/>
            </a:pPr>
            <a:r>
              <a:rPr lang="en-US" dirty="0" smtClean="0">
                <a:solidFill>
                  <a:schemeClr val="tx2"/>
                </a:solidFill>
              </a:rPr>
              <a:t>Why the change was made</a:t>
            </a:r>
          </a:p>
          <a:p>
            <a:pPr marL="285750" indent="-285750" algn="just">
              <a:buFont typeface="Wingdings" panose="05000000000000000000" pitchFamily="2" charset="2"/>
              <a:buChar char="Ø"/>
            </a:pPr>
            <a:r>
              <a:rPr lang="en-US" dirty="0" smtClean="0">
                <a:solidFill>
                  <a:schemeClr val="tx2"/>
                </a:solidFill>
              </a:rPr>
              <a:t>GIT helps you to record the changes that we made to our software where we can recall at anytime and analyze it</a:t>
            </a:r>
          </a:p>
          <a:p>
            <a:pPr marL="285750" indent="-285750" algn="just">
              <a:buFont typeface="Wingdings" panose="05000000000000000000" pitchFamily="2" charset="2"/>
              <a:buChar char="Ø"/>
            </a:pPr>
            <a:r>
              <a:rPr lang="en-US" dirty="0" smtClean="0">
                <a:solidFill>
                  <a:schemeClr val="tx2"/>
                </a:solidFill>
              </a:rPr>
              <a:t>Irrespective to Geographic locations, developers/testers from different locations can use and conflicts are saved/recorded</a:t>
            </a:r>
          </a:p>
          <a:p>
            <a:pPr marL="285750" indent="-285750" algn="just">
              <a:buFont typeface="Wingdings" panose="05000000000000000000" pitchFamily="2" charset="2"/>
              <a:buChar char="Ø"/>
            </a:pPr>
            <a:r>
              <a:rPr lang="en-US" dirty="0" smtClean="0">
                <a:solidFill>
                  <a:schemeClr val="tx2"/>
                </a:solidFill>
              </a:rPr>
              <a:t>GIT provides us a stable code base and keeps our previous version of our codes safe</a:t>
            </a:r>
          </a:p>
          <a:p>
            <a:pPr marL="285750" indent="-285750" algn="just">
              <a:buFont typeface="Wingdings" panose="05000000000000000000" pitchFamily="2" charset="2"/>
              <a:buChar char="Ø"/>
            </a:pPr>
            <a:r>
              <a:rPr lang="en-US" dirty="0" smtClean="0">
                <a:solidFill>
                  <a:schemeClr val="tx2"/>
                </a:solidFill>
              </a:rPr>
              <a:t>GIT </a:t>
            </a:r>
            <a:r>
              <a:rPr lang="en-US" dirty="0">
                <a:solidFill>
                  <a:schemeClr val="tx2"/>
                </a:solidFill>
              </a:rPr>
              <a:t>is an Open Source </a:t>
            </a:r>
            <a:r>
              <a:rPr lang="en-US" b="1" i="1" dirty="0">
                <a:solidFill>
                  <a:schemeClr val="tx2"/>
                </a:solidFill>
              </a:rPr>
              <a:t>Distributed Version Control System</a:t>
            </a:r>
            <a:r>
              <a:rPr lang="en-US" dirty="0">
                <a:solidFill>
                  <a:schemeClr val="tx2"/>
                </a:solidFill>
              </a:rPr>
              <a:t>. It is designed for</a:t>
            </a:r>
          </a:p>
          <a:p>
            <a:pPr marL="996950" lvl="2" indent="-285750" algn="just">
              <a:buFont typeface="Arial" panose="020B0604020202020204" pitchFamily="34" charset="0"/>
              <a:buChar char="•"/>
            </a:pPr>
            <a:r>
              <a:rPr lang="en-US" i="1" dirty="0">
                <a:solidFill>
                  <a:schemeClr val="tx2"/>
                </a:solidFill>
              </a:rPr>
              <a:t>Speed</a:t>
            </a:r>
            <a:endParaRPr lang="en-US" dirty="0">
              <a:solidFill>
                <a:schemeClr val="tx2"/>
              </a:solidFill>
            </a:endParaRPr>
          </a:p>
          <a:p>
            <a:pPr marL="996950" lvl="2" indent="-285750" algn="just">
              <a:buFont typeface="Arial" panose="020B0604020202020204" pitchFamily="34" charset="0"/>
              <a:buChar char="•"/>
            </a:pPr>
            <a:r>
              <a:rPr lang="en-US" i="1" dirty="0">
                <a:solidFill>
                  <a:schemeClr val="tx2"/>
                </a:solidFill>
              </a:rPr>
              <a:t>Simplicity</a:t>
            </a:r>
            <a:endParaRPr lang="en-US" dirty="0">
              <a:solidFill>
                <a:schemeClr val="tx2"/>
              </a:solidFill>
            </a:endParaRPr>
          </a:p>
          <a:p>
            <a:pPr marL="996950" lvl="2" indent="-285750" algn="just">
              <a:buFont typeface="Arial" panose="020B0604020202020204" pitchFamily="34" charset="0"/>
              <a:buChar char="•"/>
            </a:pPr>
            <a:r>
              <a:rPr lang="en-US" i="1" dirty="0">
                <a:solidFill>
                  <a:schemeClr val="tx2"/>
                </a:solidFill>
              </a:rPr>
              <a:t>Fully Distributed</a:t>
            </a:r>
            <a:endParaRPr lang="en-US" dirty="0">
              <a:solidFill>
                <a:schemeClr val="tx2"/>
              </a:solidFill>
            </a:endParaRPr>
          </a:p>
          <a:p>
            <a:pPr marL="996950" lvl="2" indent="-285750" algn="just">
              <a:buFont typeface="Arial" panose="020B0604020202020204" pitchFamily="34" charset="0"/>
              <a:buChar char="•"/>
            </a:pPr>
            <a:r>
              <a:rPr lang="en-US" i="1" dirty="0">
                <a:solidFill>
                  <a:schemeClr val="tx2"/>
                </a:solidFill>
              </a:rPr>
              <a:t>Excellent support for parallel development, support for hundreds of parallel branches.</a:t>
            </a:r>
            <a:endParaRPr lang="en-US" dirty="0">
              <a:solidFill>
                <a:schemeClr val="tx2"/>
              </a:solidFill>
            </a:endParaRPr>
          </a:p>
          <a:p>
            <a:pPr marL="996950" lvl="2" indent="-285750" algn="just">
              <a:buFont typeface="Arial" panose="020B0604020202020204" pitchFamily="34" charset="0"/>
              <a:buChar char="•"/>
            </a:pPr>
            <a:r>
              <a:rPr lang="en-US" i="1" dirty="0">
                <a:solidFill>
                  <a:schemeClr val="tx2"/>
                </a:solidFill>
              </a:rPr>
              <a:t>Integrity</a:t>
            </a:r>
            <a:endParaRPr lang="en-US" dirty="0">
              <a:solidFill>
                <a:schemeClr val="tx2"/>
              </a:solidFill>
            </a:endParaRPr>
          </a:p>
          <a:p>
            <a:pPr marL="285750" indent="-285750" algn="just">
              <a:buFont typeface="Wingdings" panose="05000000000000000000" pitchFamily="2" charset="2"/>
              <a:buChar char="Ø"/>
            </a:pPr>
            <a:endParaRPr lang="en-US" dirty="0" smtClean="0">
              <a:solidFill>
                <a:schemeClr val="tx2"/>
              </a:solidFill>
            </a:endParaRPr>
          </a:p>
          <a:p>
            <a:pPr marL="285750" indent="-285750" algn="just">
              <a:buFont typeface="Wingdings" panose="05000000000000000000" pitchFamily="2" charset="2"/>
              <a:buChar char="Ø"/>
            </a:pPr>
            <a:endParaRPr lang="en-US" dirty="0">
              <a:solidFill>
                <a:schemeClr val="tx2"/>
              </a:solidFill>
            </a:endParaRPr>
          </a:p>
        </p:txBody>
      </p:sp>
      <p:sp>
        <p:nvSpPr>
          <p:cNvPr id="3" name="Title 2"/>
          <p:cNvSpPr>
            <a:spLocks noGrp="1"/>
          </p:cNvSpPr>
          <p:nvPr>
            <p:ph type="title"/>
          </p:nvPr>
        </p:nvSpPr>
        <p:spPr/>
        <p:txBody>
          <a:bodyPr/>
          <a:lstStyle/>
          <a:p>
            <a:r>
              <a:rPr lang="en-US" dirty="0" smtClean="0"/>
              <a:t>GIT :</a:t>
            </a:r>
            <a:endParaRPr lang="en-US" dirty="0"/>
          </a:p>
        </p:txBody>
      </p:sp>
    </p:spTree>
    <p:extLst>
      <p:ext uri="{BB962C8B-B14F-4D97-AF65-F5344CB8AC3E}">
        <p14:creationId xmlns:p14="http://schemas.microsoft.com/office/powerpoint/2010/main" val="3261099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1485" y="190464"/>
            <a:ext cx="10926987" cy="461665"/>
          </a:xfrm>
        </p:spPr>
        <p:txBody>
          <a:bodyPr>
            <a:normAutofit/>
          </a:bodyPr>
          <a:lstStyle/>
          <a:p>
            <a:r>
              <a:rPr lang="en-US" sz="2400" dirty="0" smtClean="0"/>
              <a:t>GIT ( Continued )</a:t>
            </a:r>
            <a:endParaRPr lang="en-US" sz="2400" dirty="0"/>
          </a:p>
        </p:txBody>
      </p:sp>
      <p:sp>
        <p:nvSpPr>
          <p:cNvPr id="5" name="Content Placeholder 2"/>
          <p:cNvSpPr>
            <a:spLocks noGrp="1"/>
          </p:cNvSpPr>
          <p:nvPr>
            <p:ph idx="1"/>
          </p:nvPr>
        </p:nvSpPr>
        <p:spPr>
          <a:xfrm>
            <a:off x="1001485" y="794233"/>
            <a:ext cx="5848114" cy="372538"/>
          </a:xfrm>
        </p:spPr>
        <p:txBody>
          <a:bodyPr/>
          <a:lstStyle/>
          <a:p>
            <a:pPr algn="just">
              <a:lnSpc>
                <a:spcPct val="150000"/>
              </a:lnSpc>
            </a:pPr>
            <a:r>
              <a:rPr lang="en-US" dirty="0" smtClean="0">
                <a:solidFill>
                  <a:schemeClr val="tx2"/>
                </a:solidFill>
              </a:rPr>
              <a:t>Here we can see how GIT works: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71" y="1707561"/>
            <a:ext cx="4837917" cy="189918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194" y="1697032"/>
            <a:ext cx="5029200" cy="1920240"/>
          </a:xfrm>
          <a:prstGeom prst="rect">
            <a:avLst/>
          </a:prstGeom>
        </p:spPr>
      </p:pic>
      <p:sp>
        <p:nvSpPr>
          <p:cNvPr id="7" name="TextBox 6"/>
          <p:cNvSpPr txBox="1"/>
          <p:nvPr/>
        </p:nvSpPr>
        <p:spPr>
          <a:xfrm>
            <a:off x="2222695" y="3891752"/>
            <a:ext cx="8932984" cy="369332"/>
          </a:xfrm>
          <a:prstGeom prst="rect">
            <a:avLst/>
          </a:prstGeom>
          <a:noFill/>
        </p:spPr>
        <p:txBody>
          <a:bodyPr wrap="square" rtlCol="0">
            <a:spAutoFit/>
          </a:bodyPr>
          <a:lstStyle/>
          <a:p>
            <a:r>
              <a:rPr lang="en-US" b="1" i="1" dirty="0">
                <a:solidFill>
                  <a:schemeClr val="tx2"/>
                </a:solidFill>
              </a:rPr>
              <a:t>Version control systems store the difference between the two versions</a:t>
            </a:r>
            <a:endParaRPr lang="en-US" dirty="0">
              <a:solidFill>
                <a:schemeClr val="tx2"/>
              </a:solidFill>
            </a:endParaRPr>
          </a:p>
        </p:txBody>
      </p:sp>
      <p:sp>
        <p:nvSpPr>
          <p:cNvPr id="8" name="TextBox 7"/>
          <p:cNvSpPr txBox="1"/>
          <p:nvPr/>
        </p:nvSpPr>
        <p:spPr>
          <a:xfrm>
            <a:off x="1001485" y="4403188"/>
            <a:ext cx="991504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solidFill>
                  <a:schemeClr val="tx2"/>
                </a:solidFill>
              </a:rPr>
              <a:t>Here ‘File A’ has been changed three times. The other system stores the changes to given file over time.</a:t>
            </a:r>
          </a:p>
          <a:p>
            <a:pPr marL="285750" indent="-285750" algn="just">
              <a:buFont typeface="Arial" panose="020B0604020202020204" pitchFamily="34" charset="0"/>
              <a:buChar char="•"/>
            </a:pPr>
            <a:r>
              <a:rPr lang="en-US" dirty="0" smtClean="0">
                <a:solidFill>
                  <a:schemeClr val="tx2"/>
                </a:solidFill>
              </a:rPr>
              <a:t>GIT on the hand stores the “SNAPSHOT” of the changed file. If the file has not changed between two versions, GIT </a:t>
            </a:r>
            <a:r>
              <a:rPr lang="en-US" dirty="0">
                <a:solidFill>
                  <a:schemeClr val="tx2"/>
                </a:solidFill>
              </a:rPr>
              <a:t>will keep a reference of the original file instead of copying it again in the new version</a:t>
            </a:r>
          </a:p>
        </p:txBody>
      </p:sp>
    </p:spTree>
    <p:extLst>
      <p:ext uri="{BB962C8B-B14F-4D97-AF65-F5344CB8AC3E}">
        <p14:creationId xmlns:p14="http://schemas.microsoft.com/office/powerpoint/2010/main" val="604980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2400" dirty="0" smtClean="0"/>
              <a:t>GIT ( Benefits ):</a:t>
            </a:r>
            <a:endParaRPr lang="en-US" sz="2400" dirty="0"/>
          </a:p>
        </p:txBody>
      </p:sp>
      <p:sp>
        <p:nvSpPr>
          <p:cNvPr id="6" name="Content Placeholder 2"/>
          <p:cNvSpPr>
            <a:spLocks noGrp="1"/>
          </p:cNvSpPr>
          <p:nvPr>
            <p:ph idx="1"/>
          </p:nvPr>
        </p:nvSpPr>
        <p:spPr>
          <a:xfrm>
            <a:off x="1001485" y="1262671"/>
            <a:ext cx="8423869" cy="3036729"/>
          </a:xfrm>
        </p:spPr>
        <p:txBody>
          <a:bodyPr/>
          <a:lstStyle/>
          <a:p>
            <a:pPr marL="285750" indent="-285750" algn="just">
              <a:lnSpc>
                <a:spcPct val="150000"/>
              </a:lnSpc>
              <a:buFont typeface="Wingdings" panose="05000000000000000000" pitchFamily="2" charset="2"/>
              <a:buChar char="Ø"/>
            </a:pPr>
            <a:r>
              <a:rPr lang="en-US" dirty="0" smtClean="0">
                <a:solidFill>
                  <a:schemeClr val="tx2"/>
                </a:solidFill>
                <a:latin typeface="+mn-lt"/>
              </a:rPr>
              <a:t>Performance: Committing, branching and merging</a:t>
            </a:r>
          </a:p>
          <a:p>
            <a:pPr marL="285750" indent="-285750" algn="just">
              <a:lnSpc>
                <a:spcPct val="150000"/>
              </a:lnSpc>
              <a:buFont typeface="Wingdings" panose="05000000000000000000" pitchFamily="2" charset="2"/>
              <a:buChar char="Ø"/>
            </a:pPr>
            <a:r>
              <a:rPr lang="en-US" dirty="0" smtClean="0">
                <a:solidFill>
                  <a:schemeClr val="tx2"/>
                </a:solidFill>
                <a:latin typeface="+mn-lt"/>
              </a:rPr>
              <a:t>Security : With Cryptographic method SHA-1</a:t>
            </a:r>
          </a:p>
          <a:p>
            <a:pPr marL="285750" indent="-285750" algn="just">
              <a:lnSpc>
                <a:spcPct val="150000"/>
              </a:lnSpc>
              <a:buFont typeface="Wingdings" panose="05000000000000000000" pitchFamily="2" charset="2"/>
              <a:buChar char="Ø"/>
            </a:pPr>
            <a:r>
              <a:rPr lang="en-US" dirty="0" smtClean="0">
                <a:solidFill>
                  <a:schemeClr val="tx2"/>
                </a:solidFill>
                <a:latin typeface="+mn-lt"/>
              </a:rPr>
              <a:t>Branching Model : Context switching, role- based code and disposable experimentation</a:t>
            </a:r>
          </a:p>
          <a:p>
            <a:pPr marL="285750" indent="-285750" algn="just">
              <a:lnSpc>
                <a:spcPct val="150000"/>
              </a:lnSpc>
              <a:buFont typeface="Wingdings" panose="05000000000000000000" pitchFamily="2" charset="2"/>
              <a:buChar char="Ø"/>
            </a:pPr>
            <a:r>
              <a:rPr lang="en-US" dirty="0" smtClean="0">
                <a:solidFill>
                  <a:schemeClr val="tx2"/>
                </a:solidFill>
                <a:latin typeface="+mn-lt"/>
              </a:rPr>
              <a:t>Staging Area: Formatting and Modifications</a:t>
            </a:r>
          </a:p>
          <a:p>
            <a:pPr marL="285750" indent="-285750" algn="just">
              <a:lnSpc>
                <a:spcPct val="150000"/>
              </a:lnSpc>
              <a:buFont typeface="Wingdings" panose="05000000000000000000" pitchFamily="2" charset="2"/>
              <a:buChar char="Ø"/>
            </a:pPr>
            <a:r>
              <a:rPr lang="en-US" dirty="0" smtClean="0">
                <a:solidFill>
                  <a:schemeClr val="tx2"/>
                </a:solidFill>
                <a:latin typeface="+mn-lt"/>
              </a:rPr>
              <a:t>Distributed: Repository or complete code base is mirrored</a:t>
            </a:r>
          </a:p>
          <a:p>
            <a:pPr marL="285750" indent="-285750" algn="just">
              <a:lnSpc>
                <a:spcPct val="150000"/>
              </a:lnSpc>
              <a:buFont typeface="Wingdings" panose="05000000000000000000" pitchFamily="2" charset="2"/>
              <a:buChar char="Ø"/>
            </a:pPr>
            <a:r>
              <a:rPr lang="en-US" dirty="0" smtClean="0">
                <a:solidFill>
                  <a:schemeClr val="tx2"/>
                </a:solidFill>
                <a:latin typeface="+mn-lt"/>
              </a:rPr>
              <a:t>Open Source : Contribution from developers globally make the software more powerful through features and additional plugins</a:t>
            </a:r>
          </a:p>
        </p:txBody>
      </p:sp>
    </p:spTree>
    <p:extLst>
      <p:ext uri="{BB962C8B-B14F-4D97-AF65-F5344CB8AC3E}">
        <p14:creationId xmlns:p14="http://schemas.microsoft.com/office/powerpoint/2010/main" val="2655236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01485" y="162220"/>
            <a:ext cx="10926987" cy="461665"/>
          </a:xfrm>
        </p:spPr>
        <p:txBody>
          <a:bodyPr>
            <a:normAutofit/>
          </a:bodyPr>
          <a:lstStyle/>
          <a:p>
            <a:r>
              <a:rPr lang="en-US" sz="2400" dirty="0" smtClean="0"/>
              <a:t>GIT ( Basic Commands) :</a:t>
            </a:r>
            <a:endParaRPr lang="en-US" sz="2400" dirty="0"/>
          </a:p>
        </p:txBody>
      </p:sp>
      <p:sp>
        <p:nvSpPr>
          <p:cNvPr id="2" name="TextBox 1"/>
          <p:cNvSpPr txBox="1"/>
          <p:nvPr/>
        </p:nvSpPr>
        <p:spPr>
          <a:xfrm>
            <a:off x="872196" y="1153551"/>
            <a:ext cx="10466363" cy="646331"/>
          </a:xfrm>
          <a:prstGeom prst="rect">
            <a:avLst/>
          </a:prstGeom>
          <a:noFill/>
        </p:spPr>
        <p:txBody>
          <a:bodyPr wrap="square" rtlCol="0">
            <a:spAutoFit/>
          </a:bodyPr>
          <a:lstStyle/>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20844449"/>
              </p:ext>
            </p:extLst>
          </p:nvPr>
        </p:nvGraphicFramePr>
        <p:xfrm>
          <a:off x="661181" y="1153551"/>
          <a:ext cx="10888392" cy="4812633"/>
        </p:xfrm>
        <a:graphic>
          <a:graphicData uri="http://schemas.openxmlformats.org/drawingml/2006/table">
            <a:tbl>
              <a:tblPr firstRow="1" bandRow="1">
                <a:tableStyleId>{5C22544A-7EE6-4342-B048-85BDC9FD1C3A}</a:tableStyleId>
              </a:tblPr>
              <a:tblGrid>
                <a:gridCol w="3629464">
                  <a:extLst>
                    <a:ext uri="{9D8B030D-6E8A-4147-A177-3AD203B41FA5}">
                      <a16:colId xmlns:a16="http://schemas.microsoft.com/office/drawing/2014/main" xmlns="" val="3747926039"/>
                    </a:ext>
                  </a:extLst>
                </a:gridCol>
                <a:gridCol w="3629464">
                  <a:extLst>
                    <a:ext uri="{9D8B030D-6E8A-4147-A177-3AD203B41FA5}">
                      <a16:colId xmlns:a16="http://schemas.microsoft.com/office/drawing/2014/main" xmlns="" val="1774668409"/>
                    </a:ext>
                  </a:extLst>
                </a:gridCol>
                <a:gridCol w="3629464">
                  <a:extLst>
                    <a:ext uri="{9D8B030D-6E8A-4147-A177-3AD203B41FA5}">
                      <a16:colId xmlns:a16="http://schemas.microsoft.com/office/drawing/2014/main" xmlns="" val="3993638037"/>
                    </a:ext>
                  </a:extLst>
                </a:gridCol>
              </a:tblGrid>
              <a:tr h="606393">
                <a:tc>
                  <a:txBody>
                    <a:bodyPr/>
                    <a:lstStyle/>
                    <a:p>
                      <a:r>
                        <a:rPr lang="en-US" dirty="0" smtClean="0"/>
                        <a:t>Command name</a:t>
                      </a:r>
                      <a:endParaRPr lang="en-US" dirty="0"/>
                    </a:p>
                  </a:txBody>
                  <a:tcPr/>
                </a:tc>
                <a:tc>
                  <a:txBody>
                    <a:bodyPr/>
                    <a:lstStyle/>
                    <a:p>
                      <a:r>
                        <a:rPr lang="en-US" dirty="0" smtClean="0"/>
                        <a:t>Command</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xmlns="" val="2075919251"/>
                  </a:ext>
                </a:extLst>
              </a:tr>
              <a:tr h="606393">
                <a:tc>
                  <a:txBody>
                    <a:bodyPr/>
                    <a:lstStyle/>
                    <a:p>
                      <a:r>
                        <a:rPr lang="en-US" dirty="0" smtClean="0"/>
                        <a:t>Clone</a:t>
                      </a:r>
                      <a:endParaRPr lang="en-US" dirty="0"/>
                    </a:p>
                  </a:txBody>
                  <a:tcPr/>
                </a:tc>
                <a:tc>
                  <a:txBody>
                    <a:bodyPr/>
                    <a:lstStyle/>
                    <a:p>
                      <a:r>
                        <a:rPr lang="en-US" dirty="0" err="1" smtClean="0"/>
                        <a:t>git</a:t>
                      </a:r>
                      <a:r>
                        <a:rPr lang="en-US" dirty="0" smtClean="0"/>
                        <a:t> clone ssh://git@github.com/[username]/[repository-name].git</a:t>
                      </a:r>
                      <a:endParaRPr lang="en-US" dirty="0"/>
                    </a:p>
                  </a:txBody>
                  <a:tcPr/>
                </a:tc>
                <a:tc>
                  <a:txBody>
                    <a:bodyPr/>
                    <a:lstStyle/>
                    <a:p>
                      <a:r>
                        <a:rPr lang="en-US" dirty="0" smtClean="0"/>
                        <a:t>Create a local copy of a remote repository</a:t>
                      </a:r>
                      <a:endParaRPr lang="en-US" dirty="0"/>
                    </a:p>
                  </a:txBody>
                  <a:tcPr/>
                </a:tc>
                <a:extLst>
                  <a:ext uri="{0D108BD9-81ED-4DB2-BD59-A6C34878D82A}">
                    <a16:rowId xmlns:a16="http://schemas.microsoft.com/office/drawing/2014/main" xmlns="" val="539394865"/>
                  </a:ext>
                </a:extLst>
              </a:tr>
              <a:tr h="60639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Branching</a:t>
                      </a:r>
                    </a:p>
                    <a:p>
                      <a:endParaRPr lang="en-US" dirty="0"/>
                    </a:p>
                  </a:txBody>
                  <a:tcPr/>
                </a:tc>
                <a:tc>
                  <a:txBody>
                    <a:bodyPr/>
                    <a:lstStyle/>
                    <a:p>
                      <a:r>
                        <a:rPr lang="en-US" dirty="0" err="1"/>
                        <a:t>git</a:t>
                      </a:r>
                      <a:r>
                        <a:rPr lang="en-US" dirty="0"/>
                        <a:t> </a:t>
                      </a:r>
                      <a:r>
                        <a:rPr lang="en-US" dirty="0" smtClean="0"/>
                        <a:t>branch</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branch -a</a:t>
                      </a:r>
                    </a:p>
                    <a:p>
                      <a:endParaRPr lang="en-US" dirty="0"/>
                    </a:p>
                  </a:txBody>
                  <a:tcPr anchor="ctr"/>
                </a:tc>
                <a:tc>
                  <a:txBody>
                    <a:bodyPr/>
                    <a:lstStyle/>
                    <a:p>
                      <a:r>
                        <a:rPr lang="en-US" dirty="0"/>
                        <a:t>List branches (the asterisk denotes the current branch</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List all branches (local and remote)</a:t>
                      </a:r>
                    </a:p>
                    <a:p>
                      <a:endParaRPr lang="en-US" dirty="0"/>
                    </a:p>
                  </a:txBody>
                  <a:tcPr anchor="ctr"/>
                </a:tc>
                <a:extLst>
                  <a:ext uri="{0D108BD9-81ED-4DB2-BD59-A6C34878D82A}">
                    <a16:rowId xmlns:a16="http://schemas.microsoft.com/office/drawing/2014/main" xmlns="" val="3089078890"/>
                  </a:ext>
                </a:extLst>
              </a:tr>
              <a:tr h="606393">
                <a:tc>
                  <a:txBody>
                    <a:bodyPr/>
                    <a:lstStyle/>
                    <a:p>
                      <a:r>
                        <a:rPr lang="en-US" dirty="0" smtClean="0"/>
                        <a:t>Merging</a:t>
                      </a:r>
                      <a:endParaRPr lang="en-US" dirty="0"/>
                    </a:p>
                  </a:txBody>
                  <a:tcPr/>
                </a:tc>
                <a:tc>
                  <a:txBody>
                    <a:bodyPr/>
                    <a:lstStyle/>
                    <a:p>
                      <a:r>
                        <a:rPr lang="en-US" dirty="0" err="1"/>
                        <a:t>git</a:t>
                      </a:r>
                      <a:r>
                        <a:rPr lang="en-US" dirty="0"/>
                        <a:t> merge [branch name</a:t>
                      </a:r>
                      <a:r>
                        <a:rPr lang="en-US" dirty="0" smtClean="0"/>
                        <a:t>]</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merge [source branch] [target branch]</a:t>
                      </a:r>
                    </a:p>
                    <a:p>
                      <a:endParaRPr lang="en-US" dirty="0"/>
                    </a:p>
                  </a:txBody>
                  <a:tcPr anchor="ctr"/>
                </a:tc>
                <a:tc>
                  <a:txBody>
                    <a:bodyPr/>
                    <a:lstStyle/>
                    <a:p>
                      <a:r>
                        <a:rPr lang="en-US" dirty="0"/>
                        <a:t>Merge a branch into the active </a:t>
                      </a:r>
                      <a:r>
                        <a:rPr lang="en-US" dirty="0" smtClean="0"/>
                        <a:t>branch</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Merge a branch into a target branch</a:t>
                      </a:r>
                    </a:p>
                    <a:p>
                      <a:endParaRPr lang="en-US" dirty="0"/>
                    </a:p>
                  </a:txBody>
                  <a:tcPr anchor="ctr"/>
                </a:tc>
                <a:extLst>
                  <a:ext uri="{0D108BD9-81ED-4DB2-BD59-A6C34878D82A}">
                    <a16:rowId xmlns:a16="http://schemas.microsoft.com/office/drawing/2014/main" xmlns="" val="1964042214"/>
                  </a:ext>
                </a:extLst>
              </a:tr>
              <a:tr h="606393">
                <a:tc>
                  <a:txBody>
                    <a:bodyPr/>
                    <a:lstStyle/>
                    <a:p>
                      <a:r>
                        <a:rPr lang="en-US" dirty="0" smtClean="0"/>
                        <a:t>Push</a:t>
                      </a:r>
                      <a:endParaRPr lang="en-US" dirty="0"/>
                    </a:p>
                  </a:txBody>
                  <a:tcPr/>
                </a:tc>
                <a:tc>
                  <a:txBody>
                    <a:bodyPr/>
                    <a:lstStyle/>
                    <a:p>
                      <a:r>
                        <a:rPr lang="en-US" dirty="0" err="1"/>
                        <a:t>git</a:t>
                      </a:r>
                      <a:r>
                        <a:rPr lang="en-US" dirty="0"/>
                        <a:t> push</a:t>
                      </a:r>
                    </a:p>
                  </a:txBody>
                  <a:tcPr anchor="ctr"/>
                </a:tc>
                <a:tc>
                  <a:txBody>
                    <a:bodyPr/>
                    <a:lstStyle/>
                    <a:p>
                      <a:r>
                        <a:rPr lang="en-US" dirty="0"/>
                        <a:t>Push changes to remote repository (remembered branch)</a:t>
                      </a:r>
                    </a:p>
                  </a:txBody>
                  <a:tcPr anchor="ctr"/>
                </a:tc>
                <a:extLst>
                  <a:ext uri="{0D108BD9-81ED-4DB2-BD59-A6C34878D82A}">
                    <a16:rowId xmlns:a16="http://schemas.microsoft.com/office/drawing/2014/main" xmlns="" val="4059838591"/>
                  </a:ext>
                </a:extLst>
              </a:tr>
            </a:tbl>
          </a:graphicData>
        </a:graphic>
      </p:graphicFrame>
    </p:spTree>
    <p:extLst>
      <p:ext uri="{BB962C8B-B14F-4D97-AF65-F5344CB8AC3E}">
        <p14:creationId xmlns:p14="http://schemas.microsoft.com/office/powerpoint/2010/main" val="3957258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9532224"/>
              </p:ext>
            </p:extLst>
          </p:nvPr>
        </p:nvGraphicFramePr>
        <p:xfrm>
          <a:off x="1001713" y="1371600"/>
          <a:ext cx="10926762" cy="2844800"/>
        </p:xfrm>
        <a:graphic>
          <a:graphicData uri="http://schemas.openxmlformats.org/drawingml/2006/table">
            <a:tbl>
              <a:tblPr firstRow="1" bandRow="1">
                <a:tableStyleId>{5C22544A-7EE6-4342-B048-85BDC9FD1C3A}</a:tableStyleId>
              </a:tblPr>
              <a:tblGrid>
                <a:gridCol w="3642254">
                  <a:extLst>
                    <a:ext uri="{9D8B030D-6E8A-4147-A177-3AD203B41FA5}">
                      <a16:colId xmlns:a16="http://schemas.microsoft.com/office/drawing/2014/main" xmlns="" val="641248832"/>
                    </a:ext>
                  </a:extLst>
                </a:gridCol>
                <a:gridCol w="3642254">
                  <a:extLst>
                    <a:ext uri="{9D8B030D-6E8A-4147-A177-3AD203B41FA5}">
                      <a16:colId xmlns:a16="http://schemas.microsoft.com/office/drawing/2014/main" xmlns="" val="2564173037"/>
                    </a:ext>
                  </a:extLst>
                </a:gridCol>
                <a:gridCol w="3642254">
                  <a:extLst>
                    <a:ext uri="{9D8B030D-6E8A-4147-A177-3AD203B41FA5}">
                      <a16:colId xmlns:a16="http://schemas.microsoft.com/office/drawing/2014/main" xmlns="" val="2064076011"/>
                    </a:ext>
                  </a:extLst>
                </a:gridCol>
              </a:tblGrid>
              <a:tr h="370840">
                <a:tc>
                  <a:txBody>
                    <a:bodyPr/>
                    <a:lstStyle/>
                    <a:p>
                      <a:r>
                        <a:rPr lang="en-US" dirty="0" smtClean="0"/>
                        <a:t>Command name</a:t>
                      </a:r>
                      <a:endParaRPr lang="en-US" dirty="0"/>
                    </a:p>
                  </a:txBody>
                  <a:tcPr/>
                </a:tc>
                <a:tc>
                  <a:txBody>
                    <a:bodyPr/>
                    <a:lstStyle/>
                    <a:p>
                      <a:r>
                        <a:rPr lang="en-US" dirty="0" smtClean="0"/>
                        <a:t>Command</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xmlns="" val="2326298208"/>
                  </a:ext>
                </a:extLst>
              </a:tr>
              <a:tr h="370840">
                <a:tc>
                  <a:txBody>
                    <a:bodyPr/>
                    <a:lstStyle/>
                    <a:p>
                      <a:r>
                        <a:rPr lang="en-US" dirty="0" smtClean="0"/>
                        <a:t>Pull</a:t>
                      </a:r>
                      <a:endParaRPr lang="en-US" dirty="0"/>
                    </a:p>
                  </a:txBody>
                  <a:tcPr/>
                </a:tc>
                <a:tc>
                  <a:txBody>
                    <a:bodyPr/>
                    <a:lstStyle/>
                    <a:p>
                      <a:r>
                        <a:rPr lang="en-US" dirty="0" err="1"/>
                        <a:t>git</a:t>
                      </a:r>
                      <a:r>
                        <a:rPr lang="en-US" dirty="0"/>
                        <a:t> </a:t>
                      </a:r>
                      <a:r>
                        <a:rPr lang="en-US" dirty="0" smtClean="0"/>
                        <a:t>pull</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git</a:t>
                      </a:r>
                      <a:r>
                        <a:rPr lang="en-US" dirty="0" smtClean="0"/>
                        <a:t> pull origin [branch name]</a:t>
                      </a:r>
                    </a:p>
                    <a:p>
                      <a:endParaRPr lang="en-US" dirty="0"/>
                    </a:p>
                  </a:txBody>
                  <a:tcPr anchor="ctr"/>
                </a:tc>
                <a:tc>
                  <a:txBody>
                    <a:bodyPr/>
                    <a:lstStyle/>
                    <a:p>
                      <a:r>
                        <a:rPr lang="en-US" dirty="0"/>
                        <a:t>Update local repository to the newest </a:t>
                      </a:r>
                      <a:r>
                        <a:rPr lang="en-US" dirty="0" smtClean="0"/>
                        <a:t>commit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Pull changes from remote repository</a:t>
                      </a:r>
                    </a:p>
                    <a:p>
                      <a:endParaRPr lang="en-US" dirty="0"/>
                    </a:p>
                  </a:txBody>
                  <a:tcPr anchor="ctr"/>
                </a:tc>
                <a:extLst>
                  <a:ext uri="{0D108BD9-81ED-4DB2-BD59-A6C34878D82A}">
                    <a16:rowId xmlns:a16="http://schemas.microsoft.com/office/drawing/2014/main" xmlns="" val="863585625"/>
                  </a:ext>
                </a:extLst>
              </a:tr>
              <a:tr h="370840">
                <a:tc>
                  <a:txBody>
                    <a:bodyPr/>
                    <a:lstStyle/>
                    <a:p>
                      <a:r>
                        <a:rPr lang="en-US" dirty="0" smtClean="0"/>
                        <a:t>Commit</a:t>
                      </a:r>
                      <a:endParaRPr lang="en-US" dirty="0"/>
                    </a:p>
                  </a:txBody>
                  <a:tcPr/>
                </a:tc>
                <a:tc>
                  <a:txBody>
                    <a:bodyPr/>
                    <a:lstStyle/>
                    <a:p>
                      <a:r>
                        <a:rPr lang="en-US" dirty="0" err="1"/>
                        <a:t>git</a:t>
                      </a:r>
                      <a:r>
                        <a:rPr lang="en-US" dirty="0"/>
                        <a:t> commit -m "[commit message]"</a:t>
                      </a:r>
                    </a:p>
                  </a:txBody>
                  <a:tcPr anchor="ctr"/>
                </a:tc>
                <a:tc>
                  <a:txBody>
                    <a:bodyPr/>
                    <a:lstStyle/>
                    <a:p>
                      <a:r>
                        <a:rPr lang="en-US" dirty="0"/>
                        <a:t>Commit changes</a:t>
                      </a:r>
                    </a:p>
                  </a:txBody>
                  <a:tcPr anchor="ctr"/>
                </a:tc>
                <a:extLst>
                  <a:ext uri="{0D108BD9-81ED-4DB2-BD59-A6C34878D82A}">
                    <a16:rowId xmlns:a16="http://schemas.microsoft.com/office/drawing/2014/main" xmlns="" val="2616805180"/>
                  </a:ext>
                </a:extLst>
              </a:tr>
              <a:tr h="370840">
                <a:tc>
                  <a:txBody>
                    <a:bodyPr/>
                    <a:lstStyle/>
                    <a:p>
                      <a:r>
                        <a:rPr lang="en-US" dirty="0" smtClean="0"/>
                        <a:t>Tags</a:t>
                      </a:r>
                      <a:endParaRPr lang="en-US" dirty="0"/>
                    </a:p>
                  </a:txBody>
                  <a:tcPr/>
                </a:tc>
                <a:tc>
                  <a:txBody>
                    <a:bodyPr/>
                    <a:lstStyle/>
                    <a:p>
                      <a:r>
                        <a:rPr lang="en-US" dirty="0" err="1" smtClean="0"/>
                        <a:t>git</a:t>
                      </a:r>
                      <a:r>
                        <a:rPr lang="en-US" dirty="0" smtClean="0"/>
                        <a:t> tag 1.0.0 &lt;</a:t>
                      </a:r>
                      <a:r>
                        <a:rPr lang="en-US" dirty="0" err="1" smtClean="0"/>
                        <a:t>commitID</a:t>
                      </a:r>
                      <a:r>
                        <a:rPr lang="en-US" dirty="0" smtClean="0"/>
                        <a:t>&gt;</a:t>
                      </a:r>
                      <a:endParaRPr lang="en-US" dirty="0"/>
                    </a:p>
                  </a:txBody>
                  <a:tcPr/>
                </a:tc>
                <a:tc>
                  <a:txBody>
                    <a:bodyPr/>
                    <a:lstStyle/>
                    <a:p>
                      <a:r>
                        <a:rPr lang="en-US" b="0" dirty="0" smtClean="0"/>
                        <a:t>You can use tagging to mark a significant change set, such as a release</a:t>
                      </a:r>
                      <a:endParaRPr lang="en-US" b="0" dirty="0"/>
                    </a:p>
                  </a:txBody>
                  <a:tcPr/>
                </a:tc>
                <a:extLst>
                  <a:ext uri="{0D108BD9-81ED-4DB2-BD59-A6C34878D82A}">
                    <a16:rowId xmlns:a16="http://schemas.microsoft.com/office/drawing/2014/main" xmlns="" val="418015637"/>
                  </a:ext>
                </a:extLst>
              </a:tr>
            </a:tbl>
          </a:graphicData>
        </a:graphic>
      </p:graphicFrame>
      <p:sp>
        <p:nvSpPr>
          <p:cNvPr id="3" name="Title 2"/>
          <p:cNvSpPr>
            <a:spLocks noGrp="1"/>
          </p:cNvSpPr>
          <p:nvPr>
            <p:ph type="title"/>
          </p:nvPr>
        </p:nvSpPr>
        <p:spPr/>
        <p:txBody>
          <a:bodyPr/>
          <a:lstStyle/>
          <a:p>
            <a:r>
              <a:rPr lang="en-US" dirty="0" smtClean="0"/>
              <a:t>GIT Basic Commands ( Continued )</a:t>
            </a:r>
            <a:endParaRPr lang="en-US" dirty="0"/>
          </a:p>
        </p:txBody>
      </p:sp>
    </p:spTree>
    <p:extLst>
      <p:ext uri="{BB962C8B-B14F-4D97-AF65-F5344CB8AC3E}">
        <p14:creationId xmlns:p14="http://schemas.microsoft.com/office/powerpoint/2010/main" val="1345302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536" y="158117"/>
            <a:ext cx="10926987" cy="461665"/>
          </a:xfrm>
        </p:spPr>
        <p:txBody>
          <a:bodyPr>
            <a:noAutofit/>
          </a:bodyPr>
          <a:lstStyle/>
          <a:p>
            <a:r>
              <a:rPr lang="en-US" sz="3600" dirty="0" smtClean="0"/>
              <a:t>GIT Exercises</a:t>
            </a:r>
            <a:endParaRPr lang="en-US" sz="3600" dirty="0"/>
          </a:p>
        </p:txBody>
      </p:sp>
      <p:sp>
        <p:nvSpPr>
          <p:cNvPr id="4" name="TextBox 3"/>
          <p:cNvSpPr txBox="1"/>
          <p:nvPr/>
        </p:nvSpPr>
        <p:spPr>
          <a:xfrm>
            <a:off x="942536" y="1195754"/>
            <a:ext cx="8271802" cy="1754326"/>
          </a:xfrm>
          <a:prstGeom prst="rect">
            <a:avLst/>
          </a:prstGeom>
          <a:noFill/>
        </p:spPr>
        <p:txBody>
          <a:bodyPr wrap="square" rtlCol="0">
            <a:spAutoFit/>
          </a:bodyPr>
          <a:lstStyle/>
          <a:p>
            <a:r>
              <a:rPr lang="en-US" dirty="0" smtClean="0">
                <a:solidFill>
                  <a:schemeClr val="tx2"/>
                </a:solidFill>
                <a:latin typeface="+mn-lt"/>
              </a:rPr>
              <a:t>1. Convert the existing project into a </a:t>
            </a:r>
            <a:r>
              <a:rPr lang="en-US" dirty="0" err="1" smtClean="0">
                <a:solidFill>
                  <a:schemeClr val="tx2"/>
                </a:solidFill>
                <a:latin typeface="+mn-lt"/>
              </a:rPr>
              <a:t>git</a:t>
            </a:r>
            <a:r>
              <a:rPr lang="en-US" dirty="0" smtClean="0">
                <a:solidFill>
                  <a:schemeClr val="tx2"/>
                </a:solidFill>
                <a:latin typeface="+mn-lt"/>
              </a:rPr>
              <a:t> project</a:t>
            </a:r>
          </a:p>
          <a:p>
            <a:r>
              <a:rPr lang="en-US" dirty="0" smtClean="0">
                <a:solidFill>
                  <a:schemeClr val="tx2"/>
                </a:solidFill>
                <a:latin typeface="+mn-lt"/>
              </a:rPr>
              <a:t>2. Create a repository in Github</a:t>
            </a:r>
          </a:p>
          <a:p>
            <a:r>
              <a:rPr lang="en-US" dirty="0" smtClean="0">
                <a:solidFill>
                  <a:schemeClr val="tx2"/>
                </a:solidFill>
                <a:latin typeface="+mn-lt"/>
              </a:rPr>
              <a:t>3. Commit and push new codes to local repo and online repo</a:t>
            </a:r>
          </a:p>
          <a:p>
            <a:r>
              <a:rPr lang="en-US" dirty="0" smtClean="0">
                <a:solidFill>
                  <a:schemeClr val="tx2"/>
                </a:solidFill>
                <a:latin typeface="+mn-lt"/>
              </a:rPr>
              <a:t>4. Create new branches in the online repo</a:t>
            </a:r>
          </a:p>
          <a:p>
            <a:r>
              <a:rPr lang="en-US" dirty="0" smtClean="0">
                <a:solidFill>
                  <a:schemeClr val="tx2"/>
                </a:solidFill>
                <a:latin typeface="+mn-lt"/>
              </a:rPr>
              <a:t>5. Clone a different user project from </a:t>
            </a:r>
            <a:r>
              <a:rPr lang="en-US" dirty="0" err="1" smtClean="0">
                <a:solidFill>
                  <a:schemeClr val="tx2"/>
                </a:solidFill>
                <a:latin typeface="+mn-lt"/>
              </a:rPr>
              <a:t>git</a:t>
            </a:r>
            <a:endParaRPr lang="en-US" dirty="0" smtClean="0">
              <a:solidFill>
                <a:schemeClr val="tx2"/>
              </a:solidFill>
              <a:latin typeface="+mn-lt"/>
            </a:endParaRPr>
          </a:p>
          <a:p>
            <a:r>
              <a:rPr lang="en-US" dirty="0" smtClean="0">
                <a:solidFill>
                  <a:schemeClr val="tx2"/>
                </a:solidFill>
                <a:latin typeface="+mn-lt"/>
              </a:rPr>
              <a:t>6. Create a version of the project in </a:t>
            </a:r>
            <a:r>
              <a:rPr lang="en-US" dirty="0" err="1" smtClean="0">
                <a:solidFill>
                  <a:schemeClr val="tx2"/>
                </a:solidFill>
                <a:latin typeface="+mn-lt"/>
              </a:rPr>
              <a:t>git</a:t>
            </a:r>
            <a:endParaRPr lang="en-US" dirty="0">
              <a:solidFill>
                <a:schemeClr val="tx2"/>
              </a:solidFill>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05">
            <a:off x="3425907" y="3324056"/>
            <a:ext cx="3853601" cy="2642469"/>
          </a:xfrm>
          <a:prstGeom prst="rect">
            <a:avLst/>
          </a:prstGeom>
          <a:effectLst>
            <a:softEdge rad="635000"/>
          </a:effectLst>
        </p:spPr>
      </p:pic>
    </p:spTree>
    <p:extLst>
      <p:ext uri="{BB962C8B-B14F-4D97-AF65-F5344CB8AC3E}">
        <p14:creationId xmlns:p14="http://schemas.microsoft.com/office/powerpoint/2010/main" val="12718089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536" y="158117"/>
            <a:ext cx="10926987" cy="461665"/>
          </a:xfrm>
        </p:spPr>
        <p:txBody>
          <a:bodyPr>
            <a:noAutofit/>
          </a:bodyPr>
          <a:lstStyle/>
          <a:p>
            <a:r>
              <a:rPr lang="en-US" sz="3600" dirty="0" smtClean="0"/>
              <a:t>Demo of the Following</a:t>
            </a:r>
            <a:endParaRPr lang="en-US" sz="3600" dirty="0"/>
          </a:p>
        </p:txBody>
      </p:sp>
      <p:sp>
        <p:nvSpPr>
          <p:cNvPr id="4" name="TextBox 3"/>
          <p:cNvSpPr txBox="1"/>
          <p:nvPr/>
        </p:nvSpPr>
        <p:spPr>
          <a:xfrm>
            <a:off x="942536" y="1195754"/>
            <a:ext cx="8271802" cy="1477328"/>
          </a:xfrm>
          <a:prstGeom prst="rect">
            <a:avLst/>
          </a:prstGeom>
          <a:noFill/>
        </p:spPr>
        <p:txBody>
          <a:bodyPr wrap="square" rtlCol="0">
            <a:spAutoFit/>
          </a:bodyPr>
          <a:lstStyle/>
          <a:p>
            <a:pPr marL="342900" indent="-342900" algn="just">
              <a:buAutoNum type="arabicPeriod"/>
            </a:pPr>
            <a:r>
              <a:rPr lang="en-US" dirty="0" smtClean="0">
                <a:solidFill>
                  <a:schemeClr val="tx2"/>
                </a:solidFill>
                <a:latin typeface="+mn-lt"/>
              </a:rPr>
              <a:t>Configuring a maven project in Jenkins and triggering an execution</a:t>
            </a:r>
          </a:p>
          <a:p>
            <a:pPr marL="342900" indent="-342900" algn="just">
              <a:buAutoNum type="arabicPeriod"/>
            </a:pPr>
            <a:r>
              <a:rPr lang="en-US" dirty="0" smtClean="0">
                <a:solidFill>
                  <a:schemeClr val="tx2"/>
                </a:solidFill>
                <a:latin typeface="+mn-lt"/>
              </a:rPr>
              <a:t>Connecting a </a:t>
            </a:r>
            <a:r>
              <a:rPr lang="en-US" dirty="0" err="1" smtClean="0">
                <a:solidFill>
                  <a:schemeClr val="tx2"/>
                </a:solidFill>
                <a:latin typeface="+mn-lt"/>
              </a:rPr>
              <a:t>git</a:t>
            </a:r>
            <a:r>
              <a:rPr lang="en-US" dirty="0" smtClean="0">
                <a:solidFill>
                  <a:schemeClr val="tx2"/>
                </a:solidFill>
                <a:latin typeface="+mn-lt"/>
              </a:rPr>
              <a:t> project to Jenkins and triggering execution</a:t>
            </a:r>
          </a:p>
          <a:p>
            <a:pPr marL="342900" indent="-342900" algn="just">
              <a:buAutoNum type="arabicPeriod"/>
            </a:pPr>
            <a:r>
              <a:rPr lang="en-US" dirty="0" smtClean="0">
                <a:solidFill>
                  <a:schemeClr val="tx2"/>
                </a:solidFill>
                <a:latin typeface="+mn-lt"/>
              </a:rPr>
              <a:t>Directing an execution to different systems and cloud services</a:t>
            </a:r>
          </a:p>
          <a:p>
            <a:pPr marL="342900" indent="-342900" algn="just">
              <a:buAutoNum type="arabicPeriod"/>
            </a:pPr>
            <a:r>
              <a:rPr lang="en-US" dirty="0" smtClean="0">
                <a:solidFill>
                  <a:schemeClr val="tx2"/>
                </a:solidFill>
                <a:latin typeface="+mn-lt"/>
              </a:rPr>
              <a:t>Parallel execution in cloud or physical machines</a:t>
            </a:r>
          </a:p>
          <a:p>
            <a:pPr marL="342900" indent="-342900" algn="just">
              <a:buAutoNum type="arabicPeriod"/>
            </a:pPr>
            <a:r>
              <a:rPr lang="en-US" dirty="0" smtClean="0">
                <a:solidFill>
                  <a:schemeClr val="tx2"/>
                </a:solidFill>
                <a:latin typeface="+mn-lt"/>
              </a:rPr>
              <a:t>Connecting a report jar in to the project and extracting reports</a:t>
            </a:r>
            <a:endParaRPr lang="en-US" dirty="0">
              <a:solidFill>
                <a:schemeClr val="tx2"/>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719" y="3552531"/>
            <a:ext cx="4762500" cy="2228850"/>
          </a:xfrm>
          <a:prstGeom prst="rect">
            <a:avLst/>
          </a:prstGeom>
        </p:spPr>
      </p:pic>
    </p:spTree>
    <p:extLst>
      <p:ext uri="{BB962C8B-B14F-4D97-AF65-F5344CB8AC3E}">
        <p14:creationId xmlns:p14="http://schemas.microsoft.com/office/powerpoint/2010/main" val="5643284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366" y="892629"/>
            <a:ext cx="8048355" cy="4528776"/>
          </a:xfrm>
          <a:prstGeom prst="rect">
            <a:avLst/>
          </a:prstGeom>
        </p:spPr>
      </p:pic>
      <p:sp>
        <p:nvSpPr>
          <p:cNvPr id="7" name="Title 3"/>
          <p:cNvSpPr txBox="1">
            <a:spLocks/>
          </p:cNvSpPr>
          <p:nvPr/>
        </p:nvSpPr>
        <p:spPr bwMode="gray">
          <a:xfrm>
            <a:off x="2413164" y="4928963"/>
            <a:ext cx="73797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3200" b="0" i="1" dirty="0"/>
              <a:t>Lets Conclude and see you in next session</a:t>
            </a:r>
            <a:endParaRPr lang="en-IN" sz="3200" b="0" i="1" dirty="0"/>
          </a:p>
        </p:txBody>
      </p:sp>
    </p:spTree>
    <p:extLst>
      <p:ext uri="{BB962C8B-B14F-4D97-AF65-F5344CB8AC3E}">
        <p14:creationId xmlns:p14="http://schemas.microsoft.com/office/powerpoint/2010/main" val="2430638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5" y="1205770"/>
            <a:ext cx="7989750" cy="1297791"/>
          </a:xfrm>
        </p:spPr>
        <p:txBody>
          <a:bodyPr/>
          <a:lstStyle/>
          <a:p>
            <a:pPr marL="342900" indent="-342900">
              <a:lnSpc>
                <a:spcPct val="150000"/>
              </a:lnSpc>
              <a:buClr>
                <a:schemeClr val="accent3">
                  <a:lumMod val="60000"/>
                  <a:lumOff val="40000"/>
                </a:schemeClr>
              </a:buClr>
              <a:buSzPct val="80000"/>
              <a:buFont typeface="Wingdings" panose="05000000000000000000" pitchFamily="2" charset="2"/>
              <a:buChar char="ü"/>
            </a:pPr>
            <a:r>
              <a:rPr lang="en-US" dirty="0" smtClean="0">
                <a:solidFill>
                  <a:schemeClr val="accent1">
                    <a:lumMod val="50000"/>
                  </a:schemeClr>
                </a:solidFill>
              </a:rPr>
              <a:t>MAVEN</a:t>
            </a:r>
          </a:p>
          <a:p>
            <a:pPr marL="342900" indent="-342900">
              <a:lnSpc>
                <a:spcPct val="150000"/>
              </a:lnSpc>
              <a:buClr>
                <a:schemeClr val="accent3">
                  <a:lumMod val="60000"/>
                  <a:lumOff val="40000"/>
                </a:schemeClr>
              </a:buClr>
              <a:buSzPct val="80000"/>
              <a:buFont typeface="Wingdings" panose="05000000000000000000" pitchFamily="2" charset="2"/>
              <a:buChar char="ü"/>
            </a:pPr>
            <a:r>
              <a:rPr lang="en-US" dirty="0">
                <a:solidFill>
                  <a:schemeClr val="accent1">
                    <a:lumMod val="50000"/>
                  </a:schemeClr>
                </a:solidFill>
              </a:rPr>
              <a:t>Jenkins </a:t>
            </a:r>
            <a:endParaRPr lang="en-US" dirty="0" smtClean="0">
              <a:solidFill>
                <a:schemeClr val="accent1">
                  <a:lumMod val="50000"/>
                </a:schemeClr>
              </a:solidFill>
            </a:endParaRPr>
          </a:p>
          <a:p>
            <a:pPr marL="342900" indent="-342900">
              <a:lnSpc>
                <a:spcPct val="150000"/>
              </a:lnSpc>
              <a:buClr>
                <a:schemeClr val="accent3">
                  <a:lumMod val="60000"/>
                  <a:lumOff val="40000"/>
                </a:schemeClr>
              </a:buClr>
              <a:buSzPct val="80000"/>
              <a:buFont typeface="Wingdings" panose="05000000000000000000" pitchFamily="2" charset="2"/>
              <a:buChar char="ü"/>
            </a:pPr>
            <a:r>
              <a:rPr lang="en-US" dirty="0" smtClean="0">
                <a:solidFill>
                  <a:schemeClr val="accent1">
                    <a:lumMod val="50000"/>
                  </a:schemeClr>
                </a:solidFill>
              </a:rPr>
              <a:t>GIT</a:t>
            </a:r>
          </a:p>
        </p:txBody>
      </p:sp>
      <p:sp>
        <p:nvSpPr>
          <p:cNvPr id="3" name="Title 2"/>
          <p:cNvSpPr>
            <a:spLocks noGrp="1"/>
          </p:cNvSpPr>
          <p:nvPr>
            <p:ph type="title"/>
          </p:nvPr>
        </p:nvSpPr>
        <p:spPr/>
        <p:txBody>
          <a:bodyPr/>
          <a:lstStyle/>
          <a:p>
            <a:r>
              <a:rPr lang="en-US" dirty="0" smtClean="0"/>
              <a:t>INDEX</a:t>
            </a:r>
            <a:endParaRPr lang="en-IN" dirty="0"/>
          </a:p>
        </p:txBody>
      </p:sp>
    </p:spTree>
    <p:extLst>
      <p:ext uri="{BB962C8B-B14F-4D97-AF65-F5344CB8AC3E}">
        <p14:creationId xmlns:p14="http://schemas.microsoft.com/office/powerpoint/2010/main" val="21407509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682" y="1278229"/>
            <a:ext cx="4326496" cy="4326496"/>
          </a:xfrm>
          <a:prstGeom prst="rect">
            <a:avLst/>
          </a:prstGeom>
        </p:spPr>
      </p:pic>
    </p:spTree>
    <p:extLst>
      <p:ext uri="{BB962C8B-B14F-4D97-AF65-F5344CB8AC3E}">
        <p14:creationId xmlns:p14="http://schemas.microsoft.com/office/powerpoint/2010/main" val="1487047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536" y="158117"/>
            <a:ext cx="10926987" cy="461665"/>
          </a:xfrm>
        </p:spPr>
        <p:txBody>
          <a:bodyPr>
            <a:noAutofit/>
          </a:bodyPr>
          <a:lstStyle/>
          <a:p>
            <a:r>
              <a:rPr lang="en-US" sz="3600" dirty="0" smtClean="0"/>
              <a:t>Maven</a:t>
            </a:r>
            <a:endParaRPr lang="en-US" sz="3600" dirty="0"/>
          </a:p>
        </p:txBody>
      </p:sp>
      <p:sp>
        <p:nvSpPr>
          <p:cNvPr id="4" name="TextBox 3"/>
          <p:cNvSpPr txBox="1"/>
          <p:nvPr/>
        </p:nvSpPr>
        <p:spPr>
          <a:xfrm>
            <a:off x="942536" y="1195754"/>
            <a:ext cx="8271802" cy="1200329"/>
          </a:xfrm>
          <a:prstGeom prst="rect">
            <a:avLst/>
          </a:prstGeom>
          <a:noFill/>
        </p:spPr>
        <p:txBody>
          <a:bodyPr wrap="square" rtlCol="0">
            <a:spAutoFit/>
          </a:bodyPr>
          <a:lstStyle/>
          <a:p>
            <a:r>
              <a:rPr lang="en-US" dirty="0" smtClean="0">
                <a:solidFill>
                  <a:schemeClr val="tx2"/>
                </a:solidFill>
                <a:latin typeface="+mn-lt"/>
              </a:rPr>
              <a:t>OUTLINE:</a:t>
            </a:r>
          </a:p>
          <a:p>
            <a:pPr marL="285750" indent="-285750">
              <a:buFont typeface="Arial" panose="020B0604020202020204" pitchFamily="34" charset="0"/>
              <a:buChar char="•"/>
            </a:pPr>
            <a:endParaRPr lang="en-US" dirty="0">
              <a:solidFill>
                <a:schemeClr val="tx2"/>
              </a:solidFill>
              <a:latin typeface="+mn-lt"/>
            </a:endParaRPr>
          </a:p>
          <a:p>
            <a:pPr marL="285750" indent="-285750">
              <a:buFont typeface="Arial" panose="020B0604020202020204" pitchFamily="34" charset="0"/>
              <a:buChar char="•"/>
            </a:pPr>
            <a:r>
              <a:rPr lang="en-US" dirty="0" smtClean="0">
                <a:solidFill>
                  <a:schemeClr val="tx2"/>
                </a:solidFill>
                <a:latin typeface="+mn-lt"/>
              </a:rPr>
              <a:t>What is Maven</a:t>
            </a:r>
          </a:p>
          <a:p>
            <a:pPr marL="285750" indent="-285750">
              <a:buFont typeface="Arial" panose="020B0604020202020204" pitchFamily="34" charset="0"/>
              <a:buChar char="•"/>
            </a:pPr>
            <a:r>
              <a:rPr lang="en-US" dirty="0" smtClean="0">
                <a:solidFill>
                  <a:schemeClr val="tx2"/>
                </a:solidFill>
                <a:latin typeface="+mn-lt"/>
              </a:rPr>
              <a:t>Maven Build Lifecycle and basic phases</a:t>
            </a:r>
            <a:endParaRPr lang="en-US" dirty="0">
              <a:solidFill>
                <a:schemeClr val="tx2"/>
              </a:solidFill>
              <a:latin typeface="+mn-lt"/>
            </a:endParaRPr>
          </a:p>
        </p:txBody>
      </p:sp>
    </p:spTree>
    <p:extLst>
      <p:ext uri="{BB962C8B-B14F-4D97-AF65-F5344CB8AC3E}">
        <p14:creationId xmlns:p14="http://schemas.microsoft.com/office/powerpoint/2010/main" val="3744137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131717"/>
            <a:ext cx="10182331" cy="4991110"/>
          </a:xfrm>
        </p:spPr>
        <p:txBody>
          <a:bodyPr/>
          <a:lstStyle/>
          <a:p>
            <a:pPr marL="285750" indent="-285750" algn="just">
              <a:buFont typeface="Wingdings" panose="05000000000000000000" pitchFamily="2" charset="2"/>
              <a:buChar char="Ø"/>
            </a:pPr>
            <a:r>
              <a:rPr lang="en-IN" dirty="0">
                <a:solidFill>
                  <a:schemeClr val="tx2"/>
                </a:solidFill>
                <a:latin typeface="+mn-lt"/>
              </a:rPr>
              <a:t>Maven is a build tool, It is a software project management tool which provides new concept of project object model (POM). </a:t>
            </a:r>
            <a:endParaRPr lang="en-IN" dirty="0" smtClean="0">
              <a:solidFill>
                <a:schemeClr val="tx2"/>
              </a:solidFill>
              <a:latin typeface="+mn-lt"/>
            </a:endParaRPr>
          </a:p>
          <a:p>
            <a:pPr marL="285750" indent="-285750" algn="just">
              <a:buFont typeface="Wingdings" panose="05000000000000000000" pitchFamily="2" charset="2"/>
              <a:buChar char="Ø"/>
            </a:pPr>
            <a:r>
              <a:rPr lang="en-IN" dirty="0" smtClean="0">
                <a:solidFill>
                  <a:schemeClr val="tx2"/>
                </a:solidFill>
                <a:latin typeface="+mn-lt"/>
              </a:rPr>
              <a:t>Maven </a:t>
            </a:r>
            <a:r>
              <a:rPr lang="en-IN" dirty="0">
                <a:solidFill>
                  <a:schemeClr val="tx2"/>
                </a:solidFill>
                <a:latin typeface="+mn-lt"/>
              </a:rPr>
              <a:t>increases reusability and takes care of most of build related tasks. It helps in bypassing my steps like adding jars to the project library, building reports</a:t>
            </a:r>
          </a:p>
          <a:p>
            <a:pPr marL="996950" lvl="2" indent="-285750" algn="just">
              <a:buFont typeface="Arial" panose="020B0604020202020204" pitchFamily="34" charset="0"/>
              <a:buChar char="•"/>
            </a:pPr>
            <a:r>
              <a:rPr lang="en-IN" b="1" dirty="0">
                <a:solidFill>
                  <a:schemeClr val="tx2"/>
                </a:solidFill>
                <a:latin typeface="+mn-lt"/>
              </a:rPr>
              <a:t>Maven Local Repository </a:t>
            </a:r>
            <a:r>
              <a:rPr lang="en-IN" dirty="0">
                <a:solidFill>
                  <a:schemeClr val="tx2"/>
                </a:solidFill>
                <a:latin typeface="+mn-lt"/>
              </a:rPr>
              <a:t>- This is the place where Maven stores all the project jars files or libraries or dependencies. By default the folder name </a:t>
            </a:r>
            <a:r>
              <a:rPr lang="en-IN" dirty="0" smtClean="0">
                <a:solidFill>
                  <a:schemeClr val="tx2"/>
                </a:solidFill>
                <a:latin typeface="+mn-lt"/>
              </a:rPr>
              <a:t> </a:t>
            </a:r>
            <a:r>
              <a:rPr lang="en-IN" dirty="0">
                <a:solidFill>
                  <a:schemeClr val="tx2"/>
                </a:solidFill>
                <a:latin typeface="+mn-lt"/>
              </a:rPr>
              <a:t>‘</a:t>
            </a:r>
            <a:r>
              <a:rPr lang="en-IN" b="1" i="1" dirty="0">
                <a:solidFill>
                  <a:schemeClr val="tx2"/>
                </a:solidFill>
                <a:latin typeface="+mn-lt"/>
              </a:rPr>
              <a:t>.m2</a:t>
            </a:r>
            <a:r>
              <a:rPr lang="en-IN" dirty="0">
                <a:solidFill>
                  <a:schemeClr val="tx2"/>
                </a:solidFill>
                <a:latin typeface="+mn-lt"/>
              </a:rPr>
              <a:t>‘ </a:t>
            </a:r>
          </a:p>
          <a:p>
            <a:pPr marL="996950" lvl="2" indent="-285750" algn="just">
              <a:buFont typeface="Arial" panose="020B0604020202020204" pitchFamily="34" charset="0"/>
              <a:buChar char="•"/>
            </a:pPr>
            <a:r>
              <a:rPr lang="en-IN" b="1" dirty="0">
                <a:solidFill>
                  <a:schemeClr val="tx2"/>
                </a:solidFill>
                <a:latin typeface="+mn-lt"/>
              </a:rPr>
              <a:t>Maven Central Repository </a:t>
            </a:r>
            <a:r>
              <a:rPr lang="en-IN" dirty="0">
                <a:solidFill>
                  <a:schemeClr val="tx2"/>
                </a:solidFill>
                <a:latin typeface="+mn-lt"/>
              </a:rPr>
              <a:t>- Maven central repository is the default location ‘</a:t>
            </a:r>
            <a:r>
              <a:rPr lang="en-IN" b="1" i="1" dirty="0">
                <a:solidFill>
                  <a:schemeClr val="tx2"/>
                </a:solidFill>
                <a:latin typeface="+mn-lt"/>
              </a:rPr>
              <a:t>http://mvnrepository.com/</a:t>
            </a:r>
            <a:r>
              <a:rPr lang="en-IN" dirty="0">
                <a:solidFill>
                  <a:schemeClr val="tx2"/>
                </a:solidFill>
                <a:latin typeface="+mn-lt"/>
              </a:rPr>
              <a:t>‘ for Maven to download all the project </a:t>
            </a:r>
            <a:r>
              <a:rPr lang="en-IN" b="1" dirty="0">
                <a:solidFill>
                  <a:schemeClr val="tx2"/>
                </a:solidFill>
                <a:latin typeface="+mn-lt"/>
              </a:rPr>
              <a:t>dependency </a:t>
            </a:r>
            <a:r>
              <a:rPr lang="en-IN" dirty="0">
                <a:solidFill>
                  <a:schemeClr val="tx2"/>
                </a:solidFill>
                <a:latin typeface="+mn-lt"/>
              </a:rPr>
              <a:t>libraries. </a:t>
            </a:r>
          </a:p>
          <a:p>
            <a:pPr algn="just"/>
            <a:endParaRPr lang="en-US" dirty="0" smtClean="0">
              <a:solidFill>
                <a:schemeClr val="tx2"/>
              </a:solidFill>
              <a:latin typeface="+mn-lt"/>
            </a:endParaRPr>
          </a:p>
          <a:p>
            <a:pPr marL="285750" indent="-285750" algn="just">
              <a:buFont typeface="Wingdings" panose="05000000000000000000" pitchFamily="2" charset="2"/>
              <a:buChar char="Ø"/>
            </a:pPr>
            <a:r>
              <a:rPr lang="en-IN" b="1" dirty="0">
                <a:solidFill>
                  <a:schemeClr val="tx2"/>
                </a:solidFill>
                <a:latin typeface="+mn-lt"/>
              </a:rPr>
              <a:t>Maven Dependency</a:t>
            </a:r>
            <a:r>
              <a:rPr lang="en-IN" b="1" dirty="0" smtClean="0">
                <a:solidFill>
                  <a:schemeClr val="tx2"/>
                </a:solidFill>
                <a:latin typeface="+mn-lt"/>
              </a:rPr>
              <a:t>:</a:t>
            </a:r>
          </a:p>
          <a:p>
            <a:r>
              <a:rPr lang="en-IN" dirty="0"/>
              <a:t/>
            </a:r>
            <a:br>
              <a:rPr lang="en-IN" dirty="0"/>
            </a:br>
            <a:r>
              <a:rPr lang="en-IN" dirty="0"/>
              <a:t>   </a:t>
            </a:r>
            <a:r>
              <a:rPr lang="en-IN" b="1" dirty="0">
                <a:solidFill>
                  <a:srgbClr val="123761"/>
                </a:solidFill>
              </a:rPr>
              <a:t>&lt;dependency&gt;</a:t>
            </a:r>
            <a:endParaRPr lang="en-IN" dirty="0">
              <a:solidFill>
                <a:srgbClr val="123761"/>
              </a:solidFill>
            </a:endParaRPr>
          </a:p>
          <a:p>
            <a:pPr fontAlgn="t"/>
            <a:r>
              <a:rPr lang="en-IN" dirty="0">
                <a:solidFill>
                  <a:srgbClr val="123761"/>
                </a:solidFill>
              </a:rPr>
              <a:t>   </a:t>
            </a:r>
            <a:r>
              <a:rPr lang="en-IN" b="1" dirty="0">
                <a:solidFill>
                  <a:srgbClr val="123761"/>
                </a:solidFill>
              </a:rPr>
              <a:t>&lt;</a:t>
            </a:r>
            <a:r>
              <a:rPr lang="en-IN" b="1" dirty="0" err="1">
                <a:solidFill>
                  <a:srgbClr val="123761"/>
                </a:solidFill>
              </a:rPr>
              <a:t>groupId</a:t>
            </a:r>
            <a:r>
              <a:rPr lang="en-IN" b="1" dirty="0">
                <a:solidFill>
                  <a:srgbClr val="123761"/>
                </a:solidFill>
              </a:rPr>
              <a:t>&gt;</a:t>
            </a:r>
            <a:r>
              <a:rPr lang="en-IN" dirty="0" err="1">
                <a:solidFill>
                  <a:srgbClr val="123761"/>
                </a:solidFill>
              </a:rPr>
              <a:t>org.seleniumhq.selenium</a:t>
            </a:r>
            <a:r>
              <a:rPr lang="en-IN" b="1" dirty="0">
                <a:solidFill>
                  <a:srgbClr val="123761"/>
                </a:solidFill>
              </a:rPr>
              <a:t>&lt;/</a:t>
            </a:r>
            <a:r>
              <a:rPr lang="en-IN" b="1" dirty="0" err="1">
                <a:solidFill>
                  <a:srgbClr val="123761"/>
                </a:solidFill>
              </a:rPr>
              <a:t>groupId</a:t>
            </a:r>
            <a:r>
              <a:rPr lang="en-IN" b="1" dirty="0">
                <a:solidFill>
                  <a:srgbClr val="123761"/>
                </a:solidFill>
              </a:rPr>
              <a:t>&gt;</a:t>
            </a:r>
            <a:endParaRPr lang="en-IN" dirty="0">
              <a:solidFill>
                <a:srgbClr val="123761"/>
              </a:solidFill>
            </a:endParaRPr>
          </a:p>
          <a:p>
            <a:pPr fontAlgn="t"/>
            <a:r>
              <a:rPr lang="en-IN" dirty="0">
                <a:solidFill>
                  <a:srgbClr val="123761"/>
                </a:solidFill>
              </a:rPr>
              <a:t>   </a:t>
            </a:r>
            <a:r>
              <a:rPr lang="en-IN" b="1" dirty="0">
                <a:solidFill>
                  <a:srgbClr val="123761"/>
                </a:solidFill>
              </a:rPr>
              <a:t>&lt;</a:t>
            </a:r>
            <a:r>
              <a:rPr lang="en-IN" b="1" dirty="0" err="1">
                <a:solidFill>
                  <a:srgbClr val="123761"/>
                </a:solidFill>
              </a:rPr>
              <a:t>artifactId</a:t>
            </a:r>
            <a:r>
              <a:rPr lang="en-IN" b="1" dirty="0">
                <a:solidFill>
                  <a:srgbClr val="123761"/>
                </a:solidFill>
              </a:rPr>
              <a:t>&gt;</a:t>
            </a:r>
            <a:r>
              <a:rPr lang="en-IN" dirty="0">
                <a:solidFill>
                  <a:srgbClr val="123761"/>
                </a:solidFill>
              </a:rPr>
              <a:t>selenium-java</a:t>
            </a:r>
            <a:r>
              <a:rPr lang="en-IN" b="1" dirty="0">
                <a:solidFill>
                  <a:srgbClr val="123761"/>
                </a:solidFill>
              </a:rPr>
              <a:t>&lt;/</a:t>
            </a:r>
            <a:r>
              <a:rPr lang="en-IN" b="1" dirty="0" err="1">
                <a:solidFill>
                  <a:srgbClr val="123761"/>
                </a:solidFill>
              </a:rPr>
              <a:t>artifactId</a:t>
            </a:r>
            <a:r>
              <a:rPr lang="en-IN" b="1" dirty="0">
                <a:solidFill>
                  <a:srgbClr val="123761"/>
                </a:solidFill>
              </a:rPr>
              <a:t>&gt;</a:t>
            </a:r>
            <a:endParaRPr lang="en-IN" dirty="0">
              <a:solidFill>
                <a:srgbClr val="123761"/>
              </a:solidFill>
            </a:endParaRPr>
          </a:p>
          <a:p>
            <a:pPr fontAlgn="t"/>
            <a:r>
              <a:rPr lang="en-IN" dirty="0">
                <a:solidFill>
                  <a:srgbClr val="123761"/>
                </a:solidFill>
              </a:rPr>
              <a:t>   </a:t>
            </a:r>
            <a:r>
              <a:rPr lang="en-IN" b="1" dirty="0">
                <a:solidFill>
                  <a:srgbClr val="123761"/>
                </a:solidFill>
              </a:rPr>
              <a:t>&lt;version&gt;</a:t>
            </a:r>
            <a:r>
              <a:rPr lang="en-IN" dirty="0">
                <a:solidFill>
                  <a:srgbClr val="123761"/>
                </a:solidFill>
              </a:rPr>
              <a:t>2.43.1</a:t>
            </a:r>
            <a:r>
              <a:rPr lang="en-IN" b="1" dirty="0">
                <a:solidFill>
                  <a:srgbClr val="123761"/>
                </a:solidFill>
              </a:rPr>
              <a:t>&lt;/version&gt;</a:t>
            </a:r>
            <a:endParaRPr lang="en-IN" dirty="0">
              <a:solidFill>
                <a:srgbClr val="123761"/>
              </a:solidFill>
            </a:endParaRPr>
          </a:p>
          <a:p>
            <a:pPr fontAlgn="t"/>
            <a:r>
              <a:rPr lang="en-IN" dirty="0">
                <a:solidFill>
                  <a:srgbClr val="123761"/>
                </a:solidFill>
              </a:rPr>
              <a:t>   </a:t>
            </a:r>
            <a:r>
              <a:rPr lang="en-IN" b="1" dirty="0">
                <a:solidFill>
                  <a:srgbClr val="123761"/>
                </a:solidFill>
              </a:rPr>
              <a:t>&lt;/dependency&gt;</a:t>
            </a:r>
            <a:endParaRPr lang="en-IN" dirty="0">
              <a:solidFill>
                <a:srgbClr val="123761"/>
              </a:solidFill>
            </a:endParaRPr>
          </a:p>
          <a:p>
            <a:pPr marL="285750" indent="-285750">
              <a:buFont typeface="Wingdings" panose="05000000000000000000" pitchFamily="2" charset="2"/>
              <a:buChar char="Ø"/>
            </a:pPr>
            <a:endParaRPr lang="en-US" dirty="0"/>
          </a:p>
        </p:txBody>
      </p:sp>
      <p:sp>
        <p:nvSpPr>
          <p:cNvPr id="3" name="Title 2"/>
          <p:cNvSpPr>
            <a:spLocks noGrp="1"/>
          </p:cNvSpPr>
          <p:nvPr>
            <p:ph type="title"/>
          </p:nvPr>
        </p:nvSpPr>
        <p:spPr/>
        <p:txBody>
          <a:bodyPr/>
          <a:lstStyle/>
          <a:p>
            <a:r>
              <a:rPr lang="en-US" dirty="0" smtClean="0"/>
              <a:t>Maven</a:t>
            </a:r>
            <a:endParaRPr lang="en-US" dirty="0"/>
          </a:p>
        </p:txBody>
      </p:sp>
    </p:spTree>
    <p:extLst>
      <p:ext uri="{BB962C8B-B14F-4D97-AF65-F5344CB8AC3E}">
        <p14:creationId xmlns:p14="http://schemas.microsoft.com/office/powerpoint/2010/main" val="1174121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060" y="152053"/>
            <a:ext cx="8019254" cy="461665"/>
          </a:xfrm>
        </p:spPr>
        <p:txBody>
          <a:bodyPr/>
          <a:lstStyle/>
          <a:p>
            <a:r>
              <a:rPr lang="en-IN" dirty="0" smtClean="0"/>
              <a:t>Maven - Build Life cycle</a:t>
            </a:r>
            <a:endParaRPr lang="en-IN" dirty="0"/>
          </a:p>
        </p:txBody>
      </p:sp>
      <p:sp>
        <p:nvSpPr>
          <p:cNvPr id="7" name="TextBox 6"/>
          <p:cNvSpPr txBox="1"/>
          <p:nvPr/>
        </p:nvSpPr>
        <p:spPr>
          <a:xfrm>
            <a:off x="1943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3505200" y="4394200"/>
            <a:ext cx="6591300"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2616200" y="596901"/>
            <a:ext cx="7467600" cy="1200329"/>
          </a:xfrm>
          <a:prstGeom prst="rect">
            <a:avLst/>
          </a:prstGeom>
        </p:spPr>
        <p:txBody>
          <a:bodyPr wrap="square">
            <a:spAutoFit/>
          </a:bodyPr>
          <a:lstStyle/>
          <a:p>
            <a:endParaRPr lang="en-IN" i="1" dirty="0" smtClean="0">
              <a:solidFill>
                <a:srgbClr val="B42359"/>
              </a:solidFill>
            </a:endParaRPr>
          </a:p>
          <a:p>
            <a:endParaRPr lang="en-IN" i="1" dirty="0" smtClean="0">
              <a:solidFill>
                <a:srgbClr val="B42359"/>
              </a:solidFill>
            </a:endParaRPr>
          </a:p>
          <a:p>
            <a:endParaRPr lang="en-IN" dirty="0" smtClean="0"/>
          </a:p>
          <a:p>
            <a:r>
              <a:rPr lang="en-IN" dirty="0" smtClean="0"/>
              <a:t>	</a:t>
            </a:r>
            <a:endParaRPr lang="en-IN" dirty="0"/>
          </a:p>
        </p:txBody>
      </p:sp>
      <p:sp>
        <p:nvSpPr>
          <p:cNvPr id="344065" name="Rectangle 1"/>
          <p:cNvSpPr>
            <a:spLocks noChangeArrowheads="1"/>
          </p:cNvSpPr>
          <p:nvPr/>
        </p:nvSpPr>
        <p:spPr bwMode="auto">
          <a:xfrm>
            <a:off x="770402" y="800100"/>
            <a:ext cx="9313398" cy="5629718"/>
          </a:xfrm>
          <a:prstGeom prst="rect">
            <a:avLst/>
          </a:prstGeom>
          <a:noFill/>
          <a:ln w="9525">
            <a:noFill/>
            <a:miter lim="800000"/>
            <a:headEnd/>
            <a:tailEnd/>
          </a:ln>
          <a:effectLst/>
        </p:spPr>
        <p:txBody>
          <a:bodyPr vert="horz" wrap="square" lIns="166635" tIns="0" rIns="0" bIns="88872" numCol="1" anchor="ctr" anchorCtr="0" compatLnSpc="1">
            <a:prstTxWarp prst="textNoShape">
              <a:avLst/>
            </a:prstTxWarp>
            <a:spAutoFit/>
          </a:bodyPr>
          <a:lstStyle/>
          <a:p>
            <a:pPr defTabSz="914400" eaLnBrk="1" hangingPunct="1"/>
            <a:r>
              <a:rPr lang="en-US" dirty="0">
                <a:solidFill>
                  <a:schemeClr val="tx2"/>
                </a:solidFill>
                <a:latin typeface="+mn-lt"/>
                <a:cs typeface="Arial" pitchFamily="34" charset="0"/>
              </a:rPr>
              <a:t>The sequence of steps which is defined in order to execute the tasks and goals of any maven project is known as build life cycle in maven. </a:t>
            </a:r>
            <a:endParaRPr lang="en-US" dirty="0" smtClean="0">
              <a:solidFill>
                <a:schemeClr val="tx2"/>
              </a:solidFill>
              <a:latin typeface="+mn-lt"/>
              <a:cs typeface="Arial" pitchFamily="34" charset="0"/>
            </a:endParaRPr>
          </a:p>
          <a:p>
            <a:pPr defTabSz="914400" eaLnBrk="1" hangingPunct="1"/>
            <a:endParaRPr lang="en-US" dirty="0">
              <a:solidFill>
                <a:schemeClr val="tx2"/>
              </a:solidFill>
              <a:latin typeface="+mn-lt"/>
              <a:cs typeface="Arial" pitchFamily="34" charset="0"/>
            </a:endParaRPr>
          </a:p>
          <a:p>
            <a:pPr defTabSz="914400" eaLnBrk="1" hangingPunct="1"/>
            <a:r>
              <a:rPr lang="en-US" dirty="0" smtClean="0">
                <a:solidFill>
                  <a:schemeClr val="tx2"/>
                </a:solidFill>
                <a:latin typeface="+mn-lt"/>
                <a:cs typeface="Arial" pitchFamily="34" charset="0"/>
              </a:rPr>
              <a:t>Basic list of phases:</a:t>
            </a:r>
          </a:p>
          <a:p>
            <a:pPr defTabSz="914400" eaLnBrk="1" hangingPunct="1"/>
            <a:endParaRPr lang="en-US" dirty="0">
              <a:solidFill>
                <a:schemeClr val="tx2"/>
              </a:solidFill>
              <a:latin typeface="+mn-lt"/>
              <a:cs typeface="Arial" pitchFamily="34" charset="0"/>
            </a:endParaRPr>
          </a:p>
          <a:p>
            <a:pPr defTabSz="914400">
              <a:buFontTx/>
              <a:buChar char="•"/>
            </a:pPr>
            <a:r>
              <a:rPr kumimoji="0" lang="en-US" b="0" i="0" u="none" strike="noStrike" cap="none" normalizeH="0" baseline="0" dirty="0" smtClean="0">
                <a:ln>
                  <a:noFill/>
                </a:ln>
                <a:solidFill>
                  <a:schemeClr val="tx2"/>
                </a:solidFill>
                <a:effectLst/>
                <a:latin typeface="+mn-lt"/>
                <a:cs typeface="Arial" pitchFamily="34" charset="0"/>
              </a:rPr>
              <a:t> compile - compile the source code of the project</a:t>
            </a:r>
          </a:p>
          <a:p>
            <a:pPr defTabSz="914400"/>
            <a:endParaRPr kumimoji="0" lang="en-US" b="0" i="0" u="none" strike="noStrike" cap="none" normalizeH="0" baseline="0" dirty="0" smtClean="0">
              <a:ln>
                <a:noFill/>
              </a:ln>
              <a:solidFill>
                <a:schemeClr val="tx2"/>
              </a:solidFill>
              <a:effectLst/>
              <a:latin typeface="+mn-lt"/>
              <a:cs typeface="Arial" pitchFamily="34" charset="0"/>
            </a:endParaRPr>
          </a:p>
          <a:p>
            <a:pPr defTabSz="914400">
              <a:buFontTx/>
              <a:buChar char="•"/>
            </a:pPr>
            <a:r>
              <a:rPr kumimoji="0" lang="en-US" b="0" i="0" u="none" strike="noStrike" cap="none" normalizeH="0" baseline="0" dirty="0" smtClean="0">
                <a:ln>
                  <a:noFill/>
                </a:ln>
                <a:solidFill>
                  <a:schemeClr val="tx2"/>
                </a:solidFill>
                <a:effectLst/>
                <a:latin typeface="+mn-lt"/>
                <a:cs typeface="Arial" pitchFamily="34" charset="0"/>
              </a:rPr>
              <a:t> test - test the compiled source code using a suitable unit testing framework. These tests</a:t>
            </a:r>
            <a:r>
              <a:rPr lang="en-US" dirty="0" smtClean="0">
                <a:solidFill>
                  <a:schemeClr val="tx2"/>
                </a:solidFill>
                <a:latin typeface="+mn-lt"/>
                <a:cs typeface="Arial" pitchFamily="34" charset="0"/>
              </a:rPr>
              <a:t>  </a:t>
            </a:r>
            <a:r>
              <a:rPr kumimoji="0" lang="en-US" b="0" i="0" u="none" strike="noStrike" cap="none" normalizeH="0" baseline="0" dirty="0" smtClean="0">
                <a:ln>
                  <a:noFill/>
                </a:ln>
                <a:solidFill>
                  <a:schemeClr val="tx2"/>
                </a:solidFill>
                <a:effectLst/>
                <a:latin typeface="+mn-lt"/>
                <a:cs typeface="Arial" pitchFamily="34" charset="0"/>
              </a:rPr>
              <a:t>should not require the code be packaged or deployed</a:t>
            </a:r>
          </a:p>
          <a:p>
            <a:pPr defTabSz="914400">
              <a:buFontTx/>
              <a:buChar char="•"/>
            </a:pPr>
            <a:endParaRPr kumimoji="0" lang="en-US" b="0" i="0" u="none" strike="noStrike" cap="none" normalizeH="0" baseline="0" dirty="0" smtClean="0">
              <a:ln>
                <a:noFill/>
              </a:ln>
              <a:solidFill>
                <a:schemeClr val="tx2"/>
              </a:solidFill>
              <a:effectLst/>
              <a:latin typeface="+mn-lt"/>
              <a:cs typeface="Arial" pitchFamily="34" charset="0"/>
            </a:endParaRPr>
          </a:p>
          <a:p>
            <a:pPr defTabSz="914400">
              <a:buFontTx/>
              <a:buChar char="•"/>
            </a:pPr>
            <a:r>
              <a:rPr lang="en-US" dirty="0" smtClean="0">
                <a:solidFill>
                  <a:schemeClr val="tx2"/>
                </a:solidFill>
                <a:latin typeface="+mn-lt"/>
                <a:cs typeface="Arial" pitchFamily="34" charset="0"/>
              </a:rPr>
              <a:t> V</a:t>
            </a:r>
            <a:r>
              <a:rPr kumimoji="0" lang="en-US" b="0" i="0" u="none" strike="noStrike" cap="none" normalizeH="0" baseline="0" dirty="0" smtClean="0">
                <a:ln>
                  <a:noFill/>
                </a:ln>
                <a:solidFill>
                  <a:schemeClr val="tx2"/>
                </a:solidFill>
                <a:effectLst/>
                <a:latin typeface="+mn-lt"/>
                <a:cs typeface="Arial" pitchFamily="34" charset="0"/>
              </a:rPr>
              <a:t>erify - run any checks on results of integration tests to ensure quality criteria are met</a:t>
            </a:r>
            <a:endParaRPr lang="en-US" dirty="0" smtClean="0">
              <a:solidFill>
                <a:schemeClr val="tx2"/>
              </a:solidFill>
              <a:latin typeface="+mn-lt"/>
              <a:cs typeface="Arial" pitchFamily="34" charset="0"/>
            </a:endParaRPr>
          </a:p>
          <a:p>
            <a:pPr defTabSz="914400"/>
            <a:endParaRPr kumimoji="0" lang="en-US" b="0" i="0" u="none" strike="noStrike" cap="none" normalizeH="0" baseline="0" dirty="0" smtClean="0">
              <a:ln>
                <a:noFill/>
              </a:ln>
              <a:solidFill>
                <a:schemeClr val="tx2"/>
              </a:solidFill>
              <a:effectLst/>
              <a:latin typeface="+mn-lt"/>
              <a:cs typeface="Arial" pitchFamily="34" charset="0"/>
            </a:endParaRPr>
          </a:p>
          <a:p>
            <a:pPr defTabSz="914400">
              <a:buFontTx/>
              <a:buChar char="•"/>
            </a:pPr>
            <a:r>
              <a:rPr kumimoji="0" lang="en-US" b="0" i="0" u="none" strike="noStrike" cap="none" normalizeH="0" baseline="0" dirty="0" smtClean="0">
                <a:ln>
                  <a:noFill/>
                </a:ln>
                <a:solidFill>
                  <a:schemeClr val="tx2"/>
                </a:solidFill>
                <a:effectLst/>
                <a:latin typeface="+mn-lt"/>
                <a:cs typeface="Arial" pitchFamily="34" charset="0"/>
              </a:rPr>
              <a:t>install - install the package into the local repository, for use as a dependency in other projects locally</a:t>
            </a:r>
          </a:p>
          <a:p>
            <a:pPr defTabSz="914400">
              <a:buFontTx/>
              <a:buChar char="•"/>
            </a:pPr>
            <a:endParaRPr lang="en-US" dirty="0" smtClean="0">
              <a:solidFill>
                <a:schemeClr val="tx2"/>
              </a:solidFill>
              <a:latin typeface="+mn-lt"/>
              <a:cs typeface="Arial" pitchFamily="34" charset="0"/>
            </a:endParaRPr>
          </a:p>
          <a:p>
            <a:pPr defTabSz="914400"/>
            <a:r>
              <a:rPr kumimoji="0" lang="en-US" b="1" i="1" u="none" strike="noStrike" cap="none" normalizeH="0" baseline="0" dirty="0" smtClean="0">
                <a:ln>
                  <a:noFill/>
                </a:ln>
                <a:solidFill>
                  <a:schemeClr val="tx2"/>
                </a:solidFill>
                <a:effectLst/>
                <a:latin typeface="+mn-lt"/>
                <a:cs typeface="Arial" pitchFamily="34" charset="0"/>
              </a:rPr>
              <a:t>Sample Maven command to execute:</a:t>
            </a:r>
          </a:p>
          <a:p>
            <a:pPr defTabSz="914400"/>
            <a:endParaRPr lang="en-US" dirty="0" smtClean="0">
              <a:solidFill>
                <a:schemeClr val="tx2"/>
              </a:solidFill>
              <a:latin typeface="+mn-lt"/>
              <a:cs typeface="Arial" pitchFamily="34" charset="0"/>
            </a:endParaRPr>
          </a:p>
          <a:p>
            <a:pPr defTabSz="914400"/>
            <a:r>
              <a:rPr lang="en-US" b="1" dirty="0" smtClean="0">
                <a:solidFill>
                  <a:schemeClr val="tx2"/>
                </a:solidFill>
                <a:latin typeface="+mn-lt"/>
                <a:cs typeface="Arial" pitchFamily="34" charset="0"/>
              </a:rPr>
              <a:t>clean compile test</a:t>
            </a:r>
          </a:p>
          <a:p>
            <a:pPr defTabSz="914400"/>
            <a:endParaRPr kumimoji="0" lang="en-US" b="1" i="0" u="none" strike="noStrike" cap="none" normalizeH="0" baseline="0" dirty="0" smtClean="0">
              <a:ln>
                <a:noFill/>
              </a:ln>
              <a:solidFill>
                <a:schemeClr val="tx2"/>
              </a:solidFill>
              <a:effectLst/>
              <a:latin typeface="+mn-lt"/>
              <a:cs typeface="Arial" pitchFamily="34" charset="0"/>
            </a:endParaRPr>
          </a:p>
          <a:p>
            <a:pPr defTabSz="914400"/>
            <a:r>
              <a:rPr lang="en-IN" dirty="0" smtClean="0">
                <a:solidFill>
                  <a:schemeClr val="tx2"/>
                </a:solidFill>
              </a:rPr>
              <a:t>In a build environment, use the following call to cleanly build and execute the test.</a:t>
            </a:r>
            <a:endParaRPr lang="en-US" sz="1400" dirty="0">
              <a:solidFill>
                <a:schemeClr val="tx2"/>
              </a:solidFill>
              <a:latin typeface="+mn-lt"/>
              <a:cs typeface="Arial" pitchFamily="34" charset="0"/>
            </a:endParaRPr>
          </a:p>
        </p:txBody>
      </p:sp>
    </p:spTree>
    <p:extLst>
      <p:ext uri="{BB962C8B-B14F-4D97-AF65-F5344CB8AC3E}">
        <p14:creationId xmlns:p14="http://schemas.microsoft.com/office/powerpoint/2010/main" val="1420882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536" y="158117"/>
            <a:ext cx="10926987" cy="461665"/>
          </a:xfrm>
        </p:spPr>
        <p:txBody>
          <a:bodyPr>
            <a:noAutofit/>
          </a:bodyPr>
          <a:lstStyle/>
          <a:p>
            <a:r>
              <a:rPr lang="en-US" sz="3600" dirty="0" smtClean="0"/>
              <a:t>Maven Exercises</a:t>
            </a:r>
            <a:endParaRPr lang="en-US" sz="3600" dirty="0"/>
          </a:p>
        </p:txBody>
      </p:sp>
      <p:sp>
        <p:nvSpPr>
          <p:cNvPr id="4" name="TextBox 3"/>
          <p:cNvSpPr txBox="1"/>
          <p:nvPr/>
        </p:nvSpPr>
        <p:spPr>
          <a:xfrm>
            <a:off x="942536" y="1195754"/>
            <a:ext cx="8271802" cy="1477328"/>
          </a:xfrm>
          <a:prstGeom prst="rect">
            <a:avLst/>
          </a:prstGeom>
          <a:noFill/>
        </p:spPr>
        <p:txBody>
          <a:bodyPr wrap="square" rtlCol="0">
            <a:spAutoFit/>
          </a:bodyPr>
          <a:lstStyle/>
          <a:p>
            <a:pPr marL="342900" indent="-342900">
              <a:buAutoNum type="arabicPeriod"/>
            </a:pPr>
            <a:r>
              <a:rPr lang="en-US" dirty="0" smtClean="0">
                <a:solidFill>
                  <a:schemeClr val="tx2"/>
                </a:solidFill>
              </a:rPr>
              <a:t>Create a new maven project and download the dependencies</a:t>
            </a:r>
          </a:p>
          <a:p>
            <a:pPr marL="342900" indent="-342900">
              <a:buAutoNum type="arabicPeriod"/>
            </a:pPr>
            <a:r>
              <a:rPr lang="en-US" dirty="0" smtClean="0">
                <a:solidFill>
                  <a:schemeClr val="tx2"/>
                </a:solidFill>
              </a:rPr>
              <a:t>Find the dependencies version that we have used in maven online repo and create a maven project</a:t>
            </a:r>
          </a:p>
          <a:p>
            <a:pPr marL="342900" indent="-342900">
              <a:buAutoNum type="arabicPeriod"/>
            </a:pPr>
            <a:r>
              <a:rPr lang="en-US" dirty="0" smtClean="0">
                <a:solidFill>
                  <a:schemeClr val="tx2"/>
                </a:solidFill>
              </a:rPr>
              <a:t>Execute the project using maven commands from command line and from eclipse</a:t>
            </a:r>
          </a:p>
          <a:p>
            <a:pPr marL="342900" indent="-342900">
              <a:buAutoNum type="arabicPeriod"/>
            </a:pPr>
            <a:r>
              <a:rPr lang="en-US" dirty="0" smtClean="0">
                <a:solidFill>
                  <a:schemeClr val="tx2"/>
                </a:solidFill>
              </a:rPr>
              <a:t>Run the project for clean, clean and test, test, compile and provide observations </a:t>
            </a:r>
            <a:endParaRPr lang="en-US" dirty="0">
              <a:solidFill>
                <a:schemeClr val="tx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05">
            <a:off x="3151637" y="3047058"/>
            <a:ext cx="3853601" cy="2642469"/>
          </a:xfrm>
          <a:prstGeom prst="rect">
            <a:avLst/>
          </a:prstGeom>
          <a:effectLst>
            <a:softEdge rad="635000"/>
          </a:effectLst>
        </p:spPr>
      </p:pic>
    </p:spTree>
    <p:extLst>
      <p:ext uri="{BB962C8B-B14F-4D97-AF65-F5344CB8AC3E}">
        <p14:creationId xmlns:p14="http://schemas.microsoft.com/office/powerpoint/2010/main" val="31713657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1485" y="200320"/>
            <a:ext cx="10926987" cy="461665"/>
          </a:xfrm>
        </p:spPr>
        <p:txBody>
          <a:bodyPr/>
          <a:lstStyle/>
          <a:p>
            <a:r>
              <a:rPr lang="en-US" dirty="0" smtClean="0"/>
              <a:t>Jenkins </a:t>
            </a:r>
            <a:endParaRPr lang="en-IN" dirty="0"/>
          </a:p>
        </p:txBody>
      </p:sp>
      <p:sp>
        <p:nvSpPr>
          <p:cNvPr id="6" name="Rectangle 5"/>
          <p:cNvSpPr/>
          <p:nvPr/>
        </p:nvSpPr>
        <p:spPr>
          <a:xfrm>
            <a:off x="1156886" y="1348387"/>
            <a:ext cx="10616184" cy="3913892"/>
          </a:xfrm>
          <a:prstGeom prst="rect">
            <a:avLst/>
          </a:prstGeom>
        </p:spPr>
        <p:txBody>
          <a:bodyPr wrap="square">
            <a:spAutoFit/>
          </a:bodyPr>
          <a:lstStyle/>
          <a:p>
            <a:pPr>
              <a:spcBef>
                <a:spcPts val="500"/>
              </a:spcBef>
            </a:pPr>
            <a:r>
              <a:rPr lang="en-US" sz="1400" b="1" dirty="0">
                <a:solidFill>
                  <a:schemeClr val="tx2"/>
                </a:solidFill>
                <a:latin typeface="+mn-lt"/>
              </a:rPr>
              <a:t> </a:t>
            </a:r>
            <a:r>
              <a:rPr lang="en-GB" sz="2000" b="1" dirty="0" smtClean="0">
                <a:solidFill>
                  <a:schemeClr val="tx2"/>
                </a:solidFill>
                <a:latin typeface="+mn-lt"/>
              </a:rPr>
              <a:t>Terminology</a:t>
            </a:r>
          </a:p>
          <a:p>
            <a:pPr marL="800100" lvl="1" indent="-342900">
              <a:lnSpc>
                <a:spcPct val="150000"/>
              </a:lnSpc>
              <a:spcBef>
                <a:spcPts val="500"/>
              </a:spcBef>
              <a:buFont typeface="Arial" panose="020B0604020202020204" pitchFamily="34" charset="0"/>
              <a:buChar char="•"/>
            </a:pPr>
            <a:r>
              <a:rPr lang="en-GB" dirty="0" smtClean="0">
                <a:solidFill>
                  <a:schemeClr val="tx2"/>
                </a:solidFill>
                <a:latin typeface="+mn-lt"/>
              </a:rPr>
              <a:t>Job – Work for a project </a:t>
            </a:r>
          </a:p>
          <a:p>
            <a:pPr marL="800100" lvl="1" indent="-342900">
              <a:lnSpc>
                <a:spcPct val="150000"/>
              </a:lnSpc>
              <a:spcBef>
                <a:spcPts val="500"/>
              </a:spcBef>
              <a:buFont typeface="Arial" panose="020B0604020202020204" pitchFamily="34" charset="0"/>
              <a:buChar char="•"/>
            </a:pPr>
            <a:r>
              <a:rPr lang="en-GB" dirty="0" smtClean="0">
                <a:solidFill>
                  <a:schemeClr val="tx2"/>
                </a:solidFill>
                <a:latin typeface="+mn-lt"/>
              </a:rPr>
              <a:t>View – Collection of jobs </a:t>
            </a:r>
          </a:p>
          <a:p>
            <a:pPr marL="800100" lvl="1" indent="-342900">
              <a:lnSpc>
                <a:spcPct val="150000"/>
              </a:lnSpc>
              <a:spcBef>
                <a:spcPts val="500"/>
              </a:spcBef>
              <a:buFont typeface="Arial" panose="020B0604020202020204" pitchFamily="34" charset="0"/>
              <a:buChar char="•"/>
            </a:pPr>
            <a:r>
              <a:rPr lang="en-GB" dirty="0" smtClean="0">
                <a:solidFill>
                  <a:schemeClr val="tx2"/>
                </a:solidFill>
                <a:latin typeface="+mn-lt"/>
              </a:rPr>
              <a:t>Master – Central Jenkins, where job scheduling happens</a:t>
            </a:r>
          </a:p>
          <a:p>
            <a:pPr marL="800100" lvl="1" indent="-342900">
              <a:lnSpc>
                <a:spcPct val="150000"/>
              </a:lnSpc>
              <a:spcBef>
                <a:spcPts val="500"/>
              </a:spcBef>
              <a:buFont typeface="Arial" panose="020B0604020202020204" pitchFamily="34" charset="0"/>
              <a:buChar char="•"/>
            </a:pPr>
            <a:r>
              <a:rPr lang="en-GB" dirty="0" smtClean="0">
                <a:solidFill>
                  <a:schemeClr val="tx2"/>
                </a:solidFill>
                <a:latin typeface="+mn-lt"/>
              </a:rPr>
              <a:t>Slave – Executes one or more jobs within slot</a:t>
            </a:r>
          </a:p>
          <a:p>
            <a:pPr marL="800100" lvl="1" indent="-342900">
              <a:lnSpc>
                <a:spcPct val="150000"/>
              </a:lnSpc>
              <a:spcBef>
                <a:spcPts val="500"/>
              </a:spcBef>
              <a:buFont typeface="Arial" panose="020B0604020202020204" pitchFamily="34" charset="0"/>
              <a:buChar char="•"/>
            </a:pPr>
            <a:r>
              <a:rPr lang="en-GB" dirty="0" smtClean="0">
                <a:solidFill>
                  <a:schemeClr val="tx2"/>
                </a:solidFill>
                <a:latin typeface="+mn-lt"/>
              </a:rPr>
              <a:t>Workspace – Working area</a:t>
            </a:r>
          </a:p>
          <a:p>
            <a:pPr marL="342900" indent="-342900">
              <a:spcBef>
                <a:spcPts val="500"/>
              </a:spcBef>
              <a:buFont typeface="Arial" panose="020B0604020202020204" pitchFamily="34" charset="0"/>
              <a:buChar char="•"/>
            </a:pPr>
            <a:endParaRPr lang="en-GB" sz="2000" dirty="0" smtClean="0">
              <a:solidFill>
                <a:schemeClr val="tx2"/>
              </a:solidFill>
              <a:latin typeface="+mn-lt"/>
            </a:endParaRPr>
          </a:p>
          <a:p>
            <a:pPr marL="342900" indent="-342900">
              <a:spcBef>
                <a:spcPts val="500"/>
              </a:spcBef>
              <a:buFont typeface="Arial" panose="020B0604020202020204" pitchFamily="34" charset="0"/>
              <a:buChar char="•"/>
            </a:pPr>
            <a:endParaRPr lang="en-GB" sz="2000" dirty="0">
              <a:solidFill>
                <a:schemeClr val="tx2"/>
              </a:solidFill>
              <a:latin typeface="+mn-lt"/>
            </a:endParaRPr>
          </a:p>
          <a:p>
            <a:pPr marL="342900" indent="-342900">
              <a:spcBef>
                <a:spcPts val="500"/>
              </a:spcBef>
              <a:buFont typeface="Arial" panose="020B0604020202020204" pitchFamily="34" charset="0"/>
              <a:buChar char="•"/>
            </a:pPr>
            <a:endParaRPr lang="en-GB" sz="2000" dirty="0" smtClean="0">
              <a:solidFill>
                <a:schemeClr val="tx2"/>
              </a:solidFill>
              <a:latin typeface="+mn-lt"/>
            </a:endParaRPr>
          </a:p>
        </p:txBody>
      </p:sp>
    </p:spTree>
    <p:extLst>
      <p:ext uri="{BB962C8B-B14F-4D97-AF65-F5344CB8AC3E}">
        <p14:creationId xmlns:p14="http://schemas.microsoft.com/office/powerpoint/2010/main" val="1168683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4129" y="855427"/>
            <a:ext cx="9549181" cy="5262132"/>
          </a:xfrm>
          <a:solidFill>
            <a:schemeClr val="accent1"/>
          </a:solidFill>
          <a:ln>
            <a:solidFill>
              <a:schemeClr val="accent1"/>
            </a:solidFill>
          </a:ln>
        </p:spPr>
      </p:pic>
      <p:sp>
        <p:nvSpPr>
          <p:cNvPr id="3" name="Title 2"/>
          <p:cNvSpPr>
            <a:spLocks noGrp="1"/>
          </p:cNvSpPr>
          <p:nvPr>
            <p:ph type="title"/>
          </p:nvPr>
        </p:nvSpPr>
        <p:spPr/>
        <p:txBody>
          <a:bodyPr/>
          <a:lstStyle/>
          <a:p>
            <a:r>
              <a:rPr lang="en-GB" dirty="0" smtClean="0"/>
              <a:t>Automation - Architecture</a:t>
            </a:r>
            <a:endParaRPr lang="en-GB" dirty="0"/>
          </a:p>
        </p:txBody>
      </p:sp>
    </p:spTree>
    <p:extLst>
      <p:ext uri="{BB962C8B-B14F-4D97-AF65-F5344CB8AC3E}">
        <p14:creationId xmlns:p14="http://schemas.microsoft.com/office/powerpoint/2010/main" val="3294539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733" y="945449"/>
            <a:ext cx="2546388" cy="4914166"/>
          </a:xfrm>
          <a:ln>
            <a:solidFill>
              <a:schemeClr val="accent1"/>
            </a:solidFill>
          </a:ln>
        </p:spPr>
        <p:txBody>
          <a:bodyPr/>
          <a:lstStyle/>
          <a:p>
            <a:r>
              <a:rPr lang="en-GB" b="1" dirty="0" smtClean="0">
                <a:solidFill>
                  <a:schemeClr val="tx2"/>
                </a:solidFill>
              </a:rPr>
              <a:t>Jenkins </a:t>
            </a:r>
          </a:p>
          <a:p>
            <a:pPr marL="649288" lvl="1" indent="-285750">
              <a:buFont typeface="Arial" panose="020B0604020202020204" pitchFamily="34" charset="0"/>
              <a:buChar char="•"/>
            </a:pPr>
            <a:r>
              <a:rPr lang="en-GB" dirty="0">
                <a:solidFill>
                  <a:schemeClr val="tx2"/>
                </a:solidFill>
              </a:rPr>
              <a:t> </a:t>
            </a:r>
            <a:r>
              <a:rPr lang="en-GB" dirty="0" smtClean="0">
                <a:solidFill>
                  <a:schemeClr val="tx2"/>
                </a:solidFill>
              </a:rPr>
              <a:t>Sanity and Regression Jobs</a:t>
            </a:r>
          </a:p>
          <a:p>
            <a:pPr lvl="1" indent="0">
              <a:buNone/>
            </a:pPr>
            <a:endParaRPr lang="en-GB" dirty="0" smtClean="0">
              <a:solidFill>
                <a:schemeClr val="tx2"/>
              </a:solidFill>
            </a:endParaRPr>
          </a:p>
          <a:p>
            <a:pPr marL="649288" lvl="1" indent="-285750">
              <a:buFont typeface="Arial" panose="020B0604020202020204" pitchFamily="34" charset="0"/>
              <a:buChar char="•"/>
            </a:pPr>
            <a:r>
              <a:rPr lang="en-GB" dirty="0" smtClean="0">
                <a:solidFill>
                  <a:schemeClr val="tx2"/>
                </a:solidFill>
              </a:rPr>
              <a:t>Different environments like  DEV, UAT, BAU, Mobile SIT Andrea and SIT Becky </a:t>
            </a:r>
          </a:p>
          <a:p>
            <a:pPr lvl="1" indent="0">
              <a:buNone/>
            </a:pPr>
            <a:endParaRPr lang="en-GB" dirty="0" smtClean="0">
              <a:solidFill>
                <a:schemeClr val="tx2"/>
              </a:solidFill>
            </a:endParaRPr>
          </a:p>
          <a:p>
            <a:pPr marL="649288" lvl="1" indent="-285750">
              <a:buFont typeface="Arial" panose="020B0604020202020204" pitchFamily="34" charset="0"/>
              <a:buChar char="•"/>
            </a:pPr>
            <a:r>
              <a:rPr lang="en-GB" dirty="0" smtClean="0">
                <a:solidFill>
                  <a:schemeClr val="tx2"/>
                </a:solidFill>
              </a:rPr>
              <a:t>Automatic Triggering based on build and time</a:t>
            </a:r>
          </a:p>
          <a:p>
            <a:pPr marL="996950" lvl="2" indent="-285750">
              <a:buFont typeface="Arial" panose="020B0604020202020204" pitchFamily="34" charset="0"/>
              <a:buChar char="•"/>
            </a:pPr>
            <a:r>
              <a:rPr lang="en-GB" dirty="0" smtClean="0">
                <a:solidFill>
                  <a:schemeClr val="tx2"/>
                </a:solidFill>
              </a:rPr>
              <a:t>For eg(every day 00:12:23 AM …)</a:t>
            </a:r>
          </a:p>
          <a:p>
            <a:pPr marL="285750" indent="-285750">
              <a:buFontTx/>
              <a:buChar char="-"/>
            </a:pPr>
            <a:endParaRPr lang="en-GB" dirty="0" smtClean="0">
              <a:solidFill>
                <a:schemeClr val="tx2"/>
              </a:solidFill>
            </a:endParaRPr>
          </a:p>
          <a:p>
            <a:endParaRPr lang="en-GB" dirty="0">
              <a:solidFill>
                <a:schemeClr val="tx2"/>
              </a:solidFill>
            </a:endParaRPr>
          </a:p>
        </p:txBody>
      </p:sp>
      <p:sp>
        <p:nvSpPr>
          <p:cNvPr id="3" name="Title 2"/>
          <p:cNvSpPr>
            <a:spLocks noGrp="1"/>
          </p:cNvSpPr>
          <p:nvPr>
            <p:ph type="title"/>
          </p:nvPr>
        </p:nvSpPr>
        <p:spPr/>
        <p:txBody>
          <a:bodyPr/>
          <a:lstStyle/>
          <a:p>
            <a:r>
              <a:rPr lang="en-GB" dirty="0" smtClean="0"/>
              <a:t>Automation – Jenkins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170" y="945449"/>
            <a:ext cx="7657033" cy="4914166"/>
          </a:xfrm>
          <a:prstGeom prst="rect">
            <a:avLst/>
          </a:prstGeom>
          <a:ln>
            <a:solidFill>
              <a:schemeClr val="accent1"/>
            </a:solidFill>
          </a:ln>
        </p:spPr>
      </p:pic>
    </p:spTree>
    <p:extLst>
      <p:ext uri="{BB962C8B-B14F-4D97-AF65-F5344CB8AC3E}">
        <p14:creationId xmlns:p14="http://schemas.microsoft.com/office/powerpoint/2010/main" val="22655138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16 9" id="{5D6BACB7-A1F9-4A53-9C52-F7DC68D55356}" vid="{46A634AC-EE18-45BF-87B0-CFBFC7496A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Maveric Template Widescreen 16 9</Template>
  <TotalTime>12127</TotalTime>
  <Words>934</Words>
  <Application>Microsoft Office PowerPoint</Application>
  <PresentationFormat>Widescreen</PresentationFormat>
  <Paragraphs>170</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ＭＳ Ｐゴシック</vt:lpstr>
      <vt:lpstr>ＭＳ Ｐゴシック</vt:lpstr>
      <vt:lpstr>Arial</vt:lpstr>
      <vt:lpstr>Calibri</vt:lpstr>
      <vt:lpstr>Century Gothic</vt:lpstr>
      <vt:lpstr>COUTURE Bold</vt:lpstr>
      <vt:lpstr>Lucida Grande</vt:lpstr>
      <vt:lpstr>Symbol</vt:lpstr>
      <vt:lpstr>Trebuchet MS</vt:lpstr>
      <vt:lpstr>Wingdings</vt:lpstr>
      <vt:lpstr>Maveric Template</vt:lpstr>
      <vt:lpstr>SELENIUM – Day 9, 10, 11 &amp; 12</vt:lpstr>
      <vt:lpstr>INDEX</vt:lpstr>
      <vt:lpstr>Maven</vt:lpstr>
      <vt:lpstr>Maven</vt:lpstr>
      <vt:lpstr>Maven - Build Life cycle</vt:lpstr>
      <vt:lpstr>Maven Exercises</vt:lpstr>
      <vt:lpstr>Jenkins </vt:lpstr>
      <vt:lpstr>Automation - Architecture</vt:lpstr>
      <vt:lpstr>Automation – Jenkins</vt:lpstr>
      <vt:lpstr>Jenkins – Overview </vt:lpstr>
      <vt:lpstr>GIT</vt:lpstr>
      <vt:lpstr>GIT :</vt:lpstr>
      <vt:lpstr>GIT ( Continued )</vt:lpstr>
      <vt:lpstr>GIT ( Benefits ):</vt:lpstr>
      <vt:lpstr>GIT ( Basic Commands) :</vt:lpstr>
      <vt:lpstr>GIT Basic Commands ( Continued )</vt:lpstr>
      <vt:lpstr>GIT Exercises</vt:lpstr>
      <vt:lpstr>Demo of the Following</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Cipiga Karunakaran</dc:creator>
  <cp:lastModifiedBy>Karthigai Kannan</cp:lastModifiedBy>
  <cp:revision>168</cp:revision>
  <dcterms:created xsi:type="dcterms:W3CDTF">2018-04-06T10:44:44Z</dcterms:created>
  <dcterms:modified xsi:type="dcterms:W3CDTF">2019-06-24T12:31:19Z</dcterms:modified>
</cp:coreProperties>
</file>