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9" r:id="rId3"/>
    <p:sldId id="310" r:id="rId4"/>
    <p:sldId id="27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swarm/secre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066F6D-22AA-450A-808A-61871EBA6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err="1" smtClean="0"/>
              <a:t>DevOps</a:t>
            </a:r>
            <a:r>
              <a:rPr lang="en-US" sz="6600" b="1" dirty="0" smtClean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b="1" dirty="0" smtClean="0"/>
              <a:t>Containerization using Docker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053F58-E7BC-41F5-B689-62564FDA4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Rahul</a:t>
            </a:r>
            <a:r>
              <a:rPr lang="en-US" dirty="0"/>
              <a:t>,</a:t>
            </a:r>
          </a:p>
          <a:p>
            <a:r>
              <a:rPr lang="en-US" dirty="0" smtClean="0"/>
              <a:t> solution </a:t>
            </a:r>
            <a:r>
              <a:rPr lang="en-US" dirty="0"/>
              <a:t>architect, Oracle</a:t>
            </a:r>
          </a:p>
        </p:txBody>
      </p:sp>
    </p:spTree>
    <p:extLst>
      <p:ext uri="{BB962C8B-B14F-4D97-AF65-F5344CB8AC3E}">
        <p14:creationId xmlns="" xmlns:p14="http://schemas.microsoft.com/office/powerpoint/2010/main" val="18283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 smtClean="0"/>
              <a:t>cases for </a:t>
            </a:r>
            <a:r>
              <a:rPr lang="en-US" b="1" dirty="0" err="1" smtClean="0"/>
              <a:t>tmpfs</a:t>
            </a:r>
            <a:r>
              <a:rPr lang="en-US" b="1" dirty="0" smtClean="0"/>
              <a:t> </a:t>
            </a:r>
            <a:r>
              <a:rPr lang="en-US" b="1" dirty="0" smtClean="0"/>
              <a:t>mounts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tmpfs</a:t>
            </a:r>
            <a:r>
              <a:rPr lang="en-US" dirty="0" smtClean="0"/>
              <a:t> mounts are best used for cases when you do not want the data to persist either on the host machine or within the container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may be for security reasons or to protect the performance of the container when your application needs to write a large volume of non-persistent state data.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to use Bind </a:t>
            </a:r>
            <a:r>
              <a:rPr lang="en-US" b="1" dirty="0" smtClean="0"/>
              <a:t>mounts or </a:t>
            </a:r>
            <a:r>
              <a:rPr lang="en-US" b="1" dirty="0" smtClean="0"/>
              <a:t>Volumes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44417" cy="3416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 use either bind mounts or volumes, keep the following in mind:</a:t>
            </a:r>
          </a:p>
          <a:p>
            <a:r>
              <a:rPr lang="en-US" dirty="0" smtClean="0"/>
              <a:t>If you mount an </a:t>
            </a:r>
            <a:r>
              <a:rPr lang="en-US" b="1" dirty="0" smtClean="0"/>
              <a:t>empty volume</a:t>
            </a:r>
            <a:r>
              <a:rPr lang="en-US" dirty="0" smtClean="0"/>
              <a:t> into a directory in the container in which files or directories exist, these files or directories are propagated (copied) into the volume. Similarly, if you start a container and specify a volume which does not already exist, an empty volume is created for you. This is a good way to pre-populate data that another container needs.</a:t>
            </a:r>
          </a:p>
          <a:p>
            <a:r>
              <a:rPr lang="en-US" dirty="0" smtClean="0"/>
              <a:t>If you mount a </a:t>
            </a:r>
            <a:r>
              <a:rPr lang="en-US" b="1" dirty="0" smtClean="0"/>
              <a:t>bind mount or non-empty volume</a:t>
            </a:r>
            <a:r>
              <a:rPr lang="en-US" dirty="0" smtClean="0"/>
              <a:t> into a directory in the container in which some files or directories exist, these files or directories are obscured by the mount, just as if you saved files into /</a:t>
            </a:r>
            <a:r>
              <a:rPr lang="en-US" dirty="0" err="1" smtClean="0"/>
              <a:t>mnt</a:t>
            </a:r>
            <a:r>
              <a:rPr lang="en-US" dirty="0" smtClean="0"/>
              <a:t> on a Linux host and then mounted a USB drive into /</a:t>
            </a:r>
            <a:r>
              <a:rPr lang="en-US" dirty="0" err="1" smtClean="0"/>
              <a:t>mnt</a:t>
            </a:r>
            <a:r>
              <a:rPr lang="en-US" dirty="0" smtClean="0"/>
              <a:t>. The contents of /</a:t>
            </a:r>
            <a:r>
              <a:rPr lang="en-US" dirty="0" err="1" smtClean="0"/>
              <a:t>mnt</a:t>
            </a:r>
            <a:r>
              <a:rPr lang="en-US" dirty="0" smtClean="0"/>
              <a:t> would be obscured by the contents of the USB drive until the USB drive were </a:t>
            </a:r>
            <a:r>
              <a:rPr lang="en-US" dirty="0" err="1" smtClean="0"/>
              <a:t>unmounted</a:t>
            </a:r>
            <a:r>
              <a:rPr lang="en-US" dirty="0" smtClean="0"/>
              <a:t>. The obscured files are not removed or altered, but are not accessible while the bind mount or volume is mounted.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Compose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Compose is a tool for defining and running multi-container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applications. </a:t>
            </a:r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dirty="0" smtClean="0"/>
              <a:t>Compose, you use a YAML file to configure your application’s services. </a:t>
            </a:r>
            <a:endParaRPr lang="en-US" sz="2000" dirty="0" smtClean="0"/>
          </a:p>
          <a:p>
            <a:r>
              <a:rPr lang="en-US" sz="2000" dirty="0" smtClean="0"/>
              <a:t>Then</a:t>
            </a:r>
            <a:r>
              <a:rPr lang="en-US" sz="2000" dirty="0" smtClean="0"/>
              <a:t>, with a single command, you create and start all the services from your configuration.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Compose in 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Using Compose is basically a three-step process:</a:t>
            </a:r>
          </a:p>
          <a:p>
            <a:pPr lvl="1"/>
            <a:r>
              <a:rPr lang="en-US" sz="2000" dirty="0" smtClean="0"/>
              <a:t>Define your app’s environment with a </a:t>
            </a:r>
            <a:r>
              <a:rPr lang="en-US" sz="2000" dirty="0" err="1" smtClean="0"/>
              <a:t>Dockerfile</a:t>
            </a:r>
            <a:r>
              <a:rPr lang="en-US" sz="2000" dirty="0" smtClean="0"/>
              <a:t> so it can be reproduced anywhere.</a:t>
            </a:r>
          </a:p>
          <a:p>
            <a:pPr lvl="1"/>
            <a:r>
              <a:rPr lang="en-US" sz="2000" dirty="0" smtClean="0"/>
              <a:t>Define the services that make up your app in docker-compose.yml so they can be run together in an isolated environment.</a:t>
            </a:r>
          </a:p>
          <a:p>
            <a:pPr lvl="1"/>
            <a:r>
              <a:rPr lang="en-US" sz="2000" dirty="0" smtClean="0"/>
              <a:t>Run </a:t>
            </a:r>
            <a:r>
              <a:rPr lang="en-US" sz="2000" dirty="0" err="1" smtClean="0"/>
              <a:t>docker</a:t>
            </a:r>
            <a:r>
              <a:rPr lang="en-US" sz="2000" dirty="0" smtClean="0"/>
              <a:t>-compose up and Compose starts and runs your entire app.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Installing and Uninstalling </a:t>
            </a:r>
            <a:r>
              <a:rPr lang="en-US" sz="3200" b="1" dirty="0" err="1" smtClean="0"/>
              <a:t>Docker</a:t>
            </a:r>
            <a:r>
              <a:rPr lang="en-US" sz="3200" b="1" dirty="0" smtClean="0"/>
              <a:t> Compose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22795" cy="34163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Installing  Docker Compose </a:t>
            </a:r>
          </a:p>
          <a:p>
            <a:r>
              <a:rPr lang="pt-BR" sz="2000" dirty="0" smtClean="0"/>
              <a:t>sudo </a:t>
            </a:r>
            <a:r>
              <a:rPr lang="pt-BR" sz="2000" dirty="0" smtClean="0"/>
              <a:t>curl -L https://github.com/docker/compose/releases/download/1.21.2/docker-compose-$(uname -s)-$(uname -m) -o /</a:t>
            </a:r>
            <a:r>
              <a:rPr lang="pt-BR" sz="2000" dirty="0" smtClean="0"/>
              <a:t>usr/local/bin/docker-compose</a:t>
            </a:r>
          </a:p>
          <a:p>
            <a:r>
              <a:rPr lang="en-US" sz="2000" dirty="0" err="1" smtClean="0"/>
              <a:t>sudo</a:t>
            </a:r>
            <a:r>
              <a:rPr lang="en-US" sz="2000" dirty="0" smtClean="0"/>
              <a:t> </a:t>
            </a:r>
            <a:r>
              <a:rPr lang="en-US" sz="2000" dirty="0" err="1" smtClean="0"/>
              <a:t>chmod</a:t>
            </a:r>
            <a:r>
              <a:rPr lang="en-US" sz="2000" dirty="0" smtClean="0"/>
              <a:t> +x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/local/bin/</a:t>
            </a:r>
            <a:r>
              <a:rPr lang="en-US" sz="2000" dirty="0" err="1" smtClean="0"/>
              <a:t>docker</a:t>
            </a:r>
            <a:r>
              <a:rPr lang="en-US" sz="2000" dirty="0" smtClean="0"/>
              <a:t>-compose</a:t>
            </a:r>
          </a:p>
          <a:p>
            <a:r>
              <a:rPr lang="en-US" sz="2000" dirty="0" err="1" smtClean="0"/>
              <a:t>docker</a:t>
            </a:r>
            <a:r>
              <a:rPr lang="en-US" sz="2000" dirty="0" smtClean="0"/>
              <a:t>-compose </a:t>
            </a:r>
            <a:r>
              <a:rPr lang="en-US" sz="2000" dirty="0" smtClean="0"/>
              <a:t>–version</a:t>
            </a:r>
          </a:p>
          <a:p>
            <a:r>
              <a:rPr lang="en-US" sz="2000" dirty="0" smtClean="0"/>
              <a:t>Uninstalling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Compose</a:t>
            </a:r>
          </a:p>
          <a:p>
            <a:r>
              <a:rPr lang="en-US" sz="2000" dirty="0" err="1" smtClean="0"/>
              <a:t>sudo</a:t>
            </a:r>
            <a:r>
              <a:rPr lang="en-US" sz="2000" dirty="0" smtClean="0"/>
              <a:t> </a:t>
            </a:r>
            <a:r>
              <a:rPr lang="en-US" sz="2000" dirty="0" err="1" smtClean="0"/>
              <a:t>rm</a:t>
            </a:r>
            <a:r>
              <a:rPr lang="en-US" sz="2000" dirty="0" smtClean="0"/>
              <a:t>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/local/bin/</a:t>
            </a:r>
            <a:r>
              <a:rPr lang="en-US" sz="2000" dirty="0" err="1" smtClean="0"/>
              <a:t>docker</a:t>
            </a:r>
            <a:r>
              <a:rPr lang="en-US" sz="2000" dirty="0" smtClean="0"/>
              <a:t>-compose</a:t>
            </a:r>
            <a:endParaRPr lang="pt-BR" sz="2000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827928-5ED9-44B4-B5A8-9EBEA05D6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210663D-0470-4668-9742-2D83624A9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Subscribe our channel for Next Video on </a:t>
            </a:r>
            <a:r>
              <a:rPr lang="en-US" dirty="0" smtClean="0"/>
              <a:t> Virtualization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227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952499"/>
            <a:ext cx="10572750" cy="525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77889" y="627011"/>
            <a:ext cx="627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err="1" smtClean="0">
                <a:solidFill>
                  <a:schemeClr val="accent1"/>
                </a:solidFill>
              </a:rPr>
              <a:t>Docker</a:t>
            </a:r>
            <a:r>
              <a:rPr lang="en-US" sz="3600" b="1" u="sng" dirty="0" smtClean="0">
                <a:solidFill>
                  <a:schemeClr val="accent1"/>
                </a:solidFill>
              </a:rPr>
              <a:t> Container Lifecycle</a:t>
            </a:r>
            <a:endParaRPr lang="en-US" sz="3600" b="1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types of mounts and where they live on the Docker host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7543" y="1476103"/>
            <a:ext cx="8556171" cy="45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0223" y="618671"/>
            <a:ext cx="10038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 err="1" smtClean="0">
                <a:solidFill>
                  <a:schemeClr val="accent1"/>
                </a:solidFill>
              </a:rPr>
              <a:t>Docker</a:t>
            </a:r>
            <a:r>
              <a:rPr lang="en-US" sz="3600" b="1" u="sng" dirty="0" smtClean="0">
                <a:solidFill>
                  <a:schemeClr val="accent1"/>
                </a:solidFill>
              </a:rPr>
              <a:t> Volumes : Managing Data in </a:t>
            </a:r>
            <a:r>
              <a:rPr lang="en-US" sz="3600" b="1" u="sng" dirty="0" err="1" smtClean="0">
                <a:solidFill>
                  <a:schemeClr val="accent1"/>
                </a:solidFill>
              </a:rPr>
              <a:t>Docker</a:t>
            </a:r>
            <a:endParaRPr lang="en-US" sz="3600" b="1" u="sng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Mou</a:t>
            </a:r>
            <a:r>
              <a:rPr lang="en-US" b="1" dirty="0" smtClean="0"/>
              <a:t>nts in </a:t>
            </a:r>
            <a:r>
              <a:rPr lang="en-US" b="1" dirty="0" err="1" smtClean="0"/>
              <a:t>Docker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68880"/>
            <a:ext cx="10209732" cy="355092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Volumes</a:t>
            </a:r>
            <a:r>
              <a:rPr lang="en-US" dirty="0" smtClean="0"/>
              <a:t> are stored in a part of the host </a:t>
            </a:r>
            <a:r>
              <a:rPr lang="en-US" dirty="0" err="1" smtClean="0"/>
              <a:t>filesystem</a:t>
            </a:r>
            <a:r>
              <a:rPr lang="en-US" dirty="0" smtClean="0"/>
              <a:t> which is </a:t>
            </a:r>
            <a:r>
              <a:rPr lang="en-US" i="1" dirty="0" smtClean="0"/>
              <a:t>managed by </a:t>
            </a:r>
            <a:r>
              <a:rPr lang="en-US" i="1" dirty="0" err="1" smtClean="0"/>
              <a:t>Docker</a:t>
            </a:r>
            <a:r>
              <a:rPr lang="en-US" dirty="0" smtClean="0"/>
              <a:t>(/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 on Linux). </a:t>
            </a:r>
            <a:endParaRPr lang="en-US" dirty="0" smtClean="0"/>
          </a:p>
          <a:p>
            <a:r>
              <a:rPr lang="en-US" dirty="0" smtClean="0"/>
              <a:t>Non-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smtClean="0"/>
              <a:t>processes should not modify this part of the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Volumes </a:t>
            </a:r>
            <a:r>
              <a:rPr lang="en-US" dirty="0" smtClean="0"/>
              <a:t>are the best way to persist data in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Bind mounts</a:t>
            </a:r>
            <a:r>
              <a:rPr lang="en-US" dirty="0" smtClean="0"/>
              <a:t> may be stored </a:t>
            </a:r>
            <a:r>
              <a:rPr lang="en-US" i="1" dirty="0" smtClean="0"/>
              <a:t>anywhere</a:t>
            </a:r>
            <a:r>
              <a:rPr lang="en-US" dirty="0" smtClean="0"/>
              <a:t> on the host system.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may even be important system files or directories. </a:t>
            </a:r>
            <a:endParaRPr lang="en-US" dirty="0" smtClean="0"/>
          </a:p>
          <a:p>
            <a:r>
              <a:rPr lang="en-US" dirty="0" smtClean="0"/>
              <a:t>Non-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smtClean="0"/>
              <a:t>processes on the </a:t>
            </a:r>
            <a:r>
              <a:rPr lang="en-US" dirty="0" err="1" smtClean="0"/>
              <a:t>Docker</a:t>
            </a:r>
            <a:r>
              <a:rPr lang="en-US" dirty="0" smtClean="0"/>
              <a:t> host or a </a:t>
            </a:r>
            <a:r>
              <a:rPr lang="en-US" dirty="0" err="1" smtClean="0"/>
              <a:t>Docker</a:t>
            </a:r>
            <a:r>
              <a:rPr lang="en-US" dirty="0" smtClean="0"/>
              <a:t> container can modify them at any time.</a:t>
            </a:r>
          </a:p>
          <a:p>
            <a:r>
              <a:rPr lang="en-US" b="1" dirty="0" err="1" smtClean="0"/>
              <a:t>tmpfs</a:t>
            </a:r>
            <a:r>
              <a:rPr lang="en-US" b="1" dirty="0" smtClean="0"/>
              <a:t> mounts</a:t>
            </a:r>
            <a:r>
              <a:rPr lang="en-US" dirty="0" smtClean="0"/>
              <a:t> are stored in the host system’s memory only, and are never written to the host system’s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: Volumes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hlinkClick r:id="rId2"/>
              </a:rPr>
              <a:t>Volumes</a:t>
            </a:r>
            <a:r>
              <a:rPr lang="en-US" dirty="0" smtClean="0"/>
              <a:t>: Created and managed by </a:t>
            </a:r>
            <a:r>
              <a:rPr lang="en-US" dirty="0" err="1" smtClean="0"/>
              <a:t>Docker</a:t>
            </a:r>
            <a:r>
              <a:rPr lang="en-US" dirty="0" smtClean="0"/>
              <a:t>. You can create a volume explicitly using the </a:t>
            </a:r>
            <a:r>
              <a:rPr lang="en-US" dirty="0" err="1" smtClean="0"/>
              <a:t>docker</a:t>
            </a:r>
            <a:r>
              <a:rPr lang="en-US" dirty="0" smtClean="0"/>
              <a:t> volume create command, or </a:t>
            </a:r>
            <a:r>
              <a:rPr lang="en-US" dirty="0" err="1" smtClean="0"/>
              <a:t>Docker</a:t>
            </a:r>
            <a:r>
              <a:rPr lang="en-US" dirty="0" smtClean="0"/>
              <a:t> can create a volume during container or service creation.</a:t>
            </a:r>
          </a:p>
          <a:p>
            <a:r>
              <a:rPr lang="en-US" dirty="0" smtClean="0"/>
              <a:t>When you create a volume, it is stored within a directory on the </a:t>
            </a:r>
            <a:r>
              <a:rPr lang="en-US" dirty="0" err="1" smtClean="0"/>
              <a:t>Docker</a:t>
            </a:r>
            <a:r>
              <a:rPr lang="en-US" dirty="0" smtClean="0"/>
              <a:t> host. When you mount the volume into a container, this directory is what is mounted into the container. This is similar to the way that bind mounts work, except that volumes are managed by </a:t>
            </a:r>
            <a:r>
              <a:rPr lang="en-US" dirty="0" err="1" smtClean="0"/>
              <a:t>Docker</a:t>
            </a:r>
            <a:r>
              <a:rPr lang="en-US" dirty="0" smtClean="0"/>
              <a:t> and are isolated from the core functionality of the host machine.</a:t>
            </a:r>
          </a:p>
          <a:p>
            <a:r>
              <a:rPr lang="en-US" dirty="0" smtClean="0"/>
              <a:t>A given volume can be mounted into multiple containers simultaneously. When no running container is using a volume, the volume is still available to </a:t>
            </a:r>
            <a:r>
              <a:rPr lang="en-US" dirty="0" err="1" smtClean="0"/>
              <a:t>Docker</a:t>
            </a:r>
            <a:r>
              <a:rPr lang="en-US" dirty="0" smtClean="0"/>
              <a:t> and is not removed automatically. You can remove unused volumes using </a:t>
            </a:r>
            <a:r>
              <a:rPr lang="en-US" dirty="0" err="1" smtClean="0"/>
              <a:t>docker</a:t>
            </a:r>
            <a:r>
              <a:rPr lang="en-US" dirty="0" smtClean="0"/>
              <a:t> volume prune.</a:t>
            </a:r>
          </a:p>
          <a:p>
            <a:r>
              <a:rPr lang="en-US" dirty="0" smtClean="0"/>
              <a:t>When you mount a volume, it may be </a:t>
            </a:r>
            <a:r>
              <a:rPr lang="en-US" b="1" dirty="0" smtClean="0"/>
              <a:t>named</a:t>
            </a:r>
            <a:r>
              <a:rPr lang="en-US" dirty="0" smtClean="0"/>
              <a:t> or </a:t>
            </a:r>
            <a:r>
              <a:rPr lang="en-US" b="1" dirty="0" smtClean="0"/>
              <a:t>anonymous</a:t>
            </a:r>
            <a:r>
              <a:rPr lang="en-US" dirty="0" smtClean="0"/>
              <a:t>. Anonymous volumes are not given an explicit name when they are first mounted into a container, so </a:t>
            </a:r>
            <a:r>
              <a:rPr lang="en-US" dirty="0" err="1" smtClean="0"/>
              <a:t>Docker</a:t>
            </a:r>
            <a:r>
              <a:rPr lang="en-US" dirty="0" smtClean="0"/>
              <a:t> gives them a random name that is guaranteed to be unique within a given </a:t>
            </a:r>
            <a:r>
              <a:rPr lang="en-US" dirty="0" err="1" smtClean="0"/>
              <a:t>Docker</a:t>
            </a:r>
            <a:r>
              <a:rPr lang="en-US" dirty="0" smtClean="0"/>
              <a:t> host. Besides the name, named and anonymous volumes behave in the same ways.</a:t>
            </a:r>
          </a:p>
          <a:p>
            <a:r>
              <a:rPr lang="en-US" dirty="0" smtClean="0"/>
              <a:t>Volumes also support the use of </a:t>
            </a:r>
            <a:r>
              <a:rPr lang="en-US" i="1" dirty="0" smtClean="0"/>
              <a:t>volume drivers</a:t>
            </a:r>
            <a:r>
              <a:rPr lang="en-US" dirty="0" smtClean="0"/>
              <a:t>, which allow you to store your data on remote hosts or cloud providers, among other possibilities.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: Bind Mounts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Available </a:t>
            </a:r>
            <a:r>
              <a:rPr lang="en-US" dirty="0" smtClean="0"/>
              <a:t>since the early days of </a:t>
            </a:r>
            <a:r>
              <a:rPr lang="en-US" dirty="0" err="1" smtClean="0"/>
              <a:t>Docker</a:t>
            </a:r>
            <a:r>
              <a:rPr lang="en-US" dirty="0" smtClean="0"/>
              <a:t>. Bind mounts have limited functionality compared to volumes.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you use a bind mount, a file or directory on the </a:t>
            </a:r>
            <a:r>
              <a:rPr lang="en-US" i="1" dirty="0" smtClean="0"/>
              <a:t>host machine</a:t>
            </a:r>
            <a:r>
              <a:rPr lang="en-US" dirty="0" smtClean="0"/>
              <a:t> is mounted into a container.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file or directory is referenced by its full path on the host machine. The file or directory does not need to exist on the </a:t>
            </a:r>
            <a:r>
              <a:rPr lang="en-US" dirty="0" err="1" smtClean="0"/>
              <a:t>Docker</a:t>
            </a:r>
            <a:r>
              <a:rPr lang="en-US" dirty="0" smtClean="0"/>
              <a:t> host already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created on demand if it does not yet exist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Bind mounts are very </a:t>
            </a:r>
            <a:r>
              <a:rPr lang="en-US" dirty="0" err="1" smtClean="0"/>
              <a:t>performant</a:t>
            </a:r>
            <a:r>
              <a:rPr lang="en-US" dirty="0" smtClean="0"/>
              <a:t>, but they rely on the host machine’s </a:t>
            </a:r>
            <a:r>
              <a:rPr lang="en-US" dirty="0" err="1" smtClean="0"/>
              <a:t>filesystem</a:t>
            </a:r>
            <a:r>
              <a:rPr lang="en-US" dirty="0" smtClean="0"/>
              <a:t> having a specific directory structure available.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are developing new </a:t>
            </a:r>
            <a:r>
              <a:rPr lang="en-US" dirty="0" err="1" smtClean="0"/>
              <a:t>Docker</a:t>
            </a:r>
            <a:r>
              <a:rPr lang="en-US" dirty="0" smtClean="0"/>
              <a:t> applications, consider using named volumes instead. You can’t use </a:t>
            </a:r>
            <a:r>
              <a:rPr lang="en-US" dirty="0" err="1" smtClean="0"/>
              <a:t>Docker</a:t>
            </a:r>
            <a:r>
              <a:rPr lang="en-US" dirty="0" smtClean="0"/>
              <a:t> CLI commands to directly manage bind mounts.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: </a:t>
            </a:r>
            <a:r>
              <a:rPr lang="en-US" b="1" dirty="0" err="1" smtClean="0"/>
              <a:t>tmpfs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dirty="0" err="1" smtClean="0"/>
              <a:t>tmpfs</a:t>
            </a:r>
            <a:r>
              <a:rPr lang="en-US" dirty="0" smtClean="0"/>
              <a:t> mount is not persisted on disk, either on the </a:t>
            </a:r>
            <a:r>
              <a:rPr lang="en-US" dirty="0" err="1" smtClean="0"/>
              <a:t>Docker</a:t>
            </a:r>
            <a:r>
              <a:rPr lang="en-US" dirty="0" smtClean="0"/>
              <a:t> host or within a container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can be used by a container during the lifetime of the container, to store non-persistent state or sensitive information.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instance, internally, swarm services use </a:t>
            </a:r>
            <a:r>
              <a:rPr lang="en-US" dirty="0" err="1" smtClean="0"/>
              <a:t>tmpfsmounts</a:t>
            </a:r>
            <a:r>
              <a:rPr lang="en-US" dirty="0" smtClean="0"/>
              <a:t> to mount </a:t>
            </a:r>
            <a:r>
              <a:rPr lang="en-US" dirty="0" smtClean="0">
                <a:hlinkClick r:id="rId2"/>
              </a:rPr>
              <a:t>secrets</a:t>
            </a:r>
            <a:r>
              <a:rPr lang="en-US" dirty="0" smtClean="0"/>
              <a:t> into a service’s containers.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 smtClean="0"/>
              <a:t>cases for V</a:t>
            </a:r>
            <a:r>
              <a:rPr lang="en-US" b="1" dirty="0" smtClean="0"/>
              <a:t>olumes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5817"/>
            <a:ext cx="10131355" cy="35639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Volumes are the preferred way to persist data in </a:t>
            </a:r>
            <a:r>
              <a:rPr lang="en-US" dirty="0" err="1" smtClean="0"/>
              <a:t>Docker</a:t>
            </a:r>
            <a:r>
              <a:rPr lang="en-US" dirty="0" smtClean="0"/>
              <a:t> containers and services. Some use cases for volumes include:</a:t>
            </a:r>
          </a:p>
          <a:p>
            <a:r>
              <a:rPr lang="en-US" dirty="0" smtClean="0"/>
              <a:t>Sharing data among multiple running containers. If you don’t explicitly create it, a volume is created the first time it is mounted into a container.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that container stops or is removed, the volume still exists.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smtClean="0"/>
              <a:t>containers can mount the same volume simultaneously, either read-write or read-only. Volumes are only removed when you explicitly remove them.</a:t>
            </a:r>
          </a:p>
          <a:p>
            <a:r>
              <a:rPr lang="en-US" dirty="0" smtClean="0"/>
              <a:t>When the </a:t>
            </a:r>
            <a:r>
              <a:rPr lang="en-US" dirty="0" err="1" smtClean="0"/>
              <a:t>Docker</a:t>
            </a:r>
            <a:r>
              <a:rPr lang="en-US" dirty="0" smtClean="0"/>
              <a:t> host is not guaranteed to have a given directory or file structure. </a:t>
            </a:r>
            <a:endParaRPr lang="en-US" dirty="0" smtClean="0"/>
          </a:p>
          <a:p>
            <a:r>
              <a:rPr lang="en-US" dirty="0" smtClean="0"/>
              <a:t>Volumes </a:t>
            </a:r>
            <a:r>
              <a:rPr lang="en-US" dirty="0" smtClean="0"/>
              <a:t>help you decouple the configuration of the </a:t>
            </a:r>
            <a:r>
              <a:rPr lang="en-US" dirty="0" err="1" smtClean="0"/>
              <a:t>Docker</a:t>
            </a:r>
            <a:r>
              <a:rPr lang="en-US" dirty="0" smtClean="0"/>
              <a:t> host from the container runtime.</a:t>
            </a:r>
          </a:p>
          <a:p>
            <a:r>
              <a:rPr lang="en-US" dirty="0" smtClean="0"/>
              <a:t>When you want to store your container’s data on a remote host or a cloud provider, rather than locally.</a:t>
            </a:r>
          </a:p>
          <a:p>
            <a:r>
              <a:rPr lang="en-US" dirty="0" smtClean="0"/>
              <a:t>When you need to back up, restore, or migrate data from one </a:t>
            </a:r>
            <a:r>
              <a:rPr lang="en-US" dirty="0" err="1" smtClean="0"/>
              <a:t>Docker</a:t>
            </a:r>
            <a:r>
              <a:rPr lang="en-US" dirty="0" smtClean="0"/>
              <a:t> host to another, volumes are a better choice. You can stop containers using the volume, then back up the volume’s directory (such as 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/volumes/&lt;volume-name&gt;).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 smtClean="0"/>
              <a:t>cases for </a:t>
            </a:r>
            <a:r>
              <a:rPr lang="en-US" b="1" dirty="0" smtClean="0"/>
              <a:t>Bind </a:t>
            </a:r>
            <a:r>
              <a:rPr lang="en-US" b="1" dirty="0" smtClean="0"/>
              <a:t>M</a:t>
            </a:r>
            <a:r>
              <a:rPr lang="en-US" b="1" dirty="0" smtClean="0"/>
              <a:t>ounts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0973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general, you should use volumes where possible. Bind mounts are appropriate for the following types of use case:</a:t>
            </a:r>
          </a:p>
          <a:p>
            <a:r>
              <a:rPr lang="en-US" dirty="0" smtClean="0"/>
              <a:t>Sharing configuration files from the host machine to containers.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how </a:t>
            </a:r>
            <a:r>
              <a:rPr lang="en-US" dirty="0" err="1" smtClean="0"/>
              <a:t>Docker</a:t>
            </a:r>
            <a:r>
              <a:rPr lang="en-US" dirty="0" smtClean="0"/>
              <a:t> provides DNS resolution to containers by default, by mounting /etc/</a:t>
            </a:r>
            <a:r>
              <a:rPr lang="en-US" dirty="0" err="1" smtClean="0"/>
              <a:t>resolv.conf</a:t>
            </a:r>
            <a:r>
              <a:rPr lang="en-US" dirty="0" smtClean="0"/>
              <a:t> from the host machine into each container.</a:t>
            </a:r>
          </a:p>
          <a:p>
            <a:r>
              <a:rPr lang="en-US" dirty="0" smtClean="0"/>
              <a:t>Sharing source code or build artifacts between a development environment on the </a:t>
            </a:r>
            <a:r>
              <a:rPr lang="en-US" dirty="0" err="1" smtClean="0"/>
              <a:t>Docker</a:t>
            </a:r>
            <a:r>
              <a:rPr lang="en-US" dirty="0" smtClean="0"/>
              <a:t> host and a container.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instance, you may mount a Maven target/ directory into a container, and each time you build the Maven project on the </a:t>
            </a:r>
            <a:r>
              <a:rPr lang="en-US" dirty="0" err="1" smtClean="0"/>
              <a:t>Docker</a:t>
            </a:r>
            <a:r>
              <a:rPr lang="en-US" dirty="0" smtClean="0"/>
              <a:t> host, the container gets access to the rebuilt artifacts.</a:t>
            </a:r>
          </a:p>
          <a:p>
            <a:r>
              <a:rPr lang="en-US" dirty="0" smtClean="0"/>
              <a:t>If you use </a:t>
            </a:r>
            <a:r>
              <a:rPr lang="en-US" dirty="0" err="1" smtClean="0"/>
              <a:t>Docker</a:t>
            </a:r>
            <a:r>
              <a:rPr lang="en-US" dirty="0" smtClean="0"/>
              <a:t> for development this way, your production </a:t>
            </a:r>
            <a:r>
              <a:rPr lang="en-US" dirty="0" err="1" smtClean="0"/>
              <a:t>Dockerfile</a:t>
            </a:r>
            <a:r>
              <a:rPr lang="en-US" dirty="0" smtClean="0"/>
              <a:t> would copy the production-ready artifacts directly into the image, rather than relying on a bind mount.</a:t>
            </a:r>
          </a:p>
          <a:p>
            <a:r>
              <a:rPr lang="en-US" dirty="0" smtClean="0"/>
              <a:t>When the file or directory structure of the </a:t>
            </a:r>
            <a:r>
              <a:rPr lang="en-US" dirty="0" err="1" smtClean="0"/>
              <a:t>Docker</a:t>
            </a:r>
            <a:r>
              <a:rPr lang="en-US" dirty="0" smtClean="0"/>
              <a:t> host is guaranteed to be consistent with the bind mounts the containers require.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2985</TotalTime>
  <Words>468</Words>
  <Application>Microsoft Office PowerPoint</Application>
  <PresentationFormat>Custom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DevOps   Containerization using Docker</vt:lpstr>
      <vt:lpstr>Slide 2</vt:lpstr>
      <vt:lpstr>Slide 3</vt:lpstr>
      <vt:lpstr>Types of Mounts in Docker</vt:lpstr>
      <vt:lpstr>Docker : Volumes</vt:lpstr>
      <vt:lpstr>Docker : Bind Mounts</vt:lpstr>
      <vt:lpstr>Docker : tmpfs</vt:lpstr>
      <vt:lpstr>Use cases for Volumes</vt:lpstr>
      <vt:lpstr>Use cases for Bind Mounts</vt:lpstr>
      <vt:lpstr>Use cases for tmpfs mounts</vt:lpstr>
      <vt:lpstr>What to use Bind mounts or Volumes ?</vt:lpstr>
      <vt:lpstr>Docker Compose</vt:lpstr>
      <vt:lpstr>Docker Compose in Action</vt:lpstr>
      <vt:lpstr>Installing and Uninstalling Docker Compose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DevOps with Python</dc:title>
  <dc:creator>Laha, Sourav Kumar (Sourav)</dc:creator>
  <cp:lastModifiedBy>admin</cp:lastModifiedBy>
  <cp:revision>92</cp:revision>
  <dcterms:created xsi:type="dcterms:W3CDTF">2018-06-11T10:19:56Z</dcterms:created>
  <dcterms:modified xsi:type="dcterms:W3CDTF">2018-07-21T08:45:08Z</dcterms:modified>
</cp:coreProperties>
</file>