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0"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5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89" d="100"/>
          <a:sy n="89" d="100"/>
        </p:scale>
        <p:origin x="4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a:extLst>
              <a:ext uri="{FF2B5EF4-FFF2-40B4-BE49-F238E27FC236}">
                <a16:creationId xmlns="" xmlns:a16="http://schemas.microsoft.com/office/drawing/2014/main" id="{A753D0E1-2E88-4825-A2D4-E566FC9C1857}"/>
              </a:ext>
            </a:extLst>
          </p:cNvPr>
          <p:cNvPicPr>
            <a:picLocks noChangeAspect="1"/>
          </p:cNvPicPr>
          <p:nvPr userDrawn="1"/>
        </p:nvPicPr>
        <p:blipFill>
          <a:blip r:embed="rId2">
            <a:alphaModFix amt="70000"/>
          </a:blip>
          <a:stretch>
            <a:fillRect/>
          </a:stretch>
        </p:blipFill>
        <p:spPr>
          <a:xfrm>
            <a:off x="5074170" y="1549321"/>
            <a:ext cx="7229352" cy="4933544"/>
          </a:xfrm>
          <a:prstGeom prst="rect">
            <a:avLst/>
          </a:prstGeom>
        </p:spPr>
      </p:pic>
      <p:pic>
        <p:nvPicPr>
          <p:cNvPr id="3" name="Picture 2">
            <a:extLst>
              <a:ext uri="{FF2B5EF4-FFF2-40B4-BE49-F238E27FC236}">
                <a16:creationId xmlns="" xmlns:a16="http://schemas.microsoft.com/office/drawing/2014/main" id="{3D6B6FB0-051D-46F2-A647-CF503FB7244F}"/>
              </a:ext>
            </a:extLst>
          </p:cNvPr>
          <p:cNvPicPr>
            <a:picLocks noChangeAspect="1"/>
          </p:cNvPicPr>
          <p:nvPr userDrawn="1"/>
        </p:nvPicPr>
        <p:blipFill rotWithShape="1">
          <a:blip r:embed="rId2">
            <a:alphaModFix amt="70000"/>
          </a:blip>
          <a:srcRect l="12575" t="73146" r="27409"/>
          <a:stretch/>
        </p:blipFill>
        <p:spPr>
          <a:xfrm>
            <a:off x="7131051" y="-63500"/>
            <a:ext cx="5060950" cy="1545371"/>
          </a:xfrm>
          <a:prstGeom prst="rect">
            <a:avLst/>
          </a:prstGeom>
        </p:spPr>
      </p:pic>
    </p:spTree>
    <p:extLst>
      <p:ext uri="{BB962C8B-B14F-4D97-AF65-F5344CB8AC3E}">
        <p14:creationId xmlns:p14="http://schemas.microsoft.com/office/powerpoint/2010/main" val="3944733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93CBFFF-679B-4BE9-9DC5-54D20F4DE911}" type="datetimeFigureOut">
              <a:rPr lang="en-IN" smtClean="0"/>
              <a:t>13-05-2019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3396685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93CBFFF-679B-4BE9-9DC5-54D20F4DE911}" type="datetimeFigureOut">
              <a:rPr lang="en-IN" smtClean="0"/>
              <a:t>13-05-2019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2078874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93CBFFF-679B-4BE9-9DC5-54D20F4DE911}" type="datetimeFigureOut">
              <a:rPr lang="en-IN" smtClean="0"/>
              <a:t>13-05-2019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C6A88D-E63B-41EB-88A6-C38024BF15C7}" type="slidenum">
              <a:rPr lang="en-IN" smtClean="0"/>
              <a:t>‹#›</a:t>
            </a:fld>
            <a:endParaRPr lang="en-IN"/>
          </a:p>
        </p:txBody>
      </p:sp>
      <p:pic>
        <p:nvPicPr>
          <p:cNvPr id="7" name="Picture 4" descr="https://global.azurebootcamp.net/wp-content/uploads/2018/09/logo-2019-762x677.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084514" y="0"/>
            <a:ext cx="1032745" cy="91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566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3CBFFF-679B-4BE9-9DC5-54D20F4DE911}" type="datetimeFigureOut">
              <a:rPr lang="en-IN" smtClean="0"/>
              <a:t>13-05-2019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4091869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93CBFFF-679B-4BE9-9DC5-54D20F4DE911}" type="datetimeFigureOut">
              <a:rPr lang="en-IN" smtClean="0"/>
              <a:t>13-05-2019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1572739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93CBFFF-679B-4BE9-9DC5-54D20F4DE911}" type="datetimeFigureOut">
              <a:rPr lang="en-IN" smtClean="0"/>
              <a:t>13-05-2019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815062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93CBFFF-679B-4BE9-9DC5-54D20F4DE911}" type="datetimeFigureOut">
              <a:rPr lang="en-IN" smtClean="0"/>
              <a:t>13-05-2019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1407703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3CBFFF-679B-4BE9-9DC5-54D20F4DE911}" type="datetimeFigureOut">
              <a:rPr lang="en-IN" smtClean="0"/>
              <a:t>13-05-2019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1366173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3CBFFF-679B-4BE9-9DC5-54D20F4DE911}" type="datetimeFigureOut">
              <a:rPr lang="en-IN" smtClean="0"/>
              <a:t>13-05-2019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1271137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3CBFFF-679B-4BE9-9DC5-54D20F4DE911}" type="datetimeFigureOut">
              <a:rPr lang="en-IN" smtClean="0"/>
              <a:t>13-05-2019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3456098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3CBFFF-679B-4BE9-9DC5-54D20F4DE911}" type="datetimeFigureOut">
              <a:rPr lang="en-IN" smtClean="0"/>
              <a:t>13-05-2019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C6A88D-E63B-41EB-88A6-C38024BF15C7}" type="slidenum">
              <a:rPr lang="en-IN" smtClean="0"/>
              <a:t>‹#›</a:t>
            </a:fld>
            <a:endParaRPr lang="en-IN"/>
          </a:p>
        </p:txBody>
      </p:sp>
    </p:spTree>
    <p:extLst>
      <p:ext uri="{BB962C8B-B14F-4D97-AF65-F5344CB8AC3E}">
        <p14:creationId xmlns:p14="http://schemas.microsoft.com/office/powerpoint/2010/main" val="861266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s://global.azurebootcamp.net/wp-content/uploads/2018/09/logo-2019-762x67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971" y="0"/>
            <a:ext cx="1743368" cy="15509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783" y="6154634"/>
            <a:ext cx="1444858" cy="310435"/>
          </a:xfrm>
          <a:prstGeom prst="rect">
            <a:avLst/>
          </a:prstGeom>
        </p:spPr>
      </p:pic>
      <p:sp>
        <p:nvSpPr>
          <p:cNvPr id="6" name="Title 3"/>
          <p:cNvSpPr txBox="1">
            <a:spLocks/>
          </p:cNvSpPr>
          <p:nvPr/>
        </p:nvSpPr>
        <p:spPr>
          <a:xfrm>
            <a:off x="569086" y="2740017"/>
            <a:ext cx="6123262" cy="11079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solidFill>
                  <a:schemeClr val="accent1">
                    <a:lumMod val="75000"/>
                  </a:schemeClr>
                </a:solidFill>
              </a:rPr>
              <a:t>             </a:t>
            </a:r>
            <a:r>
              <a:rPr lang="en-IN" sz="2400" b="1" dirty="0">
                <a:solidFill>
                  <a:schemeClr val="accent1">
                    <a:lumMod val="75000"/>
                  </a:schemeClr>
                </a:solidFill>
              </a:rPr>
              <a:t>                   -    </a:t>
            </a:r>
            <a:r>
              <a:rPr lang="en-IN" sz="3200" b="1" dirty="0">
                <a:solidFill>
                  <a:schemeClr val="accent1">
                    <a:lumMod val="75000"/>
                  </a:schemeClr>
                </a:solidFill>
              </a:rPr>
              <a:t>The perfect combo</a:t>
            </a:r>
            <a:endParaRPr lang="en-US" sz="3200" b="1" dirty="0"/>
          </a:p>
        </p:txBody>
      </p:sp>
      <p:sp>
        <p:nvSpPr>
          <p:cNvPr id="7" name="Text Placeholder 4"/>
          <p:cNvSpPr txBox="1">
            <a:spLocks/>
          </p:cNvSpPr>
          <p:nvPr/>
        </p:nvSpPr>
        <p:spPr>
          <a:xfrm>
            <a:off x="569086" y="3988732"/>
            <a:ext cx="4622591" cy="61555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Raja Kumaravel</a:t>
            </a:r>
          </a:p>
          <a:p>
            <a:pPr marL="0" indent="0">
              <a:buNone/>
            </a:pPr>
            <a:r>
              <a:rPr lang="en-US" dirty="0"/>
              <a:t>Technical Architect</a:t>
            </a:r>
          </a:p>
          <a:p>
            <a:pPr marL="0" indent="0">
              <a:buNone/>
            </a:pPr>
            <a:r>
              <a:rPr lang="en-US" dirty="0"/>
              <a:t> </a:t>
            </a:r>
            <a:r>
              <a:rPr lang="en-US" sz="1800" dirty="0"/>
              <a:t>https://www.linkedin.com/in/rajakumaravel</a:t>
            </a:r>
            <a:endParaRPr lang="en-US" sz="1800" kern="0" dirty="0">
              <a:solidFill>
                <a:srgbClr val="404040"/>
              </a:solidFill>
              <a:latin typeface="Segoe UI Light"/>
              <a:cs typeface="Arial"/>
            </a:endParaRPr>
          </a:p>
          <a:p>
            <a:pPr marL="0" indent="0">
              <a:buNone/>
            </a:pPr>
            <a:endParaRPr lang="en-US" dirty="0"/>
          </a:p>
        </p:txBody>
      </p:sp>
      <p:pic>
        <p:nvPicPr>
          <p:cNvPr id="8" name="Picture 7">
            <a:extLst>
              <a:ext uri="{FF2B5EF4-FFF2-40B4-BE49-F238E27FC236}">
                <a16:creationId xmlns="" xmlns:a16="http://schemas.microsoft.com/office/drawing/2014/main" id="{650FB3AE-E45E-4EAE-9918-AA881188EB87}"/>
              </a:ext>
            </a:extLst>
          </p:cNvPr>
          <p:cNvPicPr>
            <a:picLocks noChangeAspect="1"/>
          </p:cNvPicPr>
          <p:nvPr/>
        </p:nvPicPr>
        <p:blipFill>
          <a:blip r:embed="rId4"/>
          <a:stretch>
            <a:fillRect/>
          </a:stretch>
        </p:blipFill>
        <p:spPr>
          <a:xfrm>
            <a:off x="3630717" y="3552764"/>
            <a:ext cx="1781175" cy="1495425"/>
          </a:xfrm>
          <a:prstGeom prst="rect">
            <a:avLst/>
          </a:prstGeom>
        </p:spPr>
      </p:pic>
      <p:pic>
        <p:nvPicPr>
          <p:cNvPr id="2" name="Picture 1">
            <a:extLst>
              <a:ext uri="{FF2B5EF4-FFF2-40B4-BE49-F238E27FC236}">
                <a16:creationId xmlns="" xmlns:a16="http://schemas.microsoft.com/office/drawing/2014/main" id="{41816715-AF61-45D5-862C-5FEBD4B25613}"/>
              </a:ext>
            </a:extLst>
          </p:cNvPr>
          <p:cNvPicPr>
            <a:picLocks noChangeAspect="1"/>
          </p:cNvPicPr>
          <p:nvPr/>
        </p:nvPicPr>
        <p:blipFill>
          <a:blip r:embed="rId5"/>
          <a:stretch>
            <a:fillRect/>
          </a:stretch>
        </p:blipFill>
        <p:spPr>
          <a:xfrm>
            <a:off x="569086" y="2740017"/>
            <a:ext cx="1009650" cy="619125"/>
          </a:xfrm>
          <a:prstGeom prst="rect">
            <a:avLst/>
          </a:prstGeom>
        </p:spPr>
      </p:pic>
      <p:pic>
        <p:nvPicPr>
          <p:cNvPr id="3" name="Picture 2">
            <a:extLst>
              <a:ext uri="{FF2B5EF4-FFF2-40B4-BE49-F238E27FC236}">
                <a16:creationId xmlns="" xmlns:a16="http://schemas.microsoft.com/office/drawing/2014/main" id="{651F37AD-8006-4745-9783-1D61D186D4B0}"/>
              </a:ext>
            </a:extLst>
          </p:cNvPr>
          <p:cNvPicPr>
            <a:picLocks noChangeAspect="1"/>
          </p:cNvPicPr>
          <p:nvPr/>
        </p:nvPicPr>
        <p:blipFill>
          <a:blip r:embed="rId6"/>
          <a:stretch>
            <a:fillRect/>
          </a:stretch>
        </p:blipFill>
        <p:spPr>
          <a:xfrm>
            <a:off x="1996227" y="2599297"/>
            <a:ext cx="1009650" cy="945531"/>
          </a:xfrm>
          <a:prstGeom prst="rect">
            <a:avLst/>
          </a:prstGeom>
        </p:spPr>
      </p:pic>
      <p:pic>
        <p:nvPicPr>
          <p:cNvPr id="9" name="Picture 8">
            <a:extLst>
              <a:ext uri="{FF2B5EF4-FFF2-40B4-BE49-F238E27FC236}">
                <a16:creationId xmlns="" xmlns:a16="http://schemas.microsoft.com/office/drawing/2014/main" id="{26C86442-0EA0-41C4-9144-5219CEDE69EE}"/>
              </a:ext>
            </a:extLst>
          </p:cNvPr>
          <p:cNvPicPr>
            <a:picLocks noChangeAspect="1"/>
          </p:cNvPicPr>
          <p:nvPr/>
        </p:nvPicPr>
        <p:blipFill>
          <a:blip r:embed="rId7"/>
          <a:stretch>
            <a:fillRect/>
          </a:stretch>
        </p:blipFill>
        <p:spPr>
          <a:xfrm>
            <a:off x="1511257" y="2673540"/>
            <a:ext cx="552450" cy="438150"/>
          </a:xfrm>
          <a:prstGeom prst="rect">
            <a:avLst/>
          </a:prstGeom>
        </p:spPr>
      </p:pic>
    </p:spTree>
    <p:extLst>
      <p:ext uri="{BB962C8B-B14F-4D97-AF65-F5344CB8AC3E}">
        <p14:creationId xmlns:p14="http://schemas.microsoft.com/office/powerpoint/2010/main" val="4003884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574750-75FE-4B02-8CCA-78DD272CF42E}"/>
              </a:ext>
            </a:extLst>
          </p:cNvPr>
          <p:cNvSpPr>
            <a:spLocks noGrp="1"/>
          </p:cNvSpPr>
          <p:nvPr>
            <p:ph type="title"/>
          </p:nvPr>
        </p:nvSpPr>
        <p:spPr>
          <a:xfrm>
            <a:off x="838200" y="365125"/>
            <a:ext cx="10515600" cy="708301"/>
          </a:xfrm>
        </p:spPr>
        <p:txBody>
          <a:bodyPr/>
          <a:lstStyle/>
          <a:p>
            <a:r>
              <a:rPr lang="en-IN" dirty="0"/>
              <a:t>Immutable and Secure</a:t>
            </a:r>
            <a:endParaRPr lang="en-US" dirty="0"/>
          </a:p>
        </p:txBody>
      </p:sp>
      <p:sp>
        <p:nvSpPr>
          <p:cNvPr id="3" name="Content Placeholder 2">
            <a:extLst>
              <a:ext uri="{FF2B5EF4-FFF2-40B4-BE49-F238E27FC236}">
                <a16:creationId xmlns="" xmlns:a16="http://schemas.microsoft.com/office/drawing/2014/main" id="{2C59BFB1-438E-49D3-975A-36868789E77C}"/>
              </a:ext>
            </a:extLst>
          </p:cNvPr>
          <p:cNvSpPr>
            <a:spLocks noGrp="1"/>
          </p:cNvSpPr>
          <p:nvPr>
            <p:ph idx="1"/>
          </p:nvPr>
        </p:nvSpPr>
        <p:spPr>
          <a:xfrm>
            <a:off x="838200" y="1073426"/>
            <a:ext cx="10515600" cy="5103537"/>
          </a:xfrm>
        </p:spPr>
        <p:txBody>
          <a:bodyPr/>
          <a:lstStyle/>
          <a:p>
            <a:endParaRPr lang="en-US" dirty="0"/>
          </a:p>
        </p:txBody>
      </p:sp>
      <p:pic>
        <p:nvPicPr>
          <p:cNvPr id="4" name="Content Placeholder 5">
            <a:extLst>
              <a:ext uri="{FF2B5EF4-FFF2-40B4-BE49-F238E27FC236}">
                <a16:creationId xmlns="" xmlns:a16="http://schemas.microsoft.com/office/drawing/2014/main" id="{17C3E8BD-76B6-4132-AAB2-11F565BA307B}"/>
              </a:ext>
            </a:extLst>
          </p:cNvPr>
          <p:cNvPicPr>
            <a:picLocks noChangeAspect="1"/>
          </p:cNvPicPr>
          <p:nvPr/>
        </p:nvPicPr>
        <p:blipFill>
          <a:blip r:embed="rId2"/>
          <a:stretch>
            <a:fillRect/>
          </a:stretch>
        </p:blipFill>
        <p:spPr>
          <a:xfrm>
            <a:off x="838200" y="1073427"/>
            <a:ext cx="10515600" cy="5103536"/>
          </a:xfrm>
          <a:prstGeom prst="rect">
            <a:avLst/>
          </a:prstGeom>
        </p:spPr>
      </p:pic>
    </p:spTree>
    <p:extLst>
      <p:ext uri="{BB962C8B-B14F-4D97-AF65-F5344CB8AC3E}">
        <p14:creationId xmlns:p14="http://schemas.microsoft.com/office/powerpoint/2010/main" val="3462321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574750-75FE-4B02-8CCA-78DD272CF42E}"/>
              </a:ext>
            </a:extLst>
          </p:cNvPr>
          <p:cNvSpPr>
            <a:spLocks noGrp="1"/>
          </p:cNvSpPr>
          <p:nvPr>
            <p:ph type="title"/>
          </p:nvPr>
        </p:nvSpPr>
        <p:spPr>
          <a:xfrm>
            <a:off x="838200" y="365126"/>
            <a:ext cx="10515600" cy="655292"/>
          </a:xfrm>
        </p:spPr>
        <p:txBody>
          <a:bodyPr>
            <a:normAutofit fontScale="90000"/>
          </a:bodyPr>
          <a:lstStyle/>
          <a:p>
            <a:r>
              <a:rPr lang="en-IN" dirty="0"/>
              <a:t>Distributed Ledger Technologies(DLTs)</a:t>
            </a:r>
            <a:endParaRPr lang="en-US" dirty="0"/>
          </a:p>
        </p:txBody>
      </p:sp>
      <p:sp>
        <p:nvSpPr>
          <p:cNvPr id="3" name="Content Placeholder 2">
            <a:extLst>
              <a:ext uri="{FF2B5EF4-FFF2-40B4-BE49-F238E27FC236}">
                <a16:creationId xmlns="" xmlns:a16="http://schemas.microsoft.com/office/drawing/2014/main" id="{2C59BFB1-438E-49D3-975A-36868789E77C}"/>
              </a:ext>
            </a:extLst>
          </p:cNvPr>
          <p:cNvSpPr>
            <a:spLocks noGrp="1"/>
          </p:cNvSpPr>
          <p:nvPr>
            <p:ph idx="1"/>
          </p:nvPr>
        </p:nvSpPr>
        <p:spPr>
          <a:xfrm>
            <a:off x="838200" y="1020418"/>
            <a:ext cx="10515600" cy="5156545"/>
          </a:xfrm>
        </p:spPr>
        <p:txBody>
          <a:bodyPr/>
          <a:lstStyle/>
          <a:p>
            <a:r>
              <a:rPr lang="en-US" dirty="0"/>
              <a:t>The programming language used to create applications and contracts for the DLTs.</a:t>
            </a:r>
            <a:endParaRPr lang="en-IN" dirty="0"/>
          </a:p>
          <a:p>
            <a:endParaRPr lang="en-US" dirty="0"/>
          </a:p>
          <a:p>
            <a:endParaRPr lang="en-US" dirty="0"/>
          </a:p>
        </p:txBody>
      </p:sp>
      <p:pic>
        <p:nvPicPr>
          <p:cNvPr id="4" name="Picture 3">
            <a:extLst>
              <a:ext uri="{FF2B5EF4-FFF2-40B4-BE49-F238E27FC236}">
                <a16:creationId xmlns="" xmlns:a16="http://schemas.microsoft.com/office/drawing/2014/main" id="{0425A447-D4D6-4B73-9285-B74C0D41FACB}"/>
              </a:ext>
            </a:extLst>
          </p:cNvPr>
          <p:cNvPicPr>
            <a:picLocks noChangeAspect="1"/>
          </p:cNvPicPr>
          <p:nvPr/>
        </p:nvPicPr>
        <p:blipFill>
          <a:blip r:embed="rId2"/>
          <a:stretch>
            <a:fillRect/>
          </a:stretch>
        </p:blipFill>
        <p:spPr>
          <a:xfrm>
            <a:off x="1180284" y="1937595"/>
            <a:ext cx="7603473" cy="4239368"/>
          </a:xfrm>
          <a:prstGeom prst="rect">
            <a:avLst/>
          </a:prstGeom>
        </p:spPr>
      </p:pic>
    </p:spTree>
    <p:extLst>
      <p:ext uri="{BB962C8B-B14F-4D97-AF65-F5344CB8AC3E}">
        <p14:creationId xmlns:p14="http://schemas.microsoft.com/office/powerpoint/2010/main" val="956060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574750-75FE-4B02-8CCA-78DD272CF42E}"/>
              </a:ext>
            </a:extLst>
          </p:cNvPr>
          <p:cNvSpPr>
            <a:spLocks noGrp="1"/>
          </p:cNvSpPr>
          <p:nvPr>
            <p:ph type="title"/>
          </p:nvPr>
        </p:nvSpPr>
        <p:spPr>
          <a:xfrm>
            <a:off x="838200" y="365125"/>
            <a:ext cx="10515600" cy="562527"/>
          </a:xfrm>
        </p:spPr>
        <p:txBody>
          <a:bodyPr>
            <a:normAutofit fontScale="90000"/>
          </a:bodyPr>
          <a:lstStyle/>
          <a:p>
            <a:r>
              <a:rPr lang="en-IN" dirty="0"/>
              <a:t>Blockchain Implementation</a:t>
            </a:r>
            <a:endParaRPr lang="en-US" dirty="0"/>
          </a:p>
        </p:txBody>
      </p:sp>
      <p:sp>
        <p:nvSpPr>
          <p:cNvPr id="3" name="Content Placeholder 2">
            <a:extLst>
              <a:ext uri="{FF2B5EF4-FFF2-40B4-BE49-F238E27FC236}">
                <a16:creationId xmlns="" xmlns:a16="http://schemas.microsoft.com/office/drawing/2014/main" id="{2C59BFB1-438E-49D3-975A-36868789E77C}"/>
              </a:ext>
            </a:extLst>
          </p:cNvPr>
          <p:cNvSpPr>
            <a:spLocks noGrp="1"/>
          </p:cNvSpPr>
          <p:nvPr>
            <p:ph idx="1"/>
          </p:nvPr>
        </p:nvSpPr>
        <p:spPr>
          <a:xfrm>
            <a:off x="838200" y="927652"/>
            <a:ext cx="10515600" cy="5249311"/>
          </a:xfrm>
        </p:spPr>
        <p:txBody>
          <a:bodyPr/>
          <a:lstStyle/>
          <a:p>
            <a:r>
              <a:rPr lang="en-US" dirty="0"/>
              <a:t>Solidity is an object-oriented, high-level language for implementing smart contracts. </a:t>
            </a:r>
          </a:p>
          <a:p>
            <a:r>
              <a:rPr lang="en-US" dirty="0"/>
              <a:t>It is designed to target the Ethereum Virtual Machine (EVM)</a:t>
            </a:r>
          </a:p>
          <a:p>
            <a:endParaRPr lang="en-US" dirty="0"/>
          </a:p>
          <a:p>
            <a:endParaRPr lang="en-US" dirty="0"/>
          </a:p>
        </p:txBody>
      </p:sp>
      <p:pic>
        <p:nvPicPr>
          <p:cNvPr id="5" name="Content Placeholder 5">
            <a:extLst>
              <a:ext uri="{FF2B5EF4-FFF2-40B4-BE49-F238E27FC236}">
                <a16:creationId xmlns="" xmlns:a16="http://schemas.microsoft.com/office/drawing/2014/main" id="{54E049F4-AEF1-449C-8516-AC266F42082D}"/>
              </a:ext>
            </a:extLst>
          </p:cNvPr>
          <p:cNvPicPr>
            <a:picLocks noChangeAspect="1"/>
          </p:cNvPicPr>
          <p:nvPr/>
        </p:nvPicPr>
        <p:blipFill>
          <a:blip r:embed="rId2"/>
          <a:stretch>
            <a:fillRect/>
          </a:stretch>
        </p:blipFill>
        <p:spPr>
          <a:xfrm>
            <a:off x="838200" y="2293241"/>
            <a:ext cx="8229600" cy="3883722"/>
          </a:xfrm>
          <a:prstGeom prst="rect">
            <a:avLst/>
          </a:prstGeom>
        </p:spPr>
      </p:pic>
    </p:spTree>
    <p:extLst>
      <p:ext uri="{BB962C8B-B14F-4D97-AF65-F5344CB8AC3E}">
        <p14:creationId xmlns:p14="http://schemas.microsoft.com/office/powerpoint/2010/main" val="960748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574750-75FE-4B02-8CCA-78DD272CF42E}"/>
              </a:ext>
            </a:extLst>
          </p:cNvPr>
          <p:cNvSpPr>
            <a:spLocks noGrp="1"/>
          </p:cNvSpPr>
          <p:nvPr>
            <p:ph type="title"/>
          </p:nvPr>
        </p:nvSpPr>
        <p:spPr>
          <a:xfrm>
            <a:off x="838200" y="365125"/>
            <a:ext cx="10515600" cy="695049"/>
          </a:xfrm>
        </p:spPr>
        <p:txBody>
          <a:bodyPr/>
          <a:lstStyle/>
          <a:p>
            <a:r>
              <a:rPr lang="en-IN" dirty="0"/>
              <a:t>Financial Transaction in today’s world</a:t>
            </a:r>
            <a:endParaRPr lang="en-US" dirty="0"/>
          </a:p>
        </p:txBody>
      </p:sp>
      <p:sp>
        <p:nvSpPr>
          <p:cNvPr id="3" name="Content Placeholder 2">
            <a:extLst>
              <a:ext uri="{FF2B5EF4-FFF2-40B4-BE49-F238E27FC236}">
                <a16:creationId xmlns="" xmlns:a16="http://schemas.microsoft.com/office/drawing/2014/main" id="{2C59BFB1-438E-49D3-975A-36868789E77C}"/>
              </a:ext>
            </a:extLst>
          </p:cNvPr>
          <p:cNvSpPr>
            <a:spLocks noGrp="1"/>
          </p:cNvSpPr>
          <p:nvPr>
            <p:ph idx="1"/>
          </p:nvPr>
        </p:nvSpPr>
        <p:spPr>
          <a:xfrm>
            <a:off x="838200" y="1060174"/>
            <a:ext cx="10515600" cy="5116789"/>
          </a:xfrm>
        </p:spPr>
        <p:txBody>
          <a:bodyPr/>
          <a:lstStyle/>
          <a:p>
            <a:r>
              <a:rPr lang="en-US" dirty="0"/>
              <a:t>Smart Contracts in </a:t>
            </a:r>
            <a:r>
              <a:rPr lang="en-US" i="1" dirty="0"/>
              <a:t>blockchain finance</a:t>
            </a:r>
            <a:r>
              <a:rPr lang="en-US" dirty="0"/>
              <a:t> can help build a transparent and trusted system across participants in the network.</a:t>
            </a:r>
          </a:p>
        </p:txBody>
      </p:sp>
      <p:pic>
        <p:nvPicPr>
          <p:cNvPr id="4" name="Content Placeholder 5">
            <a:extLst>
              <a:ext uri="{FF2B5EF4-FFF2-40B4-BE49-F238E27FC236}">
                <a16:creationId xmlns="" xmlns:a16="http://schemas.microsoft.com/office/drawing/2014/main" id="{208A7B3E-BC0C-4538-AC97-50DD3D473897}"/>
              </a:ext>
            </a:extLst>
          </p:cNvPr>
          <p:cNvPicPr>
            <a:picLocks noChangeAspect="1"/>
          </p:cNvPicPr>
          <p:nvPr/>
        </p:nvPicPr>
        <p:blipFill>
          <a:blip r:embed="rId2"/>
          <a:stretch>
            <a:fillRect/>
          </a:stretch>
        </p:blipFill>
        <p:spPr>
          <a:xfrm>
            <a:off x="1133061" y="2594835"/>
            <a:ext cx="8229600" cy="3582128"/>
          </a:xfrm>
          <a:prstGeom prst="rect">
            <a:avLst/>
          </a:prstGeom>
        </p:spPr>
      </p:pic>
    </p:spTree>
    <p:extLst>
      <p:ext uri="{BB962C8B-B14F-4D97-AF65-F5344CB8AC3E}">
        <p14:creationId xmlns:p14="http://schemas.microsoft.com/office/powerpoint/2010/main" val="841166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574750-75FE-4B02-8CCA-78DD272CF42E}"/>
              </a:ext>
            </a:extLst>
          </p:cNvPr>
          <p:cNvSpPr>
            <a:spLocks noGrp="1"/>
          </p:cNvSpPr>
          <p:nvPr>
            <p:ph type="title"/>
          </p:nvPr>
        </p:nvSpPr>
        <p:spPr>
          <a:xfrm>
            <a:off x="838200" y="365126"/>
            <a:ext cx="10515600" cy="589032"/>
          </a:xfrm>
        </p:spPr>
        <p:txBody>
          <a:bodyPr>
            <a:normAutofit fontScale="90000"/>
          </a:bodyPr>
          <a:lstStyle/>
          <a:p>
            <a:r>
              <a:rPr lang="en-IN" dirty="0"/>
              <a:t>Blockchain Flow</a:t>
            </a:r>
            <a:endParaRPr lang="en-US" dirty="0"/>
          </a:p>
        </p:txBody>
      </p:sp>
      <p:sp>
        <p:nvSpPr>
          <p:cNvPr id="3" name="Content Placeholder 2">
            <a:extLst>
              <a:ext uri="{FF2B5EF4-FFF2-40B4-BE49-F238E27FC236}">
                <a16:creationId xmlns="" xmlns:a16="http://schemas.microsoft.com/office/drawing/2014/main" id="{2C59BFB1-438E-49D3-975A-36868789E77C}"/>
              </a:ext>
            </a:extLst>
          </p:cNvPr>
          <p:cNvSpPr>
            <a:spLocks noGrp="1"/>
          </p:cNvSpPr>
          <p:nvPr>
            <p:ph idx="1"/>
          </p:nvPr>
        </p:nvSpPr>
        <p:spPr>
          <a:xfrm>
            <a:off x="838200" y="848139"/>
            <a:ext cx="10515600" cy="5328824"/>
          </a:xfrm>
        </p:spPr>
        <p:txBody>
          <a:bodyPr/>
          <a:lstStyle/>
          <a:p>
            <a:r>
              <a:rPr lang="en-US" sz="1400" dirty="0"/>
              <a:t>A node starts a transaction by first creating and then digitally signing it with its private key.</a:t>
            </a:r>
          </a:p>
          <a:p>
            <a:r>
              <a:rPr lang="en-US" sz="1400" dirty="0"/>
              <a:t>Usually, more than one node </a:t>
            </a:r>
            <a:r>
              <a:rPr lang="en-US" sz="1400" dirty="0" smtClean="0"/>
              <a:t>is required </a:t>
            </a:r>
            <a:r>
              <a:rPr lang="en-US" sz="1400" dirty="0"/>
              <a:t>to verify the transaction.</a:t>
            </a:r>
          </a:p>
          <a:p>
            <a:r>
              <a:rPr lang="en-US" sz="1400" dirty="0"/>
              <a:t>Once the transaction is validated, it is included in a block, which is then transmitted onto the network. At this point, the transaction is considered confirmed.</a:t>
            </a:r>
          </a:p>
          <a:p>
            <a:r>
              <a:rPr lang="en-US" sz="1400" dirty="0"/>
              <a:t>Usually, </a:t>
            </a:r>
            <a:r>
              <a:rPr lang="en-US" sz="1400" b="1" dirty="0"/>
              <a:t>six confirmations </a:t>
            </a:r>
            <a:r>
              <a:rPr lang="en-US" sz="1400" dirty="0"/>
              <a:t>in the a network are required to consider the transaction final.</a:t>
            </a:r>
          </a:p>
        </p:txBody>
      </p:sp>
      <p:pic>
        <p:nvPicPr>
          <p:cNvPr id="4" name="Picture 3">
            <a:extLst>
              <a:ext uri="{FF2B5EF4-FFF2-40B4-BE49-F238E27FC236}">
                <a16:creationId xmlns="" xmlns:a16="http://schemas.microsoft.com/office/drawing/2014/main" id="{5D28C300-37AA-420A-ABD0-42C870DA9BDB}"/>
              </a:ext>
            </a:extLst>
          </p:cNvPr>
          <p:cNvPicPr>
            <a:picLocks noChangeAspect="1"/>
          </p:cNvPicPr>
          <p:nvPr/>
        </p:nvPicPr>
        <p:blipFill>
          <a:blip r:embed="rId2"/>
          <a:stretch>
            <a:fillRect/>
          </a:stretch>
        </p:blipFill>
        <p:spPr>
          <a:xfrm>
            <a:off x="1103243" y="2345635"/>
            <a:ext cx="8848725" cy="4147239"/>
          </a:xfrm>
          <a:prstGeom prst="rect">
            <a:avLst/>
          </a:prstGeom>
        </p:spPr>
      </p:pic>
    </p:spTree>
    <p:extLst>
      <p:ext uri="{BB962C8B-B14F-4D97-AF65-F5344CB8AC3E}">
        <p14:creationId xmlns:p14="http://schemas.microsoft.com/office/powerpoint/2010/main" val="3332496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574750-75FE-4B02-8CCA-78DD272CF42E}"/>
              </a:ext>
            </a:extLst>
          </p:cNvPr>
          <p:cNvSpPr>
            <a:spLocks noGrp="1"/>
          </p:cNvSpPr>
          <p:nvPr>
            <p:ph type="title"/>
          </p:nvPr>
        </p:nvSpPr>
        <p:spPr>
          <a:xfrm>
            <a:off x="838200" y="365126"/>
            <a:ext cx="10515600" cy="615536"/>
          </a:xfrm>
        </p:spPr>
        <p:txBody>
          <a:bodyPr>
            <a:normAutofit fontScale="90000"/>
          </a:bodyPr>
          <a:lstStyle/>
          <a:p>
            <a:r>
              <a:rPr lang="en-US" dirty="0"/>
              <a:t>Artificial Intelligence</a:t>
            </a:r>
          </a:p>
        </p:txBody>
      </p:sp>
      <p:sp>
        <p:nvSpPr>
          <p:cNvPr id="3" name="Content Placeholder 2">
            <a:extLst>
              <a:ext uri="{FF2B5EF4-FFF2-40B4-BE49-F238E27FC236}">
                <a16:creationId xmlns="" xmlns:a16="http://schemas.microsoft.com/office/drawing/2014/main" id="{2C59BFB1-438E-49D3-975A-36868789E77C}"/>
              </a:ext>
            </a:extLst>
          </p:cNvPr>
          <p:cNvSpPr>
            <a:spLocks noGrp="1"/>
          </p:cNvSpPr>
          <p:nvPr>
            <p:ph idx="1"/>
          </p:nvPr>
        </p:nvSpPr>
        <p:spPr>
          <a:xfrm>
            <a:off x="838200" y="980662"/>
            <a:ext cx="10515600" cy="5196301"/>
          </a:xfrm>
        </p:spPr>
        <p:txBody>
          <a:bodyPr>
            <a:normAutofit/>
          </a:bodyPr>
          <a:lstStyle/>
          <a:p>
            <a:r>
              <a:rPr lang="en-US" sz="2400" dirty="0"/>
              <a:t>The overall research goal of artificial intelligence is to create technology that allows computers and machines to function in an intelligent manner.</a:t>
            </a:r>
          </a:p>
          <a:p>
            <a:r>
              <a:rPr lang="en-US" sz="2400" dirty="0"/>
              <a:t>Sophia </a:t>
            </a:r>
            <a:r>
              <a:rPr lang="en-US" sz="2400" dirty="0" smtClean="0"/>
              <a:t>– well known, acknowledged product of AI. She holds citizenship of </a:t>
            </a:r>
            <a:r>
              <a:rPr lang="en-US" sz="2400" dirty="0"/>
              <a:t>Saudi </a:t>
            </a:r>
            <a:r>
              <a:rPr lang="en-US" sz="2400" dirty="0" smtClean="0"/>
              <a:t>Arabia</a:t>
            </a:r>
            <a:endParaRPr lang="en-US" sz="2400" dirty="0"/>
          </a:p>
        </p:txBody>
      </p:sp>
      <p:pic>
        <p:nvPicPr>
          <p:cNvPr id="4" name="Content Placeholder 3">
            <a:extLst>
              <a:ext uri="{FF2B5EF4-FFF2-40B4-BE49-F238E27FC236}">
                <a16:creationId xmlns="" xmlns:a16="http://schemas.microsoft.com/office/drawing/2014/main" id="{467B84E4-72B3-4931-9EC0-B639DEF07E5C}"/>
              </a:ext>
            </a:extLst>
          </p:cNvPr>
          <p:cNvPicPr>
            <a:picLocks noChangeAspect="1"/>
          </p:cNvPicPr>
          <p:nvPr/>
        </p:nvPicPr>
        <p:blipFill>
          <a:blip r:embed="rId2"/>
          <a:stretch>
            <a:fillRect/>
          </a:stretch>
        </p:blipFill>
        <p:spPr>
          <a:xfrm>
            <a:off x="1474709" y="2537138"/>
            <a:ext cx="7920880" cy="3639825"/>
          </a:xfrm>
          <a:prstGeom prst="rect">
            <a:avLst/>
          </a:prstGeom>
        </p:spPr>
      </p:pic>
    </p:spTree>
    <p:extLst>
      <p:ext uri="{BB962C8B-B14F-4D97-AF65-F5344CB8AC3E}">
        <p14:creationId xmlns:p14="http://schemas.microsoft.com/office/powerpoint/2010/main" val="1774102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574750-75FE-4B02-8CCA-78DD272CF42E}"/>
              </a:ext>
            </a:extLst>
          </p:cNvPr>
          <p:cNvSpPr>
            <a:spLocks noGrp="1"/>
          </p:cNvSpPr>
          <p:nvPr>
            <p:ph type="title"/>
          </p:nvPr>
        </p:nvSpPr>
        <p:spPr>
          <a:xfrm>
            <a:off x="838200" y="365126"/>
            <a:ext cx="10515600" cy="589032"/>
          </a:xfrm>
        </p:spPr>
        <p:txBody>
          <a:bodyPr>
            <a:normAutofit fontScale="90000"/>
          </a:bodyPr>
          <a:lstStyle/>
          <a:p>
            <a:r>
              <a:rPr lang="en-IN" dirty="0"/>
              <a:t>AL, ML &amp; DL</a:t>
            </a:r>
            <a:endParaRPr lang="en-US" dirty="0"/>
          </a:p>
        </p:txBody>
      </p:sp>
      <p:sp>
        <p:nvSpPr>
          <p:cNvPr id="3" name="Content Placeholder 2">
            <a:extLst>
              <a:ext uri="{FF2B5EF4-FFF2-40B4-BE49-F238E27FC236}">
                <a16:creationId xmlns="" xmlns:a16="http://schemas.microsoft.com/office/drawing/2014/main" id="{2C59BFB1-438E-49D3-975A-36868789E77C}"/>
              </a:ext>
            </a:extLst>
          </p:cNvPr>
          <p:cNvSpPr>
            <a:spLocks noGrp="1"/>
          </p:cNvSpPr>
          <p:nvPr>
            <p:ph idx="1"/>
          </p:nvPr>
        </p:nvSpPr>
        <p:spPr>
          <a:xfrm>
            <a:off x="838200" y="954158"/>
            <a:ext cx="10515600" cy="5222805"/>
          </a:xfrm>
        </p:spPr>
        <p:txBody>
          <a:bodyPr>
            <a:normAutofit/>
          </a:bodyPr>
          <a:lstStyle/>
          <a:p>
            <a:r>
              <a:rPr lang="en-US" sz="2400" dirty="0"/>
              <a:t>ML &amp; DL are two methodologies</a:t>
            </a:r>
          </a:p>
          <a:p>
            <a:r>
              <a:rPr lang="en-US" sz="2400" dirty="0"/>
              <a:t>ML = 5 </a:t>
            </a:r>
            <a:r>
              <a:rPr lang="en-US" sz="2400" dirty="0" err="1"/>
              <a:t>yrs</a:t>
            </a:r>
            <a:r>
              <a:rPr lang="en-US" sz="2400" dirty="0"/>
              <a:t> old baby and DL = 10 </a:t>
            </a:r>
            <a:r>
              <a:rPr lang="en-US" sz="2400" dirty="0" err="1"/>
              <a:t>yrs</a:t>
            </a:r>
            <a:r>
              <a:rPr lang="en-US" sz="2400" dirty="0"/>
              <a:t> old kid</a:t>
            </a:r>
          </a:p>
          <a:p>
            <a:r>
              <a:rPr lang="en-US" sz="2400" dirty="0"/>
              <a:t>ML </a:t>
            </a:r>
            <a:r>
              <a:rPr lang="en-US" sz="2400" dirty="0" smtClean="0"/>
              <a:t>follows </a:t>
            </a:r>
            <a:r>
              <a:rPr lang="en-US" sz="2400" dirty="0"/>
              <a:t>probability and linear algebra and it needs 8 GB RAM. </a:t>
            </a:r>
          </a:p>
          <a:p>
            <a:pPr marL="0" indent="0">
              <a:buNone/>
            </a:pPr>
            <a:endParaRPr lang="en-US" sz="2400" dirty="0"/>
          </a:p>
        </p:txBody>
      </p:sp>
      <p:pic>
        <p:nvPicPr>
          <p:cNvPr id="4" name="Content Placeholder 3">
            <a:extLst>
              <a:ext uri="{FF2B5EF4-FFF2-40B4-BE49-F238E27FC236}">
                <a16:creationId xmlns="" xmlns:a16="http://schemas.microsoft.com/office/drawing/2014/main" id="{A0BBF029-1DAF-4385-BD26-A7D6307EEFB6}"/>
              </a:ext>
            </a:extLst>
          </p:cNvPr>
          <p:cNvPicPr>
            <a:picLocks noChangeAspect="1"/>
          </p:cNvPicPr>
          <p:nvPr/>
        </p:nvPicPr>
        <p:blipFill>
          <a:blip r:embed="rId2"/>
          <a:stretch>
            <a:fillRect/>
          </a:stretch>
        </p:blipFill>
        <p:spPr>
          <a:xfrm>
            <a:off x="1749421" y="2610678"/>
            <a:ext cx="6016217" cy="3432313"/>
          </a:xfrm>
          <a:prstGeom prst="rect">
            <a:avLst/>
          </a:prstGeom>
        </p:spPr>
      </p:pic>
    </p:spTree>
    <p:extLst>
      <p:ext uri="{BB962C8B-B14F-4D97-AF65-F5344CB8AC3E}">
        <p14:creationId xmlns:p14="http://schemas.microsoft.com/office/powerpoint/2010/main" val="664629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574750-75FE-4B02-8CCA-78DD272CF42E}"/>
              </a:ext>
            </a:extLst>
          </p:cNvPr>
          <p:cNvSpPr>
            <a:spLocks noGrp="1"/>
          </p:cNvSpPr>
          <p:nvPr>
            <p:ph type="title"/>
          </p:nvPr>
        </p:nvSpPr>
        <p:spPr>
          <a:xfrm>
            <a:off x="838200" y="365126"/>
            <a:ext cx="10515600" cy="655292"/>
          </a:xfrm>
        </p:spPr>
        <p:txBody>
          <a:bodyPr>
            <a:normAutofit fontScale="90000"/>
          </a:bodyPr>
          <a:lstStyle/>
          <a:p>
            <a:r>
              <a:rPr lang="en-IN" dirty="0"/>
              <a:t>Deep Learning</a:t>
            </a:r>
            <a:endParaRPr lang="en-US" dirty="0"/>
          </a:p>
        </p:txBody>
      </p:sp>
      <p:sp>
        <p:nvSpPr>
          <p:cNvPr id="3" name="Content Placeholder 2">
            <a:extLst>
              <a:ext uri="{FF2B5EF4-FFF2-40B4-BE49-F238E27FC236}">
                <a16:creationId xmlns="" xmlns:a16="http://schemas.microsoft.com/office/drawing/2014/main" id="{2C59BFB1-438E-49D3-975A-36868789E77C}"/>
              </a:ext>
            </a:extLst>
          </p:cNvPr>
          <p:cNvSpPr>
            <a:spLocks noGrp="1"/>
          </p:cNvSpPr>
          <p:nvPr>
            <p:ph idx="1"/>
          </p:nvPr>
        </p:nvSpPr>
        <p:spPr>
          <a:xfrm>
            <a:off x="838200" y="1020418"/>
            <a:ext cx="10515600" cy="5156545"/>
          </a:xfrm>
        </p:spPr>
        <p:txBody>
          <a:bodyPr/>
          <a:lstStyle/>
          <a:p>
            <a:r>
              <a:rPr lang="en-US" dirty="0"/>
              <a:t>DL needs GPU computation power to run the algorithm.</a:t>
            </a:r>
          </a:p>
          <a:p>
            <a:r>
              <a:rPr lang="en-US" dirty="0"/>
              <a:t>DL </a:t>
            </a:r>
            <a:r>
              <a:rPr lang="en-US" dirty="0" smtClean="0"/>
              <a:t>is similar to human </a:t>
            </a:r>
            <a:r>
              <a:rPr lang="en-US" dirty="0"/>
              <a:t>brain concept </a:t>
            </a:r>
          </a:p>
          <a:p>
            <a:endParaRPr lang="en-US" dirty="0"/>
          </a:p>
          <a:p>
            <a:endParaRPr lang="en-US" dirty="0"/>
          </a:p>
          <a:p>
            <a:pPr marL="0" indent="0">
              <a:buNone/>
            </a:pPr>
            <a:endParaRPr lang="en-US" dirty="0"/>
          </a:p>
        </p:txBody>
      </p:sp>
      <p:pic>
        <p:nvPicPr>
          <p:cNvPr id="4" name="Content Placeholder 3">
            <a:extLst>
              <a:ext uri="{FF2B5EF4-FFF2-40B4-BE49-F238E27FC236}">
                <a16:creationId xmlns="" xmlns:a16="http://schemas.microsoft.com/office/drawing/2014/main" id="{1349C277-A9BB-4989-A450-04CDC5C80267}"/>
              </a:ext>
            </a:extLst>
          </p:cNvPr>
          <p:cNvPicPr>
            <a:picLocks noChangeAspect="1"/>
          </p:cNvPicPr>
          <p:nvPr/>
        </p:nvPicPr>
        <p:blipFill>
          <a:blip r:embed="rId2"/>
          <a:stretch>
            <a:fillRect/>
          </a:stretch>
        </p:blipFill>
        <p:spPr>
          <a:xfrm>
            <a:off x="1577798" y="2676938"/>
            <a:ext cx="6094421" cy="3349211"/>
          </a:xfrm>
          <a:prstGeom prst="rect">
            <a:avLst/>
          </a:prstGeom>
        </p:spPr>
      </p:pic>
    </p:spTree>
    <p:extLst>
      <p:ext uri="{BB962C8B-B14F-4D97-AF65-F5344CB8AC3E}">
        <p14:creationId xmlns:p14="http://schemas.microsoft.com/office/powerpoint/2010/main" val="3585737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574750-75FE-4B02-8CCA-78DD272CF42E}"/>
              </a:ext>
            </a:extLst>
          </p:cNvPr>
          <p:cNvSpPr>
            <a:spLocks noGrp="1"/>
          </p:cNvSpPr>
          <p:nvPr>
            <p:ph type="title"/>
          </p:nvPr>
        </p:nvSpPr>
        <p:spPr>
          <a:xfrm>
            <a:off x="838200" y="365126"/>
            <a:ext cx="10515600" cy="496266"/>
          </a:xfrm>
        </p:spPr>
        <p:txBody>
          <a:bodyPr>
            <a:normAutofit fontScale="90000"/>
          </a:bodyPr>
          <a:lstStyle/>
          <a:p>
            <a:r>
              <a:rPr lang="en-IN" dirty="0"/>
              <a:t>Blockchain &amp; AI – The perfect combo</a:t>
            </a:r>
            <a:endParaRPr lang="en-US" dirty="0"/>
          </a:p>
        </p:txBody>
      </p:sp>
      <p:sp>
        <p:nvSpPr>
          <p:cNvPr id="3" name="Content Placeholder 2">
            <a:extLst>
              <a:ext uri="{FF2B5EF4-FFF2-40B4-BE49-F238E27FC236}">
                <a16:creationId xmlns="" xmlns:a16="http://schemas.microsoft.com/office/drawing/2014/main" id="{2C59BFB1-438E-49D3-975A-36868789E77C}"/>
              </a:ext>
            </a:extLst>
          </p:cNvPr>
          <p:cNvSpPr>
            <a:spLocks noGrp="1"/>
          </p:cNvSpPr>
          <p:nvPr>
            <p:ph idx="1"/>
          </p:nvPr>
        </p:nvSpPr>
        <p:spPr>
          <a:xfrm>
            <a:off x="838200" y="861392"/>
            <a:ext cx="10515600" cy="5315571"/>
          </a:xfrm>
        </p:spPr>
        <p:txBody>
          <a:bodyPr/>
          <a:lstStyle/>
          <a:p>
            <a:r>
              <a:rPr lang="en-US" sz="1600" dirty="0"/>
              <a:t>AI, blockchain and Machine Learning can be highly useful for selective information sharing without revealing the identity of the person. The selective sharing of data is possible through the use of protocols such as zero-knowledge proofs. It will be very convenient for the healthcare industry where blockchains could help us store information in such a way that doctors can see a patient’s entire medical history, but researchers see only statistical data instead of any personal information.</a:t>
            </a:r>
          </a:p>
          <a:p>
            <a:endParaRPr lang="en-US" dirty="0"/>
          </a:p>
        </p:txBody>
      </p:sp>
      <p:pic>
        <p:nvPicPr>
          <p:cNvPr id="4" name="Picture 3">
            <a:extLst>
              <a:ext uri="{FF2B5EF4-FFF2-40B4-BE49-F238E27FC236}">
                <a16:creationId xmlns="" xmlns:a16="http://schemas.microsoft.com/office/drawing/2014/main" id="{1817B128-D566-4114-B236-E7EEEEB04493}"/>
              </a:ext>
            </a:extLst>
          </p:cNvPr>
          <p:cNvPicPr>
            <a:picLocks noChangeAspect="1"/>
          </p:cNvPicPr>
          <p:nvPr/>
        </p:nvPicPr>
        <p:blipFill>
          <a:blip r:embed="rId2"/>
          <a:stretch>
            <a:fillRect/>
          </a:stretch>
        </p:blipFill>
        <p:spPr>
          <a:xfrm>
            <a:off x="1125515" y="2027582"/>
            <a:ext cx="9058275" cy="4274586"/>
          </a:xfrm>
          <a:prstGeom prst="rect">
            <a:avLst/>
          </a:prstGeom>
        </p:spPr>
      </p:pic>
    </p:spTree>
    <p:extLst>
      <p:ext uri="{BB962C8B-B14F-4D97-AF65-F5344CB8AC3E}">
        <p14:creationId xmlns:p14="http://schemas.microsoft.com/office/powerpoint/2010/main" val="3066378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574750-75FE-4B02-8CCA-78DD272CF42E}"/>
              </a:ext>
            </a:extLst>
          </p:cNvPr>
          <p:cNvSpPr>
            <a:spLocks noGrp="1"/>
          </p:cNvSpPr>
          <p:nvPr>
            <p:ph type="title"/>
          </p:nvPr>
        </p:nvSpPr>
        <p:spPr/>
        <p:txBody>
          <a:bodyPr/>
          <a:lstStyle/>
          <a:p>
            <a:r>
              <a:rPr lang="en-IN" dirty="0"/>
              <a:t>Demo 1 – Bitcoin Mining</a:t>
            </a:r>
            <a:br>
              <a:rPr lang="en-IN" dirty="0"/>
            </a:br>
            <a:endParaRPr lang="en-US" dirty="0"/>
          </a:p>
        </p:txBody>
      </p:sp>
      <p:sp>
        <p:nvSpPr>
          <p:cNvPr id="3" name="Content Placeholder 2">
            <a:extLst>
              <a:ext uri="{FF2B5EF4-FFF2-40B4-BE49-F238E27FC236}">
                <a16:creationId xmlns="" xmlns:a16="http://schemas.microsoft.com/office/drawing/2014/main" id="{2C59BFB1-438E-49D3-975A-36868789E77C}"/>
              </a:ext>
            </a:extLst>
          </p:cNvPr>
          <p:cNvSpPr>
            <a:spLocks noGrp="1"/>
          </p:cNvSpPr>
          <p:nvPr>
            <p:ph idx="1"/>
          </p:nvPr>
        </p:nvSpPr>
        <p:spPr/>
        <p:txBody>
          <a:bodyPr/>
          <a:lstStyle/>
          <a:p>
            <a:r>
              <a:rPr lang="en-IN" dirty="0"/>
              <a:t>Demo 1 – Bitcoin Mining</a:t>
            </a:r>
          </a:p>
          <a:p>
            <a:endParaRPr lang="en-US" dirty="0"/>
          </a:p>
        </p:txBody>
      </p:sp>
    </p:spTree>
    <p:extLst>
      <p:ext uri="{BB962C8B-B14F-4D97-AF65-F5344CB8AC3E}">
        <p14:creationId xmlns:p14="http://schemas.microsoft.com/office/powerpoint/2010/main" val="3944051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4550"/>
          </a:xfrm>
        </p:spPr>
        <p:txBody>
          <a:bodyPr/>
          <a:lstStyle/>
          <a:p>
            <a:r>
              <a:rPr lang="en-IN" dirty="0" smtClean="0"/>
              <a:t>Agenda</a:t>
            </a:r>
            <a:endParaRPr lang="en-IN" dirty="0"/>
          </a:p>
        </p:txBody>
      </p:sp>
      <p:sp>
        <p:nvSpPr>
          <p:cNvPr id="3" name="Content Placeholder 2"/>
          <p:cNvSpPr>
            <a:spLocks noGrp="1"/>
          </p:cNvSpPr>
          <p:nvPr>
            <p:ph idx="1"/>
          </p:nvPr>
        </p:nvSpPr>
        <p:spPr>
          <a:xfrm>
            <a:off x="838200" y="983411"/>
            <a:ext cx="10515600" cy="5193552"/>
          </a:xfrm>
        </p:spPr>
        <p:txBody>
          <a:bodyPr/>
          <a:lstStyle/>
          <a:p>
            <a:r>
              <a:rPr lang="en-IN" dirty="0" smtClean="0"/>
              <a:t>Introduction about </a:t>
            </a:r>
            <a:r>
              <a:rPr lang="en-IN" dirty="0" err="1" smtClean="0"/>
              <a:t>Blockchain</a:t>
            </a:r>
            <a:r>
              <a:rPr lang="en-IN" dirty="0" smtClean="0"/>
              <a:t>                </a:t>
            </a:r>
          </a:p>
          <a:p>
            <a:r>
              <a:rPr lang="en-IN" dirty="0" smtClean="0"/>
              <a:t>Bitcoin Mining				     </a:t>
            </a:r>
            <a:r>
              <a:rPr lang="en-IN" dirty="0" smtClean="0"/>
              <a:t> </a:t>
            </a:r>
            <a:endParaRPr lang="en-IN" dirty="0" smtClean="0"/>
          </a:p>
          <a:p>
            <a:r>
              <a:rPr lang="en-IN" dirty="0" smtClean="0"/>
              <a:t>Smart Contract Demo using Solidity       </a:t>
            </a:r>
          </a:p>
          <a:p>
            <a:r>
              <a:rPr lang="en-IN" dirty="0"/>
              <a:t>Decentralized </a:t>
            </a:r>
            <a:r>
              <a:rPr lang="en-IN" dirty="0" smtClean="0"/>
              <a:t>Application Demo             </a:t>
            </a:r>
            <a:endParaRPr lang="en-IN" dirty="0" smtClean="0"/>
          </a:p>
          <a:p>
            <a:r>
              <a:rPr lang="en-IN" dirty="0" smtClean="0"/>
              <a:t>Fundamental </a:t>
            </a:r>
            <a:r>
              <a:rPr lang="en-IN" dirty="0" smtClean="0"/>
              <a:t>of AI,ML,DL                          </a:t>
            </a:r>
          </a:p>
          <a:p>
            <a:r>
              <a:rPr lang="en-IN" dirty="0" err="1"/>
              <a:t>Blockchain</a:t>
            </a:r>
            <a:r>
              <a:rPr lang="en-IN" dirty="0"/>
              <a:t> &amp; AI – The perfect </a:t>
            </a:r>
            <a:r>
              <a:rPr lang="en-IN" dirty="0" smtClean="0"/>
              <a:t>combo      </a:t>
            </a:r>
          </a:p>
          <a:p>
            <a:r>
              <a:rPr lang="en-IN" dirty="0" smtClean="0"/>
              <a:t>Q&amp;A					</a:t>
            </a:r>
            <a:r>
              <a:rPr lang="en-IN" smtClean="0"/>
              <a:t>       </a:t>
            </a:r>
            <a:endParaRPr lang="en-IN" dirty="0" smtClean="0"/>
          </a:p>
          <a:p>
            <a:endParaRPr lang="en-IN" dirty="0"/>
          </a:p>
          <a:p>
            <a:r>
              <a:rPr lang="en-IN" dirty="0" smtClean="0"/>
              <a:t>     Twitter        @</a:t>
            </a:r>
            <a:r>
              <a:rPr lang="en-IN" dirty="0" err="1" smtClean="0"/>
              <a:t>GABChennai</a:t>
            </a:r>
            <a:endParaRPr lang="en-IN" dirty="0" smtClean="0"/>
          </a:p>
          <a:p>
            <a:endParaRPr lang="en-IN" dirty="0" smtClean="0"/>
          </a:p>
          <a:p>
            <a:endParaRPr lang="en-IN" dirty="0" smtClean="0"/>
          </a:p>
          <a:p>
            <a:endParaRPr lang="en-IN" dirty="0" smtClean="0"/>
          </a:p>
          <a:p>
            <a:endParaRPr lang="en-IN" dirty="0"/>
          </a:p>
        </p:txBody>
      </p:sp>
      <p:pic>
        <p:nvPicPr>
          <p:cNvPr id="4" name="Picture 3"/>
          <p:cNvPicPr>
            <a:picLocks noChangeAspect="1"/>
          </p:cNvPicPr>
          <p:nvPr/>
        </p:nvPicPr>
        <p:blipFill>
          <a:blip r:embed="rId2"/>
          <a:stretch>
            <a:fillRect/>
          </a:stretch>
        </p:blipFill>
        <p:spPr>
          <a:xfrm>
            <a:off x="2582534" y="5165785"/>
            <a:ext cx="419100" cy="304800"/>
          </a:xfrm>
          <a:prstGeom prst="rect">
            <a:avLst/>
          </a:prstGeom>
        </p:spPr>
      </p:pic>
    </p:spTree>
    <p:extLst>
      <p:ext uri="{BB962C8B-B14F-4D97-AF65-F5344CB8AC3E}">
        <p14:creationId xmlns:p14="http://schemas.microsoft.com/office/powerpoint/2010/main" val="1733877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574750-75FE-4B02-8CCA-78DD272CF42E}"/>
              </a:ext>
            </a:extLst>
          </p:cNvPr>
          <p:cNvSpPr>
            <a:spLocks noGrp="1"/>
          </p:cNvSpPr>
          <p:nvPr>
            <p:ph type="title"/>
          </p:nvPr>
        </p:nvSpPr>
        <p:spPr/>
        <p:txBody>
          <a:bodyPr/>
          <a:lstStyle/>
          <a:p>
            <a:r>
              <a:rPr lang="en-IN" dirty="0"/>
              <a:t>Bitcoin Miner</a:t>
            </a:r>
            <a:endParaRPr lang="en-US" dirty="0"/>
          </a:p>
        </p:txBody>
      </p:sp>
      <p:pic>
        <p:nvPicPr>
          <p:cNvPr id="6" name="Content Placeholder 3">
            <a:extLst>
              <a:ext uri="{FF2B5EF4-FFF2-40B4-BE49-F238E27FC236}">
                <a16:creationId xmlns="" xmlns:a16="http://schemas.microsoft.com/office/drawing/2014/main" id="{5ADF743E-FB50-4D73-AFD6-CA323ED2C474}"/>
              </a:ext>
            </a:extLst>
          </p:cNvPr>
          <p:cNvPicPr>
            <a:picLocks noGrp="1" noChangeAspect="1"/>
          </p:cNvPicPr>
          <p:nvPr>
            <p:ph idx="1"/>
          </p:nvPr>
        </p:nvPicPr>
        <p:blipFill>
          <a:blip r:embed="rId2"/>
          <a:stretch>
            <a:fillRect/>
          </a:stretch>
        </p:blipFill>
        <p:spPr>
          <a:xfrm>
            <a:off x="1378226" y="1825625"/>
            <a:ext cx="8287561" cy="4351338"/>
          </a:xfrm>
          <a:prstGeom prst="rect">
            <a:avLst/>
          </a:prstGeom>
        </p:spPr>
      </p:pic>
    </p:spTree>
    <p:extLst>
      <p:ext uri="{BB962C8B-B14F-4D97-AF65-F5344CB8AC3E}">
        <p14:creationId xmlns:p14="http://schemas.microsoft.com/office/powerpoint/2010/main" val="1483460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574750-75FE-4B02-8CCA-78DD272CF42E}"/>
              </a:ext>
            </a:extLst>
          </p:cNvPr>
          <p:cNvSpPr>
            <a:spLocks noGrp="1"/>
          </p:cNvSpPr>
          <p:nvPr>
            <p:ph type="title"/>
          </p:nvPr>
        </p:nvSpPr>
        <p:spPr/>
        <p:txBody>
          <a:bodyPr/>
          <a:lstStyle/>
          <a:p>
            <a:r>
              <a:rPr lang="en-IN" dirty="0"/>
              <a:t>Blockchain wallet</a:t>
            </a:r>
            <a:endParaRPr lang="en-US" dirty="0"/>
          </a:p>
        </p:txBody>
      </p:sp>
      <p:pic>
        <p:nvPicPr>
          <p:cNvPr id="4" name="Content Placeholder 3">
            <a:extLst>
              <a:ext uri="{FF2B5EF4-FFF2-40B4-BE49-F238E27FC236}">
                <a16:creationId xmlns="" xmlns:a16="http://schemas.microsoft.com/office/drawing/2014/main" id="{6C5F70D4-A68C-41D2-8DE1-572F07FEC80F}"/>
              </a:ext>
            </a:extLst>
          </p:cNvPr>
          <p:cNvPicPr>
            <a:picLocks noGrp="1" noChangeAspect="1"/>
          </p:cNvPicPr>
          <p:nvPr>
            <p:ph idx="1"/>
          </p:nvPr>
        </p:nvPicPr>
        <p:blipFill>
          <a:blip r:embed="rId2"/>
          <a:stretch>
            <a:fillRect/>
          </a:stretch>
        </p:blipFill>
        <p:spPr>
          <a:xfrm>
            <a:off x="1908613" y="1825625"/>
            <a:ext cx="8374774" cy="4351338"/>
          </a:xfrm>
          <a:prstGeom prst="rect">
            <a:avLst/>
          </a:prstGeom>
        </p:spPr>
      </p:pic>
    </p:spTree>
    <p:extLst>
      <p:ext uri="{BB962C8B-B14F-4D97-AF65-F5344CB8AC3E}">
        <p14:creationId xmlns:p14="http://schemas.microsoft.com/office/powerpoint/2010/main" val="2237817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574750-75FE-4B02-8CCA-78DD272CF42E}"/>
              </a:ext>
            </a:extLst>
          </p:cNvPr>
          <p:cNvSpPr>
            <a:spLocks noGrp="1"/>
          </p:cNvSpPr>
          <p:nvPr>
            <p:ph type="title"/>
          </p:nvPr>
        </p:nvSpPr>
        <p:spPr/>
        <p:txBody>
          <a:bodyPr/>
          <a:lstStyle/>
          <a:p>
            <a:r>
              <a:rPr lang="en-IN" dirty="0"/>
              <a:t>Demo 2 – Smart Contract in Remix Compiler</a:t>
            </a:r>
            <a:endParaRPr lang="en-US" dirty="0"/>
          </a:p>
        </p:txBody>
      </p:sp>
      <p:sp>
        <p:nvSpPr>
          <p:cNvPr id="3" name="Content Placeholder 2">
            <a:extLst>
              <a:ext uri="{FF2B5EF4-FFF2-40B4-BE49-F238E27FC236}">
                <a16:creationId xmlns="" xmlns:a16="http://schemas.microsoft.com/office/drawing/2014/main" id="{2C59BFB1-438E-49D3-975A-36868789E77C}"/>
              </a:ext>
            </a:extLst>
          </p:cNvPr>
          <p:cNvSpPr>
            <a:spLocks noGrp="1"/>
          </p:cNvSpPr>
          <p:nvPr>
            <p:ph idx="1"/>
          </p:nvPr>
        </p:nvSpPr>
        <p:spPr/>
        <p:txBody>
          <a:bodyPr/>
          <a:lstStyle/>
          <a:p>
            <a:r>
              <a:rPr lang="en-IN" dirty="0"/>
              <a:t>Demo 2 – Smart Contract in Remix Compiler</a:t>
            </a:r>
          </a:p>
          <a:p>
            <a:endParaRPr lang="en-US" dirty="0"/>
          </a:p>
        </p:txBody>
      </p:sp>
    </p:spTree>
    <p:extLst>
      <p:ext uri="{BB962C8B-B14F-4D97-AF65-F5344CB8AC3E}">
        <p14:creationId xmlns:p14="http://schemas.microsoft.com/office/powerpoint/2010/main" val="2513956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574750-75FE-4B02-8CCA-78DD272CF42E}"/>
              </a:ext>
            </a:extLst>
          </p:cNvPr>
          <p:cNvSpPr>
            <a:spLocks noGrp="1"/>
          </p:cNvSpPr>
          <p:nvPr>
            <p:ph type="title"/>
          </p:nvPr>
        </p:nvSpPr>
        <p:spPr/>
        <p:txBody>
          <a:bodyPr/>
          <a:lstStyle/>
          <a:p>
            <a:r>
              <a:rPr lang="en-IN" dirty="0"/>
              <a:t>Smart Contract in Remix Compiler</a:t>
            </a:r>
            <a:endParaRPr lang="en-US" dirty="0"/>
          </a:p>
        </p:txBody>
      </p:sp>
      <p:pic>
        <p:nvPicPr>
          <p:cNvPr id="4" name="Content Placeholder 3">
            <a:extLst>
              <a:ext uri="{FF2B5EF4-FFF2-40B4-BE49-F238E27FC236}">
                <a16:creationId xmlns="" xmlns:a16="http://schemas.microsoft.com/office/drawing/2014/main" id="{EA6941D3-1825-493E-BE17-9FB96E27F94C}"/>
              </a:ext>
            </a:extLst>
          </p:cNvPr>
          <p:cNvPicPr>
            <a:picLocks noGrp="1" noChangeAspect="1"/>
          </p:cNvPicPr>
          <p:nvPr>
            <p:ph idx="1"/>
          </p:nvPr>
        </p:nvPicPr>
        <p:blipFill>
          <a:blip r:embed="rId2"/>
          <a:stretch>
            <a:fillRect/>
          </a:stretch>
        </p:blipFill>
        <p:spPr>
          <a:xfrm>
            <a:off x="1958734" y="1825625"/>
            <a:ext cx="8274532" cy="4351338"/>
          </a:xfrm>
          <a:prstGeom prst="rect">
            <a:avLst/>
          </a:prstGeom>
        </p:spPr>
      </p:pic>
    </p:spTree>
    <p:extLst>
      <p:ext uri="{BB962C8B-B14F-4D97-AF65-F5344CB8AC3E}">
        <p14:creationId xmlns:p14="http://schemas.microsoft.com/office/powerpoint/2010/main" val="3420922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574750-75FE-4B02-8CCA-78DD272CF42E}"/>
              </a:ext>
            </a:extLst>
          </p:cNvPr>
          <p:cNvSpPr>
            <a:spLocks noGrp="1"/>
          </p:cNvSpPr>
          <p:nvPr>
            <p:ph type="title"/>
          </p:nvPr>
        </p:nvSpPr>
        <p:spPr/>
        <p:txBody>
          <a:bodyPr/>
          <a:lstStyle/>
          <a:p>
            <a:r>
              <a:rPr lang="en-IN" dirty="0"/>
              <a:t>Demo 3 – DAPP</a:t>
            </a:r>
            <a:endParaRPr lang="en-US" dirty="0"/>
          </a:p>
        </p:txBody>
      </p:sp>
      <p:sp>
        <p:nvSpPr>
          <p:cNvPr id="3" name="Content Placeholder 2">
            <a:extLst>
              <a:ext uri="{FF2B5EF4-FFF2-40B4-BE49-F238E27FC236}">
                <a16:creationId xmlns="" xmlns:a16="http://schemas.microsoft.com/office/drawing/2014/main" id="{2C59BFB1-438E-49D3-975A-36868789E77C}"/>
              </a:ext>
            </a:extLst>
          </p:cNvPr>
          <p:cNvSpPr>
            <a:spLocks noGrp="1"/>
          </p:cNvSpPr>
          <p:nvPr>
            <p:ph idx="1"/>
          </p:nvPr>
        </p:nvSpPr>
        <p:spPr/>
        <p:txBody>
          <a:bodyPr/>
          <a:lstStyle/>
          <a:p>
            <a:r>
              <a:rPr lang="en-IN" dirty="0"/>
              <a:t>Demo 3 – 	DAPP</a:t>
            </a:r>
          </a:p>
          <a:p>
            <a:endParaRPr lang="en-US" dirty="0"/>
          </a:p>
        </p:txBody>
      </p:sp>
    </p:spTree>
    <p:extLst>
      <p:ext uri="{BB962C8B-B14F-4D97-AF65-F5344CB8AC3E}">
        <p14:creationId xmlns:p14="http://schemas.microsoft.com/office/powerpoint/2010/main" val="938699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574750-75FE-4B02-8CCA-78DD272CF42E}"/>
              </a:ext>
            </a:extLst>
          </p:cNvPr>
          <p:cNvSpPr>
            <a:spLocks noGrp="1"/>
          </p:cNvSpPr>
          <p:nvPr>
            <p:ph type="title"/>
          </p:nvPr>
        </p:nvSpPr>
        <p:spPr/>
        <p:txBody>
          <a:bodyPr/>
          <a:lstStyle/>
          <a:p>
            <a:r>
              <a:rPr lang="en-IN" dirty="0"/>
              <a:t>DAPP(Decentralized Application) Architecture</a:t>
            </a:r>
            <a:endParaRPr lang="en-US" dirty="0"/>
          </a:p>
        </p:txBody>
      </p:sp>
      <p:sp>
        <p:nvSpPr>
          <p:cNvPr id="3" name="Content Placeholder 2">
            <a:extLst>
              <a:ext uri="{FF2B5EF4-FFF2-40B4-BE49-F238E27FC236}">
                <a16:creationId xmlns="" xmlns:a16="http://schemas.microsoft.com/office/drawing/2014/main" id="{2C59BFB1-438E-49D3-975A-36868789E77C}"/>
              </a:ext>
            </a:extLst>
          </p:cNvPr>
          <p:cNvSpPr>
            <a:spLocks noGrp="1"/>
          </p:cNvSpPr>
          <p:nvPr>
            <p:ph idx="1"/>
          </p:nvPr>
        </p:nvSpPr>
        <p:spPr/>
        <p:txBody>
          <a:bodyPr/>
          <a:lstStyle/>
          <a:p>
            <a:pPr marL="0" lvl="0" indent="0">
              <a:spcBef>
                <a:spcPts val="0"/>
              </a:spcBef>
              <a:buNone/>
            </a:pPr>
            <a:r>
              <a:rPr lang="en-US" dirty="0"/>
              <a:t>Blockchain app architecture also has frontend and backend</a:t>
            </a:r>
          </a:p>
          <a:p>
            <a:pPr marL="0" lvl="0" indent="0">
              <a:spcBef>
                <a:spcPts val="0"/>
              </a:spcBef>
              <a:buNone/>
            </a:pPr>
            <a:r>
              <a:rPr lang="en-US" dirty="0"/>
              <a:t>	-front end is also written in HTML/CSS/JS</a:t>
            </a:r>
          </a:p>
          <a:p>
            <a:pPr marL="0" lvl="0" indent="0">
              <a:spcBef>
                <a:spcPts val="0"/>
              </a:spcBef>
              <a:buNone/>
            </a:pPr>
            <a:r>
              <a:rPr lang="en-US" dirty="0"/>
              <a:t>	-backend is written in Solidity and deployed to Ethereum</a:t>
            </a:r>
          </a:p>
          <a:p>
            <a:pPr marL="0" indent="0">
              <a:buNone/>
            </a:pPr>
            <a:endParaRPr lang="en-IN" dirty="0"/>
          </a:p>
          <a:p>
            <a:endParaRPr lang="en-US" dirty="0"/>
          </a:p>
        </p:txBody>
      </p:sp>
      <p:pic>
        <p:nvPicPr>
          <p:cNvPr id="4" name="Picture 3">
            <a:extLst>
              <a:ext uri="{FF2B5EF4-FFF2-40B4-BE49-F238E27FC236}">
                <a16:creationId xmlns="" xmlns:a16="http://schemas.microsoft.com/office/drawing/2014/main" id="{4C660360-111A-425E-B15F-8A47B6C731F0}"/>
              </a:ext>
            </a:extLst>
          </p:cNvPr>
          <p:cNvPicPr>
            <a:picLocks noChangeAspect="1"/>
          </p:cNvPicPr>
          <p:nvPr/>
        </p:nvPicPr>
        <p:blipFill>
          <a:blip r:embed="rId2"/>
          <a:stretch>
            <a:fillRect/>
          </a:stretch>
        </p:blipFill>
        <p:spPr>
          <a:xfrm>
            <a:off x="2555776" y="3264384"/>
            <a:ext cx="2486025" cy="2962275"/>
          </a:xfrm>
          <a:prstGeom prst="rect">
            <a:avLst/>
          </a:prstGeom>
          <a:ln>
            <a:solidFill>
              <a:srgbClr val="0070C0"/>
            </a:solidFill>
          </a:ln>
        </p:spPr>
      </p:pic>
    </p:spTree>
    <p:extLst>
      <p:ext uri="{BB962C8B-B14F-4D97-AF65-F5344CB8AC3E}">
        <p14:creationId xmlns:p14="http://schemas.microsoft.com/office/powerpoint/2010/main" val="1246414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574750-75FE-4B02-8CCA-78DD272CF42E}"/>
              </a:ext>
            </a:extLst>
          </p:cNvPr>
          <p:cNvSpPr>
            <a:spLocks noGrp="1"/>
          </p:cNvSpPr>
          <p:nvPr>
            <p:ph type="title"/>
          </p:nvPr>
        </p:nvSpPr>
        <p:spPr>
          <a:xfrm>
            <a:off x="838200" y="365126"/>
            <a:ext cx="10515600" cy="960092"/>
          </a:xfrm>
        </p:spPr>
        <p:txBody>
          <a:bodyPr/>
          <a:lstStyle/>
          <a:p>
            <a:r>
              <a:rPr lang="en-IN" dirty="0"/>
              <a:t>DAPP – Folder Structure</a:t>
            </a:r>
            <a:endParaRPr lang="en-US" dirty="0"/>
          </a:p>
        </p:txBody>
      </p:sp>
      <p:sp>
        <p:nvSpPr>
          <p:cNvPr id="3" name="Content Placeholder 2">
            <a:extLst>
              <a:ext uri="{FF2B5EF4-FFF2-40B4-BE49-F238E27FC236}">
                <a16:creationId xmlns="" xmlns:a16="http://schemas.microsoft.com/office/drawing/2014/main" id="{2C59BFB1-438E-49D3-975A-36868789E77C}"/>
              </a:ext>
            </a:extLst>
          </p:cNvPr>
          <p:cNvSpPr>
            <a:spLocks noGrp="1"/>
          </p:cNvSpPr>
          <p:nvPr>
            <p:ph idx="1"/>
          </p:nvPr>
        </p:nvSpPr>
        <p:spPr>
          <a:xfrm>
            <a:off x="838200" y="1325218"/>
            <a:ext cx="10515600" cy="4851745"/>
          </a:xfrm>
        </p:spPr>
        <p:txBody>
          <a:bodyPr/>
          <a:lstStyle/>
          <a:p>
            <a:r>
              <a:rPr lang="en-US" dirty="0" err="1"/>
              <a:t>Dsgsd</a:t>
            </a:r>
            <a:endParaRPr lang="en-US" dirty="0"/>
          </a:p>
          <a:p>
            <a:endParaRPr lang="en-US" dirty="0"/>
          </a:p>
          <a:p>
            <a:endParaRPr lang="en-US" dirty="0"/>
          </a:p>
        </p:txBody>
      </p:sp>
      <p:pic>
        <p:nvPicPr>
          <p:cNvPr id="5" name="Content Placeholder 3">
            <a:extLst>
              <a:ext uri="{FF2B5EF4-FFF2-40B4-BE49-F238E27FC236}">
                <a16:creationId xmlns="" xmlns:a16="http://schemas.microsoft.com/office/drawing/2014/main" id="{2658E3CA-FE89-4B9A-A5A6-CEE4E1CE1A90}"/>
              </a:ext>
            </a:extLst>
          </p:cNvPr>
          <p:cNvPicPr>
            <a:picLocks noChangeAspect="1"/>
          </p:cNvPicPr>
          <p:nvPr/>
        </p:nvPicPr>
        <p:blipFill>
          <a:blip r:embed="rId2"/>
          <a:stretch>
            <a:fillRect/>
          </a:stretch>
        </p:blipFill>
        <p:spPr>
          <a:xfrm>
            <a:off x="1304655" y="1778484"/>
            <a:ext cx="7435837" cy="4525962"/>
          </a:xfrm>
          <a:prstGeom prst="rect">
            <a:avLst/>
          </a:prstGeom>
        </p:spPr>
      </p:pic>
    </p:spTree>
    <p:extLst>
      <p:ext uri="{BB962C8B-B14F-4D97-AF65-F5344CB8AC3E}">
        <p14:creationId xmlns:p14="http://schemas.microsoft.com/office/powerpoint/2010/main" val="2604239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574750-75FE-4B02-8CCA-78DD272CF42E}"/>
              </a:ext>
            </a:extLst>
          </p:cNvPr>
          <p:cNvSpPr>
            <a:spLocks noGrp="1"/>
          </p:cNvSpPr>
          <p:nvPr>
            <p:ph type="title"/>
          </p:nvPr>
        </p:nvSpPr>
        <p:spPr>
          <a:xfrm>
            <a:off x="838200" y="365126"/>
            <a:ext cx="10515600" cy="814318"/>
          </a:xfrm>
        </p:spPr>
        <p:txBody>
          <a:bodyPr/>
          <a:lstStyle/>
          <a:p>
            <a:r>
              <a:rPr lang="en-IN" dirty="0"/>
              <a:t>DAPP - Demo</a:t>
            </a:r>
            <a:endParaRPr lang="en-US" dirty="0"/>
          </a:p>
        </p:txBody>
      </p:sp>
      <p:pic>
        <p:nvPicPr>
          <p:cNvPr id="4" name="Content Placeholder 3">
            <a:extLst>
              <a:ext uri="{FF2B5EF4-FFF2-40B4-BE49-F238E27FC236}">
                <a16:creationId xmlns="" xmlns:a16="http://schemas.microsoft.com/office/drawing/2014/main" id="{1AC1C799-3BEF-4D1B-B42C-8A076BE61515}"/>
              </a:ext>
            </a:extLst>
          </p:cNvPr>
          <p:cNvPicPr>
            <a:picLocks noGrp="1" noChangeAspect="1"/>
          </p:cNvPicPr>
          <p:nvPr>
            <p:ph idx="1"/>
          </p:nvPr>
        </p:nvPicPr>
        <p:blipFill>
          <a:blip r:embed="rId2"/>
          <a:stretch>
            <a:fillRect/>
          </a:stretch>
        </p:blipFill>
        <p:spPr>
          <a:xfrm>
            <a:off x="1622235" y="1179513"/>
            <a:ext cx="8947530" cy="4997450"/>
          </a:xfrm>
          <a:prstGeom prst="rect">
            <a:avLst/>
          </a:prstGeom>
        </p:spPr>
      </p:pic>
    </p:spTree>
    <p:extLst>
      <p:ext uri="{BB962C8B-B14F-4D97-AF65-F5344CB8AC3E}">
        <p14:creationId xmlns:p14="http://schemas.microsoft.com/office/powerpoint/2010/main" val="2756743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574750-75FE-4B02-8CCA-78DD272CF42E}"/>
              </a:ext>
            </a:extLst>
          </p:cNvPr>
          <p:cNvSpPr>
            <a:spLocks noGrp="1"/>
          </p:cNvSpPr>
          <p:nvPr>
            <p:ph type="title"/>
          </p:nvPr>
        </p:nvSpPr>
        <p:spPr/>
        <p:txBody>
          <a:bodyPr/>
          <a:lstStyle/>
          <a:p>
            <a:r>
              <a:rPr lang="en-IN" dirty="0" err="1"/>
              <a:t>Testrpc</a:t>
            </a:r>
            <a:r>
              <a:rPr lang="en-IN" dirty="0"/>
              <a:t> (Ganache)</a:t>
            </a:r>
            <a:endParaRPr lang="en-US" dirty="0"/>
          </a:p>
        </p:txBody>
      </p:sp>
      <p:sp>
        <p:nvSpPr>
          <p:cNvPr id="3" name="Content Placeholder 2">
            <a:extLst>
              <a:ext uri="{FF2B5EF4-FFF2-40B4-BE49-F238E27FC236}">
                <a16:creationId xmlns="" xmlns:a16="http://schemas.microsoft.com/office/drawing/2014/main" id="{2C59BFB1-438E-49D3-975A-36868789E77C}"/>
              </a:ext>
            </a:extLst>
          </p:cNvPr>
          <p:cNvSpPr>
            <a:spLocks noGrp="1"/>
          </p:cNvSpPr>
          <p:nvPr>
            <p:ph idx="1"/>
          </p:nvPr>
        </p:nvSpPr>
        <p:spPr>
          <a:xfrm>
            <a:off x="838200" y="1216325"/>
            <a:ext cx="10515600" cy="4960638"/>
          </a:xfrm>
        </p:spPr>
        <p:txBody>
          <a:bodyPr/>
          <a:lstStyle/>
          <a:p>
            <a:r>
              <a:rPr lang="en-US" b="1" dirty="0"/>
              <a:t>Ganache</a:t>
            </a:r>
            <a:r>
              <a:rPr lang="en-US" dirty="0"/>
              <a:t>, previously </a:t>
            </a:r>
            <a:r>
              <a:rPr lang="en-US" dirty="0" err="1"/>
              <a:t>Testrpc</a:t>
            </a:r>
            <a:r>
              <a:rPr lang="en-US" dirty="0"/>
              <a:t>, is a virtual </a:t>
            </a:r>
            <a:r>
              <a:rPr lang="en-US" b="1" dirty="0" err="1"/>
              <a:t>blockchain</a:t>
            </a:r>
            <a:r>
              <a:rPr lang="en-US" dirty="0"/>
              <a:t> which sets up 10 default </a:t>
            </a:r>
            <a:r>
              <a:rPr lang="en-US" dirty="0" err="1"/>
              <a:t>Etheruem</a:t>
            </a:r>
            <a:r>
              <a:rPr lang="en-US" dirty="0"/>
              <a:t> addresses, complete with private keys and </a:t>
            </a:r>
            <a:r>
              <a:rPr lang="en-US" dirty="0" smtClean="0"/>
              <a:t>all.</a:t>
            </a:r>
            <a:endParaRPr lang="en-US" dirty="0"/>
          </a:p>
        </p:txBody>
      </p:sp>
      <p:pic>
        <p:nvPicPr>
          <p:cNvPr id="4" name="Content Placeholder 3">
            <a:extLst>
              <a:ext uri="{FF2B5EF4-FFF2-40B4-BE49-F238E27FC236}">
                <a16:creationId xmlns="" xmlns:a16="http://schemas.microsoft.com/office/drawing/2014/main" id="{D0ED44EE-80E4-4069-8532-5F5975CDF611}"/>
              </a:ext>
            </a:extLst>
          </p:cNvPr>
          <p:cNvPicPr>
            <a:picLocks noChangeAspect="1"/>
          </p:cNvPicPr>
          <p:nvPr/>
        </p:nvPicPr>
        <p:blipFill>
          <a:blip r:embed="rId2"/>
          <a:stretch>
            <a:fillRect/>
          </a:stretch>
        </p:blipFill>
        <p:spPr>
          <a:xfrm>
            <a:off x="1061660" y="2756452"/>
            <a:ext cx="6480720" cy="3420511"/>
          </a:xfrm>
          <a:prstGeom prst="rect">
            <a:avLst/>
          </a:prstGeom>
        </p:spPr>
      </p:pic>
    </p:spTree>
    <p:extLst>
      <p:ext uri="{BB962C8B-B14F-4D97-AF65-F5344CB8AC3E}">
        <p14:creationId xmlns:p14="http://schemas.microsoft.com/office/powerpoint/2010/main" val="2905971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574750-75FE-4B02-8CCA-78DD272CF42E}"/>
              </a:ext>
            </a:extLst>
          </p:cNvPr>
          <p:cNvSpPr>
            <a:spLocks noGrp="1"/>
          </p:cNvSpPr>
          <p:nvPr>
            <p:ph type="title"/>
          </p:nvPr>
        </p:nvSpPr>
        <p:spPr>
          <a:xfrm>
            <a:off x="838200" y="365126"/>
            <a:ext cx="10515600" cy="748058"/>
          </a:xfrm>
        </p:spPr>
        <p:txBody>
          <a:bodyPr/>
          <a:lstStyle/>
          <a:p>
            <a:r>
              <a:rPr lang="en-IN" dirty="0"/>
              <a:t>Setup Web3 Provider in Remix Compiler</a:t>
            </a:r>
            <a:endParaRPr lang="en-US" dirty="0"/>
          </a:p>
        </p:txBody>
      </p:sp>
      <p:pic>
        <p:nvPicPr>
          <p:cNvPr id="4" name="Content Placeholder 3">
            <a:extLst>
              <a:ext uri="{FF2B5EF4-FFF2-40B4-BE49-F238E27FC236}">
                <a16:creationId xmlns="" xmlns:a16="http://schemas.microsoft.com/office/drawing/2014/main" id="{D46C01E1-1B6A-4C11-AC29-5747C814ADB7}"/>
              </a:ext>
            </a:extLst>
          </p:cNvPr>
          <p:cNvPicPr>
            <a:picLocks noGrp="1" noChangeAspect="1"/>
          </p:cNvPicPr>
          <p:nvPr>
            <p:ph idx="1"/>
          </p:nvPr>
        </p:nvPicPr>
        <p:blipFill>
          <a:blip r:embed="rId2"/>
          <a:stretch>
            <a:fillRect/>
          </a:stretch>
        </p:blipFill>
        <p:spPr>
          <a:xfrm>
            <a:off x="838200" y="1291076"/>
            <a:ext cx="10515600" cy="2777342"/>
          </a:xfrm>
          <a:prstGeom prst="rect">
            <a:avLst/>
          </a:prstGeom>
        </p:spPr>
      </p:pic>
      <p:pic>
        <p:nvPicPr>
          <p:cNvPr id="5" name="Picture 4">
            <a:extLst>
              <a:ext uri="{FF2B5EF4-FFF2-40B4-BE49-F238E27FC236}">
                <a16:creationId xmlns="" xmlns:a16="http://schemas.microsoft.com/office/drawing/2014/main" id="{FAFC342A-9906-44EA-8DF5-E78EF6E0932E}"/>
              </a:ext>
            </a:extLst>
          </p:cNvPr>
          <p:cNvPicPr>
            <a:picLocks noChangeAspect="1"/>
          </p:cNvPicPr>
          <p:nvPr/>
        </p:nvPicPr>
        <p:blipFill>
          <a:blip r:embed="rId3"/>
          <a:stretch>
            <a:fillRect/>
          </a:stretch>
        </p:blipFill>
        <p:spPr>
          <a:xfrm>
            <a:off x="1760510" y="4192352"/>
            <a:ext cx="5621065" cy="2487218"/>
          </a:xfrm>
          <a:prstGeom prst="rect">
            <a:avLst/>
          </a:prstGeom>
        </p:spPr>
      </p:pic>
    </p:spTree>
    <p:extLst>
      <p:ext uri="{BB962C8B-B14F-4D97-AF65-F5344CB8AC3E}">
        <p14:creationId xmlns:p14="http://schemas.microsoft.com/office/powerpoint/2010/main" val="583976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9D8114-0FE8-4585-A515-EF83694132BF}"/>
              </a:ext>
            </a:extLst>
          </p:cNvPr>
          <p:cNvSpPr>
            <a:spLocks noGrp="1"/>
          </p:cNvSpPr>
          <p:nvPr>
            <p:ph type="title"/>
          </p:nvPr>
        </p:nvSpPr>
        <p:spPr>
          <a:xfrm>
            <a:off x="838200" y="365125"/>
            <a:ext cx="10515600" cy="681797"/>
          </a:xfrm>
        </p:spPr>
        <p:txBody>
          <a:bodyPr>
            <a:normAutofit fontScale="90000"/>
          </a:bodyPr>
          <a:lstStyle/>
          <a:p>
            <a:r>
              <a:rPr lang="en-US" dirty="0"/>
              <a:t>Brief evolution of (Crypto)currency</a:t>
            </a:r>
          </a:p>
        </p:txBody>
      </p:sp>
      <p:sp>
        <p:nvSpPr>
          <p:cNvPr id="3" name="Content Placeholder 2">
            <a:extLst>
              <a:ext uri="{FF2B5EF4-FFF2-40B4-BE49-F238E27FC236}">
                <a16:creationId xmlns="" xmlns:a16="http://schemas.microsoft.com/office/drawing/2014/main" id="{21B0415E-EA77-4F8A-8866-E1005CE56D1E}"/>
              </a:ext>
            </a:extLst>
          </p:cNvPr>
          <p:cNvSpPr>
            <a:spLocks noGrp="1"/>
          </p:cNvSpPr>
          <p:nvPr>
            <p:ph idx="1"/>
          </p:nvPr>
        </p:nvSpPr>
        <p:spPr>
          <a:xfrm>
            <a:off x="838200" y="1154180"/>
            <a:ext cx="10515600" cy="5130041"/>
          </a:xfrm>
        </p:spPr>
        <p:txBody>
          <a:bodyPr/>
          <a:lstStyle/>
          <a:p>
            <a:r>
              <a:rPr lang="en-US" sz="2000" dirty="0" smtClean="0"/>
              <a:t>During the 2008 </a:t>
            </a:r>
            <a:r>
              <a:rPr lang="en-US" sz="2000" dirty="0"/>
              <a:t>global financial </a:t>
            </a:r>
            <a:r>
              <a:rPr lang="en-US" sz="2000" smtClean="0"/>
              <a:t>crisis, Federal </a:t>
            </a:r>
            <a:r>
              <a:rPr lang="en-US" sz="2000" dirty="0" smtClean="0"/>
              <a:t>Reserve</a:t>
            </a:r>
            <a:endParaRPr lang="en-US" sz="2000" dirty="0"/>
          </a:p>
          <a:p>
            <a:r>
              <a:rPr lang="en-US" sz="2000" dirty="0"/>
              <a:t>Satoshi </a:t>
            </a:r>
            <a:r>
              <a:rPr lang="en-US" sz="2000" dirty="0" err="1" smtClean="0"/>
              <a:t>Nakamoto</a:t>
            </a:r>
            <a:endParaRPr lang="en-US" dirty="0"/>
          </a:p>
          <a:p>
            <a:endParaRPr lang="en-US" dirty="0"/>
          </a:p>
        </p:txBody>
      </p:sp>
      <p:pic>
        <p:nvPicPr>
          <p:cNvPr id="4" name="Picture 3">
            <a:extLst>
              <a:ext uri="{FF2B5EF4-FFF2-40B4-BE49-F238E27FC236}">
                <a16:creationId xmlns="" xmlns:a16="http://schemas.microsoft.com/office/drawing/2014/main" id="{B5A8CE16-767D-44AE-A24D-762F0E7CAB5A}"/>
              </a:ext>
            </a:extLst>
          </p:cNvPr>
          <p:cNvPicPr>
            <a:picLocks noChangeAspect="1"/>
          </p:cNvPicPr>
          <p:nvPr/>
        </p:nvPicPr>
        <p:blipFill>
          <a:blip r:embed="rId2"/>
          <a:stretch>
            <a:fillRect/>
          </a:stretch>
        </p:blipFill>
        <p:spPr>
          <a:xfrm>
            <a:off x="1603513" y="2411896"/>
            <a:ext cx="6957391" cy="3872325"/>
          </a:xfrm>
          <a:prstGeom prst="rect">
            <a:avLst/>
          </a:prstGeom>
        </p:spPr>
      </p:pic>
    </p:spTree>
    <p:extLst>
      <p:ext uri="{BB962C8B-B14F-4D97-AF65-F5344CB8AC3E}">
        <p14:creationId xmlns:p14="http://schemas.microsoft.com/office/powerpoint/2010/main" val="27106286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574750-75FE-4B02-8CCA-78DD272CF42E}"/>
              </a:ext>
            </a:extLst>
          </p:cNvPr>
          <p:cNvSpPr>
            <a:spLocks noGrp="1"/>
          </p:cNvSpPr>
          <p:nvPr>
            <p:ph type="title"/>
          </p:nvPr>
        </p:nvSpPr>
        <p:spPr>
          <a:xfrm>
            <a:off x="838200" y="365126"/>
            <a:ext cx="10515600" cy="628788"/>
          </a:xfrm>
        </p:spPr>
        <p:txBody>
          <a:bodyPr>
            <a:normAutofit/>
          </a:bodyPr>
          <a:lstStyle/>
          <a:p>
            <a:r>
              <a:rPr lang="en-IN" sz="3200" dirty="0"/>
              <a:t>DAPP – Front end Screen and Remix Compiler for result </a:t>
            </a:r>
            <a:endParaRPr lang="en-US" sz="3200" dirty="0"/>
          </a:p>
        </p:txBody>
      </p:sp>
      <p:pic>
        <p:nvPicPr>
          <p:cNvPr id="4" name="Content Placeholder 3">
            <a:extLst>
              <a:ext uri="{FF2B5EF4-FFF2-40B4-BE49-F238E27FC236}">
                <a16:creationId xmlns="" xmlns:a16="http://schemas.microsoft.com/office/drawing/2014/main" id="{0B7AE4B7-0C61-407D-A696-D8801A51C345}"/>
              </a:ext>
            </a:extLst>
          </p:cNvPr>
          <p:cNvPicPr>
            <a:picLocks noGrp="1" noChangeAspect="1"/>
          </p:cNvPicPr>
          <p:nvPr>
            <p:ph idx="1"/>
          </p:nvPr>
        </p:nvPicPr>
        <p:blipFill>
          <a:blip r:embed="rId2"/>
          <a:stretch>
            <a:fillRect/>
          </a:stretch>
        </p:blipFill>
        <p:spPr>
          <a:xfrm>
            <a:off x="1447523" y="993775"/>
            <a:ext cx="9296953" cy="5183188"/>
          </a:xfrm>
          <a:prstGeom prst="rect">
            <a:avLst/>
          </a:prstGeom>
        </p:spPr>
      </p:pic>
    </p:spTree>
    <p:extLst>
      <p:ext uri="{BB962C8B-B14F-4D97-AF65-F5344CB8AC3E}">
        <p14:creationId xmlns:p14="http://schemas.microsoft.com/office/powerpoint/2010/main" val="41898650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643B02-AE93-4500-943F-679F2A2E34DA}"/>
              </a:ext>
            </a:extLst>
          </p:cNvPr>
          <p:cNvSpPr>
            <a:spLocks noGrp="1"/>
          </p:cNvSpPr>
          <p:nvPr>
            <p:ph type="title"/>
          </p:nvPr>
        </p:nvSpPr>
        <p:spPr>
          <a:xfrm>
            <a:off x="838200" y="365126"/>
            <a:ext cx="10515600" cy="801066"/>
          </a:xfrm>
        </p:spPr>
        <p:txBody>
          <a:bodyPr>
            <a:normAutofit/>
          </a:bodyPr>
          <a:lstStyle/>
          <a:p>
            <a:r>
              <a:rPr lang="en-IN" sz="3600" dirty="0"/>
              <a:t>DAPP – Front end Screen and Remix Compiler for result </a:t>
            </a:r>
            <a:endParaRPr lang="en-US" sz="3600" dirty="0"/>
          </a:p>
        </p:txBody>
      </p:sp>
      <p:pic>
        <p:nvPicPr>
          <p:cNvPr id="4" name="Content Placeholder 3">
            <a:extLst>
              <a:ext uri="{FF2B5EF4-FFF2-40B4-BE49-F238E27FC236}">
                <a16:creationId xmlns="" xmlns:a16="http://schemas.microsoft.com/office/drawing/2014/main" id="{72E9ED15-9DEC-4BDA-B279-1157175BE187}"/>
              </a:ext>
            </a:extLst>
          </p:cNvPr>
          <p:cNvPicPr>
            <a:picLocks noGrp="1" noChangeAspect="1"/>
          </p:cNvPicPr>
          <p:nvPr>
            <p:ph idx="1"/>
          </p:nvPr>
        </p:nvPicPr>
        <p:blipFill>
          <a:blip r:embed="rId2"/>
          <a:stretch>
            <a:fillRect/>
          </a:stretch>
        </p:blipFill>
        <p:spPr>
          <a:xfrm>
            <a:off x="1101027" y="1825625"/>
            <a:ext cx="9989946" cy="4351338"/>
          </a:xfrm>
          <a:prstGeom prst="rect">
            <a:avLst/>
          </a:prstGeom>
        </p:spPr>
      </p:pic>
    </p:spTree>
    <p:extLst>
      <p:ext uri="{BB962C8B-B14F-4D97-AF65-F5344CB8AC3E}">
        <p14:creationId xmlns:p14="http://schemas.microsoft.com/office/powerpoint/2010/main" val="720882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C27339-3E39-4858-9CA0-F4B89172665A}"/>
              </a:ext>
            </a:extLst>
          </p:cNvPr>
          <p:cNvSpPr>
            <a:spLocks noGrp="1"/>
          </p:cNvSpPr>
          <p:nvPr>
            <p:ph type="title"/>
          </p:nvPr>
        </p:nvSpPr>
        <p:spPr/>
        <p:txBody>
          <a:bodyPr/>
          <a:lstStyle/>
          <a:p>
            <a:r>
              <a:rPr lang="en-US" dirty="0"/>
              <a:t>Q&amp;A</a:t>
            </a:r>
            <a:br>
              <a:rPr lang="en-US" dirty="0"/>
            </a:br>
            <a:endParaRPr lang="en-US" dirty="0"/>
          </a:p>
        </p:txBody>
      </p:sp>
      <p:sp>
        <p:nvSpPr>
          <p:cNvPr id="3" name="Content Placeholder 2">
            <a:extLst>
              <a:ext uri="{FF2B5EF4-FFF2-40B4-BE49-F238E27FC236}">
                <a16:creationId xmlns="" xmlns:a16="http://schemas.microsoft.com/office/drawing/2014/main" id="{C8B1B8B7-0BCE-4BCC-850C-E1FE7C7C0883}"/>
              </a:ext>
            </a:extLst>
          </p:cNvPr>
          <p:cNvSpPr>
            <a:spLocks noGrp="1"/>
          </p:cNvSpPr>
          <p:nvPr>
            <p:ph idx="1"/>
          </p:nvPr>
        </p:nvSpPr>
        <p:spPr/>
        <p:txBody>
          <a:bodyPr/>
          <a:lstStyle/>
          <a:p>
            <a:endParaRPr lang="en-US" dirty="0"/>
          </a:p>
          <a:p>
            <a:endParaRPr lang="en-US" dirty="0"/>
          </a:p>
          <a:p>
            <a:endParaRPr lang="en-US" dirty="0"/>
          </a:p>
          <a:p>
            <a:pPr marL="3657600" lvl="8" indent="0">
              <a:buNone/>
            </a:pPr>
            <a:r>
              <a:rPr lang="en-US" sz="8000" dirty="0"/>
              <a:t>Q&amp;A</a:t>
            </a:r>
          </a:p>
          <a:p>
            <a:endParaRPr lang="en-US" dirty="0"/>
          </a:p>
        </p:txBody>
      </p:sp>
    </p:spTree>
    <p:extLst>
      <p:ext uri="{BB962C8B-B14F-4D97-AF65-F5344CB8AC3E}">
        <p14:creationId xmlns:p14="http://schemas.microsoft.com/office/powerpoint/2010/main" val="2013462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736964" y="4325199"/>
            <a:ext cx="5825163" cy="94296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4" tIns="18674" rIns="18674" bIns="18674" numCol="1" spcCol="14288" rtlCol="0" anchor="ctr">
            <a:spAutoFit/>
          </a:bodyPr>
          <a:lstStyle/>
          <a:p>
            <a:pPr defTabSz="914314"/>
            <a:r>
              <a:rPr lang="en-US" sz="1961" kern="0" dirty="0">
                <a:solidFill>
                  <a:srgbClr val="404040"/>
                </a:solidFill>
                <a:cs typeface="Arial"/>
              </a:rPr>
              <a:t>Raja Kumaravel	</a:t>
            </a:r>
          </a:p>
          <a:p>
            <a:pPr defTabSz="914314"/>
            <a:r>
              <a:rPr lang="en-US" sz="1961" kern="0" dirty="0">
                <a:solidFill>
                  <a:srgbClr val="404040"/>
                </a:solidFill>
                <a:latin typeface="Segoe UI Light"/>
                <a:cs typeface="Arial"/>
              </a:rPr>
              <a:t>Technical Architect, </a:t>
            </a:r>
          </a:p>
          <a:p>
            <a:pPr defTabSz="914314"/>
            <a:r>
              <a:rPr lang="en-US" sz="1961" kern="0" dirty="0">
                <a:solidFill>
                  <a:srgbClr val="404040"/>
                </a:solidFill>
                <a:latin typeface="Segoe UI Light"/>
                <a:cs typeface="Arial"/>
              </a:rPr>
              <a:t>Encore</a:t>
            </a:r>
          </a:p>
        </p:txBody>
      </p:sp>
      <p:cxnSp>
        <p:nvCxnSpPr>
          <p:cNvPr id="19" name="Straight Connector 18"/>
          <p:cNvCxnSpPr/>
          <p:nvPr/>
        </p:nvCxnSpPr>
        <p:spPr>
          <a:xfrm flipV="1">
            <a:off x="1776344" y="5590386"/>
            <a:ext cx="9366000" cy="4667"/>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20" name="Group 19"/>
          <p:cNvGrpSpPr/>
          <p:nvPr/>
        </p:nvGrpSpPr>
        <p:grpSpPr>
          <a:xfrm>
            <a:off x="1701653" y="5819122"/>
            <a:ext cx="9540280" cy="402161"/>
            <a:chOff x="1735137" y="5935662"/>
            <a:chExt cx="9732963" cy="410285"/>
          </a:xfrm>
        </p:grpSpPr>
        <p:sp>
          <p:nvSpPr>
            <p:cNvPr id="21" name="TextBox 20"/>
            <p:cNvSpPr txBox="1"/>
            <p:nvPr/>
          </p:nvSpPr>
          <p:spPr>
            <a:xfrm>
              <a:off x="1735137" y="5935662"/>
              <a:ext cx="2712001" cy="410285"/>
            </a:xfrm>
            <a:prstGeom prst="rect">
              <a:avLst/>
            </a:prstGeom>
            <a:noFill/>
          </p:spPr>
          <p:txBody>
            <a:bodyPr wrap="square" rtlCol="0">
              <a:spAutoFit/>
            </a:bodyPr>
            <a:lstStyle/>
            <a:p>
              <a:pPr defTabSz="914314">
                <a:lnSpc>
                  <a:spcPct val="130000"/>
                </a:lnSpc>
              </a:pPr>
              <a:r>
                <a:rPr lang="en-US" sz="1730" kern="0" dirty="0">
                  <a:solidFill>
                    <a:srgbClr val="404040"/>
                  </a:solidFill>
                  <a:latin typeface="Segoe UI Light"/>
                  <a:cs typeface="Arial"/>
                </a:rPr>
                <a:t>connectraja@gmail.com</a:t>
              </a:r>
            </a:p>
          </p:txBody>
        </p:sp>
        <p:sp>
          <p:nvSpPr>
            <p:cNvPr id="23" name="TextBox 22"/>
            <p:cNvSpPr txBox="1"/>
            <p:nvPr/>
          </p:nvSpPr>
          <p:spPr>
            <a:xfrm>
              <a:off x="8978900" y="5935662"/>
              <a:ext cx="2489200" cy="410285"/>
            </a:xfrm>
            <a:prstGeom prst="rect">
              <a:avLst/>
            </a:prstGeom>
            <a:noFill/>
          </p:spPr>
          <p:txBody>
            <a:bodyPr wrap="square" rtlCol="0">
              <a:spAutoFit/>
            </a:bodyPr>
            <a:lstStyle/>
            <a:p>
              <a:pPr algn="r" defTabSz="914314">
                <a:lnSpc>
                  <a:spcPct val="130000"/>
                </a:lnSpc>
              </a:pPr>
              <a:endParaRPr lang="en-US" sz="1730" kern="0" dirty="0">
                <a:solidFill>
                  <a:srgbClr val="404040"/>
                </a:solidFill>
                <a:latin typeface="Segoe UI Light"/>
                <a:cs typeface="Arial"/>
              </a:endParaRPr>
            </a:p>
          </p:txBody>
        </p:sp>
      </p:grpSp>
      <p:sp>
        <p:nvSpPr>
          <p:cNvPr id="10" name="Text Placeholder 25"/>
          <p:cNvSpPr txBox="1">
            <a:spLocks/>
          </p:cNvSpPr>
          <p:nvPr/>
        </p:nvSpPr>
        <p:spPr bwMode="invGray">
          <a:xfrm>
            <a:off x="2456036" y="2074101"/>
            <a:ext cx="6525235" cy="821606"/>
          </a:xfrm>
          <a:prstGeom prst="rect">
            <a:avLst/>
          </a:prstGeom>
        </p:spPr>
        <p:txBody>
          <a:bodyPr vert="horz" wrap="square" lIns="179259" tIns="143407" rIns="179259" bIns="143407"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defTabSz="914281">
              <a:lnSpc>
                <a:spcPct val="60000"/>
              </a:lnSpc>
              <a:buClr>
                <a:srgbClr val="FFFFFF"/>
              </a:buClr>
              <a:buSzPct val="90000"/>
            </a:pPr>
            <a:r>
              <a:rPr lang="en-US" sz="7645" spc="0" dirty="0">
                <a:solidFill>
                  <a:srgbClr val="404040"/>
                </a:solidFill>
              </a:rPr>
              <a:t>Thank you. </a:t>
            </a:r>
            <a:endParaRPr lang="en-US" sz="7645" spc="0" dirty="0">
              <a:solidFill>
                <a:srgbClr val="404040"/>
              </a:solidFill>
              <a:latin typeface="Segoe UI"/>
            </a:endParaRPr>
          </a:p>
        </p:txBody>
      </p:sp>
    </p:spTree>
    <p:extLst>
      <p:ext uri="{BB962C8B-B14F-4D97-AF65-F5344CB8AC3E}">
        <p14:creationId xmlns:p14="http://schemas.microsoft.com/office/powerpoint/2010/main" val="112620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574750-75FE-4B02-8CCA-78DD272CF42E}"/>
              </a:ext>
            </a:extLst>
          </p:cNvPr>
          <p:cNvSpPr>
            <a:spLocks noGrp="1"/>
          </p:cNvSpPr>
          <p:nvPr>
            <p:ph type="title"/>
          </p:nvPr>
        </p:nvSpPr>
        <p:spPr>
          <a:xfrm>
            <a:off x="838200" y="365125"/>
            <a:ext cx="10515600" cy="549275"/>
          </a:xfrm>
        </p:spPr>
        <p:txBody>
          <a:bodyPr>
            <a:normAutofit fontScale="90000"/>
          </a:bodyPr>
          <a:lstStyle/>
          <a:p>
            <a:r>
              <a:rPr lang="en-IN" dirty="0"/>
              <a:t>Ether’s Hot Wallet</a:t>
            </a:r>
            <a:endParaRPr lang="en-US" dirty="0"/>
          </a:p>
        </p:txBody>
      </p:sp>
      <p:sp>
        <p:nvSpPr>
          <p:cNvPr id="3" name="Content Placeholder 2">
            <a:extLst>
              <a:ext uri="{FF2B5EF4-FFF2-40B4-BE49-F238E27FC236}">
                <a16:creationId xmlns="" xmlns:a16="http://schemas.microsoft.com/office/drawing/2014/main" id="{2C59BFB1-438E-49D3-975A-36868789E77C}"/>
              </a:ext>
            </a:extLst>
          </p:cNvPr>
          <p:cNvSpPr>
            <a:spLocks noGrp="1"/>
          </p:cNvSpPr>
          <p:nvPr>
            <p:ph idx="1"/>
          </p:nvPr>
        </p:nvSpPr>
        <p:spPr>
          <a:xfrm>
            <a:off x="838200" y="914400"/>
            <a:ext cx="10515600" cy="5262563"/>
          </a:xfrm>
        </p:spPr>
        <p:txBody>
          <a:bodyPr/>
          <a:lstStyle/>
          <a:p>
            <a:r>
              <a:rPr lang="en-US" b="1" dirty="0"/>
              <a:t>hot wallets</a:t>
            </a:r>
            <a:r>
              <a:rPr lang="en-US" dirty="0"/>
              <a:t> are connected to the Internet, while </a:t>
            </a:r>
            <a:r>
              <a:rPr lang="en-US" b="1" dirty="0"/>
              <a:t>cold wallets</a:t>
            </a:r>
            <a:r>
              <a:rPr lang="en-US" dirty="0"/>
              <a:t> are kept offline</a:t>
            </a:r>
          </a:p>
          <a:p>
            <a:endParaRPr lang="en-US" dirty="0"/>
          </a:p>
          <a:p>
            <a:endParaRPr lang="en-US" dirty="0"/>
          </a:p>
          <a:p>
            <a:endParaRPr lang="en-US" dirty="0"/>
          </a:p>
        </p:txBody>
      </p:sp>
      <p:pic>
        <p:nvPicPr>
          <p:cNvPr id="5" name="Picture 4">
            <a:extLst>
              <a:ext uri="{FF2B5EF4-FFF2-40B4-BE49-F238E27FC236}">
                <a16:creationId xmlns="" xmlns:a16="http://schemas.microsoft.com/office/drawing/2014/main" id="{0119B211-1289-4785-A22D-4189BFA2391A}"/>
              </a:ext>
            </a:extLst>
          </p:cNvPr>
          <p:cNvPicPr>
            <a:picLocks noChangeAspect="1"/>
          </p:cNvPicPr>
          <p:nvPr/>
        </p:nvPicPr>
        <p:blipFill>
          <a:blip r:embed="rId2"/>
          <a:stretch>
            <a:fillRect/>
          </a:stretch>
        </p:blipFill>
        <p:spPr>
          <a:xfrm>
            <a:off x="1262340" y="2193846"/>
            <a:ext cx="9144000" cy="3185211"/>
          </a:xfrm>
          <a:prstGeom prst="rect">
            <a:avLst/>
          </a:prstGeom>
        </p:spPr>
      </p:pic>
    </p:spTree>
    <p:extLst>
      <p:ext uri="{BB962C8B-B14F-4D97-AF65-F5344CB8AC3E}">
        <p14:creationId xmlns:p14="http://schemas.microsoft.com/office/powerpoint/2010/main" val="2364048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574750-75FE-4B02-8CCA-78DD272CF42E}"/>
              </a:ext>
            </a:extLst>
          </p:cNvPr>
          <p:cNvSpPr>
            <a:spLocks noGrp="1"/>
          </p:cNvSpPr>
          <p:nvPr>
            <p:ph type="title"/>
          </p:nvPr>
        </p:nvSpPr>
        <p:spPr>
          <a:xfrm>
            <a:off x="838200" y="365125"/>
            <a:ext cx="10515600" cy="695049"/>
          </a:xfrm>
        </p:spPr>
        <p:txBody>
          <a:bodyPr/>
          <a:lstStyle/>
          <a:p>
            <a:r>
              <a:rPr lang="en-IN" dirty="0"/>
              <a:t>Traditional System vs Blockchain System</a:t>
            </a:r>
            <a:endParaRPr lang="en-US" dirty="0"/>
          </a:p>
        </p:txBody>
      </p:sp>
      <p:sp>
        <p:nvSpPr>
          <p:cNvPr id="3" name="Content Placeholder 2">
            <a:extLst>
              <a:ext uri="{FF2B5EF4-FFF2-40B4-BE49-F238E27FC236}">
                <a16:creationId xmlns="" xmlns:a16="http://schemas.microsoft.com/office/drawing/2014/main" id="{2C59BFB1-438E-49D3-975A-36868789E77C}"/>
              </a:ext>
            </a:extLst>
          </p:cNvPr>
          <p:cNvSpPr>
            <a:spLocks noGrp="1"/>
          </p:cNvSpPr>
          <p:nvPr>
            <p:ph idx="1"/>
          </p:nvPr>
        </p:nvSpPr>
        <p:spPr>
          <a:xfrm>
            <a:off x="838200" y="1060174"/>
            <a:ext cx="10515600" cy="5116789"/>
          </a:xfrm>
        </p:spPr>
        <p:txBody>
          <a:bodyPr/>
          <a:lstStyle/>
          <a:p>
            <a:r>
              <a:rPr lang="en-US" dirty="0"/>
              <a:t>Let’s take </a:t>
            </a:r>
            <a:r>
              <a:rPr lang="en-US" dirty="0" smtClean="0"/>
              <a:t>the Employee portal, Recruitment Team, HR etc., in an Organization as an example</a:t>
            </a:r>
            <a:endParaRPr lang="en-US" dirty="0"/>
          </a:p>
          <a:p>
            <a:endParaRPr lang="en-US" dirty="0"/>
          </a:p>
          <a:p>
            <a:endParaRPr lang="en-US" dirty="0"/>
          </a:p>
          <a:p>
            <a:endParaRPr lang="en-US" dirty="0"/>
          </a:p>
        </p:txBody>
      </p:sp>
      <p:pic>
        <p:nvPicPr>
          <p:cNvPr id="5" name="Picture 4">
            <a:extLst>
              <a:ext uri="{FF2B5EF4-FFF2-40B4-BE49-F238E27FC236}">
                <a16:creationId xmlns="" xmlns:a16="http://schemas.microsoft.com/office/drawing/2014/main" id="{4664E496-4AE5-4E44-81E1-6B85FDB119C9}"/>
              </a:ext>
            </a:extLst>
          </p:cNvPr>
          <p:cNvPicPr>
            <a:picLocks noChangeAspect="1"/>
          </p:cNvPicPr>
          <p:nvPr/>
        </p:nvPicPr>
        <p:blipFill>
          <a:blip r:embed="rId2"/>
          <a:stretch>
            <a:fillRect/>
          </a:stretch>
        </p:blipFill>
        <p:spPr>
          <a:xfrm>
            <a:off x="1346751" y="2546281"/>
            <a:ext cx="8499613" cy="3514725"/>
          </a:xfrm>
          <a:prstGeom prst="rect">
            <a:avLst/>
          </a:prstGeom>
        </p:spPr>
      </p:pic>
    </p:spTree>
    <p:extLst>
      <p:ext uri="{BB962C8B-B14F-4D97-AF65-F5344CB8AC3E}">
        <p14:creationId xmlns:p14="http://schemas.microsoft.com/office/powerpoint/2010/main" val="2750473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574750-75FE-4B02-8CCA-78DD272CF42E}"/>
              </a:ext>
            </a:extLst>
          </p:cNvPr>
          <p:cNvSpPr>
            <a:spLocks noGrp="1"/>
          </p:cNvSpPr>
          <p:nvPr>
            <p:ph type="title"/>
          </p:nvPr>
        </p:nvSpPr>
        <p:spPr>
          <a:xfrm>
            <a:off x="838200" y="365125"/>
            <a:ext cx="10515600" cy="695049"/>
          </a:xfrm>
        </p:spPr>
        <p:txBody>
          <a:bodyPr/>
          <a:lstStyle/>
          <a:p>
            <a:r>
              <a:rPr lang="en-IN" dirty="0"/>
              <a:t>What is Blockchain?</a:t>
            </a:r>
            <a:endParaRPr lang="en-US" dirty="0"/>
          </a:p>
        </p:txBody>
      </p:sp>
      <p:sp>
        <p:nvSpPr>
          <p:cNvPr id="3" name="Content Placeholder 2">
            <a:extLst>
              <a:ext uri="{FF2B5EF4-FFF2-40B4-BE49-F238E27FC236}">
                <a16:creationId xmlns="" xmlns:a16="http://schemas.microsoft.com/office/drawing/2014/main" id="{2C59BFB1-438E-49D3-975A-36868789E77C}"/>
              </a:ext>
            </a:extLst>
          </p:cNvPr>
          <p:cNvSpPr>
            <a:spLocks noGrp="1"/>
          </p:cNvSpPr>
          <p:nvPr>
            <p:ph idx="1"/>
          </p:nvPr>
        </p:nvSpPr>
        <p:spPr>
          <a:xfrm>
            <a:off x="838200" y="1060174"/>
            <a:ext cx="10515600" cy="5116789"/>
          </a:xfrm>
        </p:spPr>
        <p:txBody>
          <a:bodyPr/>
          <a:lstStyle/>
          <a:p>
            <a:r>
              <a:rPr lang="en-US" dirty="0"/>
              <a:t>It is a time-stamped series of immutable record of data that is managed by cluster of computers not owned by any single entity.</a:t>
            </a:r>
          </a:p>
          <a:p>
            <a:endParaRPr lang="en-US" dirty="0"/>
          </a:p>
          <a:p>
            <a:endParaRPr lang="en-US" dirty="0"/>
          </a:p>
        </p:txBody>
      </p:sp>
      <p:pic>
        <p:nvPicPr>
          <p:cNvPr id="5" name="Picture 4">
            <a:extLst>
              <a:ext uri="{FF2B5EF4-FFF2-40B4-BE49-F238E27FC236}">
                <a16:creationId xmlns="" xmlns:a16="http://schemas.microsoft.com/office/drawing/2014/main" id="{AB41E8A1-3C19-4902-A65D-52B5B14BE3DB}"/>
              </a:ext>
            </a:extLst>
          </p:cNvPr>
          <p:cNvPicPr>
            <a:picLocks noChangeAspect="1"/>
          </p:cNvPicPr>
          <p:nvPr/>
        </p:nvPicPr>
        <p:blipFill>
          <a:blip r:embed="rId2"/>
          <a:stretch>
            <a:fillRect/>
          </a:stretch>
        </p:blipFill>
        <p:spPr>
          <a:xfrm>
            <a:off x="1244853" y="2259432"/>
            <a:ext cx="9144000" cy="3917531"/>
          </a:xfrm>
          <a:prstGeom prst="rect">
            <a:avLst/>
          </a:prstGeom>
        </p:spPr>
      </p:pic>
    </p:spTree>
    <p:extLst>
      <p:ext uri="{BB962C8B-B14F-4D97-AF65-F5344CB8AC3E}">
        <p14:creationId xmlns:p14="http://schemas.microsoft.com/office/powerpoint/2010/main" val="612261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574750-75FE-4B02-8CCA-78DD272CF42E}"/>
              </a:ext>
            </a:extLst>
          </p:cNvPr>
          <p:cNvSpPr>
            <a:spLocks noGrp="1"/>
          </p:cNvSpPr>
          <p:nvPr>
            <p:ph type="title"/>
          </p:nvPr>
        </p:nvSpPr>
        <p:spPr>
          <a:xfrm>
            <a:off x="838200" y="365126"/>
            <a:ext cx="10515600" cy="589032"/>
          </a:xfrm>
        </p:spPr>
        <p:txBody>
          <a:bodyPr>
            <a:normAutofit fontScale="90000"/>
          </a:bodyPr>
          <a:lstStyle/>
          <a:p>
            <a:r>
              <a:rPr lang="en-IN" dirty="0"/>
              <a:t>Features of Blockchain</a:t>
            </a:r>
            <a:endParaRPr lang="en-US" dirty="0"/>
          </a:p>
        </p:txBody>
      </p:sp>
      <p:sp>
        <p:nvSpPr>
          <p:cNvPr id="3" name="Content Placeholder 2">
            <a:extLst>
              <a:ext uri="{FF2B5EF4-FFF2-40B4-BE49-F238E27FC236}">
                <a16:creationId xmlns="" xmlns:a16="http://schemas.microsoft.com/office/drawing/2014/main" id="{2C59BFB1-438E-49D3-975A-36868789E77C}"/>
              </a:ext>
            </a:extLst>
          </p:cNvPr>
          <p:cNvSpPr>
            <a:spLocks noGrp="1"/>
          </p:cNvSpPr>
          <p:nvPr>
            <p:ph idx="1"/>
          </p:nvPr>
        </p:nvSpPr>
        <p:spPr>
          <a:xfrm>
            <a:off x="838200" y="954158"/>
            <a:ext cx="10515600" cy="5222805"/>
          </a:xfrm>
        </p:spPr>
        <p:txBody>
          <a:bodyPr/>
          <a:lstStyle/>
          <a:p>
            <a:r>
              <a:rPr lang="en-US" dirty="0"/>
              <a:t>Blockchain is a very powerful technology. This has potential to change the future. Wherever </a:t>
            </a:r>
            <a:r>
              <a:rPr lang="en-US" b="1" dirty="0" smtClean="0"/>
              <a:t>trust</a:t>
            </a:r>
            <a:r>
              <a:rPr lang="en-US" dirty="0" smtClean="0"/>
              <a:t> </a:t>
            </a:r>
            <a:r>
              <a:rPr lang="en-US" dirty="0"/>
              <a:t>is </a:t>
            </a:r>
            <a:r>
              <a:rPr lang="en-US" dirty="0" smtClean="0"/>
              <a:t>a major concern, this </a:t>
            </a:r>
            <a:r>
              <a:rPr lang="en-US" dirty="0"/>
              <a:t>technology can play a </a:t>
            </a:r>
            <a:r>
              <a:rPr lang="en-US" dirty="0" smtClean="0"/>
              <a:t>significant role</a:t>
            </a:r>
            <a:r>
              <a:rPr lang="en-US" dirty="0"/>
              <a:t>.</a:t>
            </a:r>
          </a:p>
          <a:p>
            <a:endParaRPr lang="en-US" dirty="0"/>
          </a:p>
          <a:p>
            <a:endParaRPr lang="en-US" dirty="0"/>
          </a:p>
          <a:p>
            <a:endParaRPr lang="en-US" dirty="0"/>
          </a:p>
        </p:txBody>
      </p:sp>
      <p:pic>
        <p:nvPicPr>
          <p:cNvPr id="5" name="Picture 4">
            <a:extLst>
              <a:ext uri="{FF2B5EF4-FFF2-40B4-BE49-F238E27FC236}">
                <a16:creationId xmlns="" xmlns:a16="http://schemas.microsoft.com/office/drawing/2014/main" id="{8B8009A2-7B0B-4E3A-B8B3-CEDA53E38C04}"/>
              </a:ext>
            </a:extLst>
          </p:cNvPr>
          <p:cNvPicPr>
            <a:picLocks noChangeAspect="1"/>
          </p:cNvPicPr>
          <p:nvPr/>
        </p:nvPicPr>
        <p:blipFill>
          <a:blip r:embed="rId2"/>
          <a:stretch>
            <a:fillRect/>
          </a:stretch>
        </p:blipFill>
        <p:spPr>
          <a:xfrm>
            <a:off x="1149004" y="2620617"/>
            <a:ext cx="5755379" cy="3048000"/>
          </a:xfrm>
          <a:prstGeom prst="rect">
            <a:avLst/>
          </a:prstGeom>
        </p:spPr>
      </p:pic>
    </p:spTree>
    <p:extLst>
      <p:ext uri="{BB962C8B-B14F-4D97-AF65-F5344CB8AC3E}">
        <p14:creationId xmlns:p14="http://schemas.microsoft.com/office/powerpoint/2010/main" val="2703686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574750-75FE-4B02-8CCA-78DD272CF42E}"/>
              </a:ext>
            </a:extLst>
          </p:cNvPr>
          <p:cNvSpPr>
            <a:spLocks noGrp="1"/>
          </p:cNvSpPr>
          <p:nvPr>
            <p:ph type="title"/>
          </p:nvPr>
        </p:nvSpPr>
        <p:spPr>
          <a:xfrm>
            <a:off x="838200" y="365126"/>
            <a:ext cx="10515600" cy="589032"/>
          </a:xfrm>
        </p:spPr>
        <p:txBody>
          <a:bodyPr>
            <a:normAutofit fontScale="90000"/>
          </a:bodyPr>
          <a:lstStyle/>
          <a:p>
            <a:r>
              <a:rPr lang="en-IN" dirty="0"/>
              <a:t>Why is Decentralised</a:t>
            </a:r>
            <a:endParaRPr lang="en-US" dirty="0"/>
          </a:p>
        </p:txBody>
      </p:sp>
      <p:sp>
        <p:nvSpPr>
          <p:cNvPr id="3" name="Content Placeholder 2">
            <a:extLst>
              <a:ext uri="{FF2B5EF4-FFF2-40B4-BE49-F238E27FC236}">
                <a16:creationId xmlns="" xmlns:a16="http://schemas.microsoft.com/office/drawing/2014/main" id="{2C59BFB1-438E-49D3-975A-36868789E77C}"/>
              </a:ext>
            </a:extLst>
          </p:cNvPr>
          <p:cNvSpPr>
            <a:spLocks noGrp="1"/>
          </p:cNvSpPr>
          <p:nvPr>
            <p:ph idx="1"/>
          </p:nvPr>
        </p:nvSpPr>
        <p:spPr>
          <a:xfrm>
            <a:off x="838200" y="954158"/>
            <a:ext cx="10515600" cy="5222805"/>
          </a:xfrm>
        </p:spPr>
        <p:txBody>
          <a:bodyPr/>
          <a:lstStyle/>
          <a:p>
            <a:r>
              <a:rPr lang="en-US" dirty="0"/>
              <a:t>The </a:t>
            </a:r>
            <a:r>
              <a:rPr lang="en-US" b="1" dirty="0"/>
              <a:t>decentralized</a:t>
            </a:r>
            <a:r>
              <a:rPr lang="en-US" dirty="0"/>
              <a:t> nature of </a:t>
            </a:r>
            <a:r>
              <a:rPr lang="en-US" b="1" dirty="0"/>
              <a:t>blockchain</a:t>
            </a:r>
            <a:r>
              <a:rPr lang="en-US" dirty="0"/>
              <a:t> technology means that it doesn't rely on a central point of control.</a:t>
            </a:r>
          </a:p>
        </p:txBody>
      </p:sp>
      <p:pic>
        <p:nvPicPr>
          <p:cNvPr id="4" name="Content Placeholder 6">
            <a:extLst>
              <a:ext uri="{FF2B5EF4-FFF2-40B4-BE49-F238E27FC236}">
                <a16:creationId xmlns="" xmlns:a16="http://schemas.microsoft.com/office/drawing/2014/main" id="{1F32EED9-4BD3-4ACF-A2E7-AC2D304A79B3}"/>
              </a:ext>
            </a:extLst>
          </p:cNvPr>
          <p:cNvPicPr>
            <a:picLocks noChangeAspect="1"/>
          </p:cNvPicPr>
          <p:nvPr/>
        </p:nvPicPr>
        <p:blipFill>
          <a:blip r:embed="rId2"/>
          <a:stretch>
            <a:fillRect/>
          </a:stretch>
        </p:blipFill>
        <p:spPr>
          <a:xfrm>
            <a:off x="1328935" y="2216523"/>
            <a:ext cx="8064895" cy="3960440"/>
          </a:xfrm>
          <a:prstGeom prst="rect">
            <a:avLst/>
          </a:prstGeom>
        </p:spPr>
      </p:pic>
    </p:spTree>
    <p:extLst>
      <p:ext uri="{BB962C8B-B14F-4D97-AF65-F5344CB8AC3E}">
        <p14:creationId xmlns:p14="http://schemas.microsoft.com/office/powerpoint/2010/main" val="2750839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574750-75FE-4B02-8CCA-78DD272CF42E}"/>
              </a:ext>
            </a:extLst>
          </p:cNvPr>
          <p:cNvSpPr>
            <a:spLocks noGrp="1"/>
          </p:cNvSpPr>
          <p:nvPr>
            <p:ph type="title"/>
          </p:nvPr>
        </p:nvSpPr>
        <p:spPr>
          <a:xfrm>
            <a:off x="838200" y="365126"/>
            <a:ext cx="10515600" cy="814318"/>
          </a:xfrm>
        </p:spPr>
        <p:txBody>
          <a:bodyPr/>
          <a:lstStyle/>
          <a:p>
            <a:r>
              <a:rPr lang="en-IN" dirty="0"/>
              <a:t>What is Distributed</a:t>
            </a:r>
            <a:endParaRPr lang="en-US" dirty="0"/>
          </a:p>
        </p:txBody>
      </p:sp>
      <p:sp>
        <p:nvSpPr>
          <p:cNvPr id="3" name="Content Placeholder 2">
            <a:extLst>
              <a:ext uri="{FF2B5EF4-FFF2-40B4-BE49-F238E27FC236}">
                <a16:creationId xmlns="" xmlns:a16="http://schemas.microsoft.com/office/drawing/2014/main" id="{2C59BFB1-438E-49D3-975A-36868789E77C}"/>
              </a:ext>
            </a:extLst>
          </p:cNvPr>
          <p:cNvSpPr>
            <a:spLocks noGrp="1"/>
          </p:cNvSpPr>
          <p:nvPr>
            <p:ph idx="1"/>
          </p:nvPr>
        </p:nvSpPr>
        <p:spPr>
          <a:xfrm>
            <a:off x="838200" y="1007165"/>
            <a:ext cx="10515600" cy="5169798"/>
          </a:xfrm>
        </p:spPr>
        <p:txBody>
          <a:bodyPr/>
          <a:lstStyle/>
          <a:p>
            <a:pPr marL="0" indent="0">
              <a:buNone/>
            </a:pPr>
            <a:endParaRPr lang="en-US" dirty="0"/>
          </a:p>
        </p:txBody>
      </p:sp>
      <p:pic>
        <p:nvPicPr>
          <p:cNvPr id="4" name="Picture 3">
            <a:extLst>
              <a:ext uri="{FF2B5EF4-FFF2-40B4-BE49-F238E27FC236}">
                <a16:creationId xmlns="" xmlns:a16="http://schemas.microsoft.com/office/drawing/2014/main" id="{209C8AD4-F3B7-4127-A03C-B8F8EB2F69F0}"/>
              </a:ext>
            </a:extLst>
          </p:cNvPr>
          <p:cNvPicPr>
            <a:picLocks noChangeAspect="1"/>
          </p:cNvPicPr>
          <p:nvPr/>
        </p:nvPicPr>
        <p:blipFill>
          <a:blip r:embed="rId2"/>
          <a:stretch>
            <a:fillRect/>
          </a:stretch>
        </p:blipFill>
        <p:spPr>
          <a:xfrm>
            <a:off x="759124" y="1007164"/>
            <a:ext cx="10594675" cy="5169799"/>
          </a:xfrm>
          <a:prstGeom prst="rect">
            <a:avLst/>
          </a:prstGeom>
        </p:spPr>
      </p:pic>
    </p:spTree>
    <p:extLst>
      <p:ext uri="{BB962C8B-B14F-4D97-AF65-F5344CB8AC3E}">
        <p14:creationId xmlns:p14="http://schemas.microsoft.com/office/powerpoint/2010/main" val="3781240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546</Words>
  <Application>Microsoft Office PowerPoint</Application>
  <PresentationFormat>Widescreen</PresentationFormat>
  <Paragraphs>90</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Segoe UI</vt:lpstr>
      <vt:lpstr>Segoe UI Light</vt:lpstr>
      <vt:lpstr>Office Theme</vt:lpstr>
      <vt:lpstr>PowerPoint Presentation</vt:lpstr>
      <vt:lpstr>Agenda</vt:lpstr>
      <vt:lpstr>Brief evolution of (Crypto)currency</vt:lpstr>
      <vt:lpstr>Ether’s Hot Wallet</vt:lpstr>
      <vt:lpstr>Traditional System vs Blockchain System</vt:lpstr>
      <vt:lpstr>What is Blockchain?</vt:lpstr>
      <vt:lpstr>Features of Blockchain</vt:lpstr>
      <vt:lpstr>Why is Decentralised</vt:lpstr>
      <vt:lpstr>What is Distributed</vt:lpstr>
      <vt:lpstr>Immutable and Secure</vt:lpstr>
      <vt:lpstr>Distributed Ledger Technologies(DLTs)</vt:lpstr>
      <vt:lpstr>Blockchain Implementation</vt:lpstr>
      <vt:lpstr>Financial Transaction in today’s world</vt:lpstr>
      <vt:lpstr>Blockchain Flow</vt:lpstr>
      <vt:lpstr>Artificial Intelligence</vt:lpstr>
      <vt:lpstr>AL, ML &amp; DL</vt:lpstr>
      <vt:lpstr>Deep Learning</vt:lpstr>
      <vt:lpstr>Blockchain &amp; AI – The perfect combo</vt:lpstr>
      <vt:lpstr>Demo 1 – Bitcoin Mining </vt:lpstr>
      <vt:lpstr>Bitcoin Miner</vt:lpstr>
      <vt:lpstr>Blockchain wallet</vt:lpstr>
      <vt:lpstr>Demo 2 – Smart Contract in Remix Compiler</vt:lpstr>
      <vt:lpstr>Smart Contract in Remix Compiler</vt:lpstr>
      <vt:lpstr>Demo 3 – DAPP</vt:lpstr>
      <vt:lpstr>DAPP(Decentralized Application) Architecture</vt:lpstr>
      <vt:lpstr>DAPP – Folder Structure</vt:lpstr>
      <vt:lpstr>DAPP - Demo</vt:lpstr>
      <vt:lpstr>Testrpc (Ganache)</vt:lpstr>
      <vt:lpstr>Setup Web3 Provider in Remix Compiler</vt:lpstr>
      <vt:lpstr>DAPP – Front end Screen and Remix Compiler for result </vt:lpstr>
      <vt:lpstr>DAPP – Front end Screen and Remix Compiler for result </vt:lpstr>
      <vt:lpstr>Q&amp;A </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 Kumaravel</dc:creator>
  <cp:lastModifiedBy>Raja Kumaravel</cp:lastModifiedBy>
  <cp:revision>115</cp:revision>
  <dcterms:created xsi:type="dcterms:W3CDTF">2019-04-25T07:35:20Z</dcterms:created>
  <dcterms:modified xsi:type="dcterms:W3CDTF">2019-05-13T16:23:33Z</dcterms:modified>
</cp:coreProperties>
</file>