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25" r:id="rId4"/>
    <p:sldId id="327" r:id="rId5"/>
    <p:sldId id="309" r:id="rId6"/>
    <p:sldId id="326" r:id="rId7"/>
    <p:sldId id="324" r:id="rId8"/>
    <p:sldId id="323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2" r:id="rId20"/>
    <p:sldId id="289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074170" y="1549321"/>
            <a:ext cx="7229352" cy="4933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3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6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7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4" descr="https://global.azurebootcamp.net/wp-content/uploads/2018/09/logo-2019-762x67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514" y="0"/>
            <a:ext cx="1032745" cy="91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6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86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3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6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7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7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1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9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6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global.azurebootcamp.net/wp-content/uploads/2018/09/logo-2019-762x67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71" y="0"/>
            <a:ext cx="1743368" cy="155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3" y="6154634"/>
            <a:ext cx="1444858" cy="310435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569086" y="2740017"/>
            <a:ext cx="6759366" cy="5539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5"/>
                </a:solidFill>
              </a:rPr>
              <a:t>                       </a:t>
            </a:r>
            <a:r>
              <a:rPr lang="en-US" sz="2400" b="1" dirty="0">
                <a:solidFill>
                  <a:schemeClr val="accent5"/>
                </a:solidFill>
              </a:rPr>
              <a:t>Data</a:t>
            </a:r>
            <a:r>
              <a:rPr lang="en-US" sz="2800" b="1" dirty="0">
                <a:solidFill>
                  <a:schemeClr val="accent5"/>
                </a:solidFill>
              </a:rPr>
              <a:t>     - The perfect middleware</a:t>
            </a:r>
          </a:p>
          <a:p>
            <a:endParaRPr lang="en-US" sz="2800" b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9086" y="3988732"/>
            <a:ext cx="4622591" cy="6155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Raja Kumaravel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Technical Architect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https://www.linkedin.com/in/rajakumaravel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295" y="3294015"/>
            <a:ext cx="1781175" cy="1495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22" y="2184391"/>
            <a:ext cx="1609725" cy="1009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1AF16B4-F013-4907-95A5-7AFFE9112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319" y="2708266"/>
            <a:ext cx="409575" cy="485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2581EAD-F9BD-4ACF-BF65-3D2B00A49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433" y="2657674"/>
            <a:ext cx="5524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580"/>
          </a:xfrm>
        </p:spPr>
        <p:txBody>
          <a:bodyPr/>
          <a:lstStyle/>
          <a:p>
            <a:r>
              <a:rPr lang="en-IN" dirty="0"/>
              <a:t>BizTalk Server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705"/>
            <a:ext cx="10515600" cy="49712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Services are: </a:t>
            </a:r>
          </a:p>
          <a:p>
            <a:r>
              <a:rPr lang="en-US" dirty="0"/>
              <a:t>1. BizTalk Service BizTalk Group:</a:t>
            </a:r>
            <a:r>
              <a:rPr lang="en-US" i="1" dirty="0"/>
              <a:t>&lt;</a:t>
            </a:r>
            <a:r>
              <a:rPr lang="en-US" i="1" dirty="0" err="1"/>
              <a:t>BizTalkServerApplication</a:t>
            </a:r>
            <a:r>
              <a:rPr lang="en-US" i="1" dirty="0"/>
              <a:t>&gt;</a:t>
            </a:r>
            <a:endParaRPr lang="en-US" dirty="0"/>
          </a:p>
          <a:p>
            <a:r>
              <a:rPr lang="en-US" i="1" dirty="0"/>
              <a:t>2. </a:t>
            </a:r>
            <a:r>
              <a:rPr lang="en-US" dirty="0"/>
              <a:t>Enterprise Single Sign-On Service</a:t>
            </a:r>
          </a:p>
          <a:p>
            <a:r>
              <a:rPr lang="en-US" dirty="0"/>
              <a:t>3. Rule Engine Update Service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93" y="5347495"/>
            <a:ext cx="8048625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93" y="5872163"/>
            <a:ext cx="8353425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893" y="4822827"/>
            <a:ext cx="84010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SQL Server 2016 </a:t>
            </a:r>
            <a:r>
              <a:rPr lang="en-US" b="1" dirty="0" err="1"/>
              <a:t>AlwaysOn</a:t>
            </a:r>
            <a:r>
              <a:rPr lang="en-US" b="1" dirty="0"/>
              <a:t> Availability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280"/>
            <a:ext cx="10515600" cy="5236683"/>
          </a:xfrm>
        </p:spPr>
        <p:txBody>
          <a:bodyPr/>
          <a:lstStyle/>
          <a:p>
            <a:r>
              <a:rPr lang="en-US" dirty="0"/>
              <a:t>With SQL Server 2016, MSDTC support has been added to availability group, providing the way for BizTalk to support it.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69" y="3174520"/>
            <a:ext cx="267652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667" y="2728913"/>
            <a:ext cx="51244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384"/>
          </a:xfrm>
        </p:spPr>
        <p:txBody>
          <a:bodyPr>
            <a:normAutofit fontScale="90000"/>
          </a:bodyPr>
          <a:lstStyle/>
          <a:p>
            <a:r>
              <a:rPr lang="en-IN" dirty="0"/>
              <a:t>Visual Studio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510"/>
            <a:ext cx="10515600" cy="5357453"/>
          </a:xfrm>
        </p:spPr>
        <p:txBody>
          <a:bodyPr>
            <a:normAutofit/>
          </a:bodyPr>
          <a:lstStyle/>
          <a:p>
            <a:r>
              <a:rPr lang="en-US" sz="2400" dirty="0"/>
              <a:t>Ability to create BizTalk Application in .NET Framework 4.6.x. If you write lots of .NET components such as pipeline components and other C# components you can use latest .NET framework features 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26" y="1823360"/>
            <a:ext cx="10498348" cy="480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r>
              <a:rPr lang="en-IN" dirty="0"/>
              <a:t>BizTalk </a:t>
            </a:r>
            <a:r>
              <a:rPr lang="en-IN" dirty="0" err="1"/>
              <a:t>Artifacts</a:t>
            </a:r>
            <a:r>
              <a:rPr lang="en-IN" dirty="0"/>
              <a:t> in VS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302"/>
            <a:ext cx="10515600" cy="5098661"/>
          </a:xfrm>
        </p:spPr>
        <p:txBody>
          <a:bodyPr>
            <a:normAutofit/>
          </a:bodyPr>
          <a:lstStyle/>
          <a:p>
            <a:r>
              <a:rPr lang="en-US" sz="2400" dirty="0"/>
              <a:t>we can use the BizTalk project system to create, organize, and configure BizTalk solutions in the Microsoft Visual Studio environment.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09" y="1759339"/>
            <a:ext cx="10515600" cy="43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4000"/>
          </a:xfrm>
        </p:spPr>
        <p:txBody>
          <a:bodyPr>
            <a:normAutofit fontScale="90000"/>
          </a:bodyPr>
          <a:lstStyle/>
          <a:p>
            <a:r>
              <a:rPr lang="en-IN" dirty="0"/>
              <a:t>Source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4015"/>
            <a:ext cx="10515600" cy="5322948"/>
          </a:xfrm>
        </p:spPr>
        <p:txBody>
          <a:bodyPr/>
          <a:lstStyle/>
          <a:p>
            <a:r>
              <a:rPr lang="en-US" dirty="0"/>
              <a:t>BizTalk uses the XML Schema definition (XSD) language to define the structure of all messages that it processes.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7" y="1915064"/>
            <a:ext cx="10625244" cy="42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IN" dirty="0"/>
              <a:t>Target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2258"/>
            <a:ext cx="10515600" cy="5374705"/>
          </a:xfrm>
        </p:spPr>
        <p:txBody>
          <a:bodyPr/>
          <a:lstStyle/>
          <a:p>
            <a:r>
              <a:rPr lang="en-US" dirty="0"/>
              <a:t>These structured messages can take any form, large or small, and target a wide array of back-end systems and data stores.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4" y="1952618"/>
            <a:ext cx="10190922" cy="40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BizTalk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dirty="0"/>
              <a:t>Using BizTalk Mapper, you define the relationship between an input and an output schema by using links and </a:t>
            </a:r>
            <a:r>
              <a:rPr lang="en-US" dirty="0" err="1"/>
              <a:t>functoids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53" y="2814545"/>
            <a:ext cx="10422148" cy="20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Functoids</a:t>
            </a:r>
            <a:r>
              <a:rPr lang="en-IN" dirty="0"/>
              <a:t> in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158"/>
            <a:ext cx="10515600" cy="5210805"/>
          </a:xfrm>
        </p:spPr>
        <p:txBody>
          <a:bodyPr/>
          <a:lstStyle/>
          <a:p>
            <a:r>
              <a:rPr lang="en-US" dirty="0"/>
              <a:t>For example, the </a:t>
            </a:r>
            <a:r>
              <a:rPr lang="en-US" b="1" dirty="0"/>
              <a:t>Record Count</a:t>
            </a:r>
            <a:r>
              <a:rPr lang="en-US" dirty="0"/>
              <a:t> </a:t>
            </a:r>
            <a:r>
              <a:rPr lang="en-US" dirty="0" err="1"/>
              <a:t>functoid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returns the total count of a looping </a:t>
            </a:r>
          </a:p>
          <a:p>
            <a:pPr marL="0" indent="0">
              <a:buNone/>
            </a:pPr>
            <a:r>
              <a:rPr lang="en-US" dirty="0"/>
              <a:t>record in an instance message.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924" y="1043797"/>
            <a:ext cx="3279562" cy="49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538"/>
          </a:xfrm>
        </p:spPr>
        <p:txBody>
          <a:bodyPr>
            <a:normAutofit fontScale="90000"/>
          </a:bodyPr>
          <a:lstStyle/>
          <a:p>
            <a:r>
              <a:rPr lang="en-IN" dirty="0"/>
              <a:t>Orchestration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664"/>
            <a:ext cx="10515600" cy="5176299"/>
          </a:xfrm>
        </p:spPr>
        <p:txBody>
          <a:bodyPr/>
          <a:lstStyle/>
          <a:p>
            <a:r>
              <a:rPr lang="en-US" b="1" dirty="0"/>
              <a:t>Orchestration</a:t>
            </a:r>
            <a:r>
              <a:rPr lang="en-US" dirty="0"/>
              <a:t> is the executable code to run a workflow supporting a business process.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3" y="2340575"/>
            <a:ext cx="10353137" cy="393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IN" dirty="0"/>
              <a:t>BizTalk 2016 Admin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2258"/>
            <a:ext cx="10515600" cy="5374705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BizTalk</a:t>
            </a:r>
            <a:r>
              <a:rPr lang="en-US" dirty="0"/>
              <a:t> Server </a:t>
            </a:r>
            <a:r>
              <a:rPr lang="en-US" b="1" dirty="0"/>
              <a:t>Administration </a:t>
            </a:r>
          </a:p>
          <a:p>
            <a:pPr marL="0" indent="0">
              <a:buNone/>
            </a:pPr>
            <a:r>
              <a:rPr lang="en-US" b="1" dirty="0"/>
              <a:t>console</a:t>
            </a:r>
            <a:r>
              <a:rPr lang="en-US" dirty="0"/>
              <a:t> is the primary management</a:t>
            </a:r>
          </a:p>
          <a:p>
            <a:pPr marL="0" indent="0">
              <a:buNone/>
            </a:pPr>
            <a:r>
              <a:rPr lang="en-US" dirty="0"/>
              <a:t> tool for </a:t>
            </a:r>
            <a:r>
              <a:rPr lang="en-US" b="1" dirty="0"/>
              <a:t>BizTalk</a:t>
            </a:r>
            <a:r>
              <a:rPr lang="en-US" dirty="0"/>
              <a:t> Server.</a:t>
            </a:r>
            <a:endParaRPr lang="en-IN" dirty="0"/>
          </a:p>
          <a:p>
            <a:r>
              <a:rPr lang="en-IN" dirty="0"/>
              <a:t>Only 7 applications are allowed in </a:t>
            </a:r>
          </a:p>
          <a:p>
            <a:pPr marL="0" indent="0">
              <a:buNone/>
            </a:pPr>
            <a:r>
              <a:rPr lang="en-IN" dirty="0"/>
              <a:t>Developer edition.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75" y="802259"/>
            <a:ext cx="2776548" cy="52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E64F4-D5F8-4ED3-9F50-7AED064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59508F-A287-49EF-9574-5AB5532A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BizTalk?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Prerequisites of BizTalk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BizTalk Demo using message based scenario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BizTalk Demo using Orchestration based scenario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 &amp; 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Twitter        @</a:t>
            </a:r>
            <a:r>
              <a:rPr lang="en-IN" dirty="0" err="1"/>
              <a:t>GABChennai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25" y="4958751"/>
            <a:ext cx="4191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C27339-3E39-4858-9CA0-F4B89172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B1B8B7-0BCE-4BCC-850C-E1FE7C7C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sz="8000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36964" y="4325199"/>
            <a:ext cx="5825163" cy="942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674" tIns="18674" rIns="18674" bIns="18674" numCol="1" spcCol="14288" rtlCol="0" anchor="ctr">
            <a:spAutoFit/>
          </a:bodyPr>
          <a:lstStyle/>
          <a:p>
            <a:pPr defTabSz="914314"/>
            <a:r>
              <a:rPr lang="en-US" sz="1961" kern="0" dirty="0">
                <a:solidFill>
                  <a:srgbClr val="404040"/>
                </a:solidFill>
                <a:cs typeface="Arial"/>
              </a:rPr>
              <a:t>Raja Kumaravel	</a:t>
            </a:r>
          </a:p>
          <a:p>
            <a:pPr defTabSz="914314"/>
            <a:r>
              <a:rPr lang="en-US" sz="1961" kern="0" dirty="0">
                <a:solidFill>
                  <a:srgbClr val="404040"/>
                </a:solidFill>
                <a:latin typeface="Segoe UI Light"/>
                <a:cs typeface="Arial"/>
              </a:rPr>
              <a:t>Technical Architect, </a:t>
            </a:r>
          </a:p>
          <a:p>
            <a:pPr defTabSz="914314"/>
            <a:r>
              <a:rPr lang="en-US" sz="1961" kern="0" dirty="0">
                <a:solidFill>
                  <a:srgbClr val="404040"/>
                </a:solidFill>
                <a:latin typeface="Segoe UI Light"/>
                <a:cs typeface="Arial"/>
              </a:rPr>
              <a:t>Encore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776344" y="5590386"/>
            <a:ext cx="9366000" cy="4667"/>
          </a:xfrm>
          <a:prstGeom prst="line">
            <a:avLst/>
          </a:prstGeom>
          <a:ln>
            <a:solidFill>
              <a:srgbClr val="16ACEE"/>
            </a:solidFill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701653" y="5819121"/>
            <a:ext cx="9540280" cy="421462"/>
            <a:chOff x="1735137" y="5935662"/>
            <a:chExt cx="9732963" cy="429976"/>
          </a:xfrm>
        </p:grpSpPr>
        <p:sp>
          <p:nvSpPr>
            <p:cNvPr id="21" name="TextBox 20"/>
            <p:cNvSpPr txBox="1"/>
            <p:nvPr/>
          </p:nvSpPr>
          <p:spPr>
            <a:xfrm>
              <a:off x="1735137" y="5935662"/>
              <a:ext cx="4483099" cy="429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14">
                <a:lnSpc>
                  <a:spcPct val="130000"/>
                </a:lnSpc>
              </a:pPr>
              <a:r>
                <a:rPr lang="en-US" dirty="0"/>
                <a:t>https://www.linkedin.com/in/rajakumaravel</a:t>
              </a:r>
              <a:endParaRPr lang="en-US" sz="1730" kern="0" dirty="0">
                <a:solidFill>
                  <a:srgbClr val="404040"/>
                </a:solidFill>
                <a:latin typeface="Segoe UI Light"/>
                <a:cs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33269" y="5935662"/>
              <a:ext cx="2024063" cy="41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14">
                <a:lnSpc>
                  <a:spcPct val="130000"/>
                </a:lnSpc>
              </a:pPr>
              <a:endParaRPr lang="en-US" sz="1730" kern="0" dirty="0">
                <a:solidFill>
                  <a:srgbClr val="404040"/>
                </a:solidFill>
                <a:latin typeface="Segoe UI Light"/>
                <a:cs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978900" y="5935662"/>
              <a:ext cx="2489200" cy="41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314">
                <a:lnSpc>
                  <a:spcPct val="130000"/>
                </a:lnSpc>
              </a:pPr>
              <a:endParaRPr lang="en-US" sz="1730" kern="0" dirty="0">
                <a:solidFill>
                  <a:srgbClr val="404040"/>
                </a:solidFill>
                <a:latin typeface="Segoe UI Light"/>
                <a:cs typeface="Arial"/>
              </a:endParaRPr>
            </a:p>
          </p:txBody>
        </p:sp>
      </p:grpSp>
      <p:sp>
        <p:nvSpPr>
          <p:cNvPr id="10" name="Text Placeholder 25"/>
          <p:cNvSpPr txBox="1">
            <a:spLocks/>
          </p:cNvSpPr>
          <p:nvPr/>
        </p:nvSpPr>
        <p:spPr bwMode="invGray">
          <a:xfrm>
            <a:off x="2456036" y="2074101"/>
            <a:ext cx="6525235" cy="821606"/>
          </a:xfrm>
          <a:prstGeom prst="rect">
            <a:avLst/>
          </a:prstGeom>
        </p:spPr>
        <p:txBody>
          <a:bodyPr vert="horz" wrap="square" lIns="179259" tIns="143407" rIns="179259" bIns="143407" rtlCol="0" anchor="t">
            <a:noAutofit/>
          </a:bodyPr>
          <a:lstStyle>
            <a:lvl1pPr mar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  <a:defRPr sz="6700" kern="1200" spc="-153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082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9586" indent="-282503" algn="l" defTabSz="9141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33199" indent="-293612" algn="l" defTabSz="9141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3956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38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22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04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81">
              <a:lnSpc>
                <a:spcPct val="60000"/>
              </a:lnSpc>
              <a:buClr>
                <a:srgbClr val="FFFFFF"/>
              </a:buClr>
              <a:buSzPct val="90000"/>
            </a:pPr>
            <a:r>
              <a:rPr lang="en-US" sz="7645" spc="0" dirty="0">
                <a:solidFill>
                  <a:srgbClr val="404040"/>
                </a:solidFill>
              </a:rPr>
              <a:t>Thank you. </a:t>
            </a:r>
            <a:endParaRPr lang="en-US" sz="7645" spc="0" dirty="0">
              <a:solidFill>
                <a:srgbClr val="404040"/>
              </a:solidFill>
              <a:latin typeface="Segoe U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57" y="4183811"/>
            <a:ext cx="1781175" cy="124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166"/>
          </a:xfrm>
        </p:spPr>
        <p:txBody>
          <a:bodyPr>
            <a:normAutofit fontScale="90000"/>
          </a:bodyPr>
          <a:lstStyle/>
          <a:p>
            <a:r>
              <a:rPr lang="en-IN" dirty="0"/>
              <a:t>BizTalk 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292"/>
            <a:ext cx="10515600" cy="5167671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BizTalk Server</a:t>
            </a:r>
            <a:r>
              <a:rPr lang="en-US" dirty="0"/>
              <a:t> runtime is built on a publish/subscribe </a:t>
            </a:r>
            <a:r>
              <a:rPr lang="en-US" b="1" dirty="0"/>
              <a:t>architecture</a:t>
            </a:r>
            <a:r>
              <a:rPr lang="en-US" dirty="0"/>
              <a:t>, sometimes called "content-based publish/subscribe". Messages are published into </a:t>
            </a:r>
            <a:r>
              <a:rPr lang="en-US" b="1" dirty="0"/>
              <a:t>BizTalk</a:t>
            </a:r>
            <a:r>
              <a:rPr lang="en-US" dirty="0"/>
              <a:t>, transformed to the desired format, and then routed to one or more subscribers.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18" y="2727294"/>
            <a:ext cx="10015267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5CF0B6-1767-4D30-9263-CB558729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Who uses BizTalk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12AE83-6081-4653-8FD4-482C4622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18"/>
            <a:ext cx="10515600" cy="5156545"/>
          </a:xfrm>
        </p:spPr>
        <p:txBody>
          <a:bodyPr/>
          <a:lstStyle/>
          <a:p>
            <a:r>
              <a:rPr lang="en-US" dirty="0"/>
              <a:t>BizTalk is an Inter-Organizational Middleware System (IOMS) that enables companies to automate business processes, through the use of adapters which are tailored to communicate with different software systems used in an enterprise.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2AD259ED-523D-4310-AF44-360914BF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9" y="2544417"/>
            <a:ext cx="9607826" cy="38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53082F-A826-414D-A9E5-538BD3A5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r>
              <a:rPr lang="en-US" dirty="0"/>
              <a:t>What does BizTalk Server do?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F9AA09C-7715-410E-BC18-B5D94574B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018723"/>
          </a:xfrm>
        </p:spPr>
        <p:txBody>
          <a:bodyPr>
            <a:normAutofit/>
          </a:bodyPr>
          <a:lstStyle/>
          <a:p>
            <a:r>
              <a:rPr lang="en-US" sz="2000" dirty="0"/>
              <a:t>BizTalk is a message conversion system. You give it </a:t>
            </a:r>
            <a:r>
              <a:rPr lang="en-US" sz="2000" dirty="0" err="1"/>
              <a:t>MessageA</a:t>
            </a:r>
            <a:r>
              <a:rPr lang="en-US" sz="2000" dirty="0"/>
              <a:t> and it converts it to </a:t>
            </a:r>
            <a:r>
              <a:rPr lang="en-US" sz="2000" dirty="0" err="1"/>
              <a:t>MessageB</a:t>
            </a:r>
            <a:r>
              <a:rPr lang="en-US" sz="2000" dirty="0"/>
              <a:t>. For example, if </a:t>
            </a:r>
            <a:r>
              <a:rPr lang="en-US" sz="2000" dirty="0" err="1"/>
              <a:t>MessageA</a:t>
            </a:r>
            <a:r>
              <a:rPr lang="en-US" sz="2000" dirty="0"/>
              <a:t> is an EDI (Electronic Data Interchange) message, then BizTalk is able to easily read the message and convert it into just about any other message type such as an XML document (</a:t>
            </a:r>
            <a:r>
              <a:rPr lang="en-US" sz="2000" dirty="0" err="1"/>
              <a:t>MessageB</a:t>
            </a:r>
            <a:r>
              <a:rPr lang="en-US" sz="2000" dirty="0"/>
              <a:t>).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EE00033-EAC6-4967-AD05-F80B6DCF1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97" y="2570922"/>
            <a:ext cx="7610186" cy="32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87295-D455-40FD-91E4-6FF08F0F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/>
          <a:lstStyle/>
          <a:p>
            <a:r>
              <a:rPr lang="en-US" dirty="0"/>
              <a:t>BizTalk 2016 support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8F407-C243-44D3-BCA7-8F459148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0506"/>
            <a:ext cx="21060509" cy="8868919"/>
          </a:xfrm>
        </p:spPr>
        <p:txBody>
          <a:bodyPr/>
          <a:lstStyle/>
          <a:p>
            <a:r>
              <a:rPr lang="en-US" sz="1600" dirty="0"/>
              <a:t>If you are using 2013R or earlier – it’s time to investigate an upgrade.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BizTalk Server 2016 Feature Pack 1(Application Insights and Power BI integration; Swagger-compatible REST APIs)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BizTalk Server 2016 Feature Pack 2 (Azure integration)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BizTalk Server 2016 Feature Pack 3 (Office 365 integration)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2F9456-212B-4CA1-85A3-DC7881163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56065"/>
            <a:ext cx="8584442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r>
              <a:rPr lang="en-IN" dirty="0"/>
              <a:t>BizTalk 2016 on Azure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630" y="939800"/>
            <a:ext cx="10376739" cy="52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384"/>
          </a:xfrm>
        </p:spPr>
        <p:txBody>
          <a:bodyPr>
            <a:normAutofit fontScale="90000"/>
          </a:bodyPr>
          <a:lstStyle/>
          <a:p>
            <a:r>
              <a:rPr lang="en-IN" dirty="0"/>
              <a:t>BizTalk 2016 Configuration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510"/>
            <a:ext cx="10515600" cy="5357453"/>
          </a:xfrm>
        </p:spPr>
        <p:txBody>
          <a:bodyPr/>
          <a:lstStyle/>
          <a:p>
            <a:r>
              <a:rPr lang="en-US" dirty="0"/>
              <a:t>Configure BizTalk Server using basic configuration or custom configuration.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6" y="1722907"/>
            <a:ext cx="894956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en-IN" dirty="0"/>
              <a:t>BizTalk 2016 after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59" y="1073426"/>
            <a:ext cx="4531127" cy="51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429</Words>
  <Application>Microsoft Office PowerPoint</Application>
  <PresentationFormat>Widescreen</PresentationFormat>
  <Paragraphs>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PowerPoint Presentation</vt:lpstr>
      <vt:lpstr>Agenda</vt:lpstr>
      <vt:lpstr>BizTalk Server Architecture</vt:lpstr>
      <vt:lpstr>Who uses BizTalk Server?</vt:lpstr>
      <vt:lpstr>What does BizTalk Server do?</vt:lpstr>
      <vt:lpstr>BizTalk 2016 support Lifecycle</vt:lpstr>
      <vt:lpstr>BizTalk 2016 on Azure </vt:lpstr>
      <vt:lpstr>BizTalk 2016 Configuration Screen</vt:lpstr>
      <vt:lpstr>BizTalk 2016 after Installation</vt:lpstr>
      <vt:lpstr>BizTalk Server Services</vt:lpstr>
      <vt:lpstr>SQL Server 2016 AlwaysOn Availability Groups</vt:lpstr>
      <vt:lpstr>Visual Studio 2015</vt:lpstr>
      <vt:lpstr>BizTalk Artifacts in VS 2015</vt:lpstr>
      <vt:lpstr>Source Schema</vt:lpstr>
      <vt:lpstr>Target Schema</vt:lpstr>
      <vt:lpstr>BizTalk Mapper</vt:lpstr>
      <vt:lpstr>Functoids in Map</vt:lpstr>
      <vt:lpstr>Orchestration</vt:lpstr>
      <vt:lpstr>BizTalk 2016 Admin Console</vt:lpstr>
      <vt:lpstr>Q&amp;A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Anbu Mani</dc:creator>
  <cp:lastModifiedBy>Raja Kumaravel</cp:lastModifiedBy>
  <cp:revision>163</cp:revision>
  <dcterms:created xsi:type="dcterms:W3CDTF">2019-04-25T07:35:20Z</dcterms:created>
  <dcterms:modified xsi:type="dcterms:W3CDTF">2019-04-26T16:04:39Z</dcterms:modified>
</cp:coreProperties>
</file>