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8" r:id="rId5"/>
    <p:sldId id="257" r:id="rId6"/>
    <p:sldId id="259" r:id="rId7"/>
    <p:sldId id="260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456" y="-77"/>
      </p:cViewPr>
      <p:guideLst>
        <p:guide orient="horz" pos="1943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pPr/>
              <a:t>31.10.2020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xmlns="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xmlns="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xmlns="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xmlns="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xmlns="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xmlns="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xmlns="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xmlns="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xmlns="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xmlns="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xmlns="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xmlns="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xmlns="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xmlns="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xmlns="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xmlns="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xmlns="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xmlns="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xmlns="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xmlns="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xmlns="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xmlns="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xmlns="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xmlns="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xmlns="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xmlns="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xmlns="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xmlns="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xmlns="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xmlns="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xmlns="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xmlns="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xmlns="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xmlns="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xmlns="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xmlns="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xmlns="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xmlns="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xmlns="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xmlns="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xmlns="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xmlns="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xmlns="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xmlns="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xmlns="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xmlns="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xmlns="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xmlns="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03" y="1009867"/>
            <a:ext cx="8227219" cy="214828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03" y="3241000"/>
            <a:ext cx="8227219" cy="1489803"/>
          </a:xfrm>
        </p:spPr>
        <p:txBody>
          <a:bodyPr/>
          <a:lstStyle>
            <a:lvl1pPr marL="0" indent="0" algn="ctr">
              <a:buNone/>
              <a:defRPr sz="2200"/>
            </a:lvl1pPr>
            <a:lvl2pPr marL="411343" indent="0" algn="ctr">
              <a:buNone/>
              <a:defRPr sz="1800"/>
            </a:lvl2pPr>
            <a:lvl3pPr marL="822686" indent="0" algn="ctr">
              <a:buNone/>
              <a:defRPr sz="1600"/>
            </a:lvl3pPr>
            <a:lvl4pPr marL="1234029" indent="0" algn="ctr">
              <a:buNone/>
              <a:defRPr sz="1400"/>
            </a:lvl4pPr>
            <a:lvl5pPr marL="1645371" indent="0" algn="ctr">
              <a:buNone/>
              <a:defRPr sz="1400"/>
            </a:lvl5pPr>
            <a:lvl6pPr marL="2056714" indent="0" algn="ctr">
              <a:buNone/>
              <a:defRPr sz="1400"/>
            </a:lvl6pPr>
            <a:lvl7pPr marL="2468057" indent="0" algn="ctr">
              <a:buNone/>
              <a:defRPr sz="1400"/>
            </a:lvl7pPr>
            <a:lvl8pPr marL="2879400" indent="0" algn="ctr">
              <a:buNone/>
              <a:defRPr sz="1400"/>
            </a:lvl8pPr>
            <a:lvl9pPr marL="3290743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162" y="5719245"/>
            <a:ext cx="2468166" cy="328528"/>
          </a:xfrm>
          <a:prstGeom prst="rect">
            <a:avLst/>
          </a:prstGeom>
        </p:spPr>
        <p:txBody>
          <a:bodyPr lIns="82269" tIns="41134" rIns="82269" bIns="41134"/>
          <a:lstStyle/>
          <a:p>
            <a:fld id="{4A5C068A-27FC-4A1A-8A74-54AF43186323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3689" y="5719245"/>
            <a:ext cx="3702248" cy="328528"/>
          </a:xfrm>
          <a:prstGeom prst="rect">
            <a:avLst/>
          </a:prstGeom>
        </p:spPr>
        <p:txBody>
          <a:bodyPr lIns="82269" tIns="41134" rIns="82269" bIns="41134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87F1-A1E9-497C-A8C2-ABEEB2C4F4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855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xmlns="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xmlns="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76259289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xmlns="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xmlns="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xmlns="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xmlns="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xmlns="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xmlns="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xmlns="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xmlns="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xmlns="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xmlns="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xmlns="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xmlns="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xmlns="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xmlns="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xmlns="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xmlns="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xmlns="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xmlns="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xmlns="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xmlns="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xmlns="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xmlns="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xmlns="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RBEI/PJ-VCU RBEI/PJ-DCDC | 2020-10-31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xmlns="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xmlns="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xmlns="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xmlns="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  <p:sldLayoutId id="2147483748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Technology </a:t>
            </a:r>
            <a:r>
              <a:rPr lang="en-GB" dirty="0" smtClean="0"/>
              <a:t>selection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Vehicle fitness</a:t>
            </a:r>
            <a:br>
              <a:rPr lang="en-GB" dirty="0" smtClean="0"/>
            </a:br>
            <a:r>
              <a:rPr lang="en-GB" dirty="0" smtClean="0"/>
              <a:t>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197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Options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Vehicle Fitness: Decision Matrix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1001110" y="15844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5075770"/>
              </p:ext>
            </p:extLst>
          </p:nvPr>
        </p:nvGraphicFramePr>
        <p:xfrm>
          <a:off x="1404066" y="1741975"/>
          <a:ext cx="7313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49">
                  <a:extLst>
                    <a:ext uri="{9D8B030D-6E8A-4147-A177-3AD203B41FA5}">
                      <a16:colId xmlns:a16="http://schemas.microsoft.com/office/drawing/2014/main" xmlns="" val="921345879"/>
                    </a:ext>
                  </a:extLst>
                </a:gridCol>
                <a:gridCol w="1671946">
                  <a:extLst>
                    <a:ext uri="{9D8B030D-6E8A-4147-A177-3AD203B41FA5}">
                      <a16:colId xmlns:a16="http://schemas.microsoft.com/office/drawing/2014/main" xmlns="" val="2523553950"/>
                    </a:ext>
                  </a:extLst>
                </a:gridCol>
                <a:gridCol w="3153905">
                  <a:extLst>
                    <a:ext uri="{9D8B030D-6E8A-4147-A177-3AD203B41FA5}">
                      <a16:colId xmlns:a16="http://schemas.microsoft.com/office/drawing/2014/main" xmlns="" val="2332246355"/>
                    </a:ext>
                  </a:extLst>
                </a:gridCol>
                <a:gridCol w="2006384">
                  <a:extLst>
                    <a:ext uri="{9D8B030D-6E8A-4147-A177-3AD203B41FA5}">
                      <a16:colId xmlns:a16="http://schemas.microsoft.com/office/drawing/2014/main" xmlns="" val="3202309710"/>
                    </a:ext>
                  </a:extLst>
                </a:gridCol>
              </a:tblGrid>
              <a:tr h="206794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Si.no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Technology choice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602195"/>
                  </a:ext>
                </a:extLst>
              </a:tr>
              <a:tr h="36189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We</a:t>
                      </a:r>
                      <a:r>
                        <a:rPr lang="en-GB" sz="1200" baseline="0" dirty="0" smtClean="0"/>
                        <a:t>b Applications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Website which can work OS</a:t>
                      </a:r>
                      <a:r>
                        <a:rPr lang="en-GB" sz="1200" baseline="0" dirty="0" smtClean="0"/>
                        <a:t> independent using </a:t>
                      </a:r>
                      <a:r>
                        <a:rPr lang="en-GB" sz="1200" baseline="0" dirty="0" err="1" smtClean="0"/>
                        <a:t>js</a:t>
                      </a:r>
                      <a:r>
                        <a:rPr lang="en-GB" sz="1200" baseline="0" dirty="0" smtClean="0"/>
                        <a:t>, angular, node </a:t>
                      </a:r>
                      <a:r>
                        <a:rPr lang="en-GB" sz="1200" baseline="0" dirty="0" err="1" smtClean="0"/>
                        <a:t>js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etc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7517970"/>
                  </a:ext>
                </a:extLst>
              </a:tr>
              <a:tr h="36189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Stand alone device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32bit </a:t>
                      </a:r>
                      <a:r>
                        <a:rPr lang="en-GB" sz="1200" dirty="0" err="1" smtClean="0"/>
                        <a:t>uP</a:t>
                      </a:r>
                      <a:r>
                        <a:rPr lang="en-GB" sz="1200" baseline="0" dirty="0" smtClean="0"/>
                        <a:t> with on board Linux with LCD screen and OBD interface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209883"/>
                  </a:ext>
                </a:extLst>
              </a:tr>
              <a:tr h="2584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Mobile / Tablet Application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Android</a:t>
                      </a:r>
                      <a:r>
                        <a:rPr lang="en-GB" sz="1200" baseline="0" dirty="0" smtClean="0"/>
                        <a:t> / iOS Application that can run on mobile / Tablet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437212"/>
                  </a:ext>
                </a:extLst>
              </a:tr>
              <a:tr h="55607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OCR</a:t>
                      </a:r>
                      <a:r>
                        <a:rPr lang="en-GB" sz="1200" baseline="0" dirty="0" smtClean="0"/>
                        <a:t> / OMR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Optical Mark reading</a:t>
                      </a:r>
                      <a:r>
                        <a:rPr lang="en-GB" sz="1200" baseline="0" dirty="0" smtClean="0"/>
                        <a:t> using template and pencil marking of MCQ ( Multiple choice Questions)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91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68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1" y="601505"/>
            <a:ext cx="10450800" cy="388800"/>
          </a:xfrm>
        </p:spPr>
        <p:txBody>
          <a:bodyPr/>
          <a:lstStyle/>
          <a:p>
            <a:r>
              <a:rPr lang="en-GB" dirty="0" smtClean="0"/>
              <a:t>Technology selection using Pugh Method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Vehicle Fitness: Decision Matrix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1001110" y="15844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5075770"/>
              </p:ext>
            </p:extLst>
          </p:nvPr>
        </p:nvGraphicFramePr>
        <p:xfrm>
          <a:off x="1264581" y="1253778"/>
          <a:ext cx="7794177" cy="350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46">
                  <a:extLst>
                    <a:ext uri="{9D8B030D-6E8A-4147-A177-3AD203B41FA5}">
                      <a16:colId xmlns:a16="http://schemas.microsoft.com/office/drawing/2014/main" xmlns="" val="921345879"/>
                    </a:ext>
                  </a:extLst>
                </a:gridCol>
                <a:gridCol w="931197">
                  <a:extLst>
                    <a:ext uri="{9D8B030D-6E8A-4147-A177-3AD203B41FA5}">
                      <a16:colId xmlns:a16="http://schemas.microsoft.com/office/drawing/2014/main" xmlns="" val="2523553950"/>
                    </a:ext>
                  </a:extLst>
                </a:gridCol>
                <a:gridCol w="642772">
                  <a:extLst>
                    <a:ext uri="{9D8B030D-6E8A-4147-A177-3AD203B41FA5}">
                      <a16:colId xmlns:a16="http://schemas.microsoft.com/office/drawing/2014/main" xmlns="" val="2332246355"/>
                    </a:ext>
                  </a:extLst>
                </a:gridCol>
                <a:gridCol w="898234">
                  <a:extLst>
                    <a:ext uri="{9D8B030D-6E8A-4147-A177-3AD203B41FA5}">
                      <a16:colId xmlns:a16="http://schemas.microsoft.com/office/drawing/2014/main" xmlns="" val="3202309710"/>
                    </a:ext>
                  </a:extLst>
                </a:gridCol>
                <a:gridCol w="1084628"/>
                <a:gridCol w="1297600"/>
                <a:gridCol w="1297600"/>
                <a:gridCol w="1297600"/>
              </a:tblGrid>
              <a:tr h="536276">
                <a:tc>
                  <a:txBody>
                    <a:bodyPr/>
                    <a:lstStyle/>
                    <a:p>
                      <a:r>
                        <a:rPr lang="en-GB" sz="900" dirty="0" err="1" smtClean="0"/>
                        <a:t>Si.no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Features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Weight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/>
                        <a:t>Manual</a:t>
                      </a:r>
                      <a:r>
                        <a:rPr lang="en-GB" sz="1050" baseline="0" dirty="0" smtClean="0"/>
                        <a:t> Method (Classic)</a:t>
                      </a:r>
                      <a:endParaRPr lang="en-GB" sz="1050" dirty="0" smtClean="0"/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/>
                        <a:t>We</a:t>
                      </a:r>
                      <a:r>
                        <a:rPr lang="en-GB" sz="1050" baseline="0" dirty="0" smtClean="0"/>
                        <a:t>b Applications</a:t>
                      </a:r>
                      <a:endParaRPr lang="en-GB" sz="1050" dirty="0" smtClean="0"/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/>
                        <a:t>Stand alone device</a:t>
                      </a:r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/>
                        <a:t>Mobile / Tablet Application</a:t>
                      </a:r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/>
                        <a:t>OCR</a:t>
                      </a:r>
                      <a:r>
                        <a:rPr lang="en-GB" sz="1050" baseline="0" dirty="0" smtClean="0"/>
                        <a:t> / OMR </a:t>
                      </a:r>
                      <a:endParaRPr lang="en-GB" sz="1050" dirty="0" smtClean="0"/>
                    </a:p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602195"/>
                  </a:ext>
                </a:extLst>
              </a:tr>
              <a:tr h="547125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1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Field</a:t>
                      </a:r>
                      <a:r>
                        <a:rPr lang="en-GB" sz="900" baseline="0" dirty="0" smtClean="0"/>
                        <a:t> operation (</a:t>
                      </a:r>
                      <a:r>
                        <a:rPr lang="en-GB" sz="900" dirty="0" smtClean="0"/>
                        <a:t>Handy)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  <a:tr h="505245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2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Intelligence</a:t>
                      </a:r>
                    </a:p>
                    <a:p>
                      <a:r>
                        <a:rPr lang="en-GB" sz="900" dirty="0" smtClean="0"/>
                        <a:t>Reduce human effort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7517970"/>
                  </a:ext>
                </a:extLst>
              </a:tr>
              <a:tr h="361890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3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Safety / security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209883"/>
                  </a:ext>
                </a:extLst>
              </a:tr>
              <a:tr h="258493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4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Scalability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437212"/>
                  </a:ext>
                </a:extLst>
              </a:tr>
              <a:tr h="523431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5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Operational cost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916504"/>
                  </a:ext>
                </a:extLst>
              </a:tr>
              <a:tr h="523431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7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19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16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12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517037" y="1061634"/>
            <a:ext cx="1139126" cy="4006312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2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selection using Pugh Method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Vehicle Fitness: Decision Matrix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1001110" y="15844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37" y="1795897"/>
            <a:ext cx="5378030" cy="275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145078" y="2177512"/>
            <a:ext cx="3804834" cy="2743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Finalized technology: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r>
              <a:rPr lang="en-US" kern="0" dirty="0" smtClean="0">
                <a:solidFill>
                  <a:srgbClr val="000000"/>
                </a:solidFill>
                <a:sym typeface="Wingdings" pitchFamily="2" charset="2"/>
              </a:rPr>
              <a:t>Mobile app using Android or </a:t>
            </a:r>
            <a:r>
              <a:rPr lang="en-US" kern="0" dirty="0" err="1" smtClean="0">
                <a:solidFill>
                  <a:srgbClr val="000000"/>
                </a:solidFill>
                <a:sym typeface="Wingdings" pitchFamily="2" charset="2"/>
              </a:rPr>
              <a:t>iOS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2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533" y="1919834"/>
            <a:ext cx="1606266" cy="2397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Mobile Application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1999800" y="3118695"/>
            <a:ext cx="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94868" y="1371248"/>
            <a:ext cx="6719973" cy="410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69" tIns="41134" rIns="82269" bIns="41134"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06121" y="2408302"/>
            <a:ext cx="1269011" cy="637069"/>
          </a:xfrm>
          <a:prstGeom prst="rect">
            <a:avLst/>
          </a:prstGeom>
          <a:noFill/>
        </p:spPr>
        <p:txBody>
          <a:bodyPr wrap="none" lIns="82269" tIns="41134" rIns="82269" bIns="41134" rtlCol="0">
            <a:spAutoFit/>
          </a:bodyPr>
          <a:lstStyle/>
          <a:p>
            <a:r>
              <a:rPr lang="en-GB" dirty="0" smtClean="0"/>
              <a:t>Encrypted </a:t>
            </a:r>
          </a:p>
          <a:p>
            <a:r>
              <a:rPr lang="en-GB" dirty="0" smtClean="0"/>
              <a:t>source file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1999799" y="3118695"/>
            <a:ext cx="1483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2617" y="4930387"/>
            <a:ext cx="6703772" cy="539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87119" y="2038026"/>
            <a:ext cx="3301140" cy="4184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API management system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494638" y="4443003"/>
            <a:ext cx="6710995" cy="4623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File storage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502617" y="2472667"/>
            <a:ext cx="6710766" cy="195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Python </a:t>
            </a:r>
            <a:r>
              <a:rPr lang="en-GB" dirty="0" smtClean="0"/>
              <a:t>application</a:t>
            </a:r>
          </a:p>
          <a:p>
            <a:pPr algn="ctr"/>
            <a:r>
              <a:rPr lang="en-GB" dirty="0" smtClean="0"/>
              <a:t>-&gt; AI/ML for image, video, sound , behaviour</a:t>
            </a:r>
            <a:endParaRPr lang="en-GB" dirty="0" smtClean="0"/>
          </a:p>
          <a:p>
            <a:pPr algn="ctr"/>
            <a:r>
              <a:rPr lang="en-GB" dirty="0" smtClean="0"/>
              <a:t>-&gt; </a:t>
            </a:r>
            <a:r>
              <a:rPr lang="en-GB" dirty="0" err="1" smtClean="0"/>
              <a:t>Tensorflow</a:t>
            </a:r>
            <a:endParaRPr lang="en-GB" dirty="0" smtClean="0"/>
          </a:p>
          <a:p>
            <a:pPr algn="ctr"/>
            <a:r>
              <a:rPr lang="en-GB" dirty="0" smtClean="0"/>
              <a:t>-&gt; Open CV</a:t>
            </a:r>
          </a:p>
          <a:p>
            <a:pPr algn="ctr"/>
            <a:r>
              <a:rPr lang="en-GB" dirty="0" smtClean="0"/>
              <a:t>-&gt; MRCNN</a:t>
            </a:r>
          </a:p>
          <a:p>
            <a:pPr algn="ctr"/>
            <a:r>
              <a:rPr lang="en-GB" dirty="0" smtClean="0"/>
              <a:t>-&gt; tesseract</a:t>
            </a:r>
          </a:p>
          <a:p>
            <a:pPr algn="ctr"/>
            <a:r>
              <a:rPr lang="en-GB" dirty="0" smtClean="0"/>
              <a:t>-&gt; </a:t>
            </a:r>
            <a:r>
              <a:rPr lang="en-GB" dirty="0" err="1" smtClean="0"/>
              <a:t>pydub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77904" y="1369015"/>
            <a:ext cx="4130297" cy="4184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Oracle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695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RBEI/PJ-VCU RBEI/PJ-DCDC</OrgInhalt>
      <Wert>RBEI/PJ-VCU RBEI/PJ-DCDC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2020. All rights reserved, also regarding any disposal, exploitation, reproduction, editing, distribution, as well as in the event of applications for industrial property rights.</OrgInhalt>
      <Wert>© Robert Bosch GmbH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2020-10-31</OrgInhalt>
      <Wert>2020-10-31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presentation_169_13</Template>
  <TotalTime>83</TotalTime>
  <Words>226</Words>
  <Application>Microsoft Office PowerPoint</Application>
  <PresentationFormat>Custom</PresentationFormat>
  <Paragraphs>97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Bosch NG</vt:lpstr>
      <vt:lpstr>Technology selection  Vehicle fitness TEST</vt:lpstr>
      <vt:lpstr>Technology Options</vt:lpstr>
      <vt:lpstr>Technology selection using Pugh Method</vt:lpstr>
      <vt:lpstr>Technology selection using Pugh Method</vt:lpstr>
      <vt:lpstr>Slide 5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Ramalingam (RBEI/PJ-VCU)</dc:creator>
  <cp:lastModifiedBy>test</cp:lastModifiedBy>
  <cp:revision>8</cp:revision>
  <dcterms:created xsi:type="dcterms:W3CDTF">2020-10-31T02:58:36Z</dcterms:created>
  <dcterms:modified xsi:type="dcterms:W3CDTF">2020-10-31T05:03:10Z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