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65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>
      <p:cViewPr varScale="1">
        <p:scale>
          <a:sx n="87" d="100"/>
          <a:sy n="87" d="100"/>
        </p:scale>
        <p:origin x="654" y="6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040FB-001B-438A-AEDC-9D3367A9F1A5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DA0CA-1996-4AFD-A11B-6967A22C0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90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DA0CA-1996-4AFD-A11B-6967A22C032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04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981353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87195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6638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294868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1465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5826170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352288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999264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825562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258147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356450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009869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61021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850817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56916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195256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812561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rive.google.com/drive/folders/1LMKAhh_iqxsd4ORCdnmjv5OEGcJp_IT4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2667000" y="1412318"/>
            <a:ext cx="7010400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IN" spc="15" dirty="0"/>
              <a:t>CAPSTONE PROJECT</a:t>
            </a: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67D50BA-44B4-2D1C-E53E-26D24CD9AEEC}"/>
              </a:ext>
            </a:extLst>
          </p:cNvPr>
          <p:cNvSpPr txBox="1"/>
          <p:nvPr/>
        </p:nvSpPr>
        <p:spPr>
          <a:xfrm>
            <a:off x="6069723" y="2223135"/>
            <a:ext cx="4180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spc="10" dirty="0">
                <a:solidFill>
                  <a:srgbClr val="2D936B"/>
                </a:solidFill>
                <a:latin typeface="Trebuchet MS"/>
                <a:cs typeface="Trebuchet MS"/>
              </a:rPr>
              <a:t>Car Sales Price</a:t>
            </a:r>
            <a:r>
              <a:rPr lang="en-IN" sz="1800" b="1" spc="10" dirty="0">
                <a:solidFill>
                  <a:srgbClr val="2D936B"/>
                </a:solidFill>
                <a:latin typeface="Trebuchet MS"/>
                <a:cs typeface="Trebuchet MS"/>
              </a:rPr>
              <a:t> Prediction </a:t>
            </a:r>
            <a:r>
              <a:rPr lang="en-IN" sz="1800" b="1" spc="10">
                <a:solidFill>
                  <a:srgbClr val="2D936B"/>
                </a:solidFill>
                <a:latin typeface="Trebuchet MS"/>
                <a:cs typeface="Trebuchet MS"/>
              </a:rPr>
              <a:t>Using ANN</a:t>
            </a:r>
            <a:endParaRPr lang="en-IN" sz="1800" b="1" dirty="0"/>
          </a:p>
          <a:p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A0905E8-29D5-07C5-EA59-3DA5829FA704}"/>
              </a:ext>
            </a:extLst>
          </p:cNvPr>
          <p:cNvSpPr txBox="1"/>
          <p:nvPr/>
        </p:nvSpPr>
        <p:spPr>
          <a:xfrm>
            <a:off x="5943600" y="4009787"/>
            <a:ext cx="18269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spc="-5" dirty="0">
                <a:solidFill>
                  <a:srgbClr val="2D936B"/>
                </a:solidFill>
                <a:latin typeface="Trebuchet MS"/>
                <a:cs typeface="Trebuchet MS"/>
              </a:rPr>
              <a:t>Presented By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4A5720D-CF22-2871-0A56-D522F4A8C84B}"/>
              </a:ext>
            </a:extLst>
          </p:cNvPr>
          <p:cNvSpPr txBox="1"/>
          <p:nvPr/>
        </p:nvSpPr>
        <p:spPr>
          <a:xfrm>
            <a:off x="6059426" y="4507646"/>
            <a:ext cx="34272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pc="15" dirty="0" smtClean="0"/>
              <a:t>ANBUMANI A</a:t>
            </a:r>
            <a:r>
              <a:rPr lang="en-IN" spc="15" dirty="0"/>
              <a:t/>
            </a:r>
            <a:br>
              <a:rPr lang="en-IN" spc="15" dirty="0"/>
            </a:br>
            <a:r>
              <a:rPr lang="en-IN" sz="1800" spc="15" dirty="0" smtClean="0"/>
              <a:t>711721244003</a:t>
            </a:r>
            <a:r>
              <a:rPr lang="en-IN" spc="15" dirty="0"/>
              <a:t/>
            </a:r>
            <a:br>
              <a:rPr lang="en-IN" spc="15" dirty="0"/>
            </a:br>
            <a:r>
              <a:rPr lang="en-IN" sz="1800" spc="15" dirty="0"/>
              <a:t>III </a:t>
            </a:r>
            <a:r>
              <a:rPr lang="en-IN" sz="1800" spc="15" dirty="0" err="1"/>
              <a:t>Btech</a:t>
            </a:r>
            <a:r>
              <a:rPr lang="en-IN" sz="1800" spc="15" dirty="0"/>
              <a:t> CSBS</a:t>
            </a:r>
            <a:br>
              <a:rPr lang="en-IN" sz="1800" spc="15" dirty="0"/>
            </a:br>
            <a:r>
              <a:rPr lang="en-IN" sz="1800" spc="15" dirty="0" err="1"/>
              <a:t>KGiSL</a:t>
            </a:r>
            <a:r>
              <a:rPr lang="en-IN" sz="1800" spc="15" dirty="0"/>
              <a:t> Institute of Technology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43075" y="710809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04119AC-CBF7-CD79-BBB1-29E8E6DE2BA8}"/>
              </a:ext>
            </a:extLst>
          </p:cNvPr>
          <p:cNvSpPr txBox="1"/>
          <p:nvPr/>
        </p:nvSpPr>
        <p:spPr>
          <a:xfrm>
            <a:off x="1219200" y="1333714"/>
            <a:ext cx="69342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performance of our predictive model:</a:t>
            </a:r>
          </a:p>
          <a:p>
            <a:r>
              <a:rPr lang="en-US" sz="2400" b="1" dirty="0"/>
              <a:t>Mean Squared Error (MSE):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</a:rPr>
              <a:t>2.3629175044550754</a:t>
            </a:r>
            <a:endParaRPr lang="en-US" sz="2400" b="1" dirty="0"/>
          </a:p>
          <a:p>
            <a:r>
              <a:rPr lang="en-US" sz="2400" b="1" dirty="0"/>
              <a:t>R-squared (R2) Score: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</a:rPr>
              <a:t>0.9999999818278419 </a:t>
            </a:r>
          </a:p>
          <a:p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3C4043"/>
              </a:solidFill>
              <a:effectLst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These results indicate high accuracy and reliability in estimating car purchase amounts.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The low MSE and high R2 score demonstrate the model's effectiveness in making precise predictions and capturing the variance in the target variable.</a:t>
            </a:r>
            <a:endParaRPr lang="en-IN" sz="2400" dirty="0"/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xmlns="" id="{13C1FE5F-A51E-81AA-F30A-BD47FDCB4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244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xmlns="" id="{7C5421C4-D2C0-6031-CF82-32E3DE529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244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-184666"/>
            <a:ext cx="12192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0" y="5922758"/>
            <a:ext cx="12192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Demo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link:https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://drive.google.com/drive/folders/1LMKAhh_iqxsd4ORCdnmjv5OEGcJp_IT4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3607D0B6-ABA1-C22F-2173-CD84CFD22B73}"/>
              </a:ext>
            </a:extLst>
          </p:cNvPr>
          <p:cNvSpPr txBox="1"/>
          <p:nvPr/>
        </p:nvSpPr>
        <p:spPr>
          <a:xfrm>
            <a:off x="1933513" y="2019300"/>
            <a:ext cx="54048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Driving Sales: Predicting Car Purchase Amounts with Artificial Neural Network</a:t>
            </a:r>
            <a:endParaRPr lang="en-IN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E5C2776-DD36-377A-FCF9-DA81140A1F0C}"/>
              </a:ext>
            </a:extLst>
          </p:cNvPr>
          <p:cNvSpPr txBox="1"/>
          <p:nvPr/>
        </p:nvSpPr>
        <p:spPr>
          <a:xfrm>
            <a:off x="2209800" y="1126031"/>
            <a:ext cx="598366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/>
          </a:p>
          <a:p>
            <a:r>
              <a:rPr lang="en-US" sz="3600" dirty="0">
                <a:latin typeface="+mj-lt"/>
              </a:rPr>
              <a:t>1. Problem Statement</a:t>
            </a:r>
          </a:p>
          <a:p>
            <a:r>
              <a:rPr lang="en-US" sz="3600" dirty="0">
                <a:latin typeface="+mj-lt"/>
              </a:rPr>
              <a:t>2. Project Overview</a:t>
            </a:r>
          </a:p>
          <a:p>
            <a:r>
              <a:rPr lang="en-US" sz="3600" dirty="0">
                <a:latin typeface="+mj-lt"/>
              </a:rPr>
              <a:t>3. End Users</a:t>
            </a:r>
          </a:p>
          <a:p>
            <a:r>
              <a:rPr lang="en-US" sz="3600" dirty="0">
                <a:latin typeface="+mj-lt"/>
              </a:rPr>
              <a:t>4. Solution and Value Proposition</a:t>
            </a:r>
          </a:p>
          <a:p>
            <a:r>
              <a:rPr lang="en-US" sz="3600" dirty="0">
                <a:latin typeface="+mj-lt"/>
              </a:rPr>
              <a:t>5. The Wow Factor in Your Solution</a:t>
            </a:r>
          </a:p>
          <a:p>
            <a:r>
              <a:rPr lang="en-US" sz="3600" dirty="0">
                <a:latin typeface="+mj-lt"/>
              </a:rPr>
              <a:t>6. Modelling</a:t>
            </a:r>
          </a:p>
          <a:p>
            <a:r>
              <a:rPr lang="en-US" sz="3600" dirty="0">
                <a:latin typeface="+mj-lt"/>
              </a:rPr>
              <a:t>7. Results</a:t>
            </a:r>
            <a:endParaRPr lang="en-IN" sz="3600" dirty="0"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1271506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45F8F9D-576D-A15C-EBB9-6F3C1C83A773}"/>
              </a:ext>
            </a:extLst>
          </p:cNvPr>
          <p:cNvSpPr txBox="1"/>
          <p:nvPr/>
        </p:nvSpPr>
        <p:spPr>
          <a:xfrm>
            <a:off x="1066800" y="2133600"/>
            <a:ext cx="610011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In the highly competitive automobile industry, understanding consumer behavior is crucial for manufacturers, dealerships, and marketers.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One of the key challenges faced by stakeholders is accurately predicting car purchase amounts based on various demographic and financial factors.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Traditional methods often lack precision and fail to capture nuanced consumer preferences, leading to missed opportunities and suboptimal decision-making.</a:t>
            </a:r>
            <a:endParaRPr lang="en-IN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129256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 smtClean="0"/>
              <a:t>PROJECT</a:t>
            </a:r>
            <a:r>
              <a:rPr sz="4250" spc="-20" dirty="0" smtClean="0"/>
              <a:t>OVERVIEW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8F67B92-5975-B555-9949-434D2F6ED8FF}"/>
              </a:ext>
            </a:extLst>
          </p:cNvPr>
          <p:cNvSpPr txBox="1"/>
          <p:nvPr/>
        </p:nvSpPr>
        <p:spPr>
          <a:xfrm>
            <a:off x="1219200" y="2233315"/>
            <a:ext cx="610011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Our project aims to address this challenge by developing a predictive model for estimating car purchase amounts.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Leveraging a comprehensive dataset containing demographic information and financial indicators, we conducted exploratory data analysis and implemented machine learning techniques to build a robust predictive model.</a:t>
            </a:r>
            <a:endParaRPr lang="en-IN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39252" y="62787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EB5D3D4-2CC9-AA45-C9BA-C6F558253B2D}"/>
              </a:ext>
            </a:extLst>
          </p:cNvPr>
          <p:cNvSpPr txBox="1"/>
          <p:nvPr/>
        </p:nvSpPr>
        <p:spPr>
          <a:xfrm>
            <a:off x="1143000" y="1454044"/>
            <a:ext cx="6100118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Automobile Manufacturers: </a:t>
            </a:r>
            <a:r>
              <a:rPr lang="en-US" sz="2400" dirty="0"/>
              <a:t>Enhance production planning and inventory management by forecasting demand more accurately.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Dealerships: </a:t>
            </a:r>
            <a:r>
              <a:rPr lang="en-US" sz="2400" dirty="0"/>
              <a:t>Optimize marketing strategies and personalize sales offers to match individual customer preferences.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Marketing Teams: </a:t>
            </a:r>
            <a:r>
              <a:rPr lang="en-US" sz="2400" dirty="0"/>
              <a:t>Gain valuable insights into consumer behavior to create targeted advertising campaigns and promotional activities.</a:t>
            </a:r>
            <a:endParaRPr lang="en-IN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19400" y="577597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0AB05F3-AA4F-9CB0-616F-34D43462C644}"/>
              </a:ext>
            </a:extLst>
          </p:cNvPr>
          <p:cNvSpPr txBox="1"/>
          <p:nvPr/>
        </p:nvSpPr>
        <p:spPr>
          <a:xfrm>
            <a:off x="3048000" y="1828800"/>
            <a:ext cx="610011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Our solution offers a sophisticated predictive model that harnesses the power of machine learning to accurately estimate car purchase amounts. The value proposition for stakeholders includes: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Improved Sales Forecasting: </a:t>
            </a:r>
            <a:r>
              <a:rPr lang="en-US" sz="2000" dirty="0"/>
              <a:t>Enable better anticipation of market demand and sales trends.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Targeted Marketing Strategies: </a:t>
            </a:r>
            <a:r>
              <a:rPr lang="en-US" sz="2000" dirty="0"/>
              <a:t>Tailor marketing efforts to specific customer segments, increasing conversion rates and customer engagement.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Enhanced Customer Insights: </a:t>
            </a:r>
            <a:r>
              <a:rPr lang="en-US" sz="2000" dirty="0"/>
              <a:t>Gain a deeper understanding of consumer preferences and behaviors to foster long-term customer relationships.</a:t>
            </a:r>
            <a:endParaRPr lang="en-IN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25025" y="1768468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71909" y="609600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134C93B-1A0D-4411-813C-500547C3CB4E}"/>
              </a:ext>
            </a:extLst>
          </p:cNvPr>
          <p:cNvSpPr txBox="1"/>
          <p:nvPr/>
        </p:nvSpPr>
        <p:spPr>
          <a:xfrm>
            <a:off x="3114956" y="1735811"/>
            <a:ext cx="6100118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Advanced Predictive Modeling: </a:t>
            </a:r>
            <a:r>
              <a:rPr lang="en-US" sz="2400" dirty="0"/>
              <a:t>Utilizing state-of-the-art machine learning algorithms to capture complex relationships and patterns in the data.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Granular Consumer Insights:</a:t>
            </a:r>
            <a:r>
              <a:rPr lang="en-US" sz="2400" dirty="0"/>
              <a:t> Providing actionable insights into individual customer preferences and purchasing behaviors.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Scalability and Adaptability: </a:t>
            </a:r>
            <a:r>
              <a:rPr lang="en-US" sz="2400" dirty="0"/>
              <a:t>Designed to scale with evolving business needs and adapt to changing market dynamics.</a:t>
            </a:r>
            <a:endParaRPr lang="en-IN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49C8515-BF38-69CF-5BEC-8B2607A68089}"/>
              </a:ext>
            </a:extLst>
          </p:cNvPr>
          <p:cNvSpPr txBox="1"/>
          <p:nvPr/>
        </p:nvSpPr>
        <p:spPr>
          <a:xfrm>
            <a:off x="1666875" y="1524000"/>
            <a:ext cx="6100118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Data Preprocessing: Cleaning and preparing the dataset for analysis, including handling missing values and encoding categorical variables.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Feature Selection: Identifying the most relevant features that contribute to predicting car purchase amounts.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Model Training: Utilizing linear regression to build a predictive model based on the selected features.</a:t>
            </a:r>
            <a:endParaRPr lang="en-IN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62</TotalTime>
  <Words>528</Words>
  <Application>Microsoft Office PowerPoint</Application>
  <PresentationFormat>Widescreen</PresentationFormat>
  <Paragraphs>73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Gothic</vt:lpstr>
      <vt:lpstr>Trebuchet MS</vt:lpstr>
      <vt:lpstr>Wingdings</vt:lpstr>
      <vt:lpstr>Wingdings 3</vt:lpstr>
      <vt:lpstr>Wisp</vt:lpstr>
      <vt:lpstr>CAPSTONE PROJECT</vt:lpstr>
      <vt:lpstr>PROJECT TITLE</vt:lpstr>
      <vt:lpstr>AGENDA</vt:lpstr>
      <vt:lpstr>PROBLEM STATEMENT</vt:lpstr>
      <vt:lpstr>PROJECTOVERVIEW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</dc:title>
  <cp:lastModifiedBy>KITE STUDENT</cp:lastModifiedBy>
  <cp:revision>5</cp:revision>
  <dcterms:created xsi:type="dcterms:W3CDTF">2024-04-03T09:01:14Z</dcterms:created>
  <dcterms:modified xsi:type="dcterms:W3CDTF">2024-04-24T03:56:57Z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2024-04-03T00:00:00Z</vt:filetime>
  </property>
</Properties>
</file>