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4" r:id="rId5"/>
    <p:sldId id="263" r:id="rId6"/>
    <p:sldId id="267" r:id="rId7"/>
    <p:sldId id="262" r:id="rId8"/>
    <p:sldId id="266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799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284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638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288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264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090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14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8383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866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7699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663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1F36C-EF05-4ED9-A1C2-36812D0429BB}" type="datetimeFigureOut">
              <a:rPr lang="hi-IN" smtClean="0"/>
              <a:t>शनिवार, 13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899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tablet&#10;&#10;AI-generated content may be incorrect.">
            <a:extLst>
              <a:ext uri="{FF2B5EF4-FFF2-40B4-BE49-F238E27FC236}">
                <a16:creationId xmlns="" xmlns:a16="http://schemas.microsoft.com/office/drawing/2014/main" id="{4CE43EF4-8846-9E69-0AC5-1E6D17259F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" b="10120"/>
          <a:stretch/>
        </p:blipFill>
        <p:spPr>
          <a:xfrm>
            <a:off x="265471" y="327137"/>
            <a:ext cx="11661060" cy="62037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B9547EC-9105-60CF-E1AB-7BBD368D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581" y="327135"/>
            <a:ext cx="8332838" cy="1280438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Advanced SQL – Reinforcement Project 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 IMDB Dataset </a:t>
            </a:r>
            <a:endParaRPr lang="hi-IN" sz="3200" b="1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AD36C2-4431-4FA0-AB6E-6D748BCE3832}"/>
              </a:ext>
            </a:extLst>
          </p:cNvPr>
          <p:cNvSpPr txBox="1"/>
          <p:nvPr/>
        </p:nvSpPr>
        <p:spPr>
          <a:xfrm>
            <a:off x="8005916" y="3976319"/>
            <a:ext cx="4513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By: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   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Anbunagalakshmi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DADS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Feb-2025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Online Batch</a:t>
            </a:r>
            <a:endParaRPr lang="hi-IN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6559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301" y="308031"/>
            <a:ext cx="7069542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200" dirty="0"/>
              <a:t>💡 </a:t>
            </a:r>
            <a:r>
              <a:rPr lang="en-US" sz="4000" b="1" dirty="0" smtClean="0">
                <a:solidFill>
                  <a:schemeClr val="tx1"/>
                </a:solidFill>
                <a:latin typeface="Imprint MT Shadow" panose="04020605060303030202" pitchFamily="82" charset="0"/>
              </a:rPr>
              <a:t>Conclusion </a:t>
            </a:r>
            <a:r>
              <a:rPr lang="en-US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&amp; Key Takeaways</a:t>
            </a:r>
            <a:endParaRPr lang="en-IN" sz="6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7" y="1241946"/>
            <a:ext cx="11041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Final Insights &amp; Learnings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The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project reinforced SQL proficiency through real-world data analysis.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Uncovered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actionable insights from structured queries and exploration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Derived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25+ insights, enhanced query writing, and critical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thinking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Advanced SQL (Joins, Aggregations, Filters,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4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lue Thank You Images – Browse 175,992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7" y="204246"/>
            <a:ext cx="10756225" cy="6373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94310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2025ACA-EB53-AF42-B194-AEC7C87CF433}"/>
              </a:ext>
            </a:extLst>
          </p:cNvPr>
          <p:cNvSpPr/>
          <p:nvPr/>
        </p:nvSpPr>
        <p:spPr>
          <a:xfrm>
            <a:off x="3259394" y="348802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4C6ABB2-4BF4-55A4-39AC-43DCCA80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02"/>
            <a:ext cx="10515600" cy="69675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Imprint MT Shadow" panose="04020605060303030202" pitchFamily="82" charset="0"/>
              </a:rPr>
              <a:t>About </a:t>
            </a:r>
            <a:r>
              <a:rPr lang="en-IN" sz="3600" b="1" dirty="0">
                <a:latin typeface="Imprint MT Shadow" panose="04020605060303030202" pitchFamily="82" charset="0"/>
              </a:rPr>
              <a:t>the</a:t>
            </a:r>
            <a:r>
              <a:rPr lang="en-IN" sz="3200" b="1" dirty="0">
                <a:latin typeface="Imprint MT Shadow" panose="04020605060303030202" pitchFamily="82" charset="0"/>
              </a:rPr>
              <a:t> IMDb Dataset</a:t>
            </a:r>
            <a:r>
              <a:rPr lang="hi-IN" sz="4800" dirty="0"/>
              <a:t> 📊</a:t>
            </a:r>
            <a:endParaRPr lang="hi-IN" sz="16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D43668A8-52D3-07C3-1B2F-799CA03F1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8988" y="1160877"/>
            <a:ext cx="921438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Introduction to IMDb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</a:t>
            </a:r>
            <a:r>
              <a:rPr kumimoji="0" lang="en-US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=&gt;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dataset includes details on movies, ratings,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genres, and names.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en-US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=&gt;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Designed for reinforcement of SQL querying and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analysis skills.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Tools Used: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SQL, IMDb simplified schema</a:t>
            </a:r>
          </a:p>
        </p:txBody>
      </p:sp>
    </p:spTree>
    <p:extLst>
      <p:ext uri="{BB962C8B-B14F-4D97-AF65-F5344CB8AC3E}">
        <p14:creationId xmlns:p14="http://schemas.microsoft.com/office/powerpoint/2010/main" val="252017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C5A9D96-27F5-4049-5C0D-7B1E275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106"/>
            <a:ext cx="10515600" cy="5935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Database Structure Overview</a:t>
            </a:r>
            <a:endParaRPr lang="hi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76C00E2A-CFDB-17C3-D1EE-F0429D004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02" y="1135626"/>
            <a:ext cx="1121999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Database Tables &amp; Relationships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schema contains interconnected tables for movies,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people, and ratings.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Foreign keys define the relationships across various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entities.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</a:t>
            </a:r>
            <a:r>
              <a:rPr lang="en-IN" dirty="0">
                <a:latin typeface="Cambria" panose="02040503050406030204" pitchFamily="18" charset="0"/>
              </a:rPr>
              <a:t>Explored relationships between tables (e.g., foreign keys, joins)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Tools Used: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SQL ERD concepts, Joins</a:t>
            </a:r>
          </a:p>
        </p:txBody>
      </p:sp>
    </p:spTree>
    <p:extLst>
      <p:ext uri="{BB962C8B-B14F-4D97-AF65-F5344CB8AC3E}">
        <p14:creationId xmlns:p14="http://schemas.microsoft.com/office/powerpoint/2010/main" val="41006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A5CD20-2BA3-DEB2-E4A9-B3808F8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123"/>
            <a:ext cx="10515600" cy="70924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Data Quality Checks</a:t>
            </a:r>
            <a:r>
              <a:rPr lang="hi-IN" sz="4000" dirty="0"/>
              <a:t>⚠️</a:t>
            </a:r>
            <a:r>
              <a:rPr lang="hi-IN" sz="1400" dirty="0"/>
              <a:t> </a:t>
            </a:r>
            <a:endParaRPr lang="hi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659E0B2-6FE8-FE1C-2C1D-26E7DF747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232" y="1209368"/>
            <a:ext cx="101231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Null Value Identification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Identified missing or null entries in key datacolumns.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Crucial for ensuring accurate results from SQL queries.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  </a:t>
            </a:r>
            <a:r>
              <a:rPr lang="en-IN" dirty="0">
                <a:latin typeface="Cambria" panose="02040503050406030204" pitchFamily="18" charset="0"/>
              </a:rPr>
              <a:t>Found nulls in 'movie' and 'names' tables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>
                <a:latin typeface="Cambria" panose="02040503050406030204" pitchFamily="18" charset="0"/>
              </a:rPr>
              <a:t>    documented them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IS NULL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COUNT()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queries</a:t>
            </a:r>
            <a:endParaRPr kumimoji="0" lang="hi-IN" altLang="hi-IN" sz="3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C85B10-77D7-9157-2E65-2EAF3047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23" y="4279778"/>
            <a:ext cx="636460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2823AB8-A38A-2A4F-ED0C-160A8C43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80"/>
            <a:ext cx="10515600" cy="63776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Movie Production Trends </a:t>
            </a:r>
            <a:r>
              <a:rPr lang="hi-IN" sz="3600" dirty="0"/>
              <a:t>📈</a:t>
            </a:r>
            <a:endParaRPr lang="en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5B259EC6-0FE8-A729-90B6-87280FD9D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855" y="964901"/>
            <a:ext cx="1011924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Movie Production Over Time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Analyzed yearly and monthly movie release patterns.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Found that 2019 was a peak year with high output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from the USA and India.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 </a:t>
            </a:r>
            <a:r>
              <a:rPr lang="en-IN" dirty="0">
                <a:latin typeface="Cambria" panose="02040503050406030204" pitchFamily="18" charset="0"/>
              </a:rPr>
              <a:t>Identified production spikes and regional contributions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GROUP BY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YEAR()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MONTH()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88C454-124C-F924-9D06-4681A9E8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0" y="4073444"/>
            <a:ext cx="5581650" cy="23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3B1392-4FDD-37E6-186C-46807C25C644}"/>
              </a:ext>
            </a:extLst>
          </p:cNvPr>
          <p:cNvSpPr/>
          <p:nvPr/>
        </p:nvSpPr>
        <p:spPr>
          <a:xfrm>
            <a:off x="3728884" y="319298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03EB54A-B7BD-CEBF-6C40-343A5317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8" y="234711"/>
            <a:ext cx="10515600" cy="8943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Imprint MT Shadow" panose="04020605060303030202" pitchFamily="82" charset="0"/>
              </a:rPr>
              <a:t>Genre Analysis </a:t>
            </a:r>
            <a:r>
              <a:rPr lang="hi-IN" sz="3600" b="1" dirty="0">
                <a:latin typeface="Imprint MT Shadow" panose="04020605060303030202" pitchFamily="82" charset="0"/>
              </a:rPr>
              <a:t>🎭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E39C084-3CAC-1B49-D1B6-2D53495A2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478" y="1129020"/>
            <a:ext cx="115825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Genre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Examined the distribution and popularity of genres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across movies.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Calculated duration trends and frequency of genre combinations.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GROUP BY</a:t>
            </a:r>
            <a:r>
              <a:rPr kumimoji="0" lang="hi-IN" altLang="hi-IN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HAVING</a:t>
            </a:r>
            <a:r>
              <a:rPr kumimoji="0" lang="hi-IN" altLang="hi-IN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AVG()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Imprint MT Shadow" panose="040206050603030302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ED29FFA-7AF6-0290-8E03-F9B289DD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42" y="3724551"/>
            <a:ext cx="585511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B617D8B-F153-97D1-2E85-D0B3C9EF5900}"/>
              </a:ext>
            </a:extLst>
          </p:cNvPr>
          <p:cNvSpPr/>
          <p:nvPr/>
        </p:nvSpPr>
        <p:spPr>
          <a:xfrm>
            <a:off x="3832123" y="327136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C923C70-65BE-F04E-336B-3D94E737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7"/>
            <a:ext cx="10515600" cy="696759"/>
          </a:xfrm>
        </p:spPr>
        <p:txBody>
          <a:bodyPr anchor="t">
            <a:normAutofit/>
          </a:bodyPr>
          <a:lstStyle/>
          <a:p>
            <a:pPr algn="ctr"/>
            <a:r>
              <a:rPr lang="en-IN" sz="3600" b="1" dirty="0">
                <a:latin typeface="Imprint MT Shadow" panose="04020605060303030202" pitchFamily="82" charset="0"/>
              </a:rPr>
              <a:t>Ratings Overview</a:t>
            </a:r>
            <a:r>
              <a:rPr lang="hi-IN" sz="2200" dirty="0"/>
              <a:t>⭐⭐⭐</a:t>
            </a:r>
            <a:r>
              <a:rPr lang="hi-IN" dirty="0"/>
              <a:t> </a:t>
            </a:r>
            <a:endParaRPr lang="hi-IN" sz="72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0AF093D7-6589-0EE5-79D2-5F149F01D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993" y="1023895"/>
            <a:ext cx="1058232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Ratings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/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Explored top-rated movies and overall rating distribution.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Included analysis on average ratings, median groups,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and vote counts.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Identified high-rated and most-voted movies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AVG()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MEDIAN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ORDER BY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LIMIT</a:t>
            </a:r>
            <a:endParaRPr kumimoji="0" lang="hi-IN" altLang="hi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4" y="4132438"/>
            <a:ext cx="5643973" cy="23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28" y="308031"/>
            <a:ext cx="5500048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dirty="0"/>
              <a:t>👤 </a:t>
            </a:r>
            <a:r>
              <a:rPr lang="en-US" sz="4000" b="1" dirty="0" smtClean="0">
                <a:solidFill>
                  <a:schemeClr val="tx1"/>
                </a:solidFill>
                <a:latin typeface="Imprint MT Shadow" panose="04020605060303030202" pitchFamily="82" charset="0"/>
              </a:rPr>
              <a:t>People-Centric </a:t>
            </a:r>
            <a:r>
              <a:rPr lang="en-US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Insights</a:t>
            </a:r>
            <a:endParaRPr lang="en-IN" sz="4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373" y="997567"/>
            <a:ext cx="110134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Actors, Directors, &amp; Companies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Analyzed contributions of actors, directors, and companies to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IMDb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data.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Ranked individuals and entities by movie count and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key contributors based on ratings and number of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movies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 BY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HAVING COUNT(*) &gt; 3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3571217"/>
            <a:ext cx="4476466" cy="27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6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28" y="308031"/>
            <a:ext cx="5500048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3200" dirty="0"/>
              <a:t>🔍 </a:t>
            </a:r>
            <a:r>
              <a:rPr lang="en-IN" sz="4000" b="1" dirty="0" smtClean="0">
                <a:solidFill>
                  <a:schemeClr val="tx1"/>
                </a:solidFill>
                <a:latin typeface="Imprint MT Shadow" panose="04020605060303030202" pitchFamily="82" charset="0"/>
              </a:rPr>
              <a:t>Patterns </a:t>
            </a:r>
            <a:r>
              <a:rPr lang="en-IN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&amp; Records</a:t>
            </a:r>
            <a:endParaRPr lang="en-IN" sz="49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189" y="1280152"/>
            <a:ext cx="889265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Unique Patterns &amp; Special Records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Investigated unique trends such as movie titles with "The" and long runtimes.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Highlighted the oldest and longest movies in the dataset.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Found special case records and title-based patterns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 'The%'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BY duration DESC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date filters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A screenshot of a computer&#10;&#10;AI-generated content may be incorrec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6" y="3957808"/>
            <a:ext cx="5909480" cy="24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132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</vt:lpstr>
      <vt:lpstr>Imprint MT Shadow</vt:lpstr>
      <vt:lpstr>Mangal</vt:lpstr>
      <vt:lpstr>Wingdings</vt:lpstr>
      <vt:lpstr>Office Theme</vt:lpstr>
      <vt:lpstr>PowerPoint Presentation</vt:lpstr>
      <vt:lpstr>About the IMDb Dataset 📊</vt:lpstr>
      <vt:lpstr>Database Structure Overview</vt:lpstr>
      <vt:lpstr>Data Quality Checks⚠️ </vt:lpstr>
      <vt:lpstr>Movie Production Trends 📈</vt:lpstr>
      <vt:lpstr>Genre Analysis 🎭</vt:lpstr>
      <vt:lpstr>Ratings Overview⭐⭐⭐ </vt:lpstr>
      <vt:lpstr>👤 People-Centric Insights</vt:lpstr>
      <vt:lpstr>🔍 Patterns &amp; Records</vt:lpstr>
      <vt:lpstr>💡 Conclusion &amp; Key Takeaways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</dc:creator>
  <cp:lastModifiedBy>VIJAY AGENCIES</cp:lastModifiedBy>
  <cp:revision>8</cp:revision>
  <dcterms:created xsi:type="dcterms:W3CDTF">2025-05-02T02:01:11Z</dcterms:created>
  <dcterms:modified xsi:type="dcterms:W3CDTF">2025-05-03T10:48:11Z</dcterms:modified>
</cp:coreProperties>
</file>