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notesMasterIdLst>
    <p:notesMasterId r:id="rId16"/>
  </p:notesMasterIdLst>
  <p:sldIdLst>
    <p:sldId id="256" r:id="rId2"/>
    <p:sldId id="260" r:id="rId3"/>
    <p:sldId id="263" r:id="rId4"/>
    <p:sldId id="262" r:id="rId5"/>
    <p:sldId id="261" r:id="rId6"/>
    <p:sldId id="257" r:id="rId7"/>
    <p:sldId id="265" r:id="rId8"/>
    <p:sldId id="264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5ECD-4C02-4B68-97B5-DF249DECE8C5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76AD-DD66-49BF-A835-4F0E46E3AD3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488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87C2-DB2D-9233-1AA9-79EBB860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7A70-6C62-4C90-40B7-0B90EE1DE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0C42-B7C6-1481-8B26-F5CB1B2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9C5E-3204-0638-13D7-2D171B5A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FA43-E1D3-35E8-5FAB-E2185036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1232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3227-C153-A1E0-6FDE-FED3064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6E03-75E0-7CE3-5D4D-30DC4E25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0C75-566F-3271-7572-62D83299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2B0C-D18E-A35A-72B2-953475CF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FB49-1D2B-037F-B009-E1C9FF34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019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9206E-C400-1006-6084-4F6244EC4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33967-0E24-28A0-29F4-F2121AE2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B145-D0B0-EA37-DBD0-DFBE460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8460-C61E-703A-EB59-90723E54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553B-CFA3-922F-D6CD-4433D120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904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08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632-5514-80BC-956D-A71CB90F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9903-66DC-0C71-6952-2CFF9B3C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0612-9875-76AA-15B4-C17B415D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BA65-3F74-2D6C-C24A-F9603091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AC2D-4B10-7EDA-53EF-F4059ECC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8990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41C-1292-421A-0CF1-D6CAE554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A152-A555-2655-F036-FFFD62F3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A43E-294D-0205-3E57-6D4A6940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01C7-B703-ECD8-B33B-0CE93A45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1154-0BBD-87E6-F869-8A4CC0C3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195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1345-B97F-FCEB-2DD2-F3899D0B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B0E7-C136-8357-FA10-142204B5D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DCC2-85D4-80D0-0194-10CBD2341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4F59-A930-E95B-A768-F06342C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F298-FEB1-34F9-892E-B05E5207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F92F-31BA-0D4F-2534-F241CE0A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456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F71A-AE62-BD6E-5352-9AA3865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AE09-B4AF-E28C-F8DD-016D13BE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048D-D9E7-E415-6E8F-E9EF7F8E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47459-827D-1676-F2D4-E175DA76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D8F9-F330-64D5-3D5D-EE185AFA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5B5B-8759-04C1-4F6F-FCEF50F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52E13-D6D1-E666-C967-F040D20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5969C-C75F-1E85-9257-09463E0E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498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511E-CBA5-7BAB-C8E8-8B6DA41D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749E2-B9EE-3BB0-254F-28BB10B7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773EF-B716-74B5-965F-FCDAC267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3DF5-000B-6B5C-D7CE-1B8FB947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5303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E5A86-6DFC-4630-4B06-6D2654C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28B8-1432-2A81-28E4-873D24C2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A57F-8FC7-F775-F3AA-1C3359F2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216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A970-9BCE-FC84-D7EE-5069B4EB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C6B1-D25E-3EC4-ABC5-E4AD6DA5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7726-D270-6C89-F4B9-D1B624EDF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D144-9250-1109-D694-A4EEA6F9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05ED-2EC1-B112-72B4-D1692000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E4EEB-8105-E12E-D546-CDD5291B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090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5533-CAF6-AEEA-4FDB-5B081660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E77F0-6E11-2FF9-A8A1-D69B0064A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E2174-B7E9-32A8-C495-CBD2A43A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4D9A-49C6-66F5-1EC5-6EA1B76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7A877-54E3-0ED7-5974-D12D2CC1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2BC07-BF5E-913A-0EFF-6BC92B12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639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05D76-D5EF-F2A5-660B-86FBD1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E57E-1764-FA26-5BE3-23C00084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B047-272C-E038-1344-6311A37A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CDE55-E6AC-4CD8-9E92-3AA3ECD8B028}" type="datetimeFigureOut">
              <a:rPr lang="hi-IN" smtClean="0"/>
              <a:t>रविवार, 7 वैशाख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2154-F8CE-11AB-58D0-939D286D4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036D-9001-1B17-0932-58ED489D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315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DC7337-6F6E-87AB-2415-769F94DED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0426" y="4277031"/>
            <a:ext cx="5190562" cy="280221"/>
          </a:xfrm>
        </p:spPr>
        <p:txBody>
          <a:bodyPr>
            <a:normAutofit fontScale="62500" lnSpcReduction="20000"/>
          </a:bodyPr>
          <a:lstStyle/>
          <a:p>
            <a:endParaRPr lang="hi-IN" dirty="0"/>
          </a:p>
        </p:txBody>
      </p:sp>
      <p:pic>
        <p:nvPicPr>
          <p:cNvPr id="8" name="Picture 2" descr="418+ Thousand Sales Data Royalty-Free Images, Stock Photos &amp; Pictures |  Shutterstock">
            <a:extLst>
              <a:ext uri="{FF2B5EF4-FFF2-40B4-BE49-F238E27FC236}">
                <a16:creationId xmlns:a16="http://schemas.microsoft.com/office/drawing/2014/main" id="{9F148DC5-D3C7-1037-73DB-C99EB4CE7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 r="12228" b="12977"/>
          <a:stretch/>
        </p:blipFill>
        <p:spPr bwMode="auto">
          <a:xfrm>
            <a:off x="3023419" y="337110"/>
            <a:ext cx="8981768" cy="6183779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sp3d z="12700" prstMaterial="matte">
            <a:bevelT prst="angle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F74627-3BB0-ABFD-1F88-82226FFC721F}"/>
              </a:ext>
            </a:extLst>
          </p:cNvPr>
          <p:cNvSpPr txBox="1"/>
          <p:nvPr/>
        </p:nvSpPr>
        <p:spPr>
          <a:xfrm>
            <a:off x="0" y="4277031"/>
            <a:ext cx="29054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By: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Anbunagaakshmi 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DADS</a:t>
            </a:r>
          </a:p>
          <a:p>
            <a:r>
              <a:rPr lang="en-US" sz="2400" dirty="0">
                <a:latin typeface="Cambria" panose="02040503050406030204" pitchFamily="18" charset="0"/>
              </a:rPr>
              <a:t>   Feb- online Batch</a:t>
            </a:r>
          </a:p>
          <a:p>
            <a:endParaRPr lang="hi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F5F79-6744-CA3F-71CD-6B89BB149E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801587"/>
            <a:ext cx="8519293" cy="10998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</a:sp3d>
          </a:bodyPr>
          <a:lstStyle>
            <a:defPPr>
              <a:defRPr lang="en-US"/>
            </a:defPPr>
            <a:lvl1pPr>
              <a:defRPr sz="3600" b="1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Sales and Profit Analysis</a:t>
            </a:r>
            <a:br>
              <a:rPr lang="en-US" dirty="0"/>
            </a:br>
            <a:r>
              <a:rPr lang="en-US" dirty="0"/>
              <a:t>Superstores Sales Dataset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2566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2D9A-A398-84F9-61EE-33CA6F66A2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308803"/>
            <a:ext cx="10363826" cy="654919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</a:rPr>
              <a:t>3. Regional Analysis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West and East</a:t>
            </a:r>
            <a:r>
              <a:rPr lang="en-IN" sz="2400" dirty="0">
                <a:latin typeface="Cambria" panose="02040503050406030204" pitchFamily="18" charset="0"/>
              </a:rPr>
              <a:t> regions: Strongest in both </a:t>
            </a:r>
            <a:r>
              <a:rPr lang="en-IN" sz="2400" b="1" dirty="0">
                <a:latin typeface="Cambria" panose="02040503050406030204" pitchFamily="18" charset="0"/>
              </a:rPr>
              <a:t>Sales and Profit</a:t>
            </a:r>
            <a:r>
              <a:rPr lang="en-IN" sz="2400" dirty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South and Central</a:t>
            </a:r>
            <a:r>
              <a:rPr lang="en-IN" sz="2400" dirty="0">
                <a:latin typeface="Cambria" panose="02040503050406030204" pitchFamily="18" charset="0"/>
              </a:rPr>
              <a:t> regions: Struggle with </a:t>
            </a:r>
            <a:r>
              <a:rPr lang="en-IN" sz="2400" b="1" dirty="0">
                <a:latin typeface="Cambria" panose="02040503050406030204" pitchFamily="18" charset="0"/>
              </a:rPr>
              <a:t>lower profit margins</a:t>
            </a:r>
            <a:r>
              <a:rPr lang="en-IN" sz="2400" dirty="0">
                <a:latin typeface="Cambria" panose="02040503050406030204" pitchFamily="18" charset="0"/>
              </a:rPr>
              <a:t> even if sales are decent</a:t>
            </a:r>
            <a:r>
              <a:rPr lang="en-IN" dirty="0">
                <a:latin typeface="Cambria" panose="02040503050406030204" pitchFamily="18" charset="0"/>
              </a:rPr>
              <a:t>.</a:t>
            </a:r>
          </a:p>
          <a:p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</a:rPr>
              <a:t>4. Customer Segment Insights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Corporate and Consumer</a:t>
            </a:r>
            <a:r>
              <a:rPr lang="en-IN" sz="2400" dirty="0">
                <a:latin typeface="Cambria" panose="02040503050406030204" pitchFamily="18" charset="0"/>
              </a:rPr>
              <a:t> segments bring the most revenue.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Home Office</a:t>
            </a:r>
            <a:r>
              <a:rPr lang="en-IN" sz="2400" dirty="0">
                <a:latin typeface="Cambria" panose="02040503050406030204" pitchFamily="18" charset="0"/>
              </a:rPr>
              <a:t> segment is </a:t>
            </a:r>
            <a:r>
              <a:rPr lang="en-IN" sz="2400" b="1" dirty="0">
                <a:latin typeface="Cambria" panose="02040503050406030204" pitchFamily="18" charset="0"/>
              </a:rPr>
              <a:t>less profitable</a:t>
            </a:r>
            <a:r>
              <a:rPr lang="en-IN" sz="2400" dirty="0">
                <a:latin typeface="Cambria" panose="02040503050406030204" pitchFamily="18" charset="0"/>
              </a:rPr>
              <a:t> and has </a:t>
            </a:r>
            <a:r>
              <a:rPr lang="en-IN" sz="2400" b="1" dirty="0">
                <a:latin typeface="Cambria" panose="02040503050406030204" pitchFamily="18" charset="0"/>
              </a:rPr>
              <a:t>higher return rates</a:t>
            </a:r>
            <a:r>
              <a:rPr lang="en-IN" sz="2400" dirty="0">
                <a:latin typeface="Cambria" panose="02040503050406030204" pitchFamily="18" charset="0"/>
              </a:rPr>
              <a:t> (more discounting and losses).</a:t>
            </a:r>
          </a:p>
          <a:p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</a:rPr>
              <a:t>5. Discounting Impact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Heavy discounts</a:t>
            </a:r>
            <a:r>
              <a:rPr lang="en-IN" sz="2400" dirty="0">
                <a:latin typeface="Cambria" panose="02040503050406030204" pitchFamily="18" charset="0"/>
              </a:rPr>
              <a:t> often lead to </a:t>
            </a:r>
            <a:r>
              <a:rPr lang="en-IN" sz="2400" b="1" dirty="0">
                <a:latin typeface="Cambria" panose="02040503050406030204" pitchFamily="18" charset="0"/>
              </a:rPr>
              <a:t>profit losses</a:t>
            </a:r>
            <a:r>
              <a:rPr lang="en-IN" sz="2400" dirty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</a:rPr>
              <a:t>Particularly in </a:t>
            </a:r>
            <a:r>
              <a:rPr lang="en-IN" sz="2400" b="1" dirty="0">
                <a:latin typeface="Cambria" panose="02040503050406030204" pitchFamily="18" charset="0"/>
              </a:rPr>
              <a:t>Furniture</a:t>
            </a:r>
            <a:r>
              <a:rPr lang="en-IN" sz="2400" dirty="0">
                <a:latin typeface="Cambria" panose="02040503050406030204" pitchFamily="18" charset="0"/>
              </a:rPr>
              <a:t> and </a:t>
            </a:r>
            <a:r>
              <a:rPr lang="en-IN" sz="2400" b="1" dirty="0">
                <a:latin typeface="Cambria" panose="02040503050406030204" pitchFamily="18" charset="0"/>
              </a:rPr>
              <a:t>Office Supplies</a:t>
            </a:r>
            <a:r>
              <a:rPr lang="en-IN" sz="2400" dirty="0">
                <a:latin typeface="Cambria" panose="02040503050406030204" pitchFamily="18" charset="0"/>
              </a:rPr>
              <a:t>, high discounts are killing margins.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latin typeface="Cambria" panose="02040503050406030204" pitchFamily="18" charset="0"/>
              </a:rPr>
              <a:t>There’s a </a:t>
            </a:r>
            <a:r>
              <a:rPr lang="en-IN" sz="2400" b="1" dirty="0">
                <a:latin typeface="Cambria" panose="02040503050406030204" pitchFamily="18" charset="0"/>
              </a:rPr>
              <a:t>clear negative correlation</a:t>
            </a:r>
            <a:r>
              <a:rPr lang="en-IN" sz="2400" dirty="0">
                <a:latin typeface="Cambria" panose="02040503050406030204" pitchFamily="18" charset="0"/>
              </a:rPr>
              <a:t> between </a:t>
            </a:r>
            <a:r>
              <a:rPr lang="en-IN" sz="2400" b="1" dirty="0">
                <a:latin typeface="Cambria" panose="02040503050406030204" pitchFamily="18" charset="0"/>
              </a:rPr>
              <a:t>discounts</a:t>
            </a:r>
            <a:r>
              <a:rPr lang="en-IN" sz="2400" dirty="0">
                <a:latin typeface="Cambria" panose="02040503050406030204" pitchFamily="18" charset="0"/>
              </a:rPr>
              <a:t> and </a:t>
            </a:r>
            <a:r>
              <a:rPr lang="en-IN" sz="2400" b="1" dirty="0">
                <a:latin typeface="Cambria" panose="02040503050406030204" pitchFamily="18" charset="0"/>
              </a:rPr>
              <a:t>profits</a:t>
            </a:r>
            <a:r>
              <a:rPr lang="en-IN" sz="2400" dirty="0"/>
              <a:t>.</a:t>
            </a:r>
          </a:p>
          <a:p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</a:rPr>
              <a:t>6. Shipping Modes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Same Day Shipping</a:t>
            </a:r>
            <a:r>
              <a:rPr lang="en-IN" sz="2400" dirty="0">
                <a:latin typeface="Cambria" panose="02040503050406030204" pitchFamily="18" charset="0"/>
              </a:rPr>
              <a:t> is </a:t>
            </a:r>
            <a:r>
              <a:rPr lang="en-IN" sz="2400" b="1" dirty="0">
                <a:latin typeface="Cambria" panose="02040503050406030204" pitchFamily="18" charset="0"/>
              </a:rPr>
              <a:t>costlier</a:t>
            </a:r>
            <a:r>
              <a:rPr lang="en-IN" sz="2400" dirty="0">
                <a:latin typeface="Cambria" panose="02040503050406030204" pitchFamily="18" charset="0"/>
              </a:rPr>
              <a:t> and </a:t>
            </a:r>
            <a:r>
              <a:rPr lang="en-IN" sz="2400" b="1" dirty="0">
                <a:latin typeface="Cambria" panose="02040503050406030204" pitchFamily="18" charset="0"/>
              </a:rPr>
              <a:t>less profitable</a:t>
            </a:r>
            <a:r>
              <a:rPr lang="en-IN" sz="2400" dirty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latin typeface="Cambria" panose="02040503050406030204" pitchFamily="18" charset="0"/>
              </a:rPr>
              <a:t>Standard Class Shipping</a:t>
            </a:r>
            <a:r>
              <a:rPr lang="en-IN" sz="2400" dirty="0">
                <a:latin typeface="Cambria" panose="02040503050406030204" pitchFamily="18" charset="0"/>
              </a:rPr>
              <a:t> gives </a:t>
            </a:r>
            <a:r>
              <a:rPr lang="en-IN" sz="2400" b="1" dirty="0">
                <a:latin typeface="Cambria" panose="02040503050406030204" pitchFamily="18" charset="0"/>
              </a:rPr>
              <a:t>better profitability</a:t>
            </a:r>
            <a:r>
              <a:rPr lang="en-IN" sz="2400" dirty="0">
                <a:latin typeface="Cambria" panose="02040503050406030204" pitchFamily="18" charset="0"/>
              </a:rPr>
              <a:t> overall</a:t>
            </a:r>
            <a:r>
              <a:rPr lang="en-IN" dirty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3614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A9FB7F9-40BE-5B6F-547D-50696206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71" y="723293"/>
            <a:ext cx="10235381" cy="14686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</a:rPr>
              <a:t>Recommendations to Improve Sales and Profits</a:t>
            </a:r>
            <a:r>
              <a:rPr lang="hi-IN" sz="105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hi-IN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6A1C8-7B8D-2924-5D8C-F5574D9E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063" y="1092625"/>
            <a:ext cx="10693207" cy="5588394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  <a:latin typeface="Cambria" panose="02040503050406030204" pitchFamily="18" charset="0"/>
              </a:rPr>
              <a:t>1. Reconsider or Optimize Problem Sub-Categories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Reduce focus on low-profit items like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Tables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Bookcases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Negotiate better supplier deals or increase prices for those sub-categories.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Consider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phasing out or bundling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these products to reduce their losses.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B0F0"/>
                </a:solidFill>
                <a:latin typeface="Cambria" panose="02040503050406030204" pitchFamily="18" charset="0"/>
              </a:rPr>
              <a:t>2. Control Discounts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Implement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stricter discounting policies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Target discounts only on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high-margin items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to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boost profits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without harming revenue.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Analyze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discount thresholds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— above a certain % discount, many deals become loss-making.</a:t>
            </a:r>
          </a:p>
          <a:p>
            <a:endParaRPr lang="hi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3616-807D-74AE-9962-D64A85C6AE52}"/>
              </a:ext>
            </a:extLst>
          </p:cNvPr>
          <p:cNvSpPr txBox="1"/>
          <p:nvPr/>
        </p:nvSpPr>
        <p:spPr>
          <a:xfrm>
            <a:off x="10777383" y="353961"/>
            <a:ext cx="70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🚀</a:t>
            </a:r>
          </a:p>
        </p:txBody>
      </p:sp>
    </p:spTree>
    <p:extLst>
      <p:ext uri="{BB962C8B-B14F-4D97-AF65-F5344CB8AC3E}">
        <p14:creationId xmlns:p14="http://schemas.microsoft.com/office/powerpoint/2010/main" val="45230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810B-DA57-3262-8499-BB9031D0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5974"/>
            <a:ext cx="10515600" cy="631231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  <a:latin typeface="Cambria" panose="02040503050406030204" pitchFamily="18" charset="0"/>
              </a:rPr>
              <a:t>3. Regional Sales Strategy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Invest more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West and East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regions (where customers are profitable).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Develop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regional promotions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tailored for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South and Central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to increase loyalty without heavy discounting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IN" sz="2800" b="1" dirty="0">
                <a:solidFill>
                  <a:srgbClr val="00B0F0"/>
                </a:solidFill>
                <a:latin typeface="Cambria" panose="02040503050406030204" pitchFamily="18" charset="0"/>
              </a:rPr>
              <a:t>4. Focus on High-Profit Sub-Categories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Prioritize marketing for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Technology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products (Phones, Accessories, Copiers).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Upsell or cross-sell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high-margin accessories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when selling lower-margin items.</a:t>
            </a:r>
          </a:p>
          <a:p>
            <a:r>
              <a:rPr lang="en-IN" sz="2800" b="1" dirty="0">
                <a:solidFill>
                  <a:srgbClr val="00B0F0"/>
                </a:solidFill>
                <a:latin typeface="Cambria" panose="02040503050406030204" pitchFamily="18" charset="0"/>
              </a:rPr>
              <a:t>5.Shipping Strategy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Promote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Standard Class Shipping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more often (especially for Home Office customers).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Introduce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free shipping thresholds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 to push up order sizes without killing profit margins.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5944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03A0-298A-45E3-FC63-0CCCCF0F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</a:rPr>
              <a:t>6. Customer Segment Focus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mbria" panose="02040503050406030204" pitchFamily="18" charset="0"/>
              </a:rPr>
              <a:t>Home Office</a:t>
            </a:r>
            <a:r>
              <a:rPr lang="en-IN" sz="2800" dirty="0">
                <a:latin typeface="Cambria" panose="02040503050406030204" pitchFamily="18" charset="0"/>
              </a:rPr>
              <a:t> customers are less profitable — consider: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</a:rPr>
              <a:t>Smaller, specific promotions for this group.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400" dirty="0">
                <a:latin typeface="Cambria" panose="02040503050406030204" pitchFamily="18" charset="0"/>
              </a:rPr>
              <a:t>Offer bundles rather than discounting single products.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Cambria" panose="02040503050406030204" pitchFamily="18" charset="0"/>
              </a:rPr>
              <a:t>7.Data Maintenance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>
                <a:latin typeface="Cambria" panose="02040503050406030204" pitchFamily="18" charset="0"/>
              </a:rPr>
              <a:t>Some product categories and sub-categories had missing or inconsistent data.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>
                <a:latin typeface="Cambria" panose="02040503050406030204" pitchFamily="18" charset="0"/>
              </a:rPr>
              <a:t>Regular </a:t>
            </a:r>
            <a:r>
              <a:rPr lang="en-IN" sz="2800" b="1" dirty="0">
                <a:latin typeface="Cambria" panose="02040503050406030204" pitchFamily="18" charset="0"/>
              </a:rPr>
              <a:t>data audits</a:t>
            </a:r>
            <a:r>
              <a:rPr lang="en-IN" sz="2800" dirty="0">
                <a:latin typeface="Cambria" panose="02040503050406030204" pitchFamily="18" charset="0"/>
              </a:rPr>
              <a:t> can help identify hidden issues earlier and improve decision-making.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94045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+ Hundred Thank You Slide Royalty-Free Images, Stock Photos &amp; Pictures |  Shutterstock">
            <a:extLst>
              <a:ext uri="{FF2B5EF4-FFF2-40B4-BE49-F238E27FC236}">
                <a16:creationId xmlns:a16="http://schemas.microsoft.com/office/drawing/2014/main" id="{04F85991-4B76-5C17-31B2-D0931556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 b="7250"/>
          <a:stretch/>
        </p:blipFill>
        <p:spPr bwMode="auto">
          <a:xfrm>
            <a:off x="0" y="0"/>
            <a:ext cx="12192000" cy="69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225-E2DD-9C30-F4A8-400C34FB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65" y="131821"/>
            <a:ext cx="6622025" cy="11070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Project Overview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F654-3489-AE3E-3A1A-9073675EC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6852"/>
            <a:ext cx="10363826" cy="44343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Objective:</a:t>
            </a:r>
            <a:r>
              <a:rPr lang="en-IN" dirty="0">
                <a:latin typeface="Cambria" panose="02040503050406030204" pitchFamily="18" charset="0"/>
              </a:rPr>
              <a:t> Analyse sales and profit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Tools Used:</a:t>
            </a:r>
            <a:r>
              <a:rPr lang="en-IN" dirty="0">
                <a:latin typeface="Cambria" panose="02040503050406030204" pitchFamily="18" charset="0"/>
              </a:rPr>
              <a:t> Excel (Pivot Tables, Charts, Dashboard, Macros, What-If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Goal:</a:t>
            </a:r>
            <a:r>
              <a:rPr lang="en-IN" dirty="0">
                <a:latin typeface="Cambria" panose="02040503050406030204" pitchFamily="18" charset="0"/>
              </a:rPr>
              <a:t> Provide actionable insights for business growth.</a:t>
            </a:r>
          </a:p>
          <a:p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C3F91-CF95-7650-3CE8-FEE5E7E7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87" y="339213"/>
            <a:ext cx="840658" cy="8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CC5-745E-A241-456D-D4587ED2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8254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Data Cleaning &amp; Power Pivot Connections</a:t>
            </a:r>
            <a:br>
              <a:rPr lang="en-IN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hi-IN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0E28-C837-41DB-5A74-209BB00E70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179871"/>
            <a:ext cx="10363826" cy="43771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Actions Taken:</a:t>
            </a:r>
            <a:endParaRPr lang="en-IN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Removed duplicates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Fixed formatting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Corrected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Power Pivot:</a:t>
            </a:r>
            <a:r>
              <a:rPr lang="en-IN" dirty="0">
                <a:latin typeface="Cambria" panose="02040503050406030204" pitchFamily="18" charset="0"/>
              </a:rPr>
              <a:t> Linked multiple tables(CLEANED DATA TABLE, PRODUCTS TABLE &amp; CUSTOMERS TABLE) for efficient data modelling.</a:t>
            </a:r>
          </a:p>
          <a:p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8885D-E03F-F6AA-7D05-19F771CD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503" y="2305869"/>
            <a:ext cx="648930" cy="368300"/>
          </a:xfrm>
          <a:prstGeom prst="rect">
            <a:avLst/>
          </a:prstGeom>
        </p:spPr>
      </p:pic>
      <p:pic>
        <p:nvPicPr>
          <p:cNvPr id="1026" name="Picture 2" descr="Workshop: Excel 2016-Data Analysis With Power Pivot | Hub">
            <a:extLst>
              <a:ext uri="{FF2B5EF4-FFF2-40B4-BE49-F238E27FC236}">
                <a16:creationId xmlns:a16="http://schemas.microsoft.com/office/drawing/2014/main" id="{7B6D04E3-667D-A7BF-C1B6-2C927E025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390" y="792159"/>
            <a:ext cx="1087300" cy="70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13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225-E2DD-9C30-F4A8-400C34FB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91" y="0"/>
            <a:ext cx="10364451" cy="76691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Macros</a:t>
            </a:r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&amp; Slicers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F654-3489-AE3E-3A1A-9073675EC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66915"/>
            <a:ext cx="10363826" cy="59730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Macro Created :</a:t>
            </a:r>
            <a:endParaRPr lang="en-IN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Created Macro to Automate the Pivot Table and Chart Creation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Inserted it as a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Visuals: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SLICERS :</a:t>
            </a: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</a:rPr>
              <a:t>        </a:t>
            </a:r>
            <a:r>
              <a:rPr lang="en-IN" sz="2400" dirty="0">
                <a:latin typeface="Cambria" panose="02040503050406030204" pitchFamily="18" charset="0"/>
              </a:rPr>
              <a:t>Created Slicers For Customer Segment, Product Category, Year, Month And Ship mode to make the </a:t>
            </a:r>
            <a:r>
              <a:rPr lang="en-IN" sz="2400" dirty="0" err="1">
                <a:latin typeface="Cambria" panose="02040503050406030204" pitchFamily="18" charset="0"/>
              </a:rPr>
              <a:t>DashBoard</a:t>
            </a:r>
            <a:r>
              <a:rPr lang="en-IN" sz="2400" dirty="0">
                <a:latin typeface="Cambria" panose="02040503050406030204" pitchFamily="18" charset="0"/>
              </a:rPr>
              <a:t> More Dynamic</a:t>
            </a:r>
            <a:endParaRPr lang="en-IN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Cambria" panose="02040503050406030204" pitchFamily="18" charset="0"/>
              </a:rPr>
              <a:t>Visuals:</a:t>
            </a:r>
          </a:p>
          <a:p>
            <a:pPr marL="0" indent="0">
              <a:buNone/>
            </a:pPr>
            <a:endParaRPr lang="hi-IN" dirty="0"/>
          </a:p>
        </p:txBody>
      </p:sp>
      <p:pic>
        <p:nvPicPr>
          <p:cNvPr id="5" name="Picture 4" descr="A white sign with black text&#10;&#10;AI-generated content may be incorrect.">
            <a:extLst>
              <a:ext uri="{FF2B5EF4-FFF2-40B4-BE49-F238E27FC236}">
                <a16:creationId xmlns:a16="http://schemas.microsoft.com/office/drawing/2014/main" id="{FD55E5FB-E093-6B00-32E7-CEABD3BF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29" y="2037727"/>
            <a:ext cx="1655199" cy="6716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AFD8E9-1198-31FF-B832-03FA67BD3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28" y="4651890"/>
            <a:ext cx="8921255" cy="225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6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9225-E2DD-9C30-F4A8-400C34FB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12" y="450205"/>
            <a:ext cx="7314750" cy="52011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Overall Summary </a:t>
            </a:r>
            <a:endParaRPr lang="hi-IN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F654-3489-AE3E-3A1A-9073675EC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66802"/>
            <a:ext cx="10363826" cy="57911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Key Observations:</a:t>
            </a:r>
            <a:endParaRPr lang="en-IN" dirty="0">
              <a:latin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TOTAL SALES= 22.97 LAKHS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DICOUNT=3.23 LAKHS, 14.02%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SALES DEDUCTING DICSOUNT= 19.75 LAKHS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PROFIT= 2.86 LAKHS, 14.50%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TOP PRODUCT OVERALL IS “PHONES” , 14% OF 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most USED SHIP MODE “STANDARD”</a:t>
            </a:r>
          </a:p>
          <a:p>
            <a:pPr marL="0" indent="0">
              <a:buNone/>
            </a:pPr>
            <a:endParaRPr lang="hi-IN" dirty="0"/>
          </a:p>
        </p:txBody>
      </p:sp>
      <p:pic>
        <p:nvPicPr>
          <p:cNvPr id="2050" name="Picture 2" descr="Company summary icon. Simple illustration of company summary ...">
            <a:extLst>
              <a:ext uri="{FF2B5EF4-FFF2-40B4-BE49-F238E27FC236}">
                <a16:creationId xmlns:a16="http://schemas.microsoft.com/office/drawing/2014/main" id="{CB279244-A785-9BC7-D4CE-7534727D6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46" y="375044"/>
            <a:ext cx="670435" cy="67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green rectangles with text&#10;&#10;AI-generated content may be incorrect.">
            <a:extLst>
              <a:ext uri="{FF2B5EF4-FFF2-40B4-BE49-F238E27FC236}">
                <a16:creationId xmlns:a16="http://schemas.microsoft.com/office/drawing/2014/main" id="{A8F4DDAB-9EC0-4723-7129-3982FBB7F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4008437"/>
            <a:ext cx="7172422" cy="25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81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A0D1-E955-D30E-02AB-A7EBE303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296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POWER PIVOT TABLES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DD94-12C1-9F42-3402-C054BCE349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1478"/>
            <a:ext cx="10363826" cy="5029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Created pivot table for the following category: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 customer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 Subcategory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Ship mode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State wise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Yearly </a:t>
            </a:r>
            <a:r>
              <a:rPr lang="en-US" sz="2800" dirty="0" err="1">
                <a:latin typeface="Cambria" panose="02040503050406030204" pitchFamily="18" charset="0"/>
              </a:rPr>
              <a:t>Compairision</a:t>
            </a:r>
            <a:endParaRPr lang="en-US" sz="2800" dirty="0">
              <a:latin typeface="Cambria" panose="02040503050406030204" pitchFamily="18" charset="0"/>
            </a:endParaRP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Monthly trends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</a:rPr>
              <a:t>Weekly Trends           </a:t>
            </a:r>
            <a:r>
              <a:rPr lang="en-US" sz="2400" dirty="0">
                <a:latin typeface="Cambria" panose="020405030504060302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882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9576-6F45-89F2-960B-632D9011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787" y="0"/>
            <a:ext cx="7536426" cy="81607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What if analysis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DE74-2030-F8ED-8F47-42ABEA015D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48930"/>
            <a:ext cx="10363826" cy="5142270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Goal seek:</a:t>
            </a:r>
          </a:p>
          <a:p>
            <a:pPr marL="0" indent="0" algn="just">
              <a:buNone/>
            </a:pPr>
            <a:r>
              <a:rPr lang="en-US" sz="2400" dirty="0">
                <a:latin typeface="Cambria" panose="02040503050406030204" pitchFamily="18" charset="0"/>
              </a:rPr>
              <a:t>                   Used Goal Seek to calculate how many unit of phone is need to be sold to reach the target sales.</a:t>
            </a:r>
          </a:p>
          <a:p>
            <a:pPr marL="0" indent="0">
              <a:buNone/>
            </a:pPr>
            <a:endParaRPr lang="hi-IN" dirty="0"/>
          </a:p>
        </p:txBody>
      </p:sp>
      <p:pic>
        <p:nvPicPr>
          <p:cNvPr id="5" name="Picture 4" descr="A white and red text with numbers and a red number&#10;&#10;AI-generated content may be incorrect.">
            <a:extLst>
              <a:ext uri="{FF2B5EF4-FFF2-40B4-BE49-F238E27FC236}">
                <a16:creationId xmlns:a16="http://schemas.microsoft.com/office/drawing/2014/main" id="{15CDFC27-9166-A9EC-9EDD-886BBA211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71" y="1961534"/>
            <a:ext cx="3465871" cy="238381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3F9070-9642-82E2-4FCA-8A4D4BE67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35654"/>
              </p:ext>
            </p:extLst>
          </p:nvPr>
        </p:nvGraphicFramePr>
        <p:xfrm>
          <a:off x="2327787" y="4694756"/>
          <a:ext cx="7787147" cy="1849849"/>
        </p:xfrm>
        <a:graphic>
          <a:graphicData uri="http://schemas.openxmlformats.org/drawingml/2006/table">
            <a:tbl>
              <a:tblPr/>
              <a:tblGrid>
                <a:gridCol w="2852717">
                  <a:extLst>
                    <a:ext uri="{9D8B030D-6E8A-4147-A177-3AD203B41FA5}">
                      <a16:colId xmlns:a16="http://schemas.microsoft.com/office/drawing/2014/main" val="3916083167"/>
                    </a:ext>
                  </a:extLst>
                </a:gridCol>
                <a:gridCol w="1644810">
                  <a:extLst>
                    <a:ext uri="{9D8B030D-6E8A-4147-A177-3AD203B41FA5}">
                      <a16:colId xmlns:a16="http://schemas.microsoft.com/office/drawing/2014/main" val="1177757945"/>
                    </a:ext>
                  </a:extLst>
                </a:gridCol>
                <a:gridCol w="1644810">
                  <a:extLst>
                    <a:ext uri="{9D8B030D-6E8A-4147-A177-3AD203B41FA5}">
                      <a16:colId xmlns:a16="http://schemas.microsoft.com/office/drawing/2014/main" val="1959195875"/>
                    </a:ext>
                  </a:extLst>
                </a:gridCol>
                <a:gridCol w="1644810">
                  <a:extLst>
                    <a:ext uri="{9D8B030D-6E8A-4147-A177-3AD203B41FA5}">
                      <a16:colId xmlns:a16="http://schemas.microsoft.com/office/drawing/2014/main" val="4158334773"/>
                    </a:ext>
                  </a:extLst>
                </a:gridCol>
              </a:tblGrid>
              <a:tr h="21000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We'll explore: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i-IN" sz="20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i-IN" sz="20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hi-IN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01619"/>
                  </a:ext>
                </a:extLst>
              </a:tr>
              <a:tr h="51001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1. How a 10% increase in Sales affects Total Revenue</a:t>
                      </a:r>
                    </a:p>
                  </a:txBody>
                  <a:tcPr marL="2286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i-IN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306115"/>
                  </a:ext>
                </a:extLst>
              </a:tr>
              <a:tr h="510016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2. What happens if the Discount rate decreases by 5%</a:t>
                      </a:r>
                    </a:p>
                  </a:txBody>
                  <a:tcPr marL="2286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i-IN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4758"/>
                  </a:ext>
                </a:extLst>
              </a:tr>
              <a:tr h="525017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IN" sz="20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" panose="02040503050406030204" pitchFamily="18" charset="0"/>
                        </a:rPr>
                        <a:t>3. How to use Scenario Manager to compare different combinations</a:t>
                      </a:r>
                    </a:p>
                  </a:txBody>
                  <a:tcPr marL="2286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i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21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F3372C-058D-AE73-7C73-8093754F8B5D}"/>
              </a:ext>
            </a:extLst>
          </p:cNvPr>
          <p:cNvSpPr txBox="1"/>
          <p:nvPr/>
        </p:nvSpPr>
        <p:spPr>
          <a:xfrm>
            <a:off x="679342" y="4198831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Scenario manager:</a:t>
            </a:r>
            <a:endParaRPr lang="hi-IN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6ED5-CC96-7931-4FA7-9B2B2719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287" y="0"/>
            <a:ext cx="6400800" cy="6940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Dashboard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Content Placeholder 8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247AFBBF-87EF-F0EA-A094-293803049C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018"/>
            <a:ext cx="12191999" cy="6335233"/>
          </a:xfrm>
        </p:spPr>
      </p:pic>
    </p:spTree>
    <p:extLst>
      <p:ext uri="{BB962C8B-B14F-4D97-AF65-F5344CB8AC3E}">
        <p14:creationId xmlns:p14="http://schemas.microsoft.com/office/powerpoint/2010/main" val="24252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8293-BD00-96C6-DAEA-70933E6C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7" y="250723"/>
            <a:ext cx="8259097" cy="53094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Insights</a:t>
            </a:r>
            <a:r>
              <a:rPr lang="en-IN" b="1" dirty="0">
                <a:latin typeface="Cambria" panose="020405030504060302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from  Superstore Dataset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50EC-316D-0FA3-5DAD-E68A77496E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9935" y="943897"/>
            <a:ext cx="11076039" cy="5663380"/>
          </a:xfrm>
        </p:spPr>
        <p:txBody>
          <a:bodyPr>
            <a:normAutofit fontScale="92500" lnSpcReduction="20000"/>
          </a:bodyPr>
          <a:lstStyle/>
          <a:p>
            <a:r>
              <a:rPr lang="en-IN" sz="3000" b="1" dirty="0">
                <a:solidFill>
                  <a:srgbClr val="00B0F0"/>
                </a:solidFill>
                <a:latin typeface="Cambria" panose="02040503050406030204" pitchFamily="18" charset="0"/>
              </a:rPr>
              <a:t>1. Sales and Profit Overview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600" b="1" dirty="0">
                <a:latin typeface="Cambria" panose="02040503050406030204" pitchFamily="18" charset="0"/>
              </a:rPr>
              <a:t>Sales</a:t>
            </a:r>
            <a:r>
              <a:rPr lang="en-IN" sz="2600" dirty="0">
                <a:latin typeface="Cambria" panose="02040503050406030204" pitchFamily="18" charset="0"/>
              </a:rPr>
              <a:t> are good in certain categories, but </a:t>
            </a:r>
            <a:r>
              <a:rPr lang="en-IN" sz="2600" b="1" dirty="0">
                <a:latin typeface="Cambria" panose="02040503050406030204" pitchFamily="18" charset="0"/>
              </a:rPr>
              <a:t>profitability</a:t>
            </a:r>
            <a:r>
              <a:rPr lang="en-IN" sz="2600" dirty="0">
                <a:latin typeface="Cambria" panose="02040503050406030204" pitchFamily="18" charset="0"/>
              </a:rPr>
              <a:t> is </a:t>
            </a:r>
            <a:r>
              <a:rPr lang="en-IN" sz="2600" b="1" dirty="0">
                <a:latin typeface="Cambria" panose="02040503050406030204" pitchFamily="18" charset="0"/>
              </a:rPr>
              <a:t>very uneven</a:t>
            </a:r>
            <a:r>
              <a:rPr lang="en-IN" sz="2600" dirty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600" b="1" dirty="0">
                <a:latin typeface="Cambria" panose="02040503050406030204" pitchFamily="18" charset="0"/>
              </a:rPr>
              <a:t>High sales</a:t>
            </a:r>
            <a:r>
              <a:rPr lang="en-IN" sz="2600" dirty="0">
                <a:latin typeface="Cambria" panose="02040503050406030204" pitchFamily="18" charset="0"/>
              </a:rPr>
              <a:t> areas like </a:t>
            </a:r>
            <a:r>
              <a:rPr lang="en-IN" sz="2600" b="1" dirty="0">
                <a:latin typeface="Cambria" panose="02040503050406030204" pitchFamily="18" charset="0"/>
              </a:rPr>
              <a:t>Furniture</a:t>
            </a:r>
            <a:r>
              <a:rPr lang="en-IN" sz="2600" dirty="0">
                <a:latin typeface="Cambria" panose="02040503050406030204" pitchFamily="18" charset="0"/>
              </a:rPr>
              <a:t> sometimes have </a:t>
            </a:r>
            <a:r>
              <a:rPr lang="en-IN" sz="2600" b="1" dirty="0">
                <a:latin typeface="Cambria" panose="02040503050406030204" pitchFamily="18" charset="0"/>
              </a:rPr>
              <a:t>low or negative profit margins</a:t>
            </a:r>
            <a:r>
              <a:rPr lang="en-IN" sz="2600" dirty="0"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600" dirty="0">
                <a:latin typeface="Cambria" panose="02040503050406030204" pitchFamily="18" charset="0"/>
              </a:rPr>
              <a:t>Some </a:t>
            </a:r>
            <a:r>
              <a:rPr lang="en-IN" sz="2600" b="1" dirty="0">
                <a:latin typeface="Cambria" panose="02040503050406030204" pitchFamily="18" charset="0"/>
              </a:rPr>
              <a:t>sub-categories</a:t>
            </a:r>
            <a:r>
              <a:rPr lang="en-IN" sz="2600" dirty="0">
                <a:latin typeface="Cambria" panose="02040503050406030204" pitchFamily="18" charset="0"/>
              </a:rPr>
              <a:t> consistently show </a:t>
            </a:r>
            <a:r>
              <a:rPr lang="en-IN" sz="2600" b="1" dirty="0">
                <a:latin typeface="Cambria" panose="02040503050406030204" pitchFamily="18" charset="0"/>
              </a:rPr>
              <a:t>losses</a:t>
            </a:r>
            <a:r>
              <a:rPr lang="en-IN" sz="2600" dirty="0">
                <a:latin typeface="Cambria" panose="02040503050406030204" pitchFamily="18" charset="0"/>
              </a:rPr>
              <a:t> despite </a:t>
            </a:r>
            <a:r>
              <a:rPr lang="en-IN" sz="2600" b="1" dirty="0">
                <a:latin typeface="Cambria" panose="02040503050406030204" pitchFamily="18" charset="0"/>
              </a:rPr>
              <a:t>decent sales volumes</a:t>
            </a:r>
            <a:r>
              <a:rPr lang="en-IN" sz="2600" dirty="0">
                <a:latin typeface="Cambria" panose="02040503050406030204" pitchFamily="18" charset="0"/>
              </a:rPr>
              <a:t> (e.g., </a:t>
            </a:r>
            <a:r>
              <a:rPr lang="en-IN" sz="2600" b="1" dirty="0">
                <a:latin typeface="Cambria" panose="02040503050406030204" pitchFamily="18" charset="0"/>
              </a:rPr>
              <a:t>Tables, Bookcases</a:t>
            </a:r>
            <a:r>
              <a:rPr lang="en-IN" sz="2600" dirty="0">
                <a:latin typeface="Cambria" panose="02040503050406030204" pitchFamily="18" charset="0"/>
              </a:rPr>
              <a:t>).</a:t>
            </a:r>
          </a:p>
          <a:p>
            <a:r>
              <a:rPr lang="en-IN" sz="3000" b="1" dirty="0">
                <a:solidFill>
                  <a:srgbClr val="00B0F0"/>
                </a:solidFill>
                <a:latin typeface="Cambria" panose="02040503050406030204" pitchFamily="18" charset="0"/>
              </a:rPr>
              <a:t>2. Category and Sub-Category Performance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latin typeface="Cambria" panose="02040503050406030204" pitchFamily="18" charset="0"/>
              </a:rPr>
              <a:t>Top-selling 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latin typeface="Cambria" panose="02040503050406030204" pitchFamily="18" charset="0"/>
              </a:rPr>
              <a:t>Technology </a:t>
            </a:r>
            <a:r>
              <a:rPr lang="en-IN" sz="2600" dirty="0">
                <a:latin typeface="Cambria" panose="02040503050406030204" pitchFamily="18" charset="0"/>
              </a:rPr>
              <a:t>(Strong sales and good profit margins)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latin typeface="Cambria" panose="02040503050406030204" pitchFamily="18" charset="0"/>
              </a:rPr>
              <a:t>Office Supplies </a:t>
            </a:r>
            <a:r>
              <a:rPr lang="en-IN" sz="2600" dirty="0">
                <a:latin typeface="Cambria" panose="02040503050406030204" pitchFamily="18" charset="0"/>
              </a:rPr>
              <a:t>(High volume, but lower profit per unit)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latin typeface="Cambria" panose="02040503050406030204" pitchFamily="18" charset="0"/>
              </a:rPr>
              <a:t>Problematic 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latin typeface="Cambria" panose="02040503050406030204" pitchFamily="18" charset="0"/>
              </a:rPr>
              <a:t>Furniture</a:t>
            </a:r>
            <a:r>
              <a:rPr lang="en-IN" sz="2600" dirty="0">
                <a:latin typeface="Cambria" panose="02040503050406030204" pitchFamily="18" charset="0"/>
              </a:rPr>
              <a:t> (especially Tables and Bookcases showing losses)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latin typeface="Cambria" panose="02040503050406030204" pitchFamily="18" charset="0"/>
              </a:rPr>
              <a:t>Best-performing sub-categories: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latin typeface="Cambria" panose="02040503050406030204" pitchFamily="18" charset="0"/>
              </a:rPr>
              <a:t>Copiers, Phones</a:t>
            </a:r>
            <a:r>
              <a:rPr lang="en-IN" sz="2600" dirty="0">
                <a:latin typeface="Cambria" panose="02040503050406030204" pitchFamily="18" charset="0"/>
              </a:rPr>
              <a:t>, and </a:t>
            </a:r>
            <a:r>
              <a:rPr lang="en-IN" sz="2600" b="1" dirty="0">
                <a:latin typeface="Cambria" panose="02040503050406030204" pitchFamily="18" charset="0"/>
              </a:rPr>
              <a:t>Accessories</a:t>
            </a:r>
            <a:r>
              <a:rPr lang="en-IN" sz="2600" dirty="0">
                <a:latin typeface="Cambria" panose="02040503050406030204" pitchFamily="18" charset="0"/>
              </a:rPr>
              <a:t> in Technology (Very profitable)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latin typeface="Cambria" panose="02040503050406030204" pitchFamily="18" charset="0"/>
              </a:rPr>
              <a:t>Worst-performing sub-categories: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latin typeface="Cambria" panose="02040503050406030204" pitchFamily="18" charset="0"/>
              </a:rPr>
              <a:t>Tables, Bookcases, Supplies </a:t>
            </a:r>
            <a:r>
              <a:rPr lang="en-IN" sz="2600" dirty="0">
                <a:latin typeface="Cambria" panose="02040503050406030204" pitchFamily="18" charset="0"/>
              </a:rPr>
              <a:t>(often negative profits)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70426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767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</vt:lpstr>
      <vt:lpstr>Wingdings</vt:lpstr>
      <vt:lpstr>Office Theme</vt:lpstr>
      <vt:lpstr>Sales and Profit Analysis Superstores Sales Dataset</vt:lpstr>
      <vt:lpstr>Project Overview</vt:lpstr>
      <vt:lpstr>Data Cleaning &amp; Power Pivot Connections </vt:lpstr>
      <vt:lpstr>Macros &amp; Slicers</vt:lpstr>
      <vt:lpstr>Overall Summary </vt:lpstr>
      <vt:lpstr>POWER PIVOT TABLES</vt:lpstr>
      <vt:lpstr>What if analysis</vt:lpstr>
      <vt:lpstr>Dashboard</vt:lpstr>
      <vt:lpstr>Insights from  Superstore Dataset</vt:lpstr>
      <vt:lpstr>PowerPoint Presentation</vt:lpstr>
      <vt:lpstr>Recommendations to Improve Sales and Profits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ANBU</dc:creator>
  <cp:lastModifiedBy>ANBU</cp:lastModifiedBy>
  <cp:revision>8</cp:revision>
  <dcterms:created xsi:type="dcterms:W3CDTF">2025-04-27T06:40:47Z</dcterms:created>
  <dcterms:modified xsi:type="dcterms:W3CDTF">2025-04-27T15:24:49Z</dcterms:modified>
</cp:coreProperties>
</file>